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61" r:id="rId4"/>
    <p:sldId id="259" r:id="rId5"/>
    <p:sldId id="262" r:id="rId6"/>
    <p:sldId id="301" r:id="rId7"/>
    <p:sldId id="302" r:id="rId8"/>
    <p:sldId id="267" r:id="rId9"/>
    <p:sldId id="303" r:id="rId10"/>
    <p:sldId id="260" r:id="rId11"/>
    <p:sldId id="273" r:id="rId12"/>
    <p:sldId id="304" r:id="rId13"/>
    <p:sldId id="306" r:id="rId14"/>
    <p:sldId id="307" r:id="rId15"/>
    <p:sldId id="312" r:id="rId16"/>
    <p:sldId id="275" r:id="rId17"/>
    <p:sldId id="314" r:id="rId18"/>
    <p:sldId id="315" r:id="rId19"/>
    <p:sldId id="316" r:id="rId20"/>
    <p:sldId id="272" r:id="rId21"/>
    <p:sldId id="280" r:id="rId22"/>
    <p:sldId id="281" r:id="rId2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5"/>
    </p:embeddedFont>
    <p:embeddedFont>
      <p:font typeface="Barlow Condensed ExtraBold" panose="020F0502020204030204" pitchFamily="34" charset="0"/>
      <p:bold r:id="rId26"/>
      <p:italic r:id="rId27"/>
      <p:boldItalic r:id="rId28"/>
    </p:embeddedFont>
    <p:embeddedFont>
      <p:font typeface="Nunito Light" panose="020F0302020204030204" pitchFamily="34" charset="0"/>
      <p:regular r:id="rId29"/>
      <p:italic r:id="rId30"/>
    </p:embeddedFont>
    <p:embeddedFont>
      <p:font typeface="Overpass Mono" panose="020B0009030203020204" pitchFamily="34" charset="77"/>
      <p:regular r:id="rId31"/>
      <p:bold r:id="rId32"/>
    </p:embeddedFont>
    <p:embeddedFont>
      <p:font typeface="Raleway SemiBold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8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7C26AE-48AC-4703-8ECC-F35F85BF8F9F}">
  <a:tblStyle styleId="{237C26AE-48AC-4703-8ECC-F35F85BF8F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A3CA59-C253-42B6-98B3-FE64D494A6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6"/>
    <p:restoredTop sz="94637"/>
  </p:normalViewPr>
  <p:slideViewPr>
    <p:cSldViewPr snapToGrid="0">
      <p:cViewPr varScale="1">
        <p:scale>
          <a:sx n="136" d="100"/>
          <a:sy n="136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10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79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73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9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47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5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/Users/nguyenbachtruonggiang/Desktop/Seminar/StrategyPattern/shipping.h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track/4hqJ4bSlYJOXb6Z4SRmzxs?si=212981d3c45b40c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STRATEGY PATTERN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</a:rPr>
              <a:t>A presentation of Group 4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body" idx="1"/>
          </p:nvPr>
        </p:nvSpPr>
        <p:spPr>
          <a:xfrm>
            <a:off x="4394718" y="1780843"/>
            <a:ext cx="4413380" cy="213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Strategy is a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design pattern</a:t>
            </a:r>
            <a:r>
              <a:rPr lang="en-US" sz="2400" dirty="0"/>
              <a:t> that lets you define a family of algorithms, put each of them into a separate class, and make their objects interchangeable.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a look at the diagram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ategy&#10;&#10;Description automatically generated">
            <a:extLst>
              <a:ext uri="{FF2B5EF4-FFF2-40B4-BE49-F238E27FC236}">
                <a16:creationId xmlns:a16="http://schemas.microsoft.com/office/drawing/2014/main" id="{034C03F0-D9C2-F630-C099-3089CFF71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2" t="13022" r="32459" b="14213"/>
          <a:stretch/>
        </p:blipFill>
        <p:spPr>
          <a:xfrm>
            <a:off x="1004777" y="313953"/>
            <a:ext cx="7134447" cy="45155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0AFD60-76BD-48CF-49C7-37C96B1B945C}"/>
              </a:ext>
            </a:extLst>
          </p:cNvPr>
          <p:cNvSpPr/>
          <p:nvPr/>
        </p:nvSpPr>
        <p:spPr>
          <a:xfrm>
            <a:off x="5220586" y="3564272"/>
            <a:ext cx="2908004" cy="126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55E89-3D62-AD69-9B12-4062419BE939}"/>
              </a:ext>
            </a:extLst>
          </p:cNvPr>
          <p:cNvSpPr/>
          <p:nvPr/>
        </p:nvSpPr>
        <p:spPr>
          <a:xfrm>
            <a:off x="1015409" y="2456121"/>
            <a:ext cx="632638" cy="2373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CAA76-1B0C-73F1-D6D7-9D0821051D72}"/>
              </a:ext>
            </a:extLst>
          </p:cNvPr>
          <p:cNvSpPr/>
          <p:nvPr/>
        </p:nvSpPr>
        <p:spPr>
          <a:xfrm>
            <a:off x="1020726" y="313953"/>
            <a:ext cx="637954" cy="14085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8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back to our problem: Applying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Strategy Pattern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Document 1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C3CE22F2-3EF5-5B6C-9436-CB9B873E7F4F}"/>
              </a:ext>
            </a:extLst>
          </p:cNvPr>
          <p:cNvSpPr/>
          <p:nvPr/>
        </p:nvSpPr>
        <p:spPr>
          <a:xfrm>
            <a:off x="8562203" y="4552081"/>
            <a:ext cx="397164" cy="341745"/>
          </a:xfrm>
          <a:prstGeom prst="actionButtonDocumen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B989C-C054-A73F-4B3E-2828F136DB8F}"/>
              </a:ext>
            </a:extLst>
          </p:cNvPr>
          <p:cNvSpPr/>
          <p:nvPr/>
        </p:nvSpPr>
        <p:spPr>
          <a:xfrm>
            <a:off x="4345757" y="1715678"/>
            <a:ext cx="131975" cy="311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E3C747-ED3E-0CAB-3CA4-48EA2225CA28}"/>
              </a:ext>
            </a:extLst>
          </p:cNvPr>
          <p:cNvGrpSpPr/>
          <p:nvPr/>
        </p:nvGrpSpPr>
        <p:grpSpPr>
          <a:xfrm>
            <a:off x="514354" y="320512"/>
            <a:ext cx="7926756" cy="3986473"/>
            <a:chOff x="514354" y="320512"/>
            <a:chExt cx="7926756" cy="398647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2BD1E57-E60C-905B-9B76-E1B09F8BC22E}"/>
                </a:ext>
              </a:extLst>
            </p:cNvPr>
            <p:cNvGrpSpPr/>
            <p:nvPr/>
          </p:nvGrpSpPr>
          <p:grpSpPr>
            <a:xfrm>
              <a:off x="514354" y="320512"/>
              <a:ext cx="7926756" cy="3986473"/>
              <a:chOff x="509048" y="565608"/>
              <a:chExt cx="7926756" cy="398647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B6BB25A-AFF8-9D8A-ED4C-C12A1446A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509048" y="565608"/>
                <a:ext cx="7917328" cy="3986473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71C9626-687F-A40C-7C85-24C00B4D433E}"/>
                  </a:ext>
                </a:extLst>
              </p:cNvPr>
              <p:cNvSpPr/>
              <p:nvPr/>
            </p:nvSpPr>
            <p:spPr>
              <a:xfrm>
                <a:off x="4722829" y="2723575"/>
                <a:ext cx="3233395" cy="460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366911-D81F-F728-A541-27B15CF55746}"/>
                  </a:ext>
                </a:extLst>
              </p:cNvPr>
              <p:cNvSpPr/>
              <p:nvPr/>
            </p:nvSpPr>
            <p:spPr>
              <a:xfrm>
                <a:off x="509048" y="1008668"/>
                <a:ext cx="3817855" cy="35434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601562-E779-849A-8E5F-FF69A309DA2F}"/>
                  </a:ext>
                </a:extLst>
              </p:cNvPr>
              <p:cNvSpPr/>
              <p:nvPr/>
            </p:nvSpPr>
            <p:spPr>
              <a:xfrm>
                <a:off x="5165890" y="591419"/>
                <a:ext cx="2790334" cy="208579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EEA21F2-0CAE-771D-5F69-F68B24185E17}"/>
                  </a:ext>
                </a:extLst>
              </p:cNvPr>
              <p:cNvCxnSpPr/>
              <p:nvPr/>
            </p:nvCxnSpPr>
            <p:spPr>
              <a:xfrm>
                <a:off x="509048" y="1319753"/>
                <a:ext cx="381785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4AAD78C-55BA-E646-EF01-DA2E7DECB7D4}"/>
                  </a:ext>
                </a:extLst>
              </p:cNvPr>
              <p:cNvCxnSpPr/>
              <p:nvPr/>
            </p:nvCxnSpPr>
            <p:spPr>
              <a:xfrm>
                <a:off x="527902" y="2018908"/>
                <a:ext cx="381785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EB47ACE-B801-97CF-FCAE-32CCD05C064B}"/>
                  </a:ext>
                </a:extLst>
              </p:cNvPr>
              <p:cNvCxnSpPr/>
              <p:nvPr/>
            </p:nvCxnSpPr>
            <p:spPr>
              <a:xfrm>
                <a:off x="5165890" y="1008668"/>
                <a:ext cx="279033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07EDC92-0034-176E-75E6-6A92CEAF36C7}"/>
                  </a:ext>
                </a:extLst>
              </p:cNvPr>
              <p:cNvCxnSpPr/>
              <p:nvPr/>
            </p:nvCxnSpPr>
            <p:spPr>
              <a:xfrm>
                <a:off x="5165890" y="1085653"/>
                <a:ext cx="279033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44598E-0565-12DF-6F09-B7B69744DDA9}"/>
                  </a:ext>
                </a:extLst>
              </p:cNvPr>
              <p:cNvSpPr/>
              <p:nvPr/>
            </p:nvSpPr>
            <p:spPr>
              <a:xfrm>
                <a:off x="4477732" y="3252247"/>
                <a:ext cx="1979629" cy="118777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1D98409-F1F6-F812-F892-B90B4CD5C45C}"/>
                  </a:ext>
                </a:extLst>
              </p:cNvPr>
              <p:cNvCxnSpPr/>
              <p:nvPr/>
            </p:nvCxnSpPr>
            <p:spPr>
              <a:xfrm>
                <a:off x="4468305" y="3657600"/>
                <a:ext cx="19984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6AE8785-0839-F1B0-7ACE-4ED1C091261E}"/>
                  </a:ext>
                </a:extLst>
              </p:cNvPr>
              <p:cNvCxnSpPr/>
              <p:nvPr/>
            </p:nvCxnSpPr>
            <p:spPr>
              <a:xfrm>
                <a:off x="4477732" y="3734586"/>
                <a:ext cx="19984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031E0B-71C0-5DC3-BDEF-99FEEAADEF67}"/>
                  </a:ext>
                </a:extLst>
              </p:cNvPr>
              <p:cNvSpPr/>
              <p:nvPr/>
            </p:nvSpPr>
            <p:spPr>
              <a:xfrm>
                <a:off x="6655324" y="3260608"/>
                <a:ext cx="1780480" cy="118777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9FDDAE6-486D-5A59-592F-6DBD7F4CB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324" y="3657600"/>
                <a:ext cx="17804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02527C1-202E-2B4D-EF8A-D7D9C1074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324" y="3734586"/>
                <a:ext cx="17804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E75D2CC-2028-E094-A26F-12BDB14A7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4036" y="2026763"/>
                <a:ext cx="791854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DBE9CAB-8D93-7FEC-B005-882265EB2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7547" y="2707063"/>
                <a:ext cx="857839" cy="535757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74667CF-56BD-402F-FA5C-0AD02CD4CD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1885" y="2692429"/>
                <a:ext cx="820134" cy="535757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397EEA-115D-1262-2EFA-722B4C7DE25B}"/>
                </a:ext>
              </a:extLst>
            </p:cNvPr>
            <p:cNvSpPr/>
            <p:nvPr/>
          </p:nvSpPr>
          <p:spPr>
            <a:xfrm>
              <a:off x="5901772" y="3817857"/>
              <a:ext cx="428920" cy="282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VN" dirty="0"/>
                <a:t>;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3E13F0-D5D4-CC52-666A-EBCAF5348412}"/>
                </a:ext>
              </a:extLst>
            </p:cNvPr>
            <p:cNvSpPr/>
            <p:nvPr/>
          </p:nvSpPr>
          <p:spPr>
            <a:xfrm>
              <a:off x="8069931" y="3817857"/>
              <a:ext cx="313440" cy="282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VN" dirty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26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and Cons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29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2" y="1212769"/>
            <a:ext cx="3538711" cy="55421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swap algorithms used inside an object at runtime</a:t>
            </a:r>
            <a:endParaRPr sz="20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2909274" y="119125"/>
            <a:ext cx="2463495" cy="104973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bg1"/>
                </a:solidFill>
              </a:rPr>
              <a:t>PROS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4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705;p46">
            <a:extLst>
              <a:ext uri="{FF2B5EF4-FFF2-40B4-BE49-F238E27FC236}">
                <a16:creationId xmlns:a16="http://schemas.microsoft.com/office/drawing/2014/main" id="{CDA2D44E-48F4-8EE2-9360-884BC50EE4DD}"/>
              </a:ext>
            </a:extLst>
          </p:cNvPr>
          <p:cNvSpPr/>
          <p:nvPr/>
        </p:nvSpPr>
        <p:spPr>
          <a:xfrm flipH="1">
            <a:off x="1165475" y="306572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6;p46">
            <a:extLst>
              <a:ext uri="{FF2B5EF4-FFF2-40B4-BE49-F238E27FC236}">
                <a16:creationId xmlns:a16="http://schemas.microsoft.com/office/drawing/2014/main" id="{6D15FEA1-57FD-6FA7-6E61-B2D9710E1192}"/>
              </a:ext>
            </a:extLst>
          </p:cNvPr>
          <p:cNvSpPr txBox="1">
            <a:spLocks/>
          </p:cNvSpPr>
          <p:nvPr/>
        </p:nvSpPr>
        <p:spPr>
          <a:xfrm flipH="1">
            <a:off x="5339472" y="2114387"/>
            <a:ext cx="3538711" cy="55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/>
              <a:t>can isolate the implementation details of an algorithm </a:t>
            </a:r>
          </a:p>
        </p:txBody>
      </p:sp>
      <p:sp>
        <p:nvSpPr>
          <p:cNvPr id="6" name="Google Shape;696;p46">
            <a:extLst>
              <a:ext uri="{FF2B5EF4-FFF2-40B4-BE49-F238E27FC236}">
                <a16:creationId xmlns:a16="http://schemas.microsoft.com/office/drawing/2014/main" id="{EA1C8798-F7A3-3BB5-CBD0-28171DAD8B44}"/>
              </a:ext>
            </a:extLst>
          </p:cNvPr>
          <p:cNvSpPr txBox="1">
            <a:spLocks/>
          </p:cNvSpPr>
          <p:nvPr/>
        </p:nvSpPr>
        <p:spPr>
          <a:xfrm flipH="1">
            <a:off x="5339472" y="2958513"/>
            <a:ext cx="3538711" cy="55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/>
              <a:t>replace inheritance with composition</a:t>
            </a:r>
          </a:p>
        </p:txBody>
      </p:sp>
      <p:sp>
        <p:nvSpPr>
          <p:cNvPr id="7" name="Google Shape;696;p46">
            <a:extLst>
              <a:ext uri="{FF2B5EF4-FFF2-40B4-BE49-F238E27FC236}">
                <a16:creationId xmlns:a16="http://schemas.microsoft.com/office/drawing/2014/main" id="{BDFD1837-59A8-903A-0B7A-FD104A030085}"/>
              </a:ext>
            </a:extLst>
          </p:cNvPr>
          <p:cNvSpPr txBox="1">
            <a:spLocks/>
          </p:cNvSpPr>
          <p:nvPr/>
        </p:nvSpPr>
        <p:spPr>
          <a:xfrm flipH="1">
            <a:off x="5339471" y="3838678"/>
            <a:ext cx="3676937" cy="55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/>
              <a:t>introduce new strategies without having to change the context</a:t>
            </a:r>
          </a:p>
        </p:txBody>
      </p:sp>
      <p:sp>
        <p:nvSpPr>
          <p:cNvPr id="2" name="Google Shape;704;p46">
            <a:extLst>
              <a:ext uri="{FF2B5EF4-FFF2-40B4-BE49-F238E27FC236}">
                <a16:creationId xmlns:a16="http://schemas.microsoft.com/office/drawing/2014/main" id="{815B11C1-23B6-7214-3D8D-EE66C8D23A85}"/>
              </a:ext>
            </a:extLst>
          </p:cNvPr>
          <p:cNvSpPr txBox="1">
            <a:spLocks/>
          </p:cNvSpPr>
          <p:nvPr/>
        </p:nvSpPr>
        <p:spPr>
          <a:xfrm flipH="1">
            <a:off x="1119862" y="2372610"/>
            <a:ext cx="948445" cy="104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7200" dirty="0">
                <a:solidFill>
                  <a:schemeClr val="accent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 build="p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149650" y="832987"/>
            <a:ext cx="4388795" cy="95958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Clients must be aware of the differences between strategies to be able to select a proper one.</a:t>
            </a:r>
            <a:endParaRPr dirty="0"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2909273" y="91061"/>
            <a:ext cx="2463495" cy="748694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bg1"/>
                </a:solidFill>
              </a:rPr>
              <a:t>CONS</a:t>
            </a:r>
            <a:endParaRPr sz="6600" dirty="0">
              <a:solidFill>
                <a:schemeClr val="bg1"/>
              </a:solidFill>
            </a:endParaRPr>
          </a:p>
        </p:txBody>
      </p:sp>
      <p:sp>
        <p:nvSpPr>
          <p:cNvPr id="708" name="Google Shape;708;p46"/>
          <p:cNvSpPr/>
          <p:nvPr/>
        </p:nvSpPr>
        <p:spPr>
          <a:xfrm flipH="1">
            <a:off x="8143365" y="3838693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2E4B0-EBCF-24E0-2454-522AF51F86C8}"/>
              </a:ext>
            </a:extLst>
          </p:cNvPr>
          <p:cNvGrpSpPr/>
          <p:nvPr/>
        </p:nvGrpSpPr>
        <p:grpSpPr>
          <a:xfrm rot="10800000">
            <a:off x="5639700" y="1436976"/>
            <a:ext cx="3504300" cy="2269547"/>
            <a:chOff x="0" y="2123344"/>
            <a:chExt cx="3504300" cy="2269547"/>
          </a:xfrm>
        </p:grpSpPr>
        <p:sp>
          <p:nvSpPr>
            <p:cNvPr id="692" name="Google Shape;692;p46"/>
            <p:cNvSpPr/>
            <p:nvPr/>
          </p:nvSpPr>
          <p:spPr>
            <a:xfrm>
              <a:off x="0" y="2123344"/>
              <a:ext cx="3504300" cy="154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0" y="2610900"/>
              <a:ext cx="1785055" cy="188756"/>
            </a:xfrm>
            <a:custGeom>
              <a:avLst/>
              <a:gdLst/>
              <a:ahLst/>
              <a:cxnLst/>
              <a:rect l="l" t="t" r="r" b="b"/>
              <a:pathLst>
                <a:path w="106491" h="5847" extrusionOk="0">
                  <a:moveTo>
                    <a:pt x="1" y="0"/>
                  </a:moveTo>
                  <a:lnTo>
                    <a:pt x="1" y="5846"/>
                  </a:lnTo>
                  <a:lnTo>
                    <a:pt x="106490" y="5846"/>
                  </a:lnTo>
                  <a:lnTo>
                    <a:pt x="106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 flipH="1">
              <a:off x="1165475" y="3815600"/>
              <a:ext cx="2338825" cy="133867"/>
            </a:xfrm>
            <a:custGeom>
              <a:avLst/>
              <a:gdLst/>
              <a:ahLst/>
              <a:cxnLst/>
              <a:rect l="l" t="t" r="r" b="b"/>
              <a:pathLst>
                <a:path w="135840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135840" y="8298"/>
                  </a:lnTo>
                  <a:lnTo>
                    <a:pt x="1358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 flipH="1">
              <a:off x="5500" y="3815594"/>
              <a:ext cx="1159976" cy="133894"/>
            </a:xfrm>
            <a:custGeom>
              <a:avLst/>
              <a:gdLst/>
              <a:ahLst/>
              <a:cxnLst/>
              <a:rect l="l" t="t" r="r" b="b"/>
              <a:pathLst>
                <a:path w="7188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71889" y="8298"/>
                  </a:lnTo>
                  <a:lnTo>
                    <a:pt x="71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 flipH="1">
              <a:off x="1198717" y="4037295"/>
              <a:ext cx="1710557" cy="133894"/>
            </a:xfrm>
            <a:custGeom>
              <a:avLst/>
              <a:gdLst/>
              <a:ahLst/>
              <a:cxnLst/>
              <a:rect l="l" t="t" r="r" b="b"/>
              <a:pathLst>
                <a:path w="106011" h="8298" extrusionOk="0">
                  <a:moveTo>
                    <a:pt x="1" y="1"/>
                  </a:moveTo>
                  <a:lnTo>
                    <a:pt x="1" y="8297"/>
                  </a:lnTo>
                  <a:lnTo>
                    <a:pt x="106011" y="8297"/>
                  </a:lnTo>
                  <a:lnTo>
                    <a:pt x="106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 flipH="1">
              <a:off x="5505" y="4037295"/>
              <a:ext cx="579996" cy="133894"/>
            </a:xfrm>
            <a:custGeom>
              <a:avLst/>
              <a:gdLst/>
              <a:ahLst/>
              <a:cxnLst/>
              <a:rect l="l" t="t" r="r" b="b"/>
              <a:pathLst>
                <a:path w="35945" h="8298" extrusionOk="0">
                  <a:moveTo>
                    <a:pt x="1" y="1"/>
                  </a:moveTo>
                  <a:lnTo>
                    <a:pt x="1" y="8297"/>
                  </a:lnTo>
                  <a:lnTo>
                    <a:pt x="35945" y="8297"/>
                  </a:lnTo>
                  <a:lnTo>
                    <a:pt x="359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 flipH="1">
              <a:off x="933688" y="4037295"/>
              <a:ext cx="133894" cy="133894"/>
            </a:xfrm>
            <a:custGeom>
              <a:avLst/>
              <a:gdLst/>
              <a:ahLst/>
              <a:cxnLst/>
              <a:rect l="l" t="t" r="r" b="b"/>
              <a:pathLst>
                <a:path w="8298" h="8298" extrusionOk="0">
                  <a:moveTo>
                    <a:pt x="0" y="1"/>
                  </a:moveTo>
                  <a:lnTo>
                    <a:pt x="0" y="8297"/>
                  </a:lnTo>
                  <a:lnTo>
                    <a:pt x="8297" y="8297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 flipH="1">
              <a:off x="720893" y="4037295"/>
              <a:ext cx="133894" cy="133894"/>
            </a:xfrm>
            <a:custGeom>
              <a:avLst/>
              <a:gdLst/>
              <a:ahLst/>
              <a:cxnLst/>
              <a:rect l="l" t="t" r="r" b="b"/>
              <a:pathLst>
                <a:path w="8298" h="8298" extrusionOk="0">
                  <a:moveTo>
                    <a:pt x="1" y="1"/>
                  </a:moveTo>
                  <a:lnTo>
                    <a:pt x="1" y="8297"/>
                  </a:lnTo>
                  <a:lnTo>
                    <a:pt x="8297" y="8297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 flipH="1">
              <a:off x="5508" y="4258997"/>
              <a:ext cx="133878" cy="133894"/>
            </a:xfrm>
            <a:custGeom>
              <a:avLst/>
              <a:gdLst/>
              <a:ahLst/>
              <a:cxnLst/>
              <a:rect l="l" t="t" r="r" b="b"/>
              <a:pathLst>
                <a:path w="8297" h="8298" extrusionOk="0">
                  <a:moveTo>
                    <a:pt x="0" y="0"/>
                  </a:moveTo>
                  <a:lnTo>
                    <a:pt x="0" y="8297"/>
                  </a:lnTo>
                  <a:lnTo>
                    <a:pt x="8297" y="8297"/>
                  </a:lnTo>
                  <a:lnTo>
                    <a:pt x="8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 flipH="1">
              <a:off x="246918" y="4258997"/>
              <a:ext cx="1367368" cy="133894"/>
            </a:xfrm>
            <a:custGeom>
              <a:avLst/>
              <a:gdLst/>
              <a:ahLst/>
              <a:cxnLst/>
              <a:rect l="l" t="t" r="r" b="b"/>
              <a:pathLst>
                <a:path w="84742" h="8298" extrusionOk="0">
                  <a:moveTo>
                    <a:pt x="1" y="0"/>
                  </a:moveTo>
                  <a:lnTo>
                    <a:pt x="1" y="8297"/>
                  </a:lnTo>
                  <a:lnTo>
                    <a:pt x="84741" y="8297"/>
                  </a:lnTo>
                  <a:lnTo>
                    <a:pt x="84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5;p46">
              <a:extLst>
                <a:ext uri="{FF2B5EF4-FFF2-40B4-BE49-F238E27FC236}">
                  <a16:creationId xmlns:a16="http://schemas.microsoft.com/office/drawing/2014/main" id="{CDA2D44E-48F4-8EE2-9360-884BC50EE4DD}"/>
                </a:ext>
              </a:extLst>
            </p:cNvPr>
            <p:cNvSpPr/>
            <p:nvPr/>
          </p:nvSpPr>
          <p:spPr>
            <a:xfrm flipH="1">
              <a:off x="1165475" y="3065720"/>
              <a:ext cx="2338825" cy="133867"/>
            </a:xfrm>
            <a:custGeom>
              <a:avLst/>
              <a:gdLst/>
              <a:ahLst/>
              <a:cxnLst/>
              <a:rect l="l" t="t" r="r" b="b"/>
              <a:pathLst>
                <a:path w="135840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135840" y="8298"/>
                  </a:lnTo>
                  <a:lnTo>
                    <a:pt x="1358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04;p46">
            <a:extLst>
              <a:ext uri="{FF2B5EF4-FFF2-40B4-BE49-F238E27FC236}">
                <a16:creationId xmlns:a16="http://schemas.microsoft.com/office/drawing/2014/main" id="{815B11C1-23B6-7214-3D8D-EE66C8D23A85}"/>
              </a:ext>
            </a:extLst>
          </p:cNvPr>
          <p:cNvSpPr txBox="1">
            <a:spLocks/>
          </p:cNvSpPr>
          <p:nvPr/>
        </p:nvSpPr>
        <p:spPr>
          <a:xfrm flipH="1">
            <a:off x="6765201" y="2323795"/>
            <a:ext cx="948445" cy="104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72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rot="10800000">
            <a:off x="4577898" y="1168868"/>
            <a:ext cx="1549297" cy="117401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716;p46">
            <a:extLst>
              <a:ext uri="{FF2B5EF4-FFF2-40B4-BE49-F238E27FC236}">
                <a16:creationId xmlns:a16="http://schemas.microsoft.com/office/drawing/2014/main" id="{79A1200C-0D0F-73C5-B792-6EBFE01610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2573" y="3373524"/>
            <a:ext cx="1264191" cy="73075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696;p46">
            <a:extLst>
              <a:ext uri="{FF2B5EF4-FFF2-40B4-BE49-F238E27FC236}">
                <a16:creationId xmlns:a16="http://schemas.microsoft.com/office/drawing/2014/main" id="{20A26FCC-7382-5FA4-D7E6-C416BD5394B6}"/>
              </a:ext>
            </a:extLst>
          </p:cNvPr>
          <p:cNvSpPr txBox="1">
            <a:spLocks/>
          </p:cNvSpPr>
          <p:nvPr/>
        </p:nvSpPr>
        <p:spPr>
          <a:xfrm flipH="1">
            <a:off x="183204" y="2445838"/>
            <a:ext cx="4388796" cy="95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>
              <a:buFont typeface="Anaheim"/>
              <a:buNone/>
            </a:pPr>
            <a:r>
              <a:rPr lang="en-US" dirty="0"/>
              <a:t>Shouldn’t use Strategy if you only have a couple of algorithms and they rarely change</a:t>
            </a:r>
          </a:p>
        </p:txBody>
      </p:sp>
      <p:sp>
        <p:nvSpPr>
          <p:cNvPr id="24" name="Google Shape;696;p46">
            <a:extLst>
              <a:ext uri="{FF2B5EF4-FFF2-40B4-BE49-F238E27FC236}">
                <a16:creationId xmlns:a16="http://schemas.microsoft.com/office/drawing/2014/main" id="{E2C2ED52-4FDA-85FD-30FD-4B411DB6772F}"/>
              </a:ext>
            </a:extLst>
          </p:cNvPr>
          <p:cNvSpPr txBox="1">
            <a:spLocks/>
          </p:cNvSpPr>
          <p:nvPr/>
        </p:nvSpPr>
        <p:spPr>
          <a:xfrm flipH="1">
            <a:off x="103353" y="3490322"/>
            <a:ext cx="4526135" cy="150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>
              <a:buFont typeface="Anaheim"/>
              <a:buNone/>
            </a:pPr>
            <a:r>
              <a:rPr lang="en-US" dirty="0"/>
              <a:t>A lot of modern programming languages have functional type support that lets you implement different versions of an algorithm inside a set of anonymous functions.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CFDC05-0774-C20E-EF42-B41905BF87D5}"/>
              </a:ext>
            </a:extLst>
          </p:cNvPr>
          <p:cNvCxnSpPr>
            <a:cxnSpLocks/>
          </p:cNvCxnSpPr>
          <p:nvPr/>
        </p:nvCxnSpPr>
        <p:spPr>
          <a:xfrm flipV="1">
            <a:off x="4629488" y="2784544"/>
            <a:ext cx="1476107" cy="10951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6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 build="p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509965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04</a:t>
            </a:r>
            <a:endParaRPr sz="8000" dirty="0"/>
          </a:p>
        </p:txBody>
      </p:sp>
      <p:sp>
        <p:nvSpPr>
          <p:cNvPr id="6" name="Google Shape;507;p38">
            <a:extLst>
              <a:ext uri="{FF2B5EF4-FFF2-40B4-BE49-F238E27FC236}">
                <a16:creationId xmlns:a16="http://schemas.microsoft.com/office/drawing/2014/main" id="{481EF106-E976-83D7-69C3-D001AB0B4385}"/>
              </a:ext>
            </a:extLst>
          </p:cNvPr>
          <p:cNvSpPr txBox="1">
            <a:spLocks/>
          </p:cNvSpPr>
          <p:nvPr/>
        </p:nvSpPr>
        <p:spPr>
          <a:xfrm>
            <a:off x="417446" y="2201315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60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33591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013D9D6-DA03-5452-A219-6E6F783CD57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48603" y="863159"/>
            <a:ext cx="7508402" cy="664200"/>
          </a:xfrm>
        </p:spPr>
        <p:txBody>
          <a:bodyPr/>
          <a:lstStyle/>
          <a:p>
            <a:pPr algn="l"/>
            <a:r>
              <a:rPr lang="en-US" sz="1800" dirty="0"/>
              <a:t>you want to use different variants of an algorithm within an object and be </a:t>
            </a:r>
          </a:p>
          <a:p>
            <a:pPr algn="l"/>
            <a:r>
              <a:rPr lang="en-US" sz="1800" dirty="0"/>
              <a:t>able to switch from one algorithm to another during runtime.</a:t>
            </a:r>
            <a:endParaRPr lang="en-VN" sz="18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1AD7C6A-FA21-B71B-AC08-EF61AF91D1F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179782" y="2661929"/>
            <a:ext cx="6178823" cy="664200"/>
          </a:xfrm>
        </p:spPr>
        <p:txBody>
          <a:bodyPr/>
          <a:lstStyle/>
          <a:p>
            <a:pPr algn="r"/>
            <a:r>
              <a:rPr lang="en-US" sz="1800" dirty="0"/>
              <a:t>you want to isolate the business logic of a class from the implementation details of algorithms that may not be as important in the context of that logic. </a:t>
            </a:r>
            <a:endParaRPr lang="en-VN" sz="18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1242481-D82D-AA0D-5188-35A270F0BA2E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078182" y="3948241"/>
            <a:ext cx="6178823" cy="664200"/>
          </a:xfrm>
        </p:spPr>
        <p:txBody>
          <a:bodyPr/>
          <a:lstStyle/>
          <a:p>
            <a:pPr algn="r"/>
            <a:r>
              <a:rPr lang="en-US" sz="1800" dirty="0"/>
              <a:t>your class has a massive conditional statement that switches between different variants of the same algorithm.</a:t>
            </a:r>
            <a:endParaRPr lang="en-VN" sz="18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0194196-4122-7F37-476A-D1E2C73E23D8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1277996" y="85766"/>
            <a:ext cx="6588000" cy="669000"/>
          </a:xfrm>
        </p:spPr>
        <p:txBody>
          <a:bodyPr/>
          <a:lstStyle/>
          <a:p>
            <a:r>
              <a:rPr lang="en-VN" dirty="0"/>
              <a:t>Use it when…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89483-590F-6B51-4B55-3EB832538205}"/>
              </a:ext>
            </a:extLst>
          </p:cNvPr>
          <p:cNvSpPr txBox="1"/>
          <p:nvPr/>
        </p:nvSpPr>
        <p:spPr>
          <a:xfrm>
            <a:off x="837123" y="1795351"/>
            <a:ext cx="696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Anaheim" panose="02000503000000000000" pitchFamily="2" charset="77"/>
              </a:rPr>
              <a:t>you have a lot of similar classes that only differ in the way they execute some behavior</a:t>
            </a:r>
            <a:r>
              <a:rPr lang="en-US" sz="1400" dirty="0"/>
              <a:t>./.</a:t>
            </a:r>
            <a:endParaRPr lang="en-VN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61B1A7-6720-9CD4-AA18-2A3F14B0A918}"/>
              </a:ext>
            </a:extLst>
          </p:cNvPr>
          <p:cNvSpPr/>
          <p:nvPr/>
        </p:nvSpPr>
        <p:spPr>
          <a:xfrm>
            <a:off x="452582" y="1034473"/>
            <a:ext cx="296021" cy="2962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2B8622-140D-DFAE-5047-24E2971AF017}"/>
              </a:ext>
            </a:extLst>
          </p:cNvPr>
          <p:cNvSpPr/>
          <p:nvPr/>
        </p:nvSpPr>
        <p:spPr>
          <a:xfrm>
            <a:off x="453040" y="1970404"/>
            <a:ext cx="296021" cy="29622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E4262-B114-7F5C-12D9-4CDB2591FFDA}"/>
              </a:ext>
            </a:extLst>
          </p:cNvPr>
          <p:cNvSpPr/>
          <p:nvPr/>
        </p:nvSpPr>
        <p:spPr>
          <a:xfrm>
            <a:off x="8516386" y="4132229"/>
            <a:ext cx="296021" cy="2962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81C5FD-817D-B0FB-BD36-D46AB751F870}"/>
              </a:ext>
            </a:extLst>
          </p:cNvPr>
          <p:cNvSpPr/>
          <p:nvPr/>
        </p:nvSpPr>
        <p:spPr>
          <a:xfrm>
            <a:off x="8516386" y="2994029"/>
            <a:ext cx="296021" cy="29622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5297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0" y="2162325"/>
            <a:ext cx="2382199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Introduction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309117" y="2163531"/>
            <a:ext cx="1666457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Pros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&amp; Cons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 Pattern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571999" y="3573468"/>
            <a:ext cx="2403576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 build="p"/>
      <p:bldP spid="350" grpId="0"/>
      <p:bldP spid="351" grpId="0" uiExpand="1" build="p"/>
      <p:bldP spid="352" grpId="0"/>
      <p:bldP spid="353" grpId="0" build="p"/>
      <p:bldP spid="354" grpId="0"/>
      <p:bldP spid="3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913284" y="318375"/>
            <a:ext cx="743006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scenarios to use Strategy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Database Access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Sorting Algorithms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02883" y="2283125"/>
            <a:ext cx="1957471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Validation Rules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231321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Text Formatting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2282310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5048969" y="3826425"/>
            <a:ext cx="2064209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Payment Strategy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5071231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build="p"/>
      <p:bldP spid="662" grpId="0" animBg="1"/>
      <p:bldP spid="663" grpId="0" build="p"/>
      <p:bldP spid="664" grpId="0" animBg="1"/>
      <p:bldP spid="665" grpId="0" build="p"/>
      <p:bldP spid="666" grpId="0" animBg="1"/>
      <p:bldP spid="669" grpId="0" build="p"/>
      <p:bldP spid="670" grpId="0" animBg="1"/>
      <p:bldP spid="671" grpId="0" build="p"/>
      <p:bldP spid="6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QUIZIZZ!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//Insert QR code here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004486" y="690243"/>
            <a:ext cx="5213955" cy="1468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883361" y="2078677"/>
            <a:ext cx="3240300" cy="37748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Do you have any questions?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Action Button: Sound 1">
            <a:hlinkClick r:id="rId3" highlightClick="1"/>
            <a:extLst>
              <a:ext uri="{FF2B5EF4-FFF2-40B4-BE49-F238E27FC236}">
                <a16:creationId xmlns:a16="http://schemas.microsoft.com/office/drawing/2014/main" id="{0A441BCE-CF6D-67B1-D607-0A858E7D8144}"/>
              </a:ext>
            </a:extLst>
          </p:cNvPr>
          <p:cNvSpPr/>
          <p:nvPr/>
        </p:nvSpPr>
        <p:spPr>
          <a:xfrm>
            <a:off x="8591107" y="4593265"/>
            <a:ext cx="404037" cy="361507"/>
          </a:xfrm>
          <a:prstGeom prst="actionButtonSou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82853" y="1998055"/>
            <a:ext cx="487697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You have an express company. As it grows, you add more shipping methods for your customers.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You have been using a program to get the total cost of each shipment. With every type of shipping, you need to change the price.</a:t>
            </a:r>
            <a:endParaRPr sz="22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Problem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086808" y="2388200"/>
            <a:ext cx="4425417" cy="905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Add more conditional statements to your class’s method</a:t>
            </a:r>
            <a:endParaRPr sz="2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NAIVE APPROACH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4D4051C-F79A-DFA0-347A-4C074B08C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236" y="389329"/>
            <a:ext cx="6609861" cy="619243"/>
          </a:xfrm>
        </p:spPr>
        <p:txBody>
          <a:bodyPr/>
          <a:lstStyle/>
          <a:p>
            <a:r>
              <a:rPr lang="en-US" sz="3000" dirty="0"/>
              <a:t>Something look like this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E3082C-9034-680B-5623-92C025B41D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7237" y="1745927"/>
            <a:ext cx="7305870" cy="226215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int order::getCost(const string&amp;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, </a:t>
            </a:r>
            <a:r>
              <a:rPr lang="en-VN" sz="1800" b="1" kern="100" dirty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const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</a:t>
            </a:r>
            <a:r>
              <a:rPr lang="en-VN" sz="1800" b="1" kern="100" dirty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int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&amp; </a:t>
            </a:r>
            <a:r>
              <a:rPr lang="en-VN" sz="1800" b="1" kern="100" dirty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distance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){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"bus"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30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"car"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25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"motorbike"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10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"ship"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40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"plane"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70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}</a:t>
            </a:r>
            <a:endParaRPr lang="en-V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9436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 with this approach</a:t>
            </a:r>
            <a:endParaRPr dirty="0"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350191" y="1437408"/>
            <a:ext cx="5244932" cy="95175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Not friendly for future updates</a:t>
            </a:r>
            <a:endParaRPr sz="2000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1763260" y="3173848"/>
            <a:ext cx="5014413" cy="356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Violate open-closed principle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BB581D-1619-1FBE-6CC4-A92E1F612091}"/>
              </a:ext>
            </a:extLst>
          </p:cNvPr>
          <p:cNvGrpSpPr/>
          <p:nvPr/>
        </p:nvGrpSpPr>
        <p:grpSpPr>
          <a:xfrm>
            <a:off x="7055400" y="2965498"/>
            <a:ext cx="1621300" cy="773400"/>
            <a:chOff x="7019925" y="1829925"/>
            <a:chExt cx="1621300" cy="773400"/>
          </a:xfrm>
        </p:grpSpPr>
        <p:sp>
          <p:nvSpPr>
            <p:cNvPr id="387" name="Google Shape;387;p34"/>
            <p:cNvSpPr/>
            <p:nvPr/>
          </p:nvSpPr>
          <p:spPr>
            <a:xfrm flipH="1">
              <a:off x="7903705" y="1829925"/>
              <a:ext cx="407895" cy="179698"/>
            </a:xfrm>
            <a:custGeom>
              <a:avLst/>
              <a:gdLst/>
              <a:ahLst/>
              <a:cxnLst/>
              <a:rect l="l" t="t" r="r" b="b"/>
              <a:pathLst>
                <a:path w="21766" h="2346" extrusionOk="0">
                  <a:moveTo>
                    <a:pt x="1" y="0"/>
                  </a:moveTo>
                  <a:lnTo>
                    <a:pt x="1" y="2346"/>
                  </a:lnTo>
                  <a:lnTo>
                    <a:pt x="21765" y="2346"/>
                  </a:lnTo>
                  <a:lnTo>
                    <a:pt x="21765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 flipH="1">
              <a:off x="7734270" y="2126750"/>
              <a:ext cx="218409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7019925" y="1829925"/>
              <a:ext cx="773400" cy="77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 flipH="1">
              <a:off x="8071052" y="2126750"/>
              <a:ext cx="570173" cy="179751"/>
            </a:xfrm>
            <a:custGeom>
              <a:avLst/>
              <a:gdLst/>
              <a:ahLst/>
              <a:cxnLst/>
              <a:rect l="l" t="t" r="r" b="b"/>
              <a:pathLst>
                <a:path w="5323" h="2347" extrusionOk="0">
                  <a:moveTo>
                    <a:pt x="1" y="1"/>
                  </a:moveTo>
                  <a:lnTo>
                    <a:pt x="1" y="2346"/>
                  </a:lnTo>
                  <a:lnTo>
                    <a:pt x="5323" y="234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 flipH="1">
              <a:off x="7930661" y="2424475"/>
              <a:ext cx="471489" cy="178849"/>
            </a:xfrm>
            <a:custGeom>
              <a:avLst/>
              <a:gdLst/>
              <a:ahLst/>
              <a:cxnLst/>
              <a:rect l="l" t="t" r="r" b="b"/>
              <a:pathLst>
                <a:path w="12098" h="2335" extrusionOk="0">
                  <a:moveTo>
                    <a:pt x="1" y="1"/>
                  </a:moveTo>
                  <a:lnTo>
                    <a:pt x="1" y="2335"/>
                  </a:lnTo>
                  <a:lnTo>
                    <a:pt x="12098" y="233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7170184" y="1954237"/>
              <a:ext cx="461206" cy="460842"/>
            </a:xfrm>
            <a:custGeom>
              <a:avLst/>
              <a:gdLst/>
              <a:ahLst/>
              <a:cxnLst/>
              <a:rect l="l" t="t" r="r" b="b"/>
              <a:pathLst>
                <a:path w="15205" h="15193" extrusionOk="0">
                  <a:moveTo>
                    <a:pt x="10109" y="4501"/>
                  </a:moveTo>
                  <a:cubicBezTo>
                    <a:pt x="10430" y="4501"/>
                    <a:pt x="10692" y="4763"/>
                    <a:pt x="10692" y="5096"/>
                  </a:cubicBezTo>
                  <a:lnTo>
                    <a:pt x="10692" y="10097"/>
                  </a:lnTo>
                  <a:cubicBezTo>
                    <a:pt x="10692" y="10418"/>
                    <a:pt x="10430" y="10692"/>
                    <a:pt x="10109" y="10692"/>
                  </a:cubicBezTo>
                  <a:lnTo>
                    <a:pt x="5096" y="10692"/>
                  </a:lnTo>
                  <a:cubicBezTo>
                    <a:pt x="4775" y="10692"/>
                    <a:pt x="4513" y="10418"/>
                    <a:pt x="4513" y="10097"/>
                  </a:cubicBezTo>
                  <a:lnTo>
                    <a:pt x="4513" y="5096"/>
                  </a:lnTo>
                  <a:cubicBezTo>
                    <a:pt x="4513" y="4763"/>
                    <a:pt x="4775" y="4501"/>
                    <a:pt x="5096" y="4501"/>
                  </a:cubicBezTo>
                  <a:close/>
                  <a:moveTo>
                    <a:pt x="4584" y="1"/>
                  </a:moveTo>
                  <a:cubicBezTo>
                    <a:pt x="4215" y="1"/>
                    <a:pt x="3918" y="298"/>
                    <a:pt x="3918" y="667"/>
                  </a:cubicBezTo>
                  <a:lnTo>
                    <a:pt x="3918" y="2001"/>
                  </a:lnTo>
                  <a:lnTo>
                    <a:pt x="3072" y="2001"/>
                  </a:lnTo>
                  <a:cubicBezTo>
                    <a:pt x="2477" y="2001"/>
                    <a:pt x="2001" y="2477"/>
                    <a:pt x="2001" y="3060"/>
                  </a:cubicBezTo>
                  <a:lnTo>
                    <a:pt x="2001" y="3906"/>
                  </a:lnTo>
                  <a:lnTo>
                    <a:pt x="667" y="3906"/>
                  </a:lnTo>
                  <a:cubicBezTo>
                    <a:pt x="298" y="3906"/>
                    <a:pt x="1" y="4203"/>
                    <a:pt x="1" y="4573"/>
                  </a:cubicBezTo>
                  <a:cubicBezTo>
                    <a:pt x="1" y="4942"/>
                    <a:pt x="298" y="5239"/>
                    <a:pt x="667" y="5239"/>
                  </a:cubicBezTo>
                  <a:lnTo>
                    <a:pt x="2001" y="5239"/>
                  </a:lnTo>
                  <a:lnTo>
                    <a:pt x="2001" y="6930"/>
                  </a:lnTo>
                  <a:lnTo>
                    <a:pt x="667" y="6930"/>
                  </a:lnTo>
                  <a:cubicBezTo>
                    <a:pt x="298" y="6930"/>
                    <a:pt x="1" y="7228"/>
                    <a:pt x="1" y="7597"/>
                  </a:cubicBezTo>
                  <a:cubicBezTo>
                    <a:pt x="1" y="7966"/>
                    <a:pt x="298" y="8263"/>
                    <a:pt x="667" y="8263"/>
                  </a:cubicBezTo>
                  <a:lnTo>
                    <a:pt x="2001" y="8263"/>
                  </a:lnTo>
                  <a:lnTo>
                    <a:pt x="2001" y="9942"/>
                  </a:lnTo>
                  <a:lnTo>
                    <a:pt x="667" y="9942"/>
                  </a:lnTo>
                  <a:cubicBezTo>
                    <a:pt x="298" y="9942"/>
                    <a:pt x="1" y="10240"/>
                    <a:pt x="1" y="10609"/>
                  </a:cubicBezTo>
                  <a:cubicBezTo>
                    <a:pt x="1" y="10978"/>
                    <a:pt x="298" y="11276"/>
                    <a:pt x="667" y="11276"/>
                  </a:cubicBezTo>
                  <a:lnTo>
                    <a:pt x="2001" y="11276"/>
                  </a:lnTo>
                  <a:lnTo>
                    <a:pt x="2001" y="12133"/>
                  </a:lnTo>
                  <a:cubicBezTo>
                    <a:pt x="2001" y="12716"/>
                    <a:pt x="2477" y="13193"/>
                    <a:pt x="3072" y="13193"/>
                  </a:cubicBezTo>
                  <a:lnTo>
                    <a:pt x="3918" y="13193"/>
                  </a:lnTo>
                  <a:lnTo>
                    <a:pt x="3918" y="14526"/>
                  </a:lnTo>
                  <a:cubicBezTo>
                    <a:pt x="3918" y="14895"/>
                    <a:pt x="4215" y="15193"/>
                    <a:pt x="4584" y="15193"/>
                  </a:cubicBezTo>
                  <a:cubicBezTo>
                    <a:pt x="4954" y="15193"/>
                    <a:pt x="5251" y="14895"/>
                    <a:pt x="5251" y="14526"/>
                  </a:cubicBezTo>
                  <a:lnTo>
                    <a:pt x="5251" y="13193"/>
                  </a:lnTo>
                  <a:lnTo>
                    <a:pt x="6930" y="13193"/>
                  </a:lnTo>
                  <a:lnTo>
                    <a:pt x="6930" y="14526"/>
                  </a:lnTo>
                  <a:cubicBezTo>
                    <a:pt x="6930" y="14895"/>
                    <a:pt x="7240" y="15193"/>
                    <a:pt x="7597" y="15193"/>
                  </a:cubicBezTo>
                  <a:cubicBezTo>
                    <a:pt x="7966" y="15193"/>
                    <a:pt x="8264" y="14895"/>
                    <a:pt x="8264" y="14526"/>
                  </a:cubicBezTo>
                  <a:lnTo>
                    <a:pt x="8264" y="13193"/>
                  </a:lnTo>
                  <a:lnTo>
                    <a:pt x="9954" y="13193"/>
                  </a:lnTo>
                  <a:lnTo>
                    <a:pt x="9954" y="14526"/>
                  </a:lnTo>
                  <a:cubicBezTo>
                    <a:pt x="9954" y="14895"/>
                    <a:pt x="10252" y="15193"/>
                    <a:pt x="10621" y="15193"/>
                  </a:cubicBezTo>
                  <a:cubicBezTo>
                    <a:pt x="10990" y="15193"/>
                    <a:pt x="11288" y="14895"/>
                    <a:pt x="11288" y="14526"/>
                  </a:cubicBezTo>
                  <a:lnTo>
                    <a:pt x="11288" y="13193"/>
                  </a:lnTo>
                  <a:lnTo>
                    <a:pt x="12133" y="13193"/>
                  </a:lnTo>
                  <a:cubicBezTo>
                    <a:pt x="12728" y="13193"/>
                    <a:pt x="13205" y="12716"/>
                    <a:pt x="13205" y="12133"/>
                  </a:cubicBezTo>
                  <a:lnTo>
                    <a:pt x="13205" y="11276"/>
                  </a:lnTo>
                  <a:lnTo>
                    <a:pt x="14538" y="11276"/>
                  </a:lnTo>
                  <a:cubicBezTo>
                    <a:pt x="14907" y="11276"/>
                    <a:pt x="15205" y="10978"/>
                    <a:pt x="15205" y="10609"/>
                  </a:cubicBezTo>
                  <a:cubicBezTo>
                    <a:pt x="15205" y="10240"/>
                    <a:pt x="14907" y="9942"/>
                    <a:pt x="14538" y="9942"/>
                  </a:cubicBezTo>
                  <a:lnTo>
                    <a:pt x="13205" y="9942"/>
                  </a:lnTo>
                  <a:lnTo>
                    <a:pt x="13205" y="8263"/>
                  </a:lnTo>
                  <a:lnTo>
                    <a:pt x="14538" y="8263"/>
                  </a:lnTo>
                  <a:cubicBezTo>
                    <a:pt x="14907" y="8263"/>
                    <a:pt x="15205" y="7966"/>
                    <a:pt x="15205" y="7597"/>
                  </a:cubicBezTo>
                  <a:cubicBezTo>
                    <a:pt x="15205" y="7228"/>
                    <a:pt x="14907" y="6930"/>
                    <a:pt x="14538" y="6930"/>
                  </a:cubicBezTo>
                  <a:lnTo>
                    <a:pt x="13205" y="6930"/>
                  </a:lnTo>
                  <a:lnTo>
                    <a:pt x="13205" y="5239"/>
                  </a:lnTo>
                  <a:lnTo>
                    <a:pt x="14538" y="5239"/>
                  </a:lnTo>
                  <a:cubicBezTo>
                    <a:pt x="14907" y="5239"/>
                    <a:pt x="15205" y="4942"/>
                    <a:pt x="15205" y="4573"/>
                  </a:cubicBezTo>
                  <a:cubicBezTo>
                    <a:pt x="15205" y="4203"/>
                    <a:pt x="14907" y="3906"/>
                    <a:pt x="14538" y="3906"/>
                  </a:cubicBezTo>
                  <a:lnTo>
                    <a:pt x="13205" y="3906"/>
                  </a:lnTo>
                  <a:lnTo>
                    <a:pt x="13205" y="3060"/>
                  </a:lnTo>
                  <a:cubicBezTo>
                    <a:pt x="13205" y="2477"/>
                    <a:pt x="12728" y="2001"/>
                    <a:pt x="12133" y="2001"/>
                  </a:cubicBezTo>
                  <a:lnTo>
                    <a:pt x="11288" y="2001"/>
                  </a:lnTo>
                  <a:lnTo>
                    <a:pt x="11288" y="667"/>
                  </a:lnTo>
                  <a:cubicBezTo>
                    <a:pt x="11288" y="298"/>
                    <a:pt x="10990" y="1"/>
                    <a:pt x="10621" y="1"/>
                  </a:cubicBezTo>
                  <a:cubicBezTo>
                    <a:pt x="10252" y="1"/>
                    <a:pt x="9954" y="298"/>
                    <a:pt x="9954" y="667"/>
                  </a:cubicBezTo>
                  <a:lnTo>
                    <a:pt x="9954" y="2001"/>
                  </a:lnTo>
                  <a:lnTo>
                    <a:pt x="8264" y="2001"/>
                  </a:lnTo>
                  <a:lnTo>
                    <a:pt x="8264" y="667"/>
                  </a:lnTo>
                  <a:cubicBezTo>
                    <a:pt x="8264" y="298"/>
                    <a:pt x="7966" y="1"/>
                    <a:pt x="7597" y="1"/>
                  </a:cubicBezTo>
                  <a:cubicBezTo>
                    <a:pt x="7240" y="1"/>
                    <a:pt x="6930" y="298"/>
                    <a:pt x="6930" y="667"/>
                  </a:cubicBezTo>
                  <a:lnTo>
                    <a:pt x="6930" y="2001"/>
                  </a:lnTo>
                  <a:lnTo>
                    <a:pt x="5251" y="2001"/>
                  </a:lnTo>
                  <a:lnTo>
                    <a:pt x="5251" y="667"/>
                  </a:lnTo>
                  <a:cubicBezTo>
                    <a:pt x="5251" y="298"/>
                    <a:pt x="4954" y="1"/>
                    <a:pt x="4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89DC970-9ECB-674D-E0F4-9D045EFC388E}"/>
              </a:ext>
            </a:extLst>
          </p:cNvPr>
          <p:cNvGrpSpPr/>
          <p:nvPr/>
        </p:nvGrpSpPr>
        <p:grpSpPr>
          <a:xfrm>
            <a:off x="645386" y="1499211"/>
            <a:ext cx="1592540" cy="773400"/>
            <a:chOff x="514360" y="1829925"/>
            <a:chExt cx="1592540" cy="773400"/>
          </a:xfrm>
        </p:grpSpPr>
        <p:sp>
          <p:nvSpPr>
            <p:cNvPr id="389" name="Google Shape;389;p34"/>
            <p:cNvSpPr/>
            <p:nvPr/>
          </p:nvSpPr>
          <p:spPr>
            <a:xfrm flipH="1">
              <a:off x="1082114" y="2126750"/>
              <a:ext cx="323913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 flipH="1">
              <a:off x="637061" y="2424475"/>
              <a:ext cx="471489" cy="178849"/>
            </a:xfrm>
            <a:custGeom>
              <a:avLst/>
              <a:gdLst/>
              <a:ahLst/>
              <a:cxnLst/>
              <a:rect l="l" t="t" r="r" b="b"/>
              <a:pathLst>
                <a:path w="12098" h="2335" extrusionOk="0">
                  <a:moveTo>
                    <a:pt x="1" y="1"/>
                  </a:moveTo>
                  <a:lnTo>
                    <a:pt x="1" y="2335"/>
                  </a:lnTo>
                  <a:lnTo>
                    <a:pt x="12098" y="233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 rot="-5400000" flipH="1">
              <a:off x="1333500" y="1829925"/>
              <a:ext cx="773400" cy="77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 flipH="1">
              <a:off x="514360" y="1829925"/>
              <a:ext cx="703042" cy="179698"/>
            </a:xfrm>
            <a:custGeom>
              <a:avLst/>
              <a:gdLst/>
              <a:ahLst/>
              <a:cxnLst/>
              <a:rect l="l" t="t" r="r" b="b"/>
              <a:pathLst>
                <a:path w="21766" h="2346" extrusionOk="0">
                  <a:moveTo>
                    <a:pt x="1" y="0"/>
                  </a:moveTo>
                  <a:lnTo>
                    <a:pt x="1" y="2346"/>
                  </a:lnTo>
                  <a:lnTo>
                    <a:pt x="21765" y="2346"/>
                  </a:lnTo>
                  <a:lnTo>
                    <a:pt x="21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 flipH="1">
              <a:off x="783204" y="2127175"/>
              <a:ext cx="178816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1518292" y="1986386"/>
              <a:ext cx="403817" cy="460478"/>
            </a:xfrm>
            <a:custGeom>
              <a:avLst/>
              <a:gdLst/>
              <a:ahLst/>
              <a:cxnLst/>
              <a:rect l="l" t="t" r="r" b="b"/>
              <a:pathLst>
                <a:path w="13313" h="15181" extrusionOk="0">
                  <a:moveTo>
                    <a:pt x="5923" y="3645"/>
                  </a:moveTo>
                  <a:cubicBezTo>
                    <a:pt x="6033" y="3645"/>
                    <a:pt x="6143" y="3694"/>
                    <a:pt x="6216" y="3787"/>
                  </a:cubicBezTo>
                  <a:cubicBezTo>
                    <a:pt x="6347" y="3941"/>
                    <a:pt x="6323" y="4191"/>
                    <a:pt x="6168" y="4322"/>
                  </a:cubicBezTo>
                  <a:lnTo>
                    <a:pt x="5049" y="5251"/>
                  </a:lnTo>
                  <a:lnTo>
                    <a:pt x="6168" y="6180"/>
                  </a:lnTo>
                  <a:cubicBezTo>
                    <a:pt x="6323" y="6311"/>
                    <a:pt x="6347" y="6549"/>
                    <a:pt x="6216" y="6716"/>
                  </a:cubicBezTo>
                  <a:cubicBezTo>
                    <a:pt x="6145" y="6811"/>
                    <a:pt x="6037" y="6846"/>
                    <a:pt x="5918" y="6846"/>
                  </a:cubicBezTo>
                  <a:cubicBezTo>
                    <a:pt x="5835" y="6846"/>
                    <a:pt x="5752" y="6823"/>
                    <a:pt x="5680" y="6763"/>
                  </a:cubicBezTo>
                  <a:lnTo>
                    <a:pt x="4204" y="5537"/>
                  </a:lnTo>
                  <a:cubicBezTo>
                    <a:pt x="4120" y="5465"/>
                    <a:pt x="4073" y="5358"/>
                    <a:pt x="4073" y="5251"/>
                  </a:cubicBezTo>
                  <a:cubicBezTo>
                    <a:pt x="4073" y="5132"/>
                    <a:pt x="4120" y="5025"/>
                    <a:pt x="4204" y="4953"/>
                  </a:cubicBezTo>
                  <a:lnTo>
                    <a:pt x="5680" y="3739"/>
                  </a:lnTo>
                  <a:cubicBezTo>
                    <a:pt x="5749" y="3676"/>
                    <a:pt x="5836" y="3645"/>
                    <a:pt x="5923" y="3645"/>
                  </a:cubicBezTo>
                  <a:close/>
                  <a:moveTo>
                    <a:pt x="9052" y="3645"/>
                  </a:moveTo>
                  <a:cubicBezTo>
                    <a:pt x="9138" y="3645"/>
                    <a:pt x="9226" y="3676"/>
                    <a:pt x="9300" y="3739"/>
                  </a:cubicBezTo>
                  <a:lnTo>
                    <a:pt x="10764" y="4953"/>
                  </a:lnTo>
                  <a:cubicBezTo>
                    <a:pt x="10859" y="5025"/>
                    <a:pt x="10907" y="5132"/>
                    <a:pt x="10907" y="5251"/>
                  </a:cubicBezTo>
                  <a:cubicBezTo>
                    <a:pt x="10907" y="5358"/>
                    <a:pt x="10859" y="5465"/>
                    <a:pt x="10764" y="5537"/>
                  </a:cubicBezTo>
                  <a:lnTo>
                    <a:pt x="9300" y="6763"/>
                  </a:lnTo>
                  <a:cubicBezTo>
                    <a:pt x="9228" y="6823"/>
                    <a:pt x="9145" y="6846"/>
                    <a:pt x="9050" y="6846"/>
                  </a:cubicBezTo>
                  <a:cubicBezTo>
                    <a:pt x="8943" y="6846"/>
                    <a:pt x="8835" y="6811"/>
                    <a:pt x="8764" y="6716"/>
                  </a:cubicBezTo>
                  <a:cubicBezTo>
                    <a:pt x="8621" y="6549"/>
                    <a:pt x="8645" y="6311"/>
                    <a:pt x="8812" y="6180"/>
                  </a:cubicBezTo>
                  <a:lnTo>
                    <a:pt x="9931" y="5251"/>
                  </a:lnTo>
                  <a:lnTo>
                    <a:pt x="8812" y="4322"/>
                  </a:lnTo>
                  <a:cubicBezTo>
                    <a:pt x="8645" y="4191"/>
                    <a:pt x="8621" y="3941"/>
                    <a:pt x="8764" y="3787"/>
                  </a:cubicBezTo>
                  <a:cubicBezTo>
                    <a:pt x="8837" y="3694"/>
                    <a:pt x="8943" y="3645"/>
                    <a:pt x="9052" y="3645"/>
                  </a:cubicBezTo>
                  <a:close/>
                  <a:moveTo>
                    <a:pt x="8186" y="2449"/>
                  </a:moveTo>
                  <a:cubicBezTo>
                    <a:pt x="8224" y="2449"/>
                    <a:pt x="8262" y="2454"/>
                    <a:pt x="8300" y="2465"/>
                  </a:cubicBezTo>
                  <a:cubicBezTo>
                    <a:pt x="8502" y="2513"/>
                    <a:pt x="8609" y="2727"/>
                    <a:pt x="8562" y="2929"/>
                  </a:cubicBezTo>
                  <a:lnTo>
                    <a:pt x="7157" y="7775"/>
                  </a:lnTo>
                  <a:cubicBezTo>
                    <a:pt x="7109" y="7942"/>
                    <a:pt x="6954" y="8049"/>
                    <a:pt x="6787" y="8049"/>
                  </a:cubicBezTo>
                  <a:cubicBezTo>
                    <a:pt x="6752" y="8049"/>
                    <a:pt x="6716" y="8049"/>
                    <a:pt x="6680" y="8037"/>
                  </a:cubicBezTo>
                  <a:cubicBezTo>
                    <a:pt x="6478" y="7978"/>
                    <a:pt x="6359" y="7763"/>
                    <a:pt x="6418" y="7561"/>
                  </a:cubicBezTo>
                  <a:lnTo>
                    <a:pt x="7823" y="2715"/>
                  </a:lnTo>
                  <a:cubicBezTo>
                    <a:pt x="7872" y="2550"/>
                    <a:pt x="8023" y="2449"/>
                    <a:pt x="8186" y="2449"/>
                  </a:cubicBezTo>
                  <a:close/>
                  <a:moveTo>
                    <a:pt x="7442" y="0"/>
                  </a:moveTo>
                  <a:cubicBezTo>
                    <a:pt x="6121" y="0"/>
                    <a:pt x="4799" y="417"/>
                    <a:pt x="3716" y="1167"/>
                  </a:cubicBezTo>
                  <a:cubicBezTo>
                    <a:pt x="2561" y="1965"/>
                    <a:pt x="1751" y="3084"/>
                    <a:pt x="1370" y="4394"/>
                  </a:cubicBezTo>
                  <a:cubicBezTo>
                    <a:pt x="1227" y="4906"/>
                    <a:pt x="1144" y="5334"/>
                    <a:pt x="1084" y="5715"/>
                  </a:cubicBezTo>
                  <a:cubicBezTo>
                    <a:pt x="942" y="6501"/>
                    <a:pt x="834" y="7073"/>
                    <a:pt x="215" y="7989"/>
                  </a:cubicBezTo>
                  <a:cubicBezTo>
                    <a:pt x="49" y="8228"/>
                    <a:pt x="1" y="8466"/>
                    <a:pt x="60" y="8680"/>
                  </a:cubicBezTo>
                  <a:cubicBezTo>
                    <a:pt x="156" y="9025"/>
                    <a:pt x="477" y="9168"/>
                    <a:pt x="739" y="9287"/>
                  </a:cubicBezTo>
                  <a:cubicBezTo>
                    <a:pt x="834" y="9323"/>
                    <a:pt x="977" y="9394"/>
                    <a:pt x="1013" y="9430"/>
                  </a:cubicBezTo>
                  <a:cubicBezTo>
                    <a:pt x="1168" y="9633"/>
                    <a:pt x="1156" y="10180"/>
                    <a:pt x="1144" y="10656"/>
                  </a:cubicBezTo>
                  <a:cubicBezTo>
                    <a:pt x="1132" y="11347"/>
                    <a:pt x="1108" y="12061"/>
                    <a:pt x="1453" y="12585"/>
                  </a:cubicBezTo>
                  <a:cubicBezTo>
                    <a:pt x="1930" y="13300"/>
                    <a:pt x="2668" y="13312"/>
                    <a:pt x="3263" y="13312"/>
                  </a:cubicBezTo>
                  <a:cubicBezTo>
                    <a:pt x="3966" y="13323"/>
                    <a:pt x="4287" y="13323"/>
                    <a:pt x="4359" y="14097"/>
                  </a:cubicBezTo>
                  <a:cubicBezTo>
                    <a:pt x="4359" y="14121"/>
                    <a:pt x="4359" y="14205"/>
                    <a:pt x="4359" y="14276"/>
                  </a:cubicBezTo>
                  <a:cubicBezTo>
                    <a:pt x="4382" y="14788"/>
                    <a:pt x="4394" y="14859"/>
                    <a:pt x="4418" y="14931"/>
                  </a:cubicBezTo>
                  <a:cubicBezTo>
                    <a:pt x="4466" y="15086"/>
                    <a:pt x="4609" y="15181"/>
                    <a:pt x="4763" y="15181"/>
                  </a:cubicBezTo>
                  <a:lnTo>
                    <a:pt x="11312" y="15181"/>
                  </a:lnTo>
                  <a:cubicBezTo>
                    <a:pt x="11443" y="15181"/>
                    <a:pt x="11562" y="15121"/>
                    <a:pt x="11621" y="15014"/>
                  </a:cubicBezTo>
                  <a:cubicBezTo>
                    <a:pt x="11693" y="14907"/>
                    <a:pt x="11705" y="14764"/>
                    <a:pt x="11645" y="14657"/>
                  </a:cubicBezTo>
                  <a:cubicBezTo>
                    <a:pt x="10824" y="12942"/>
                    <a:pt x="11490" y="11192"/>
                    <a:pt x="12217" y="9335"/>
                  </a:cubicBezTo>
                  <a:cubicBezTo>
                    <a:pt x="12645" y="8204"/>
                    <a:pt x="13098" y="7037"/>
                    <a:pt x="13193" y="5846"/>
                  </a:cubicBezTo>
                  <a:cubicBezTo>
                    <a:pt x="13312" y="4489"/>
                    <a:pt x="12943" y="3287"/>
                    <a:pt x="12062" y="2191"/>
                  </a:cubicBezTo>
                  <a:cubicBezTo>
                    <a:pt x="10931" y="774"/>
                    <a:pt x="9288" y="0"/>
                    <a:pt x="7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734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/>
      <p:bldP spid="3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509965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02</a:t>
            </a:r>
            <a:endParaRPr sz="8000" dirty="0"/>
          </a:p>
        </p:txBody>
      </p:sp>
      <p:sp>
        <p:nvSpPr>
          <p:cNvPr id="6" name="Google Shape;507;p38">
            <a:extLst>
              <a:ext uri="{FF2B5EF4-FFF2-40B4-BE49-F238E27FC236}">
                <a16:creationId xmlns:a16="http://schemas.microsoft.com/office/drawing/2014/main" id="{481EF106-E976-83D7-69C3-D001AB0B4385}"/>
              </a:ext>
            </a:extLst>
          </p:cNvPr>
          <p:cNvSpPr txBox="1">
            <a:spLocks/>
          </p:cNvSpPr>
          <p:nvPr/>
        </p:nvSpPr>
        <p:spPr>
          <a:xfrm>
            <a:off x="417446" y="2201315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6000" dirty="0"/>
              <a:t>Strategy Pattern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F64EFB7-F5C4-AC05-9FA8-1F82E9FF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6205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468</Words>
  <Application>Microsoft Macintosh PowerPoint</Application>
  <PresentationFormat>On-screen Show (16:9)</PresentationFormat>
  <Paragraphs>74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Times New Roman</vt:lpstr>
      <vt:lpstr>Nunito Light</vt:lpstr>
      <vt:lpstr>Raleway SemiBold</vt:lpstr>
      <vt:lpstr>Barlow Condensed ExtraBold</vt:lpstr>
      <vt:lpstr>Overpass Mono</vt:lpstr>
      <vt:lpstr>Courier New</vt:lpstr>
      <vt:lpstr>Anaheim</vt:lpstr>
      <vt:lpstr>Programming Lesson by Slidesgo</vt:lpstr>
      <vt:lpstr>STRATEGY PATTERN</vt:lpstr>
      <vt:lpstr>TABLE OF CONTENTS</vt:lpstr>
      <vt:lpstr>Introduction</vt:lpstr>
      <vt:lpstr>Problem</vt:lpstr>
      <vt:lpstr>NAIVE APPROACH</vt:lpstr>
      <vt:lpstr>Something look like this</vt:lpstr>
      <vt:lpstr>Issues with this approach</vt:lpstr>
      <vt:lpstr>02</vt:lpstr>
      <vt:lpstr>What is it?</vt:lpstr>
      <vt:lpstr>PowerPoint Presentation</vt:lpstr>
      <vt:lpstr>Take a look at the diagram</vt:lpstr>
      <vt:lpstr>PowerPoint Presentation</vt:lpstr>
      <vt:lpstr>Come back to our problem: Applying Strategy Pattern</vt:lpstr>
      <vt:lpstr>PowerPoint Presentation</vt:lpstr>
      <vt:lpstr>Pros and Cons</vt:lpstr>
      <vt:lpstr>PROS</vt:lpstr>
      <vt:lpstr>CONS</vt:lpstr>
      <vt:lpstr>04</vt:lpstr>
      <vt:lpstr>Use it when…</vt:lpstr>
      <vt:lpstr>Some scenarios to use Strategy</vt:lpstr>
      <vt:lpstr>QUIZIZZ!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Rose Nguyễn</cp:lastModifiedBy>
  <cp:revision>9</cp:revision>
  <dcterms:modified xsi:type="dcterms:W3CDTF">2023-11-30T12:29:27Z</dcterms:modified>
</cp:coreProperties>
</file>