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DB4731AA-C1B4-4C02-A750-6F62EADEA7CC}"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431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C5AB4BF-D870-4A0F-8835-C407246D945E}" type="datetimeFigureOut">
              <a:rPr lang="tr-TR" smtClean="0"/>
              <a:t>30.05.2024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4731AA-C1B4-4C02-A750-6F62EADEA7CC}" type="slidenum">
              <a:rPr lang="tr-TR" smtClean="0"/>
              <a:t>‹#›</a:t>
            </a:fld>
            <a:endParaRPr lang="tr-TR"/>
          </a:p>
        </p:txBody>
      </p:sp>
    </p:spTree>
    <p:extLst>
      <p:ext uri="{BB962C8B-B14F-4D97-AF65-F5344CB8AC3E}">
        <p14:creationId xmlns:p14="http://schemas.microsoft.com/office/powerpoint/2010/main" val="8124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06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spTree>
    <p:extLst>
      <p:ext uri="{BB962C8B-B14F-4D97-AF65-F5344CB8AC3E}">
        <p14:creationId xmlns:p14="http://schemas.microsoft.com/office/powerpoint/2010/main" val="1438723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213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08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3303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86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spTree>
    <p:extLst>
      <p:ext uri="{BB962C8B-B14F-4D97-AF65-F5344CB8AC3E}">
        <p14:creationId xmlns:p14="http://schemas.microsoft.com/office/powerpoint/2010/main" val="254124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C5AB4BF-D870-4A0F-8835-C407246D945E}" type="datetimeFigureOut">
              <a:rPr lang="tr-TR" smtClean="0"/>
              <a:t>30.05.2024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B4731AA-C1B4-4C02-A750-6F62EADEA7CC}"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99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C5AB4BF-D870-4A0F-8835-C407246D945E}" type="datetimeFigureOut">
              <a:rPr lang="tr-TR" smtClean="0"/>
              <a:t>30.05.2024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4731AA-C1B4-4C02-A750-6F62EADEA7CC}" type="slidenum">
              <a:rPr lang="tr-TR" smtClean="0"/>
              <a:t>‹#›</a:t>
            </a:fld>
            <a:endParaRPr lang="tr-TR"/>
          </a:p>
        </p:txBody>
      </p:sp>
    </p:spTree>
    <p:extLst>
      <p:ext uri="{BB962C8B-B14F-4D97-AF65-F5344CB8AC3E}">
        <p14:creationId xmlns:p14="http://schemas.microsoft.com/office/powerpoint/2010/main" val="165714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C5AB4BF-D870-4A0F-8835-C407246D945E}" type="datetimeFigureOut">
              <a:rPr lang="tr-TR" smtClean="0"/>
              <a:t>30.05.2024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B4731AA-C1B4-4C02-A750-6F62EADEA7CC}"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21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C5AB4BF-D870-4A0F-8835-C407246D945E}" type="datetimeFigureOut">
              <a:rPr lang="tr-TR" smtClean="0"/>
              <a:t>30.05.2024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B4731AA-C1B4-4C02-A750-6F62EADEA7CC}"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53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B4BF-D870-4A0F-8835-C407246D945E}" type="datetimeFigureOut">
              <a:rPr lang="tr-TR" smtClean="0"/>
              <a:t>30.05.2024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B4731AA-C1B4-4C02-A750-6F62EADEA7CC}" type="slidenum">
              <a:rPr lang="tr-TR" smtClean="0"/>
              <a:t>‹#›</a:t>
            </a:fld>
            <a:endParaRPr lang="tr-TR"/>
          </a:p>
        </p:txBody>
      </p:sp>
    </p:spTree>
    <p:extLst>
      <p:ext uri="{BB962C8B-B14F-4D97-AF65-F5344CB8AC3E}">
        <p14:creationId xmlns:p14="http://schemas.microsoft.com/office/powerpoint/2010/main" val="351396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C5AB4BF-D870-4A0F-8835-C407246D945E}" type="datetimeFigureOut">
              <a:rPr lang="tr-TR" smtClean="0"/>
              <a:t>30.05.2024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4731AA-C1B4-4C02-A750-6F62EADEA7CC}"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39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C5AB4BF-D870-4A0F-8835-C407246D945E}" type="datetimeFigureOut">
              <a:rPr lang="tr-TR" smtClean="0"/>
              <a:t>30.05.2024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B4731AA-C1B4-4C02-A750-6F62EADEA7CC}" type="slidenum">
              <a:rPr lang="tr-TR" smtClean="0"/>
              <a:t>‹#›</a:t>
            </a:fld>
            <a:endParaRPr lang="tr-TR"/>
          </a:p>
        </p:txBody>
      </p:sp>
    </p:spTree>
    <p:extLst>
      <p:ext uri="{BB962C8B-B14F-4D97-AF65-F5344CB8AC3E}">
        <p14:creationId xmlns:p14="http://schemas.microsoft.com/office/powerpoint/2010/main" val="49496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5AB4BF-D870-4A0F-8835-C407246D945E}" type="datetimeFigureOut">
              <a:rPr lang="tr-TR" smtClean="0"/>
              <a:t>30.05.2024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4731AA-C1B4-4C02-A750-6F62EADEA7CC}" type="slidenum">
              <a:rPr lang="tr-TR" smtClean="0"/>
              <a:t>‹#›</a:t>
            </a:fld>
            <a:endParaRPr lang="tr-TR"/>
          </a:p>
        </p:txBody>
      </p:sp>
    </p:spTree>
    <p:extLst>
      <p:ext uri="{BB962C8B-B14F-4D97-AF65-F5344CB8AC3E}">
        <p14:creationId xmlns:p14="http://schemas.microsoft.com/office/powerpoint/2010/main" val="39915609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smtClean="0"/>
              <a:t>LINUX FILE SYSTEMS</a:t>
            </a:r>
            <a:endParaRPr lang="tr-TR" dirty="0"/>
          </a:p>
        </p:txBody>
      </p:sp>
      <p:sp>
        <p:nvSpPr>
          <p:cNvPr id="3" name="Alt Başlık 2"/>
          <p:cNvSpPr>
            <a:spLocks noGrp="1"/>
          </p:cNvSpPr>
          <p:nvPr>
            <p:ph type="subTitle" idx="1"/>
          </p:nvPr>
        </p:nvSpPr>
        <p:spPr/>
        <p:txBody>
          <a:bodyPr/>
          <a:lstStyle/>
          <a:p>
            <a:pPr algn="ctr"/>
            <a:r>
              <a:rPr lang="tr-TR" dirty="0" smtClean="0"/>
              <a:t>HAZIRLAYAN</a:t>
            </a:r>
          </a:p>
          <a:p>
            <a:pPr algn="ctr"/>
            <a:r>
              <a:rPr lang="tr-TR" dirty="0" smtClean="0"/>
              <a:t>ENGİN MEMİŞ</a:t>
            </a:r>
            <a:endParaRPr lang="tr-TR" dirty="0"/>
          </a:p>
        </p:txBody>
      </p:sp>
    </p:spTree>
    <p:extLst>
      <p:ext uri="{BB962C8B-B14F-4D97-AF65-F5344CB8AC3E}">
        <p14:creationId xmlns:p14="http://schemas.microsoft.com/office/powerpoint/2010/main" val="2446541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LVM</a:t>
            </a:r>
            <a:endParaRPr lang="tr-TR" dirty="0"/>
          </a:p>
        </p:txBody>
      </p:sp>
      <p:sp>
        <p:nvSpPr>
          <p:cNvPr id="3" name="İçerik Yer Tutucusu 2"/>
          <p:cNvSpPr>
            <a:spLocks noGrp="1"/>
          </p:cNvSpPr>
          <p:nvPr>
            <p:ph idx="1"/>
          </p:nvPr>
        </p:nvSpPr>
        <p:spPr/>
        <p:txBody>
          <a:bodyPr/>
          <a:lstStyle/>
          <a:p>
            <a:r>
              <a:rPr lang="tr-TR" dirty="0"/>
              <a:t>LVM veya </a:t>
            </a:r>
            <a:r>
              <a:rPr lang="tr-TR" dirty="0" err="1"/>
              <a:t>Logical</a:t>
            </a:r>
            <a:r>
              <a:rPr lang="tr-TR" dirty="0"/>
              <a:t> Volume Management, kullanıcılara esnek ve kolay yönetim için disklerin fiziksel durumlarını bir araya getirme ve ayırma işlemlerini yapmamızı sağlayan bir disk yönetim teknolojisidir. LVM2, varsayılan olarak </a:t>
            </a:r>
            <a:r>
              <a:rPr lang="tr-TR" dirty="0" err="1"/>
              <a:t>linux</a:t>
            </a:r>
            <a:r>
              <a:rPr lang="tr-TR" dirty="0"/>
              <a:t> çekirdeği kullanan istemcilerde (</a:t>
            </a:r>
            <a:r>
              <a:rPr lang="tr-TR" dirty="0" err="1"/>
              <a:t>red</a:t>
            </a:r>
            <a:r>
              <a:rPr lang="tr-TR" dirty="0"/>
              <a:t> hat </a:t>
            </a:r>
            <a:r>
              <a:rPr lang="tr-TR" dirty="0" err="1"/>
              <a:t>vs</a:t>
            </a:r>
            <a:r>
              <a:rPr lang="tr-TR" dirty="0"/>
              <a:t> ), diskleri gruplar halinde toplamak ve gerektiğinde birleştirilmiş ve ayırma </a:t>
            </a:r>
            <a:r>
              <a:rPr lang="tr-TR" dirty="0" smtClean="0"/>
              <a:t>işlemleri </a:t>
            </a:r>
            <a:r>
              <a:rPr lang="tr-TR" dirty="0"/>
              <a:t>için mantıksal birimleri tahsis etmek için kullanılan bir teknolojidir. </a:t>
            </a:r>
            <a:r>
              <a:rPr lang="tr-TR" dirty="0" err="1"/>
              <a:t>LVM’nin</a:t>
            </a:r>
            <a:r>
              <a:rPr lang="tr-TR" dirty="0"/>
              <a:t> en büyük avantajı diskleri </a:t>
            </a:r>
            <a:r>
              <a:rPr lang="tr-TR" dirty="0" err="1"/>
              <a:t>ayırma,ekleme</a:t>
            </a:r>
            <a:r>
              <a:rPr lang="tr-TR" dirty="0"/>
              <a:t>, birleştirme gibi işlerde esneklik sağlamasıdır.</a:t>
            </a:r>
          </a:p>
        </p:txBody>
      </p:sp>
    </p:spTree>
    <p:extLst>
      <p:ext uri="{BB962C8B-B14F-4D97-AF65-F5344CB8AC3E}">
        <p14:creationId xmlns:p14="http://schemas.microsoft.com/office/powerpoint/2010/main" val="1196822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RAID</a:t>
            </a:r>
            <a:endParaRPr lang="tr-TR" dirty="0"/>
          </a:p>
        </p:txBody>
      </p:sp>
      <p:sp>
        <p:nvSpPr>
          <p:cNvPr id="3" name="İçerik Yer Tutucusu 2"/>
          <p:cNvSpPr>
            <a:spLocks noGrp="1"/>
          </p:cNvSpPr>
          <p:nvPr>
            <p:ph idx="1"/>
          </p:nvPr>
        </p:nvSpPr>
        <p:spPr/>
        <p:txBody>
          <a:bodyPr/>
          <a:lstStyle/>
          <a:p>
            <a:r>
              <a:rPr lang="tr-TR" dirty="0" err="1" smtClean="0"/>
              <a:t>Raid</a:t>
            </a:r>
            <a:r>
              <a:rPr lang="tr-TR" dirty="0" smtClean="0"/>
              <a:t> (</a:t>
            </a:r>
            <a:r>
              <a:rPr lang="tr-TR" dirty="0" err="1" smtClean="0"/>
              <a:t>Redundant</a:t>
            </a:r>
            <a:r>
              <a:rPr lang="tr-TR" dirty="0" smtClean="0"/>
              <a:t> </a:t>
            </a:r>
            <a:r>
              <a:rPr lang="tr-TR" dirty="0" err="1" smtClean="0"/>
              <a:t>Array</a:t>
            </a:r>
            <a:r>
              <a:rPr lang="tr-TR" dirty="0" smtClean="0"/>
              <a:t> of </a:t>
            </a:r>
            <a:r>
              <a:rPr lang="tr-TR" dirty="0" err="1" smtClean="0"/>
              <a:t>Independent</a:t>
            </a:r>
            <a:r>
              <a:rPr lang="tr-TR" dirty="0" smtClean="0"/>
              <a:t> </a:t>
            </a:r>
            <a:r>
              <a:rPr lang="tr-TR" dirty="0" err="1" smtClean="0"/>
              <a:t>Disks</a:t>
            </a:r>
            <a:r>
              <a:rPr lang="tr-TR" dirty="0" smtClean="0"/>
              <a:t>), birden fazla diski birleştirerek veri güvenliği, performans veya her ikisini birden arttırmayı amaçlayan bir veri depolama teknolojisidir. RAID, çeşitli seviyelerde kullanılabilir.</a:t>
            </a:r>
            <a:endParaRPr lang="tr-TR" dirty="0"/>
          </a:p>
        </p:txBody>
      </p:sp>
    </p:spTree>
    <p:extLst>
      <p:ext uri="{BB962C8B-B14F-4D97-AF65-F5344CB8AC3E}">
        <p14:creationId xmlns:p14="http://schemas.microsoft.com/office/powerpoint/2010/main" val="338502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RAID SEVİYELERİ</a:t>
            </a:r>
            <a:endParaRPr lang="tr-TR" dirty="0"/>
          </a:p>
        </p:txBody>
      </p:sp>
      <p:sp>
        <p:nvSpPr>
          <p:cNvPr id="3" name="İçerik Yer Tutucusu 2"/>
          <p:cNvSpPr>
            <a:spLocks noGrp="1"/>
          </p:cNvSpPr>
          <p:nvPr>
            <p:ph idx="1"/>
          </p:nvPr>
        </p:nvSpPr>
        <p:spPr/>
        <p:txBody>
          <a:bodyPr/>
          <a:lstStyle/>
          <a:p>
            <a:r>
              <a:rPr lang="tr-TR" b="1" dirty="0" smtClean="0"/>
              <a:t>RAID 0</a:t>
            </a:r>
            <a:r>
              <a:rPr lang="tr-TR" dirty="0" smtClean="0"/>
              <a:t>: Veriler, diskler arasında bölünerek paralel olarak yazılır ve okunur.</a:t>
            </a:r>
          </a:p>
          <a:p>
            <a:r>
              <a:rPr lang="tr-TR" b="1" dirty="0" smtClean="0"/>
              <a:t>RAID 1</a:t>
            </a:r>
            <a:r>
              <a:rPr lang="tr-TR" dirty="0" smtClean="0"/>
              <a:t>: Veriler iki veya daha fazla disk arasında </a:t>
            </a:r>
            <a:r>
              <a:rPr lang="tr-TR" dirty="0" err="1" smtClean="0"/>
              <a:t>aynalanır</a:t>
            </a:r>
            <a:r>
              <a:rPr lang="tr-TR" dirty="0" smtClean="0"/>
              <a:t>. Veri kaybını önler.</a:t>
            </a:r>
          </a:p>
          <a:p>
            <a:r>
              <a:rPr lang="tr-TR" b="1" dirty="0" smtClean="0"/>
              <a:t>RAID 5</a:t>
            </a:r>
            <a:r>
              <a:rPr lang="tr-TR" dirty="0" smtClean="0"/>
              <a:t>: Veriler ve hata düzeltme bilgileri en az 3 disk arasında dağıtılır.</a:t>
            </a:r>
          </a:p>
          <a:p>
            <a:r>
              <a:rPr lang="tr-TR" b="1" dirty="0" smtClean="0"/>
              <a:t>RAID 6</a:t>
            </a:r>
            <a:r>
              <a:rPr lang="tr-TR" dirty="0" smtClean="0"/>
              <a:t>: Veriler ve iki set hata düzeltme bilgisi en az 4 disk arasında dağıtılır.</a:t>
            </a:r>
          </a:p>
          <a:p>
            <a:r>
              <a:rPr lang="tr-TR" b="1" dirty="0" smtClean="0"/>
              <a:t>RAID 10 </a:t>
            </a:r>
            <a:r>
              <a:rPr lang="tr-TR" dirty="0" smtClean="0"/>
              <a:t>(1+0): Veriler önce </a:t>
            </a:r>
            <a:r>
              <a:rPr lang="tr-TR" dirty="0" err="1" smtClean="0"/>
              <a:t>aynalanır</a:t>
            </a:r>
            <a:r>
              <a:rPr lang="tr-TR" dirty="0" smtClean="0"/>
              <a:t>(RAID 1) ardından bu aynalar RAID 0 ile birleştirilir.</a:t>
            </a:r>
            <a:endParaRPr lang="tr-TR" dirty="0"/>
          </a:p>
        </p:txBody>
      </p:sp>
    </p:spTree>
    <p:extLst>
      <p:ext uri="{BB962C8B-B14F-4D97-AF65-F5344CB8AC3E}">
        <p14:creationId xmlns:p14="http://schemas.microsoft.com/office/powerpoint/2010/main" val="1758705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KURTARMA</a:t>
            </a:r>
            <a:endParaRPr lang="tr-TR" dirty="0"/>
          </a:p>
        </p:txBody>
      </p:sp>
      <p:sp>
        <p:nvSpPr>
          <p:cNvPr id="3" name="İçerik Yer Tutucusu 2"/>
          <p:cNvSpPr>
            <a:spLocks noGrp="1"/>
          </p:cNvSpPr>
          <p:nvPr>
            <p:ph idx="1"/>
          </p:nvPr>
        </p:nvSpPr>
        <p:spPr/>
        <p:txBody>
          <a:bodyPr/>
          <a:lstStyle/>
          <a:p>
            <a:r>
              <a:rPr lang="tr-TR" dirty="0" smtClean="0"/>
              <a:t>Veri kurtarma, hasar görmüş bozulmuş, erişilemeyen veya silinmiş verilerin geri getirilmesi işlemidir.</a:t>
            </a:r>
          </a:p>
          <a:p>
            <a:r>
              <a:rPr lang="tr-TR" dirty="0" smtClean="0"/>
              <a:t>Disk </a:t>
            </a:r>
            <a:r>
              <a:rPr lang="tr-TR" dirty="0" err="1" smtClean="0"/>
              <a:t>Drill</a:t>
            </a:r>
            <a:r>
              <a:rPr lang="tr-TR" dirty="0" smtClean="0"/>
              <a:t>, </a:t>
            </a:r>
            <a:r>
              <a:rPr lang="tr-TR" dirty="0" err="1" smtClean="0"/>
              <a:t>Recuva</a:t>
            </a:r>
            <a:r>
              <a:rPr lang="tr-TR" dirty="0" smtClean="0"/>
              <a:t>, </a:t>
            </a:r>
            <a:r>
              <a:rPr lang="tr-TR" dirty="0" err="1" smtClean="0"/>
              <a:t>TestDisk</a:t>
            </a:r>
            <a:r>
              <a:rPr lang="tr-TR" dirty="0" smtClean="0"/>
              <a:t> gibi yazılımlar ile veriler kurtarılabilir.</a:t>
            </a:r>
          </a:p>
          <a:p>
            <a:r>
              <a:rPr lang="tr-TR" dirty="0" smtClean="0"/>
              <a:t>Donanım tabanlı veri kurtarmada diskler üzerinde özel cihazlar ve temiz odalar kullanılarak profesyonel olarak veri kurtarma işlemi yapılabilir.</a:t>
            </a:r>
            <a:endParaRPr lang="tr-TR" dirty="0"/>
          </a:p>
        </p:txBody>
      </p:sp>
    </p:spTree>
    <p:extLst>
      <p:ext uri="{BB962C8B-B14F-4D97-AF65-F5344CB8AC3E}">
        <p14:creationId xmlns:p14="http://schemas.microsoft.com/office/powerpoint/2010/main" val="2074846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WIPE ETME</a:t>
            </a:r>
            <a:endParaRPr lang="tr-TR" dirty="0"/>
          </a:p>
        </p:txBody>
      </p:sp>
      <p:sp>
        <p:nvSpPr>
          <p:cNvPr id="3" name="İçerik Yer Tutucusu 2"/>
          <p:cNvSpPr>
            <a:spLocks noGrp="1"/>
          </p:cNvSpPr>
          <p:nvPr>
            <p:ph idx="1"/>
          </p:nvPr>
        </p:nvSpPr>
        <p:spPr/>
        <p:txBody>
          <a:bodyPr/>
          <a:lstStyle/>
          <a:p>
            <a:r>
              <a:rPr lang="tr-TR" dirty="0" smtClean="0"/>
              <a:t>Verileri </a:t>
            </a:r>
            <a:r>
              <a:rPr lang="tr-TR" dirty="0" err="1" smtClean="0"/>
              <a:t>wipe</a:t>
            </a:r>
            <a:r>
              <a:rPr lang="tr-TR" dirty="0" smtClean="0"/>
              <a:t> etmek, bir diskteki verilerin geri </a:t>
            </a:r>
            <a:r>
              <a:rPr lang="tr-TR" dirty="0" err="1" smtClean="0"/>
              <a:t>döndürelemeyecek</a:t>
            </a:r>
            <a:r>
              <a:rPr lang="tr-TR" dirty="0" smtClean="0"/>
              <a:t> şekilde tamamen silinmesi işlemidir.</a:t>
            </a:r>
          </a:p>
          <a:p>
            <a:r>
              <a:rPr lang="tr-TR" b="1" dirty="0" smtClean="0"/>
              <a:t>Tek Geçişli </a:t>
            </a:r>
            <a:r>
              <a:rPr lang="tr-TR" b="1" dirty="0" err="1" smtClean="0"/>
              <a:t>Wipe</a:t>
            </a:r>
            <a:r>
              <a:rPr lang="tr-TR" dirty="0" smtClean="0"/>
              <a:t>: Veriler üzerine bir kez rastgele veri yazılır. Hızlıdır ancak çok hassas veriler için yeterince güvenli olmayabilir.</a:t>
            </a:r>
          </a:p>
          <a:p>
            <a:r>
              <a:rPr lang="tr-TR" b="1" dirty="0" smtClean="0"/>
              <a:t>Çok Geçişli </a:t>
            </a:r>
            <a:r>
              <a:rPr lang="tr-TR" b="1" dirty="0" err="1" smtClean="0"/>
              <a:t>Wipe</a:t>
            </a:r>
            <a:r>
              <a:rPr lang="tr-TR" dirty="0" smtClean="0"/>
              <a:t>: Veriler üzerine birden fazla kez rastgele veri yazılır.</a:t>
            </a:r>
          </a:p>
          <a:p>
            <a:r>
              <a:rPr lang="tr-TR" b="1" dirty="0" err="1" smtClean="0"/>
              <a:t>Kriptografik</a:t>
            </a:r>
            <a:r>
              <a:rPr lang="tr-TR" b="1" dirty="0" smtClean="0"/>
              <a:t> </a:t>
            </a:r>
            <a:r>
              <a:rPr lang="tr-TR" b="1" dirty="0" err="1" smtClean="0"/>
              <a:t>Wipe</a:t>
            </a:r>
            <a:r>
              <a:rPr lang="tr-TR" dirty="0" smtClean="0"/>
              <a:t>: Veriler şifrelenir ve ardından şifreleme anahtarı yok edilir. Böylece verilerin geri getirilmesi imkansız hale getirilir.</a:t>
            </a:r>
            <a:endParaRPr lang="tr-TR" dirty="0"/>
          </a:p>
        </p:txBody>
      </p:sp>
    </p:spTree>
    <p:extLst>
      <p:ext uri="{BB962C8B-B14F-4D97-AF65-F5344CB8AC3E}">
        <p14:creationId xmlns:p14="http://schemas.microsoft.com/office/powerpoint/2010/main" val="3615466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32879" y="2943794"/>
            <a:ext cx="9601196" cy="1303867"/>
          </a:xfrm>
        </p:spPr>
        <p:txBody>
          <a:bodyPr>
            <a:normAutofit fontScale="90000"/>
          </a:bodyPr>
          <a:lstStyle/>
          <a:p>
            <a:r>
              <a:rPr lang="tr-TR" dirty="0" smtClean="0"/>
              <a:t>TEŞEKKÜRLER</a:t>
            </a:r>
            <a:br>
              <a:rPr lang="tr-TR" dirty="0" smtClean="0"/>
            </a:br>
            <a:r>
              <a:rPr lang="tr-TR" sz="2200" dirty="0" smtClean="0"/>
              <a:t>HAZIRLAYAN</a:t>
            </a:r>
            <a:br>
              <a:rPr lang="tr-TR" sz="2200" dirty="0" smtClean="0"/>
            </a:br>
            <a:r>
              <a:rPr lang="tr-TR" sz="2200" dirty="0" smtClean="0"/>
              <a:t>ENGİN MEMİŞ</a:t>
            </a:r>
            <a:endParaRPr lang="tr-TR" sz="2200" dirty="0"/>
          </a:p>
        </p:txBody>
      </p:sp>
    </p:spTree>
    <p:extLst>
      <p:ext uri="{BB962C8B-B14F-4D97-AF65-F5344CB8AC3E}">
        <p14:creationId xmlns:p14="http://schemas.microsoft.com/office/powerpoint/2010/main" val="72096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FSTAB</a:t>
            </a:r>
            <a:endParaRPr lang="tr-TR" dirty="0"/>
          </a:p>
        </p:txBody>
      </p:sp>
      <p:sp>
        <p:nvSpPr>
          <p:cNvPr id="3" name="İçerik Yer Tutucusu 2"/>
          <p:cNvSpPr>
            <a:spLocks noGrp="1"/>
          </p:cNvSpPr>
          <p:nvPr>
            <p:ph idx="1"/>
          </p:nvPr>
        </p:nvSpPr>
        <p:spPr/>
        <p:txBody>
          <a:bodyPr/>
          <a:lstStyle/>
          <a:p>
            <a:r>
              <a:rPr lang="tr-TR" dirty="0"/>
              <a:t>Bilgisayardaki diskleri her seferinde </a:t>
            </a:r>
            <a:r>
              <a:rPr lang="tr-TR" dirty="0" err="1"/>
              <a:t>mount</a:t>
            </a:r>
            <a:r>
              <a:rPr lang="tr-TR" dirty="0"/>
              <a:t> etmek yerine /</a:t>
            </a:r>
            <a:r>
              <a:rPr lang="tr-TR" dirty="0" err="1"/>
              <a:t>etc</a:t>
            </a:r>
            <a:r>
              <a:rPr lang="tr-TR" dirty="0"/>
              <a:t>/ dizini altında bulunan </a:t>
            </a:r>
            <a:r>
              <a:rPr lang="tr-TR" dirty="0" err="1"/>
              <a:t>fstab</a:t>
            </a:r>
            <a:r>
              <a:rPr lang="tr-TR" dirty="0"/>
              <a:t> dosyasına yazacağımız satırla </a:t>
            </a:r>
            <a:r>
              <a:rPr lang="tr-TR" dirty="0" err="1"/>
              <a:t>mount</a:t>
            </a:r>
            <a:r>
              <a:rPr lang="tr-TR" dirty="0"/>
              <a:t> işlemi </a:t>
            </a:r>
            <a:r>
              <a:rPr lang="tr-TR" dirty="0" smtClean="0"/>
              <a:t>bilgisayar her açıldığında otomatik yapılmaktadır.</a:t>
            </a:r>
            <a:endParaRPr lang="tr-TR" dirty="0"/>
          </a:p>
        </p:txBody>
      </p:sp>
    </p:spTree>
    <p:extLst>
      <p:ext uri="{BB962C8B-B14F-4D97-AF65-F5344CB8AC3E}">
        <p14:creationId xmlns:p14="http://schemas.microsoft.com/office/powerpoint/2010/main" val="2108538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XFS ve EXT4</a:t>
            </a:r>
            <a:endParaRPr lang="tr-TR" dirty="0"/>
          </a:p>
        </p:txBody>
      </p:sp>
      <p:sp>
        <p:nvSpPr>
          <p:cNvPr id="3" name="İçerik Yer Tutucusu 2"/>
          <p:cNvSpPr>
            <a:spLocks noGrp="1"/>
          </p:cNvSpPr>
          <p:nvPr>
            <p:ph idx="1"/>
          </p:nvPr>
        </p:nvSpPr>
        <p:spPr/>
        <p:txBody>
          <a:bodyPr/>
          <a:lstStyle/>
          <a:p>
            <a:r>
              <a:rPr lang="tr-TR" dirty="0" smtClean="0"/>
              <a:t>XFS ve EXT4 Linux dosya sistemleridir ve veri depolamak için farklı özellikler sunarlar.</a:t>
            </a:r>
          </a:p>
          <a:p>
            <a:r>
              <a:rPr lang="tr-TR" b="1" dirty="0" smtClean="0"/>
              <a:t>XFS</a:t>
            </a:r>
            <a:r>
              <a:rPr lang="tr-TR" dirty="0" smtClean="0"/>
              <a:t>: Ölçeklenebilir dosya sistemidir. Büyük dosya sistemleri için optimize edilmiştir. Paralel giriş-çıkış işlemlerinde oldukça etkilidir.</a:t>
            </a:r>
          </a:p>
          <a:p>
            <a:r>
              <a:rPr lang="tr-TR" b="1" dirty="0" smtClean="0"/>
              <a:t>EXT4</a:t>
            </a:r>
            <a:r>
              <a:rPr lang="tr-TR" dirty="0" smtClean="0"/>
              <a:t>: Günümüzde en yaygın kullanılan dosya sistemidir. Geriye dönük uyumluluk sağlar (ext3 </a:t>
            </a:r>
            <a:r>
              <a:rPr lang="tr-TR" dirty="0" err="1" smtClean="0"/>
              <a:t>vb</a:t>
            </a:r>
            <a:r>
              <a:rPr lang="tr-TR" dirty="0" smtClean="0"/>
              <a:t>). "</a:t>
            </a:r>
            <a:r>
              <a:rPr lang="tr-TR" i="1" dirty="0" err="1" smtClean="0"/>
              <a:t>Journal</a:t>
            </a:r>
            <a:r>
              <a:rPr lang="tr-TR" i="1" dirty="0" smtClean="0"/>
              <a:t>"</a:t>
            </a:r>
            <a:r>
              <a:rPr lang="tr-TR" dirty="0" smtClean="0"/>
              <a:t> adı verilen bilgisayarın aniden kapanması durumunda veri kaybını önleyen mekanizması bulunmaktadır.</a:t>
            </a:r>
            <a:endParaRPr lang="tr-TR" dirty="0"/>
          </a:p>
        </p:txBody>
      </p:sp>
    </p:spTree>
    <p:extLst>
      <p:ext uri="{BB962C8B-B14F-4D97-AF65-F5344CB8AC3E}">
        <p14:creationId xmlns:p14="http://schemas.microsoft.com/office/powerpoint/2010/main" val="3996624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NFS</a:t>
            </a:r>
            <a:endParaRPr lang="tr-TR" dirty="0"/>
          </a:p>
        </p:txBody>
      </p:sp>
      <p:sp>
        <p:nvSpPr>
          <p:cNvPr id="3" name="İçerik Yer Tutucusu 2"/>
          <p:cNvSpPr>
            <a:spLocks noGrp="1"/>
          </p:cNvSpPr>
          <p:nvPr>
            <p:ph idx="1"/>
          </p:nvPr>
        </p:nvSpPr>
        <p:spPr/>
        <p:txBody>
          <a:bodyPr/>
          <a:lstStyle/>
          <a:p>
            <a:r>
              <a:rPr lang="tr-TR" dirty="0" smtClean="0"/>
              <a:t>NFS (Network File </a:t>
            </a:r>
            <a:r>
              <a:rPr lang="tr-TR" dirty="0" err="1" smtClean="0"/>
              <a:t>System</a:t>
            </a:r>
            <a:r>
              <a:rPr lang="tr-TR" dirty="0" smtClean="0"/>
              <a:t>), bir ağ üzerinden dosya paylaşımını ve erişimini sağlayan bir dosya sistemidir. Sunucu-istemci mimarisi üzerine kuruludur. İstemciler, NFS üzerinden paylaşılan dosyalara sanki kendi yerel dosya sistemindeymiş gibi erişebilirler.</a:t>
            </a:r>
          </a:p>
        </p:txBody>
      </p:sp>
    </p:spTree>
    <p:extLst>
      <p:ext uri="{BB962C8B-B14F-4D97-AF65-F5344CB8AC3E}">
        <p14:creationId xmlns:p14="http://schemas.microsoft.com/office/powerpoint/2010/main" val="4287309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CIFS</a:t>
            </a:r>
            <a:endParaRPr lang="tr-TR" dirty="0"/>
          </a:p>
        </p:txBody>
      </p:sp>
      <p:sp>
        <p:nvSpPr>
          <p:cNvPr id="3" name="İçerik Yer Tutucusu 2"/>
          <p:cNvSpPr>
            <a:spLocks noGrp="1"/>
          </p:cNvSpPr>
          <p:nvPr>
            <p:ph idx="1"/>
          </p:nvPr>
        </p:nvSpPr>
        <p:spPr/>
        <p:txBody>
          <a:bodyPr/>
          <a:lstStyle/>
          <a:p>
            <a:r>
              <a:rPr lang="tr-TR" dirty="0" smtClean="0"/>
              <a:t>CIFS (</a:t>
            </a:r>
            <a:r>
              <a:rPr lang="tr-TR" dirty="0" err="1" smtClean="0"/>
              <a:t>Common</a:t>
            </a:r>
            <a:r>
              <a:rPr lang="tr-TR" dirty="0" smtClean="0"/>
              <a:t> Internet File </a:t>
            </a:r>
            <a:r>
              <a:rPr lang="tr-TR" dirty="0" err="1" smtClean="0"/>
              <a:t>System</a:t>
            </a:r>
            <a:r>
              <a:rPr lang="tr-TR" dirty="0" smtClean="0"/>
              <a:t>) kurumsal </a:t>
            </a:r>
            <a:r>
              <a:rPr lang="tr-TR" dirty="0"/>
              <a:t>intranet ve internet bilgisayarlar üzerinden dosya paylaşımların standart yoludur. Bilgisayarlar arasında dosya ve yazıcı servislerinin birlikte çalışmasını sağlar</a:t>
            </a:r>
            <a:r>
              <a:rPr lang="tr-TR" dirty="0" smtClean="0"/>
              <a:t>. </a:t>
            </a:r>
          </a:p>
          <a:p>
            <a:r>
              <a:rPr lang="tr-TR" dirty="0" smtClean="0"/>
              <a:t>CIFS, dosya paylaşımı için gelişmiş güvenlik özellikleri sunar, bu da kurumsal ağlarda veri güvenliğini arttırır.</a:t>
            </a:r>
            <a:endParaRPr lang="tr-TR" dirty="0"/>
          </a:p>
        </p:txBody>
      </p:sp>
    </p:spTree>
    <p:extLst>
      <p:ext uri="{BB962C8B-B14F-4D97-AF65-F5344CB8AC3E}">
        <p14:creationId xmlns:p14="http://schemas.microsoft.com/office/powerpoint/2010/main" val="232403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FSCK</a:t>
            </a:r>
            <a:endParaRPr lang="tr-TR" dirty="0"/>
          </a:p>
        </p:txBody>
      </p:sp>
      <p:sp>
        <p:nvSpPr>
          <p:cNvPr id="3" name="İçerik Yer Tutucusu 2"/>
          <p:cNvSpPr>
            <a:spLocks noGrp="1"/>
          </p:cNvSpPr>
          <p:nvPr>
            <p:ph idx="1"/>
          </p:nvPr>
        </p:nvSpPr>
        <p:spPr/>
        <p:txBody>
          <a:bodyPr/>
          <a:lstStyle/>
          <a:p>
            <a:r>
              <a:rPr lang="tr-TR" dirty="0"/>
              <a:t>Bu komut Linux’ta dosya sistemlerinin kontrol edilmesini sağlar. Bu komut sayesinde kontrol edilen dosya sisteminde şu işlemler yapılabilir</a:t>
            </a:r>
            <a:r>
              <a:rPr lang="tr-TR" dirty="0" smtClean="0"/>
              <a:t>:</a:t>
            </a:r>
          </a:p>
          <a:p>
            <a:pPr lvl="1"/>
            <a:r>
              <a:rPr lang="tr-TR" dirty="0" smtClean="0"/>
              <a:t>Hatalar </a:t>
            </a:r>
            <a:r>
              <a:rPr lang="tr-TR" dirty="0"/>
              <a:t>kontrol edilir, sorunlar kullanıcıya sorularak tutarlı bir hale getirilir.</a:t>
            </a:r>
          </a:p>
          <a:p>
            <a:pPr lvl="1"/>
            <a:r>
              <a:rPr lang="tr-TR" dirty="0" smtClean="0"/>
              <a:t>Hatalar </a:t>
            </a:r>
            <a:r>
              <a:rPr lang="tr-TR" dirty="0"/>
              <a:t>kontrol edilir ve otomatik onarma işlemi yapılır.</a:t>
            </a:r>
          </a:p>
          <a:p>
            <a:pPr lvl="1"/>
            <a:r>
              <a:rPr lang="tr-TR" dirty="0" smtClean="0"/>
              <a:t>Hatalar </a:t>
            </a:r>
            <a:r>
              <a:rPr lang="tr-TR" dirty="0"/>
              <a:t>kontrol edilir, onarma ve yalnızca çıktı verilir.</a:t>
            </a:r>
          </a:p>
          <a:p>
            <a:pPr lvl="1"/>
            <a:endParaRPr lang="tr-TR" dirty="0"/>
          </a:p>
        </p:txBody>
      </p:sp>
    </p:spTree>
    <p:extLst>
      <p:ext uri="{BB962C8B-B14F-4D97-AF65-F5344CB8AC3E}">
        <p14:creationId xmlns:p14="http://schemas.microsoft.com/office/powerpoint/2010/main" val="1532745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PARTITIONING</a:t>
            </a:r>
            <a:endParaRPr lang="tr-TR" dirty="0"/>
          </a:p>
        </p:txBody>
      </p:sp>
      <p:sp>
        <p:nvSpPr>
          <p:cNvPr id="3" name="İçerik Yer Tutucusu 2"/>
          <p:cNvSpPr>
            <a:spLocks noGrp="1"/>
          </p:cNvSpPr>
          <p:nvPr>
            <p:ph idx="1"/>
          </p:nvPr>
        </p:nvSpPr>
        <p:spPr/>
        <p:txBody>
          <a:bodyPr/>
          <a:lstStyle/>
          <a:p>
            <a:r>
              <a:rPr lang="tr-TR" dirty="0" err="1" smtClean="0"/>
              <a:t>Partitioning</a:t>
            </a:r>
            <a:r>
              <a:rPr lang="tr-TR" dirty="0" smtClean="0"/>
              <a:t>, bir depolama aygıtını (sabit disk, SSD vb.) birden fazla bağımsız bölüme ayırma işlemidir. Bu bölümler, işletim sisteminin ve kullanıcının dosyaları daha düzenli ve yönetilebilir bir şekilde depolamasını sağlar.</a:t>
            </a:r>
          </a:p>
        </p:txBody>
      </p:sp>
    </p:spTree>
    <p:extLst>
      <p:ext uri="{BB962C8B-B14F-4D97-AF65-F5344CB8AC3E}">
        <p14:creationId xmlns:p14="http://schemas.microsoft.com/office/powerpoint/2010/main" val="3050967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PARTED-GPARTED</a:t>
            </a:r>
            <a:endParaRPr lang="tr-TR" dirty="0"/>
          </a:p>
        </p:txBody>
      </p:sp>
      <p:sp>
        <p:nvSpPr>
          <p:cNvPr id="3" name="İçerik Yer Tutucusu 2"/>
          <p:cNvSpPr>
            <a:spLocks noGrp="1"/>
          </p:cNvSpPr>
          <p:nvPr>
            <p:ph idx="1"/>
          </p:nvPr>
        </p:nvSpPr>
        <p:spPr>
          <a:xfrm>
            <a:off x="1303216" y="2556932"/>
            <a:ext cx="9601196" cy="3318936"/>
          </a:xfrm>
        </p:spPr>
        <p:txBody>
          <a:bodyPr/>
          <a:lstStyle/>
          <a:p>
            <a:r>
              <a:rPr lang="tr-TR" dirty="0" err="1" smtClean="0"/>
              <a:t>Parted</a:t>
            </a:r>
            <a:r>
              <a:rPr lang="tr-TR" dirty="0" smtClean="0"/>
              <a:t>, Linux ve benzeri işletim sistemlerinde disk bölümleri oluşturmak, silmek, boyutlandırmak ve düzenlemek için kullanılan komut satırı tabanlı bir araçtır. Örnek kullanımı </a:t>
            </a:r>
            <a:r>
              <a:rPr lang="tr-TR" b="1" dirty="0" err="1" smtClean="0"/>
              <a:t>sudo</a:t>
            </a:r>
            <a:r>
              <a:rPr lang="tr-TR" b="1" dirty="0" smtClean="0"/>
              <a:t> </a:t>
            </a:r>
            <a:r>
              <a:rPr lang="tr-TR" b="1" dirty="0" err="1" smtClean="0"/>
              <a:t>parted</a:t>
            </a:r>
            <a:r>
              <a:rPr lang="tr-TR" b="1" dirty="0" smtClean="0"/>
              <a:t> dev/</a:t>
            </a:r>
            <a:r>
              <a:rPr lang="tr-TR" b="1" dirty="0" err="1" smtClean="0"/>
              <a:t>sda</a:t>
            </a:r>
            <a:r>
              <a:rPr lang="tr-TR" b="1" dirty="0" smtClean="0"/>
              <a:t> </a:t>
            </a:r>
            <a:r>
              <a:rPr lang="tr-TR" dirty="0" smtClean="0"/>
              <a:t>şeklindedir</a:t>
            </a:r>
            <a:r>
              <a:rPr lang="tr-TR" b="1" dirty="0" smtClean="0"/>
              <a:t>.</a:t>
            </a:r>
          </a:p>
          <a:p>
            <a:r>
              <a:rPr lang="tr-TR" dirty="0" err="1" smtClean="0"/>
              <a:t>GParted</a:t>
            </a:r>
            <a:r>
              <a:rPr lang="tr-TR" dirty="0" smtClean="0"/>
              <a:t>, GNU </a:t>
            </a:r>
            <a:r>
              <a:rPr lang="tr-TR" dirty="0" err="1" smtClean="0"/>
              <a:t>Parted</a:t>
            </a:r>
            <a:r>
              <a:rPr lang="tr-TR" dirty="0" smtClean="0"/>
              <a:t> üzerine inşa edilmiş grafiksel bir disk bölümleme aracıdır. Kullanıcı dostu bir </a:t>
            </a:r>
            <a:r>
              <a:rPr lang="tr-TR" dirty="0" err="1" smtClean="0"/>
              <a:t>arayüze</a:t>
            </a:r>
            <a:r>
              <a:rPr lang="tr-TR" dirty="0" smtClean="0"/>
              <a:t> sahiptir ve disk yönetimi işlemlerini kolaylaştırır.</a:t>
            </a:r>
            <a:endParaRPr lang="tr-TR" dirty="0"/>
          </a:p>
        </p:txBody>
      </p:sp>
    </p:spTree>
    <p:extLst>
      <p:ext uri="{BB962C8B-B14F-4D97-AF65-F5344CB8AC3E}">
        <p14:creationId xmlns:p14="http://schemas.microsoft.com/office/powerpoint/2010/main" val="3050090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Encrypted</a:t>
            </a:r>
            <a:r>
              <a:rPr lang="tr-TR" dirty="0" smtClean="0"/>
              <a:t> File </a:t>
            </a:r>
            <a:r>
              <a:rPr lang="tr-TR" dirty="0" err="1" smtClean="0"/>
              <a:t>System</a:t>
            </a:r>
            <a:endParaRPr lang="tr-TR" dirty="0"/>
          </a:p>
        </p:txBody>
      </p:sp>
      <p:sp>
        <p:nvSpPr>
          <p:cNvPr id="3" name="İçerik Yer Tutucusu 2"/>
          <p:cNvSpPr>
            <a:spLocks noGrp="1"/>
          </p:cNvSpPr>
          <p:nvPr>
            <p:ph idx="1"/>
          </p:nvPr>
        </p:nvSpPr>
        <p:spPr/>
        <p:txBody>
          <a:bodyPr/>
          <a:lstStyle/>
          <a:p>
            <a:r>
              <a:rPr lang="tr-TR" dirty="0" err="1" smtClean="0"/>
              <a:t>Encrypted</a:t>
            </a:r>
            <a:r>
              <a:rPr lang="tr-TR" dirty="0" smtClean="0"/>
              <a:t> File </a:t>
            </a:r>
            <a:r>
              <a:rPr lang="tr-TR" dirty="0" err="1" smtClean="0"/>
              <a:t>System</a:t>
            </a:r>
            <a:r>
              <a:rPr lang="tr-TR" dirty="0" smtClean="0"/>
              <a:t>, verilerin disk üzerinde şifrelenmiş bir şekilde saklanmasını sağlayan bir dosya sistemidir. Bu, verilerin yetkisiz erişimden korunmasına yardımcı olur ve sadece doğru şifre veya anahtarla erişilebilir hale getirir. Bu sayede şifrelenmiş disk fiziksel olarak ele geçirilse de içindeki veriye yetkisiz erişimi engellenir.</a:t>
            </a:r>
            <a:endParaRPr lang="tr-TR" dirty="0"/>
          </a:p>
        </p:txBody>
      </p:sp>
    </p:spTree>
    <p:extLst>
      <p:ext uri="{BB962C8B-B14F-4D97-AF65-F5344CB8AC3E}">
        <p14:creationId xmlns:p14="http://schemas.microsoft.com/office/powerpoint/2010/main" val="2996546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699</Words>
  <Application>Microsoft Office PowerPoint</Application>
  <PresentationFormat>Geniş ekran</PresentationFormat>
  <Paragraphs>46</Paragraphs>
  <Slides>15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15</vt:i4>
      </vt:variant>
    </vt:vector>
  </HeadingPairs>
  <TitlesOfParts>
    <vt:vector size="18" baseType="lpstr">
      <vt:lpstr>Arial</vt:lpstr>
      <vt:lpstr>Garamond</vt:lpstr>
      <vt:lpstr>Organik</vt:lpstr>
      <vt:lpstr>LINUX FILE SYSTEMS</vt:lpstr>
      <vt:lpstr>FSTAB</vt:lpstr>
      <vt:lpstr>XFS ve EXT4</vt:lpstr>
      <vt:lpstr>NFS</vt:lpstr>
      <vt:lpstr>CIFS</vt:lpstr>
      <vt:lpstr>FSCK</vt:lpstr>
      <vt:lpstr>PARTITIONING</vt:lpstr>
      <vt:lpstr>PARTED-GPARTED</vt:lpstr>
      <vt:lpstr>Encrypted File System</vt:lpstr>
      <vt:lpstr>LVM</vt:lpstr>
      <vt:lpstr>RAID</vt:lpstr>
      <vt:lpstr>RAID SEVİYELERİ</vt:lpstr>
      <vt:lpstr>VERİ KURTARMA</vt:lpstr>
      <vt:lpstr>VERİ WIPE ETME</vt:lpstr>
      <vt:lpstr>TEŞEKKÜRLER HAZIRLAYAN ENGİN MEMİŞ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 SYSTEMS</dc:title>
  <dc:creator>Engin MEMİŞ</dc:creator>
  <cp:lastModifiedBy>Engin MEMİŞ</cp:lastModifiedBy>
  <cp:revision>5</cp:revision>
  <dcterms:created xsi:type="dcterms:W3CDTF">2024-05-30T06:17:55Z</dcterms:created>
  <dcterms:modified xsi:type="dcterms:W3CDTF">2024-05-30T07:01:39Z</dcterms:modified>
</cp:coreProperties>
</file>