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4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9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4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5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6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7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9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1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3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34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35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36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7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38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9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0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41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2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3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4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5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46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47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8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49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5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5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52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53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54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55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56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57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58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59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60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61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62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65"/>
  </p:notesMasterIdLst>
  <p:handoutMasterIdLst>
    <p:handoutMasterId r:id="rId66"/>
  </p:handoutMasterIdLst>
  <p:sldIdLst>
    <p:sldId id="256" r:id="rId3"/>
    <p:sldId id="257" r:id="rId4"/>
    <p:sldId id="258" r:id="rId5"/>
    <p:sldId id="305" r:id="rId6"/>
    <p:sldId id="259" r:id="rId7"/>
    <p:sldId id="260" r:id="rId8"/>
    <p:sldId id="314" r:id="rId9"/>
    <p:sldId id="261" r:id="rId10"/>
    <p:sldId id="262" r:id="rId11"/>
    <p:sldId id="317" r:id="rId12"/>
    <p:sldId id="263" r:id="rId13"/>
    <p:sldId id="306" r:id="rId14"/>
    <p:sldId id="264" r:id="rId15"/>
    <p:sldId id="307" r:id="rId16"/>
    <p:sldId id="265" r:id="rId17"/>
    <p:sldId id="266" r:id="rId18"/>
    <p:sldId id="304" r:id="rId19"/>
    <p:sldId id="267" r:id="rId20"/>
    <p:sldId id="308" r:id="rId21"/>
    <p:sldId id="268" r:id="rId22"/>
    <p:sldId id="309" r:id="rId23"/>
    <p:sldId id="269" r:id="rId24"/>
    <p:sldId id="315" r:id="rId25"/>
    <p:sldId id="310" r:id="rId26"/>
    <p:sldId id="270" r:id="rId27"/>
    <p:sldId id="271" r:id="rId28"/>
    <p:sldId id="311" r:id="rId29"/>
    <p:sldId id="272" r:id="rId30"/>
    <p:sldId id="273" r:id="rId31"/>
    <p:sldId id="316" r:id="rId32"/>
    <p:sldId id="303" r:id="rId33"/>
    <p:sldId id="274" r:id="rId34"/>
    <p:sldId id="275" r:id="rId35"/>
    <p:sldId id="312" r:id="rId36"/>
    <p:sldId id="302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313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64495-32E6-4DDD-87BE-DB24163FC1FE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FE25E-D269-473F-82BE-5E3612BB98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448168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70DAD-90AC-4FA0-9931-ECB1557C18FC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D0873-A4BF-4265-8FC1-41706688603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958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4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4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4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4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4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4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4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4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4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4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4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4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211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688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064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690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933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117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28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798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6078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595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63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616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355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7575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4399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463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084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001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655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0021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8242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76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334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004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603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7435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6422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540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209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74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884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880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225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611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07595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721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1730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39099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5892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4520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156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2730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2841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47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4265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43784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7972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1457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8037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80381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90240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714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19908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83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585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6194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4773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0677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26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844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302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873-A4BF-4265-8FC1-41706688603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92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22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56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75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692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32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56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17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93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5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1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8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390B8-0F6C-4F5B-978E-4A6109B3A57B}" type="datetimeFigureOut">
              <a:rPr lang="tr-TR" smtClean="0"/>
              <a:t>6.03.2024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tr-TR"/>
            </a:lvl1pPr>
          </a:lstStyle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69AD-653C-4508-9B07-EA0994982B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088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4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Relationship Id="rId4" Type="http://schemas.openxmlformats.org/officeDocument/2006/relationships/image" Target="../media/image15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5.xml"/><Relationship Id="rId4" Type="http://schemas.openxmlformats.org/officeDocument/2006/relationships/image" Target="../media/image1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Relationship Id="rId4" Type="http://schemas.openxmlformats.org/officeDocument/2006/relationships/image" Target="../media/image1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Relationship Id="rId4" Type="http://schemas.openxmlformats.org/officeDocument/2006/relationships/image" Target="../media/image18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CİSCO SWİTCH KOMUTLARI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/>
              <a:t>HAZIRLAYAN</a:t>
            </a:r>
            <a:endParaRPr lang="tr-TR" dirty="0"/>
          </a:p>
          <a:p>
            <a:r>
              <a:rPr lang="tr-TR" dirty="0"/>
              <a:t>İbrahim Can MERCAN</a:t>
            </a:r>
          </a:p>
          <a:p>
            <a:endParaRPr lang="tr-TR" dirty="0"/>
          </a:p>
        </p:txBody>
      </p:sp>
      <p:sp>
        <p:nvSpPr>
          <p:cNvPr id="37" name="Altbilgi Yer Tutucusu 3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29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0" y="-1"/>
            <a:ext cx="11820719" cy="6721475"/>
          </a:xfrm>
        </p:spPr>
      </p:pic>
      <p:sp>
        <p:nvSpPr>
          <p:cNvPr id="7" name="Altbilgi Yer Tutucusu 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0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Switch’e</a:t>
            </a:r>
            <a:r>
              <a:rPr lang="tr-TR" dirty="0"/>
              <a:t> Parola Verme Komutları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Switch 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line</a:t>
            </a:r>
            <a:r>
              <a:rPr lang="tr-TR" b="1" dirty="0"/>
              <a:t> </a:t>
            </a:r>
            <a:r>
              <a:rPr lang="tr-TR" b="1" dirty="0" err="1"/>
              <a:t>vty</a:t>
            </a:r>
            <a:r>
              <a:rPr lang="tr-TR" b="1" dirty="0"/>
              <a:t> 0 4</a:t>
            </a:r>
            <a:r>
              <a:rPr lang="tr-TR" dirty="0"/>
              <a:t>  Aynı anda 5 tane terminal kullanılır . 0 1 2 3 4</a:t>
            </a:r>
          </a:p>
          <a:p>
            <a:r>
              <a:rPr lang="tr-TR" b="1" dirty="0"/>
              <a:t>Switch (</a:t>
            </a:r>
            <a:r>
              <a:rPr lang="tr-TR" b="1" dirty="0" err="1"/>
              <a:t>Config-line</a:t>
            </a:r>
            <a:r>
              <a:rPr lang="tr-TR" b="1" dirty="0"/>
              <a:t>)# </a:t>
            </a:r>
            <a:r>
              <a:rPr lang="tr-TR" b="1" dirty="0" err="1"/>
              <a:t>password</a:t>
            </a:r>
            <a:r>
              <a:rPr lang="tr-TR" b="1" dirty="0"/>
              <a:t> </a:t>
            </a:r>
            <a:r>
              <a:rPr lang="tr-TR" b="1" dirty="0" err="1"/>
              <a:t>cisco</a:t>
            </a:r>
            <a:r>
              <a:rPr lang="tr-TR" b="1" dirty="0"/>
              <a:t>  </a:t>
            </a:r>
            <a:r>
              <a:rPr lang="tr-TR" dirty="0"/>
              <a:t>parolayı </a:t>
            </a:r>
            <a:r>
              <a:rPr lang="tr-TR" dirty="0" err="1"/>
              <a:t>cisco</a:t>
            </a:r>
            <a:r>
              <a:rPr lang="tr-TR" dirty="0"/>
              <a:t> verdik.</a:t>
            </a:r>
          </a:p>
          <a:p>
            <a:r>
              <a:rPr lang="tr-TR" b="1" dirty="0"/>
              <a:t>Switch (</a:t>
            </a:r>
            <a:r>
              <a:rPr lang="tr-TR" b="1" dirty="0" err="1"/>
              <a:t>Config-line</a:t>
            </a:r>
            <a:r>
              <a:rPr lang="tr-TR" b="1" dirty="0"/>
              <a:t>)# </a:t>
            </a:r>
            <a:r>
              <a:rPr lang="tr-TR" b="1" dirty="0" err="1"/>
              <a:t>login</a:t>
            </a:r>
            <a:r>
              <a:rPr lang="tr-TR" b="1" dirty="0"/>
              <a:t> </a:t>
            </a:r>
            <a:r>
              <a:rPr lang="tr-TR" dirty="0"/>
              <a:t> girişte </a:t>
            </a:r>
            <a:r>
              <a:rPr lang="tr-TR" dirty="0" err="1"/>
              <a:t>login</a:t>
            </a:r>
            <a:r>
              <a:rPr lang="tr-TR" dirty="0"/>
              <a:t> ekranında bu parolayı sor dedik.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2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4" y="110381"/>
            <a:ext cx="10533743" cy="6245969"/>
          </a:xfrm>
        </p:spPr>
      </p:pic>
      <p:sp>
        <p:nvSpPr>
          <p:cNvPr id="18" name="Altbilgi Yer Tutucusu 1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4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Switch’e</a:t>
            </a:r>
            <a:r>
              <a:rPr lang="tr-TR" dirty="0"/>
              <a:t> Telnet ile Bağlanma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Önceki </a:t>
            </a:r>
            <a:r>
              <a:rPr lang="tr-TR" dirty="0" err="1"/>
              <a:t>Vlan</a:t>
            </a:r>
            <a:r>
              <a:rPr lang="tr-TR" dirty="0"/>
              <a:t> 1 ‘e verdiğimiz ip üzerinden  telnet ile </a:t>
            </a:r>
            <a:r>
              <a:rPr lang="tr-TR" dirty="0" err="1"/>
              <a:t>switche</a:t>
            </a:r>
            <a:r>
              <a:rPr lang="tr-TR" dirty="0"/>
              <a:t> bağlanabiliriz.</a:t>
            </a:r>
          </a:p>
          <a:p>
            <a:r>
              <a:rPr lang="tr-TR" b="1" dirty="0"/>
              <a:t>telnet 192.168.1.58 </a:t>
            </a:r>
            <a:r>
              <a:rPr lang="tr-TR" dirty="0"/>
              <a:t> diyerek </a:t>
            </a:r>
            <a:r>
              <a:rPr lang="tr-TR" dirty="0" err="1"/>
              <a:t>switch</a:t>
            </a:r>
            <a:r>
              <a:rPr lang="tr-TR" dirty="0"/>
              <a:t> ekranına bağlanabiliriz. Bize parola soracaktır. Parolayı </a:t>
            </a:r>
            <a:r>
              <a:rPr lang="tr-TR" dirty="0" err="1"/>
              <a:t>cisco</a:t>
            </a:r>
            <a:r>
              <a:rPr lang="tr-TR" dirty="0"/>
              <a:t> olarak belirlemiştik.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-1"/>
            <a:ext cx="12090400" cy="6721475"/>
          </a:xfrm>
        </p:spPr>
      </p:pic>
      <p:sp>
        <p:nvSpPr>
          <p:cNvPr id="17" name="Altbilgi Yer Tutucusu 1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5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Enable</a:t>
            </a:r>
            <a:r>
              <a:rPr lang="tr-TR" b="1" dirty="0"/>
              <a:t> Ayrıcalıklı Moda Parola Verme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Switch 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enable</a:t>
            </a:r>
            <a:r>
              <a:rPr lang="tr-TR" b="1" dirty="0"/>
              <a:t> </a:t>
            </a:r>
            <a:r>
              <a:rPr lang="tr-TR" b="1" dirty="0" err="1"/>
              <a:t>password</a:t>
            </a:r>
            <a:r>
              <a:rPr lang="tr-TR" b="1" dirty="0"/>
              <a:t> </a:t>
            </a:r>
            <a:r>
              <a:rPr lang="tr-TR" b="1" dirty="0" err="1"/>
              <a:t>cisco</a:t>
            </a:r>
            <a:r>
              <a:rPr lang="tr-TR" b="1" dirty="0"/>
              <a:t> </a:t>
            </a:r>
            <a:r>
              <a:rPr lang="tr-TR" dirty="0"/>
              <a:t> bu </a:t>
            </a:r>
            <a:r>
              <a:rPr lang="tr-TR" dirty="0" err="1"/>
              <a:t>komutlada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parolasını da </a:t>
            </a:r>
            <a:r>
              <a:rPr lang="tr-TR" dirty="0" err="1"/>
              <a:t>cisco</a:t>
            </a:r>
            <a:r>
              <a:rPr lang="tr-TR" dirty="0"/>
              <a:t> olarak ayarlayabiliriz.</a:t>
            </a:r>
          </a:p>
          <a:p>
            <a:r>
              <a:rPr lang="tr-TR" b="1" dirty="0"/>
              <a:t>Switch 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enable</a:t>
            </a:r>
            <a:r>
              <a:rPr lang="tr-TR" b="1" dirty="0"/>
              <a:t> </a:t>
            </a:r>
            <a:r>
              <a:rPr lang="tr-TR" b="1" dirty="0" err="1"/>
              <a:t>secret</a:t>
            </a:r>
            <a:r>
              <a:rPr lang="tr-TR" b="1" dirty="0"/>
              <a:t> cisco1 </a:t>
            </a:r>
            <a:r>
              <a:rPr lang="tr-TR" dirty="0" err="1"/>
              <a:t>Burdada</a:t>
            </a:r>
            <a:r>
              <a:rPr lang="tr-TR" dirty="0"/>
              <a:t> </a:t>
            </a:r>
            <a:r>
              <a:rPr lang="tr-TR" dirty="0" err="1"/>
              <a:t>enable</a:t>
            </a:r>
            <a:r>
              <a:rPr lang="tr-TR" dirty="0"/>
              <a:t> </a:t>
            </a:r>
            <a:r>
              <a:rPr lang="tr-TR" dirty="0" err="1"/>
              <a:t>secret</a:t>
            </a:r>
            <a:r>
              <a:rPr lang="tr-TR" dirty="0"/>
              <a:t> parolası veririz . Bu parola </a:t>
            </a:r>
            <a:r>
              <a:rPr lang="tr-TR" dirty="0" err="1"/>
              <a:t>encrypt</a:t>
            </a:r>
            <a:r>
              <a:rPr lang="tr-TR" dirty="0"/>
              <a:t> olarak gözükür.</a:t>
            </a:r>
            <a:r>
              <a:rPr lang="tr-TR" b="1" dirty="0"/>
              <a:t> </a:t>
            </a:r>
            <a:r>
              <a:rPr lang="tr-TR" dirty="0"/>
              <a:t> </a:t>
            </a:r>
          </a:p>
          <a:p>
            <a:r>
              <a:rPr lang="tr-TR" b="1" dirty="0"/>
              <a:t>Switch # Show </a:t>
            </a:r>
            <a:r>
              <a:rPr lang="tr-TR" b="1" dirty="0" err="1"/>
              <a:t>run</a:t>
            </a:r>
            <a:r>
              <a:rPr lang="tr-TR" b="1" dirty="0"/>
              <a:t> </a:t>
            </a:r>
            <a:r>
              <a:rPr lang="tr-TR" dirty="0"/>
              <a:t>Bu komutu kullandığımızda </a:t>
            </a:r>
            <a:r>
              <a:rPr lang="tr-TR" dirty="0" err="1"/>
              <a:t>secret</a:t>
            </a:r>
            <a:r>
              <a:rPr lang="tr-TR" dirty="0"/>
              <a:t> parolası gözükmez.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6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Tüm Parolaları </a:t>
            </a:r>
            <a:r>
              <a:rPr lang="tr-TR" dirty="0" err="1"/>
              <a:t>Encrypt</a:t>
            </a:r>
            <a:r>
              <a:rPr lang="tr-TR" dirty="0"/>
              <a:t> Yapma Komutu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Switch (</a:t>
            </a:r>
            <a:r>
              <a:rPr lang="tr-TR" b="1" dirty="0" err="1"/>
              <a:t>Config</a:t>
            </a:r>
            <a:r>
              <a:rPr lang="tr-TR" b="1" dirty="0"/>
              <a:t>)# service </a:t>
            </a:r>
            <a:r>
              <a:rPr lang="tr-TR" b="1" dirty="0" err="1"/>
              <a:t>password-encryption</a:t>
            </a:r>
            <a:r>
              <a:rPr lang="tr-TR" b="1" dirty="0"/>
              <a:t>  </a:t>
            </a:r>
            <a:r>
              <a:rPr lang="tr-TR" dirty="0"/>
              <a:t>Bu komutla verdiğimiz ve vereceğimiz bütün parolalar </a:t>
            </a:r>
            <a:r>
              <a:rPr lang="tr-TR" dirty="0" err="1"/>
              <a:t>encrtypt</a:t>
            </a:r>
            <a:r>
              <a:rPr lang="tr-TR" dirty="0"/>
              <a:t> edilir.</a:t>
            </a:r>
          </a:p>
          <a:p>
            <a:r>
              <a:rPr lang="tr-TR" dirty="0"/>
              <a:t>Bu şifreli parolaları </a:t>
            </a:r>
            <a:r>
              <a:rPr lang="tr-TR" dirty="0" err="1"/>
              <a:t>cisco</a:t>
            </a:r>
            <a:r>
              <a:rPr lang="tr-TR" dirty="0"/>
              <a:t> </a:t>
            </a:r>
            <a:r>
              <a:rPr lang="tr-TR" dirty="0" err="1"/>
              <a:t>type</a:t>
            </a:r>
            <a:r>
              <a:rPr lang="tr-TR" dirty="0"/>
              <a:t> 7 </a:t>
            </a:r>
            <a:r>
              <a:rPr lang="tr-TR" dirty="0" err="1"/>
              <a:t>password</a:t>
            </a:r>
            <a:r>
              <a:rPr lang="tr-TR" dirty="0"/>
              <a:t> </a:t>
            </a:r>
            <a:r>
              <a:rPr lang="tr-TR" dirty="0" err="1"/>
              <a:t>decrypt</a:t>
            </a:r>
            <a:r>
              <a:rPr lang="tr-TR" dirty="0"/>
              <a:t> Google da aratarak çok rahat kırabiliriz. 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0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076543" cy="5588794"/>
          </a:xfrm>
        </p:spPr>
      </p:pic>
      <p:sp>
        <p:nvSpPr>
          <p:cNvPr id="20" name="Altbilgi Yer Tutucusu 1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8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Gateway Yapılandırma Komutu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WAN </a:t>
            </a:r>
            <a:r>
              <a:rPr lang="tr-TR" dirty="0" err="1"/>
              <a:t>wide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network’ten</a:t>
            </a:r>
            <a:r>
              <a:rPr lang="tr-TR" dirty="0"/>
              <a:t> </a:t>
            </a:r>
            <a:r>
              <a:rPr lang="tr-TR" dirty="0" err="1"/>
              <a:t>switchimize</a:t>
            </a:r>
            <a:r>
              <a:rPr lang="tr-TR" dirty="0"/>
              <a:t> bağlanmak istediğimizde </a:t>
            </a:r>
            <a:r>
              <a:rPr lang="tr-TR" dirty="0" err="1"/>
              <a:t>default</a:t>
            </a:r>
            <a:r>
              <a:rPr lang="tr-TR" dirty="0"/>
              <a:t> bir </a:t>
            </a:r>
            <a:r>
              <a:rPr lang="tr-TR" dirty="0" err="1"/>
              <a:t>gateway</a:t>
            </a:r>
            <a:r>
              <a:rPr lang="tr-TR" dirty="0"/>
              <a:t> olması gerekmektedir. Bunu ‘da </a:t>
            </a:r>
            <a:r>
              <a:rPr lang="tr-TR" dirty="0" err="1"/>
              <a:t>router</a:t>
            </a:r>
            <a:r>
              <a:rPr lang="tr-TR" dirty="0"/>
              <a:t> da yapılandırmaktayız.</a:t>
            </a:r>
          </a:p>
          <a:p>
            <a:r>
              <a:rPr lang="tr-TR" b="1" dirty="0"/>
              <a:t>Switch (</a:t>
            </a:r>
            <a:r>
              <a:rPr lang="tr-TR" b="1" dirty="0" err="1"/>
              <a:t>Config</a:t>
            </a:r>
            <a:r>
              <a:rPr lang="tr-TR" b="1" dirty="0"/>
              <a:t>)# ip </a:t>
            </a:r>
            <a:r>
              <a:rPr lang="tr-TR" b="1" dirty="0" err="1"/>
              <a:t>default-gateway</a:t>
            </a:r>
            <a:r>
              <a:rPr lang="tr-TR" b="1" dirty="0"/>
              <a:t> 192.168.1.1  </a:t>
            </a:r>
            <a:r>
              <a:rPr lang="tr-TR" dirty="0"/>
              <a:t> ağ dışından bağlanma ayarını yapmış olduk.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70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21475"/>
          </a:xfrm>
        </p:spPr>
      </p:pic>
      <p:sp>
        <p:nvSpPr>
          <p:cNvPr id="16" name="Altbilgi Yer Tutucusu 1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Cisco </a:t>
            </a:r>
            <a:r>
              <a:rPr lang="tr-TR" b="1" dirty="0" err="1"/>
              <a:t>Switch’e</a:t>
            </a:r>
            <a:r>
              <a:rPr lang="tr-TR" b="1" dirty="0"/>
              <a:t> RS232 ile Bağlantı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Cisco Switch sıfırdan kurulurken </a:t>
            </a:r>
            <a:r>
              <a:rPr lang="tr-TR" b="1" dirty="0"/>
              <a:t>mavi konsol kablosu(RS232) </a:t>
            </a:r>
            <a:r>
              <a:rPr lang="tr-TR" dirty="0"/>
              <a:t>, Cisco Switch arkasındaki </a:t>
            </a:r>
            <a:r>
              <a:rPr lang="tr-TR" b="1" dirty="0"/>
              <a:t>konsol portuna</a:t>
            </a:r>
            <a:r>
              <a:rPr lang="tr-TR" dirty="0"/>
              <a:t> takılarak kurulmaktadır. </a:t>
            </a:r>
            <a:r>
              <a:rPr lang="tr-TR" dirty="0" err="1"/>
              <a:t>Pc</a:t>
            </a:r>
            <a:r>
              <a:rPr lang="tr-TR" dirty="0"/>
              <a:t> ‘</a:t>
            </a:r>
            <a:r>
              <a:rPr lang="tr-TR" dirty="0" err="1"/>
              <a:t>mize</a:t>
            </a:r>
            <a:r>
              <a:rPr lang="tr-TR" dirty="0"/>
              <a:t> bu kabloyu çevirici yardımıyla taktığımızda, hangi bağlantı noktasının oluştuğuna dikkat edilmelidir. Windows’ta aygıt yöneticisinden bağlantı noktalarına bakarak kontrol edebiliriz.</a:t>
            </a:r>
          </a:p>
          <a:p>
            <a:r>
              <a:rPr lang="tr-TR" dirty="0"/>
              <a:t> Linux’ta </a:t>
            </a:r>
            <a:r>
              <a:rPr lang="tr-TR" dirty="0" err="1"/>
              <a:t>dmesg</a:t>
            </a:r>
            <a:r>
              <a:rPr lang="tr-TR" dirty="0"/>
              <a:t> ile bağlantı noktasını kontrol ederek </a:t>
            </a:r>
            <a:r>
              <a:rPr lang="tr-TR" dirty="0" err="1"/>
              <a:t>Minicom</a:t>
            </a:r>
            <a:r>
              <a:rPr lang="tr-TR" dirty="0"/>
              <a:t> programında bu bağlantı noktasını konfigürasyonda bağlantı tanımıyla set etmemiz gerekmektedir. Baud ayarını da 9600 yapmaya özen göstermeliyiz.</a:t>
            </a:r>
          </a:p>
          <a:p>
            <a:r>
              <a:rPr lang="tr-TR" dirty="0"/>
              <a:t>Windows’ta </a:t>
            </a:r>
            <a:r>
              <a:rPr lang="tr-TR" b="1" dirty="0" err="1"/>
              <a:t>putty</a:t>
            </a:r>
            <a:r>
              <a:rPr lang="tr-TR" b="1" dirty="0"/>
              <a:t> </a:t>
            </a:r>
            <a:r>
              <a:rPr lang="tr-TR" dirty="0"/>
              <a:t>, Linux’ta </a:t>
            </a:r>
            <a:r>
              <a:rPr lang="tr-TR" b="1" dirty="0" err="1"/>
              <a:t>minicom</a:t>
            </a:r>
            <a:r>
              <a:rPr lang="tr-TR" dirty="0"/>
              <a:t> programları yardımıyla </a:t>
            </a:r>
            <a:r>
              <a:rPr lang="tr-TR" dirty="0" err="1"/>
              <a:t>switch’e</a:t>
            </a:r>
            <a:r>
              <a:rPr lang="tr-TR" dirty="0"/>
              <a:t> bağlanabiliriz. Cisco </a:t>
            </a:r>
            <a:r>
              <a:rPr lang="tr-TR" dirty="0" err="1"/>
              <a:t>switch’e</a:t>
            </a:r>
            <a:r>
              <a:rPr lang="tr-TR" dirty="0"/>
              <a:t> bağlandığımızda işletim sistemi </a:t>
            </a:r>
            <a:r>
              <a:rPr lang="tr-TR" dirty="0" err="1"/>
              <a:t>iostur</a:t>
            </a:r>
            <a:r>
              <a:rPr lang="tr-TR" dirty="0"/>
              <a:t>. </a:t>
            </a:r>
            <a:r>
              <a:rPr lang="tr-TR" dirty="0" err="1"/>
              <a:t>İos</a:t>
            </a:r>
            <a:r>
              <a:rPr lang="tr-TR" dirty="0"/>
              <a:t> açılımı </a:t>
            </a:r>
            <a:r>
              <a:rPr lang="tr-TR" b="1" dirty="0" err="1"/>
              <a:t>internetwork</a:t>
            </a:r>
            <a:r>
              <a:rPr lang="tr-TR" b="1" dirty="0"/>
              <a:t> </a:t>
            </a:r>
            <a:r>
              <a:rPr lang="tr-TR" b="1" dirty="0" err="1"/>
              <a:t>Operation</a:t>
            </a:r>
            <a:r>
              <a:rPr lang="tr-TR" b="1" dirty="0"/>
              <a:t> </a:t>
            </a:r>
            <a:r>
              <a:rPr lang="tr-TR" b="1" dirty="0" err="1"/>
              <a:t>System’dir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36" name="Altbilgi Yer Tutucusu 3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8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Rastgele Sorgu Önleme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Switch&gt; ASD </a:t>
            </a:r>
            <a:r>
              <a:rPr lang="tr-TR" dirty="0"/>
              <a:t> Bu şekilde rastgele bir sorgu yaptığımızda </a:t>
            </a:r>
            <a:r>
              <a:rPr lang="tr-TR" dirty="0" err="1"/>
              <a:t>switch</a:t>
            </a:r>
            <a:r>
              <a:rPr lang="tr-TR" dirty="0"/>
              <a:t> bunu çözümlemeye çalışmaktadır. Bunu iptal edebilmek için:</a:t>
            </a:r>
          </a:p>
          <a:p>
            <a:r>
              <a:rPr lang="tr-TR" b="1" dirty="0"/>
              <a:t>Switch 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no</a:t>
            </a:r>
            <a:r>
              <a:rPr lang="tr-TR" b="1" dirty="0"/>
              <a:t> ip domain-</a:t>
            </a:r>
            <a:r>
              <a:rPr lang="tr-TR" b="1" dirty="0" err="1"/>
              <a:t>lookup</a:t>
            </a:r>
            <a:r>
              <a:rPr lang="tr-TR" b="1" dirty="0"/>
              <a:t>  </a:t>
            </a:r>
            <a:r>
              <a:rPr lang="tr-TR" dirty="0"/>
              <a:t>Bu komut ile artık </a:t>
            </a:r>
            <a:r>
              <a:rPr lang="tr-TR" dirty="0" err="1"/>
              <a:t>Dns</a:t>
            </a:r>
            <a:r>
              <a:rPr lang="tr-TR" dirty="0"/>
              <a:t> ten bu sorguları çözmeye uğraşmayacaktır.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91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48" y="161359"/>
            <a:ext cx="11481481" cy="5484698"/>
          </a:xfrm>
        </p:spPr>
      </p:pic>
      <p:sp>
        <p:nvSpPr>
          <p:cNvPr id="15" name="Altbilgi Yer Tutucusu 1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46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</a:t>
            </a:r>
            <a:r>
              <a:rPr lang="tr-TR" dirty="0" err="1"/>
              <a:t>Hostname</a:t>
            </a:r>
            <a:r>
              <a:rPr lang="tr-TR" dirty="0"/>
              <a:t> Değiştirme ve Ekstra Komutlar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Switch 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hostname</a:t>
            </a:r>
            <a:r>
              <a:rPr lang="tr-TR" b="1" dirty="0"/>
              <a:t> icm-SW1 </a:t>
            </a:r>
            <a:r>
              <a:rPr lang="tr-TR" dirty="0"/>
              <a:t>Bu komut </a:t>
            </a:r>
            <a:r>
              <a:rPr lang="tr-TR" dirty="0" err="1"/>
              <a:t>switch</a:t>
            </a:r>
            <a:r>
              <a:rPr lang="tr-TR" dirty="0"/>
              <a:t> adını icm-SW1 olarak </a:t>
            </a:r>
            <a:r>
              <a:rPr lang="tr-TR" dirty="0" err="1"/>
              <a:t>konfigure</a:t>
            </a:r>
            <a:r>
              <a:rPr lang="tr-TR" dirty="0"/>
              <a:t> etmeye yarar.</a:t>
            </a:r>
          </a:p>
          <a:p>
            <a:r>
              <a:rPr lang="tr-TR" b="1" dirty="0"/>
              <a:t>İcm-SW1 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line</a:t>
            </a:r>
            <a:r>
              <a:rPr lang="tr-TR" b="1" dirty="0"/>
              <a:t> </a:t>
            </a:r>
            <a:r>
              <a:rPr lang="tr-TR" b="1" dirty="0" err="1"/>
              <a:t>console</a:t>
            </a:r>
            <a:r>
              <a:rPr lang="tr-TR" b="1" dirty="0"/>
              <a:t> 0 </a:t>
            </a:r>
            <a:r>
              <a:rPr lang="tr-TR" dirty="0"/>
              <a:t>dediğimizde konsol erişimini </a:t>
            </a:r>
            <a:r>
              <a:rPr lang="tr-TR" dirty="0" err="1"/>
              <a:t>konfigure</a:t>
            </a:r>
            <a:r>
              <a:rPr lang="tr-TR" dirty="0"/>
              <a:t> ederiz. </a:t>
            </a:r>
          </a:p>
          <a:p>
            <a:r>
              <a:rPr lang="tr-TR" b="1" dirty="0"/>
              <a:t>İcm-SW1 (</a:t>
            </a:r>
            <a:r>
              <a:rPr lang="tr-TR" b="1" dirty="0" err="1"/>
              <a:t>Config-line</a:t>
            </a:r>
            <a:r>
              <a:rPr lang="tr-TR" b="1" dirty="0"/>
              <a:t>)# </a:t>
            </a:r>
            <a:r>
              <a:rPr lang="tr-TR" b="1" dirty="0" err="1"/>
              <a:t>password</a:t>
            </a:r>
            <a:r>
              <a:rPr lang="tr-TR" b="1" dirty="0"/>
              <a:t> konsol </a:t>
            </a:r>
            <a:r>
              <a:rPr lang="tr-TR" dirty="0"/>
              <a:t>konsola bağlandığımızda parolayı koyduk.</a:t>
            </a:r>
          </a:p>
          <a:p>
            <a:r>
              <a:rPr lang="tr-TR" b="1" dirty="0"/>
              <a:t>İcm-SW1 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login</a:t>
            </a:r>
            <a:r>
              <a:rPr lang="tr-TR" b="1" dirty="0"/>
              <a:t> </a:t>
            </a:r>
            <a:r>
              <a:rPr lang="tr-TR" dirty="0"/>
              <a:t>Belirlediğimiz parolayı sorması için kullanmamız gereken komuttur.</a:t>
            </a:r>
          </a:p>
          <a:p>
            <a:r>
              <a:rPr lang="tr-TR" b="1" dirty="0"/>
              <a:t>İcm-SW1 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exec-timeout</a:t>
            </a:r>
            <a:r>
              <a:rPr lang="tr-TR" b="1" dirty="0"/>
              <a:t> 4 </a:t>
            </a:r>
            <a:r>
              <a:rPr lang="tr-TR" dirty="0" err="1"/>
              <a:t>Switche</a:t>
            </a:r>
            <a:r>
              <a:rPr lang="tr-TR" dirty="0"/>
              <a:t> bağlanıp 4 dakika bir işlem yapmadığımızda oturum kapanmaktadır.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banner </a:t>
            </a:r>
            <a:r>
              <a:rPr lang="tr-TR" b="1" dirty="0" err="1"/>
              <a:t>motd</a:t>
            </a:r>
            <a:r>
              <a:rPr lang="tr-TR" b="1" dirty="0"/>
              <a:t> !Yetkisiz Giriş Yasaktır.! </a:t>
            </a:r>
            <a:r>
              <a:rPr lang="tr-TR" dirty="0" err="1"/>
              <a:t>Switche</a:t>
            </a:r>
            <a:r>
              <a:rPr lang="tr-TR" dirty="0"/>
              <a:t> bağlanırken banner olarak gözükür.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6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2" y="1328623"/>
            <a:ext cx="9725252" cy="2590233"/>
          </a:xfrm>
        </p:spPr>
      </p:pic>
      <p:sp>
        <p:nvSpPr>
          <p:cNvPr id="10" name="Altbilgi Yer Tutucusu 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421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74"/>
            <a:ext cx="12192000" cy="6304983"/>
          </a:xfrm>
        </p:spPr>
      </p:pic>
      <p:sp>
        <p:nvSpPr>
          <p:cNvPr id="15" name="Altbilgi Yer Tutucusu 1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74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Yaptığımız </a:t>
            </a:r>
            <a:r>
              <a:rPr lang="tr-TR" dirty="0" err="1"/>
              <a:t>Konfigurasyonları</a:t>
            </a:r>
            <a:r>
              <a:rPr lang="tr-TR" dirty="0"/>
              <a:t> Kaydetmek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 # </a:t>
            </a:r>
            <a:r>
              <a:rPr lang="tr-TR" b="1" dirty="0" err="1"/>
              <a:t>copy</a:t>
            </a:r>
            <a:r>
              <a:rPr lang="tr-TR" b="1" dirty="0"/>
              <a:t> </a:t>
            </a:r>
            <a:r>
              <a:rPr lang="tr-TR" b="1" dirty="0" err="1"/>
              <a:t>running-config</a:t>
            </a:r>
            <a:r>
              <a:rPr lang="tr-TR" b="1" dirty="0"/>
              <a:t> </a:t>
            </a:r>
            <a:r>
              <a:rPr lang="tr-TR" b="1" dirty="0" err="1"/>
              <a:t>startup-config</a:t>
            </a:r>
            <a:r>
              <a:rPr lang="tr-TR" b="1" dirty="0"/>
              <a:t>  </a:t>
            </a:r>
            <a:r>
              <a:rPr lang="tr-TR" dirty="0"/>
              <a:t>Yaptığımız değişiklikleri </a:t>
            </a:r>
            <a:r>
              <a:rPr lang="tr-TR" dirty="0" err="1"/>
              <a:t>konfigirasyon</a:t>
            </a:r>
            <a:r>
              <a:rPr lang="tr-TR" dirty="0"/>
              <a:t> dosyasına kaydeder.</a:t>
            </a:r>
          </a:p>
          <a:p>
            <a:r>
              <a:rPr lang="tr-TR" b="1" dirty="0"/>
              <a:t>İcm-SW1 # </a:t>
            </a:r>
            <a:r>
              <a:rPr lang="tr-TR" b="1" dirty="0" err="1"/>
              <a:t>wr</a:t>
            </a:r>
            <a:r>
              <a:rPr lang="tr-TR" b="1" dirty="0"/>
              <a:t> </a:t>
            </a:r>
            <a:r>
              <a:rPr lang="tr-TR" dirty="0"/>
              <a:t>Yaptığımız değişiklikleri </a:t>
            </a:r>
            <a:r>
              <a:rPr lang="tr-TR" dirty="0" err="1"/>
              <a:t>konfigirasyon</a:t>
            </a:r>
            <a:r>
              <a:rPr lang="tr-TR" dirty="0"/>
              <a:t> dosyasına kaydeder. WRİTE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88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Vlan</a:t>
            </a:r>
            <a:r>
              <a:rPr lang="tr-TR" dirty="0"/>
              <a:t> </a:t>
            </a:r>
            <a:r>
              <a:rPr lang="tr-TR" dirty="0" smtClean="0"/>
              <a:t>Tanımlama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İcm-SW1&gt; en</a:t>
            </a:r>
            <a:endParaRPr lang="tr-TR" dirty="0"/>
          </a:p>
          <a:p>
            <a:r>
              <a:rPr lang="tr-TR" b="1" dirty="0"/>
              <a:t>İcm-SW1 # </a:t>
            </a:r>
            <a:r>
              <a:rPr lang="tr-TR" b="1" dirty="0" err="1"/>
              <a:t>conf</a:t>
            </a:r>
            <a:r>
              <a:rPr lang="tr-TR" b="1" dirty="0"/>
              <a:t> t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vlan</a:t>
            </a:r>
            <a:r>
              <a:rPr lang="tr-TR" b="1" dirty="0"/>
              <a:t> 10 </a:t>
            </a:r>
            <a:r>
              <a:rPr lang="tr-TR" dirty="0"/>
              <a:t>10 adında  </a:t>
            </a:r>
            <a:r>
              <a:rPr lang="tr-TR" dirty="0" err="1"/>
              <a:t>vlan</a:t>
            </a:r>
            <a:r>
              <a:rPr lang="tr-TR" dirty="0"/>
              <a:t> tanımlar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config-vlan</a:t>
            </a:r>
            <a:r>
              <a:rPr lang="tr-TR" b="1" dirty="0"/>
              <a:t>) # Name HVL  </a:t>
            </a:r>
            <a:r>
              <a:rPr lang="tr-TR" dirty="0" err="1"/>
              <a:t>vlan</a:t>
            </a:r>
            <a:r>
              <a:rPr lang="tr-TR" dirty="0"/>
              <a:t> 10 adını HVL yapar.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2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7" y="111012"/>
            <a:ext cx="11709174" cy="6376874"/>
          </a:xfrm>
        </p:spPr>
      </p:pic>
      <p:sp>
        <p:nvSpPr>
          <p:cNvPr id="14" name="Altbilgi Yer Tutucusu 1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7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Vlan</a:t>
            </a:r>
            <a:r>
              <a:rPr lang="tr-TR" dirty="0" smtClean="0"/>
              <a:t> Nedir 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dirty="0"/>
              <a:t>VLAN (Virtual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Area</a:t>
            </a:r>
            <a:r>
              <a:rPr lang="tr-TR" dirty="0"/>
              <a:t> Network), sanal yerel ağ anlamına gelir. Bir ağdaki fiziksel aygıtları mantıksal olarak birbirinden ayırarak, ağ trafiğini izole etmek ve yönetmek için kullanılan bir teknolojidir.</a:t>
            </a:r>
          </a:p>
          <a:p>
            <a:r>
              <a:rPr lang="tr-TR" dirty="0"/>
              <a:t>Geleneksel olarak, bir yerel ağ (LAN) tüm aygıtları aynı </a:t>
            </a:r>
            <a:r>
              <a:rPr lang="tr-TR" dirty="0" err="1"/>
              <a:t>broadcast</a:t>
            </a:r>
            <a:r>
              <a:rPr lang="tr-TR" dirty="0"/>
              <a:t> alanında bulundurur ve tüm aygıtlar aynı ağ </a:t>
            </a:r>
            <a:r>
              <a:rPr lang="tr-TR" dirty="0" err="1"/>
              <a:t>segmentinde</a:t>
            </a:r>
            <a:r>
              <a:rPr lang="tr-TR" dirty="0"/>
              <a:t> iletişim kurar. Ancak, büyük ağlarda, farklı departmanlar, kullanıcı grupları veya güvenlik gereksinimleri gibi nedenlerle ağ trafiğini izole etmek ve yönetmek önemli hale gelir. İşte bu noktada VLAN devreye girer.</a:t>
            </a:r>
          </a:p>
          <a:p>
            <a:r>
              <a:rPr lang="tr-TR" dirty="0" err="1"/>
              <a:t>VLAN'lar</a:t>
            </a:r>
            <a:r>
              <a:rPr lang="tr-TR" dirty="0"/>
              <a:t>, ağ yöneticilerinin ağı mantıksal gruplara ayırmasını sağlar. Bir VLAN, aynı fiziksel ağ </a:t>
            </a:r>
            <a:r>
              <a:rPr lang="tr-TR" dirty="0" err="1"/>
              <a:t>segmentinde</a:t>
            </a:r>
            <a:r>
              <a:rPr lang="tr-TR" dirty="0"/>
              <a:t> bulunan farklı aygıtları veya ağ bağlantı noktalarını gruplandırır. Her VLAN, birbirinden bağımsız gibi davranır ve diğer </a:t>
            </a:r>
            <a:r>
              <a:rPr lang="tr-TR" dirty="0" err="1"/>
              <a:t>VLAN'lardan</a:t>
            </a:r>
            <a:r>
              <a:rPr lang="tr-TR" dirty="0"/>
              <a:t> gelen trafiği engelleyebilir. Bu sayede, bir </a:t>
            </a:r>
            <a:r>
              <a:rPr lang="tr-TR" dirty="0" err="1"/>
              <a:t>VLAN'daki</a:t>
            </a:r>
            <a:r>
              <a:rPr lang="tr-TR" dirty="0"/>
              <a:t> aygıtlar sadece aynı </a:t>
            </a:r>
            <a:r>
              <a:rPr lang="tr-TR" dirty="0" err="1"/>
              <a:t>VLAN'daki</a:t>
            </a:r>
            <a:r>
              <a:rPr lang="tr-TR" dirty="0"/>
              <a:t> aygıtlarla iletişim kurabilir ve diğer </a:t>
            </a:r>
            <a:r>
              <a:rPr lang="tr-TR" dirty="0" err="1"/>
              <a:t>VLAN'lardaki</a:t>
            </a:r>
            <a:r>
              <a:rPr lang="tr-TR" dirty="0"/>
              <a:t> aygıtlarla doğrudan iletişim kuramaz.</a:t>
            </a:r>
          </a:p>
          <a:p>
            <a:r>
              <a:rPr lang="tr-TR" dirty="0" err="1"/>
              <a:t>VLAN'lar</a:t>
            </a:r>
            <a:r>
              <a:rPr lang="tr-TR" dirty="0"/>
              <a:t>, ağ güvenliği, trafik yönlendirmesi, kaynak kullanımı optimizasyonu ve yönetim kolaylığı gibi birçok avantaj sağlar. Örneğin, farklı departmanlara ait aygıtlar ayrı </a:t>
            </a:r>
            <a:r>
              <a:rPr lang="tr-TR" dirty="0" err="1"/>
              <a:t>VLAN'larda</a:t>
            </a:r>
            <a:r>
              <a:rPr lang="tr-TR" dirty="0"/>
              <a:t> yer aldığında, departmanlar arasında ağ trafiği izolasyonu sağlanır ve güvenlik artırılır. Ayrıca, </a:t>
            </a:r>
            <a:r>
              <a:rPr lang="tr-TR" dirty="0" err="1"/>
              <a:t>VLAN'lar</a:t>
            </a:r>
            <a:r>
              <a:rPr lang="tr-TR" dirty="0"/>
              <a:t> sayesinde ağ yöneticileri, ağ trafiğini daha etkin bir şekilde yönetebilir ve ağ kaynaklarını daha verimli kullanabilir.</a:t>
            </a:r>
          </a:p>
          <a:p>
            <a:r>
              <a:rPr lang="tr-TR" dirty="0" err="1"/>
              <a:t>VLAN'lar</a:t>
            </a:r>
            <a:r>
              <a:rPr lang="tr-TR" dirty="0"/>
              <a:t>, ağ anahtarları ve yönlendiriciler gibi ağ cihazları tarafından desteklenir. Bu cihazlar, </a:t>
            </a:r>
            <a:r>
              <a:rPr lang="tr-TR" dirty="0" err="1"/>
              <a:t>VLAN'lar</a:t>
            </a:r>
            <a:r>
              <a:rPr lang="tr-TR" dirty="0"/>
              <a:t> arasında trafiği yönlendirebilir ve iletişimi sağlar. VLAN yapılandırmaları, ağ yönetim araçları veya komut satırı </a:t>
            </a:r>
            <a:r>
              <a:rPr lang="tr-TR" dirty="0" err="1"/>
              <a:t>arayüzleri</a:t>
            </a:r>
            <a:r>
              <a:rPr lang="tr-TR" dirty="0"/>
              <a:t> kullanılarak yapılandırılabilir.</a:t>
            </a:r>
          </a:p>
          <a:p>
            <a:r>
              <a:rPr lang="tr-TR" dirty="0"/>
              <a:t>Özetlemek gerekirse, VLAN, ağı mantıksal gruplara ayırarak trafiği izole etmeyi ve yönetmeyi sağlayan bir teknolojidir.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Port 1/0/1 i Access </a:t>
            </a:r>
            <a:r>
              <a:rPr lang="tr-TR" dirty="0" err="1"/>
              <a:t>Mode’a</a:t>
            </a:r>
            <a:r>
              <a:rPr lang="tr-TR" dirty="0"/>
              <a:t> alma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Switch’lerin</a:t>
            </a:r>
            <a:r>
              <a:rPr lang="tr-TR" b="1" dirty="0"/>
              <a:t> </a:t>
            </a:r>
            <a:r>
              <a:rPr lang="tr-TR" b="1" dirty="0" err="1"/>
              <a:t>arayüzlerini</a:t>
            </a:r>
            <a:r>
              <a:rPr lang="tr-TR" b="1" dirty="0"/>
              <a:t> son kullanıcı aygıtları için yapılandırmak isterseniz, o portları Access Port olarak belirlemeniz gerekir.</a:t>
            </a:r>
            <a:endParaRPr lang="tr-TR" dirty="0"/>
          </a:p>
          <a:p>
            <a:r>
              <a:rPr lang="tr-TR" b="1" dirty="0"/>
              <a:t>İcm-SW1&gt; en</a:t>
            </a:r>
            <a:endParaRPr lang="tr-TR" dirty="0"/>
          </a:p>
          <a:p>
            <a:r>
              <a:rPr lang="tr-TR" b="1" dirty="0"/>
              <a:t>İcm-SW1 # </a:t>
            </a:r>
            <a:r>
              <a:rPr lang="tr-TR" b="1" dirty="0" err="1"/>
              <a:t>conf</a:t>
            </a:r>
            <a:r>
              <a:rPr lang="tr-TR" b="1" dirty="0"/>
              <a:t> t </a:t>
            </a:r>
            <a:endParaRPr lang="tr-TR" dirty="0"/>
          </a:p>
          <a:p>
            <a:r>
              <a:rPr lang="tr-TR" b="1" dirty="0"/>
              <a:t>İcm-SW1 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fastEthernet</a:t>
            </a:r>
            <a:r>
              <a:rPr lang="tr-TR" b="1" dirty="0"/>
              <a:t> 1/0/1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Access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</a:t>
            </a:r>
            <a:r>
              <a:rPr lang="tr-TR" b="1" dirty="0" err="1"/>
              <a:t>switchport</a:t>
            </a:r>
            <a:r>
              <a:rPr lang="tr-TR" b="1" dirty="0"/>
              <a:t> Access </a:t>
            </a:r>
            <a:r>
              <a:rPr lang="tr-TR" b="1" dirty="0" err="1"/>
              <a:t>vlan</a:t>
            </a:r>
            <a:r>
              <a:rPr lang="tr-TR" b="1" dirty="0"/>
              <a:t> 10 </a:t>
            </a:r>
            <a:r>
              <a:rPr lang="tr-TR" dirty="0"/>
              <a:t>1/0/1 portunu </a:t>
            </a:r>
            <a:r>
              <a:rPr lang="tr-TR" dirty="0" err="1"/>
              <a:t>vlan</a:t>
            </a:r>
            <a:r>
              <a:rPr lang="tr-TR" dirty="0"/>
              <a:t> 10 a atadık 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4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80976"/>
            <a:ext cx="10515600" cy="3429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6" y="523875"/>
            <a:ext cx="8696324" cy="5653088"/>
          </a:xfrm>
        </p:spPr>
      </p:pic>
      <p:sp>
        <p:nvSpPr>
          <p:cNvPr id="37" name="Altbilgi Yer Tutucusu 36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36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Show </a:t>
            </a:r>
            <a:r>
              <a:rPr lang="tr-TR" dirty="0" err="1" smtClean="0"/>
              <a:t>interfaces</a:t>
            </a:r>
            <a:r>
              <a:rPr lang="tr-TR" dirty="0" smtClean="0"/>
              <a:t> </a:t>
            </a:r>
            <a:r>
              <a:rPr lang="tr-TR" dirty="0" err="1" smtClean="0"/>
              <a:t>Gigabitethernet</a:t>
            </a:r>
            <a:r>
              <a:rPr lang="tr-TR" dirty="0" smtClean="0"/>
              <a:t> 0/1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41" y="1400288"/>
            <a:ext cx="9735230" cy="5160169"/>
          </a:xfrm>
        </p:spPr>
      </p:pic>
      <p:sp>
        <p:nvSpPr>
          <p:cNvPr id="8" name="Altbilgi Yer Tutucusu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78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Access Port Nedir?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312228"/>
          </a:xfrm>
        </p:spPr>
        <p:txBody>
          <a:bodyPr>
            <a:normAutofit fontScale="55000" lnSpcReduction="20000"/>
          </a:bodyPr>
          <a:lstStyle/>
          <a:p>
            <a:r>
              <a:rPr lang="tr-TR" dirty="0"/>
              <a:t>Access Port, bir ağ anahtarında tek bir </a:t>
            </a:r>
            <a:r>
              <a:rPr lang="tr-TR" dirty="0" err="1"/>
              <a:t>VLAN'a</a:t>
            </a:r>
            <a:r>
              <a:rPr lang="tr-TR" dirty="0"/>
              <a:t> bağlı olan bir ağ bağlantı noktasıdır. Bu bağlantı noktası, yalnızca belirli bir VLAN trafiğini iletmek için kullanılır ve diğer </a:t>
            </a:r>
            <a:r>
              <a:rPr lang="tr-TR" dirty="0" err="1"/>
              <a:t>VLAN'lara</a:t>
            </a:r>
            <a:r>
              <a:rPr lang="tr-TR" dirty="0"/>
              <a:t> ait trafiği engeller.</a:t>
            </a:r>
          </a:p>
          <a:p>
            <a:r>
              <a:rPr lang="tr-TR" dirty="0"/>
              <a:t>Access Portlar, bir anahtar üzerinde yer alan ağ cihazlarına (bilgisayarlar, IP telefonlar, sunucular vb.) doğrudan bağlantı sağlar. Her </a:t>
            </a:r>
            <a:r>
              <a:rPr lang="tr-TR" dirty="0" err="1"/>
              <a:t>access</a:t>
            </a:r>
            <a:r>
              <a:rPr lang="tr-TR" dirty="0"/>
              <a:t> port yalnızca bir </a:t>
            </a:r>
            <a:r>
              <a:rPr lang="tr-TR" dirty="0" err="1"/>
              <a:t>VLAN'a</a:t>
            </a:r>
            <a:r>
              <a:rPr lang="tr-TR" dirty="0"/>
              <a:t> aittir ve o </a:t>
            </a:r>
            <a:r>
              <a:rPr lang="tr-TR" dirty="0" err="1"/>
              <a:t>VLAN'daki</a:t>
            </a:r>
            <a:r>
              <a:rPr lang="tr-TR" dirty="0"/>
              <a:t> trafiği taşır. Diğer </a:t>
            </a:r>
            <a:r>
              <a:rPr lang="tr-TR" dirty="0" err="1"/>
              <a:t>VLAN'lara</a:t>
            </a:r>
            <a:r>
              <a:rPr lang="tr-TR" dirty="0"/>
              <a:t> ait trafiği engellemek için, </a:t>
            </a:r>
            <a:r>
              <a:rPr lang="tr-TR" dirty="0" err="1"/>
              <a:t>access</a:t>
            </a:r>
            <a:r>
              <a:rPr lang="tr-TR" dirty="0"/>
              <a:t> portlar VLAN etiketlemesi yapmazlar ve sadece belirli bir </a:t>
            </a:r>
            <a:r>
              <a:rPr lang="tr-TR" dirty="0" err="1"/>
              <a:t>VLAN'ın</a:t>
            </a:r>
            <a:r>
              <a:rPr lang="tr-TR" dirty="0"/>
              <a:t> trafiğini kabul ederler.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Access Portların bazı özellikleri şunlardır:</a:t>
            </a:r>
          </a:p>
          <a:p>
            <a:r>
              <a:rPr lang="tr-TR" dirty="0"/>
              <a:t> VLAN İzolasyonu: Access Portlar, her bir portun sadece belirli bir VLAN trafiğini iletebileceği şekilde yapılandırıldığı için VLAN trafiğini izole eder. Bu, farklı </a:t>
            </a:r>
            <a:r>
              <a:rPr lang="tr-TR" dirty="0" err="1"/>
              <a:t>VLAN'lara</a:t>
            </a:r>
            <a:r>
              <a:rPr lang="tr-TR" dirty="0"/>
              <a:t> ait trafiğin birbirinden bağımsız olarak taşınmasını sağlar.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Basitlik: Access Portlar, tek bir </a:t>
            </a:r>
            <a:r>
              <a:rPr lang="tr-TR" dirty="0" err="1"/>
              <a:t>VLAN'a</a:t>
            </a:r>
            <a:r>
              <a:rPr lang="tr-TR" dirty="0"/>
              <a:t> bağlı olduğu için VLAN etiketlemesi veya diğer karmaşık yapılandırmalara ihtiyaç duymazlar. Bu, yapılandırma işlemlerini basitleştirir ve daha kolay yönetim sağlar.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Broadcast Kontrolü: Access Portlar, yalnızca bir </a:t>
            </a:r>
            <a:r>
              <a:rPr lang="tr-TR" dirty="0" err="1"/>
              <a:t>VLAN'a</a:t>
            </a:r>
            <a:r>
              <a:rPr lang="tr-TR" dirty="0"/>
              <a:t> ait </a:t>
            </a:r>
            <a:r>
              <a:rPr lang="tr-TR" dirty="0" err="1"/>
              <a:t>broadcast</a:t>
            </a:r>
            <a:r>
              <a:rPr lang="tr-TR" dirty="0"/>
              <a:t> trafiğini ilettikleri için ağdaki yayın trafiğini kontrol ederler. Diğer </a:t>
            </a:r>
            <a:r>
              <a:rPr lang="tr-TR" dirty="0" err="1"/>
              <a:t>VLAN'lara</a:t>
            </a:r>
            <a:r>
              <a:rPr lang="tr-TR" dirty="0"/>
              <a:t> ait yayın trafiği </a:t>
            </a:r>
            <a:r>
              <a:rPr lang="tr-TR" dirty="0" err="1"/>
              <a:t>access</a:t>
            </a:r>
            <a:r>
              <a:rPr lang="tr-TR" dirty="0"/>
              <a:t> portlardan geçmez, bu da ağ performansını artırır.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Access Portlar, genellikle kullanıcı cihazlarının doğrudan bağlandığı anahtarlar üzerinde bulunur. Bu cihazlar, belirli bir </a:t>
            </a:r>
            <a:r>
              <a:rPr lang="tr-TR" dirty="0" err="1"/>
              <a:t>VLAN'a</a:t>
            </a:r>
            <a:r>
              <a:rPr lang="tr-TR" dirty="0"/>
              <a:t> ait IP adresi veya ağ yapılandırması ile çalışır ve </a:t>
            </a:r>
            <a:r>
              <a:rPr lang="tr-TR" dirty="0" err="1"/>
              <a:t>access</a:t>
            </a:r>
            <a:r>
              <a:rPr lang="tr-TR" dirty="0"/>
              <a:t> portlar üzerinden yalnızca ilgili VLAN trafiğini alır veya gönderir.</a:t>
            </a:r>
          </a:p>
          <a:p>
            <a:r>
              <a:rPr lang="tr-TR" dirty="0"/>
              <a:t> </a:t>
            </a:r>
          </a:p>
          <a:p>
            <a:r>
              <a:rPr lang="tr-TR" dirty="0"/>
              <a:t> Access Portlar, ağ yöneticileri tarafından anahtar yapılandırması sırasında belirlenir ve VLAN tanımlamalarına dayanır. Her bir </a:t>
            </a:r>
            <a:r>
              <a:rPr lang="tr-TR" dirty="0" err="1"/>
              <a:t>access</a:t>
            </a:r>
            <a:r>
              <a:rPr lang="tr-TR" dirty="0"/>
              <a:t> port, anahtar yapılandırması içinde belirli bir </a:t>
            </a:r>
            <a:r>
              <a:rPr lang="tr-TR" dirty="0" err="1"/>
              <a:t>VLAN'a</a:t>
            </a:r>
            <a:r>
              <a:rPr lang="tr-TR" dirty="0"/>
              <a:t> atandığından, doğru VLAN trafiğinin iletimi sağlanır.</a:t>
            </a:r>
          </a:p>
          <a:p>
            <a:endParaRPr lang="tr-TR" dirty="0"/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2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Ekstra Komutlar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 # Show </a:t>
            </a:r>
            <a:r>
              <a:rPr lang="tr-TR" b="1" dirty="0" err="1"/>
              <a:t>vlan</a:t>
            </a:r>
            <a:r>
              <a:rPr lang="tr-TR" b="1" dirty="0"/>
              <a:t> </a:t>
            </a:r>
            <a:r>
              <a:rPr lang="tr-TR" dirty="0"/>
              <a:t>bu komut ile ilgili </a:t>
            </a:r>
            <a:r>
              <a:rPr lang="tr-TR" dirty="0" err="1"/>
              <a:t>vlanları</a:t>
            </a:r>
            <a:r>
              <a:rPr lang="tr-TR" dirty="0"/>
              <a:t> görebiliriz.</a:t>
            </a:r>
          </a:p>
          <a:p>
            <a:r>
              <a:rPr lang="tr-TR" b="1" dirty="0"/>
              <a:t>İcm-SW1 # </a:t>
            </a:r>
            <a:r>
              <a:rPr lang="tr-TR" b="1" dirty="0" err="1"/>
              <a:t>conf</a:t>
            </a:r>
            <a:r>
              <a:rPr lang="tr-TR" b="1" dirty="0"/>
              <a:t> t</a:t>
            </a:r>
            <a:endParaRPr lang="tr-TR" dirty="0"/>
          </a:p>
          <a:p>
            <a:r>
              <a:rPr lang="tr-TR" b="1" dirty="0"/>
              <a:t>İcm-SW1 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10 </a:t>
            </a:r>
            <a:r>
              <a:rPr lang="tr-TR" dirty="0" err="1"/>
              <a:t>vlanı</a:t>
            </a:r>
            <a:r>
              <a:rPr lang="tr-TR" dirty="0"/>
              <a:t> siler.</a:t>
            </a:r>
          </a:p>
          <a:p>
            <a:r>
              <a:rPr lang="tr-TR" b="1" dirty="0"/>
              <a:t>İcm-SW1 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end</a:t>
            </a:r>
            <a:r>
              <a:rPr lang="tr-TR" b="1" dirty="0"/>
              <a:t> </a:t>
            </a:r>
            <a:endParaRPr lang="tr-TR" dirty="0"/>
          </a:p>
          <a:p>
            <a:r>
              <a:rPr lang="tr-TR" b="1" dirty="0"/>
              <a:t>İcm-SW1 (</a:t>
            </a:r>
            <a:r>
              <a:rPr lang="tr-TR" b="1" dirty="0" err="1"/>
              <a:t>config</a:t>
            </a:r>
            <a:r>
              <a:rPr lang="tr-TR" b="1" dirty="0"/>
              <a:t>) # do </a:t>
            </a:r>
            <a:r>
              <a:rPr lang="tr-TR" b="1" dirty="0" err="1"/>
              <a:t>wr</a:t>
            </a:r>
            <a:r>
              <a:rPr lang="tr-TR" b="1" dirty="0"/>
              <a:t> </a:t>
            </a:r>
            <a:r>
              <a:rPr lang="tr-TR" dirty="0"/>
              <a:t>bu komutla bir üst </a:t>
            </a:r>
            <a:r>
              <a:rPr lang="tr-TR" dirty="0" err="1"/>
              <a:t>modda</a:t>
            </a:r>
            <a:r>
              <a:rPr lang="tr-TR" dirty="0"/>
              <a:t> yazacağımız kodları yazabiliriz. </a:t>
            </a:r>
            <a:r>
              <a:rPr lang="tr-TR" dirty="0" err="1"/>
              <a:t>Wr</a:t>
            </a:r>
            <a:r>
              <a:rPr lang="tr-TR" dirty="0"/>
              <a:t> kaydetme komutu.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13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Switchlerimizde</a:t>
            </a:r>
            <a:r>
              <a:rPr lang="tr-TR" dirty="0"/>
              <a:t> 1 numaralı </a:t>
            </a:r>
            <a:r>
              <a:rPr lang="tr-TR" dirty="0" err="1"/>
              <a:t>gigabit</a:t>
            </a:r>
            <a:r>
              <a:rPr lang="tr-TR" dirty="0"/>
              <a:t> portları </a:t>
            </a:r>
            <a:r>
              <a:rPr lang="tr-TR" dirty="0" err="1"/>
              <a:t>Trunk</a:t>
            </a:r>
            <a:r>
              <a:rPr lang="tr-TR" dirty="0"/>
              <a:t> yapma işlemi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 </a:t>
            </a:r>
            <a:r>
              <a:rPr lang="tr-TR" dirty="0" err="1"/>
              <a:t>Switchi</a:t>
            </a:r>
            <a:r>
              <a:rPr lang="tr-TR" dirty="0"/>
              <a:t> birbirine bağlarken tanımlı olan </a:t>
            </a:r>
            <a:r>
              <a:rPr lang="tr-TR" dirty="0" err="1"/>
              <a:t>vlanların</a:t>
            </a:r>
            <a:r>
              <a:rPr lang="tr-TR" dirty="0"/>
              <a:t> geçmesi için </a:t>
            </a:r>
            <a:r>
              <a:rPr lang="tr-TR" dirty="0" err="1"/>
              <a:t>switchlerin</a:t>
            </a:r>
            <a:r>
              <a:rPr lang="tr-TR" dirty="0"/>
              <a:t> birbirine bağlı olduğu portlar </a:t>
            </a:r>
            <a:r>
              <a:rPr lang="tr-TR" dirty="0" err="1"/>
              <a:t>trunk</a:t>
            </a:r>
            <a:r>
              <a:rPr lang="tr-TR" dirty="0"/>
              <a:t> olmalıdır.</a:t>
            </a:r>
          </a:p>
          <a:p>
            <a:r>
              <a:rPr lang="tr-TR" dirty="0" err="1"/>
              <a:t>Trunk</a:t>
            </a:r>
            <a:r>
              <a:rPr lang="tr-TR" dirty="0"/>
              <a:t> Portta VLAN bilgisi Port üzerinden geçmeden önce </a:t>
            </a:r>
            <a:r>
              <a:rPr lang="tr-TR" dirty="0" err="1"/>
              <a:t>kapsülleme</a:t>
            </a:r>
            <a:r>
              <a:rPr lang="tr-TR" dirty="0"/>
              <a:t> işlemine uğrar ve bu </a:t>
            </a:r>
            <a:r>
              <a:rPr lang="tr-TR" dirty="0" err="1"/>
              <a:t>kapsülleme</a:t>
            </a:r>
            <a:r>
              <a:rPr lang="tr-TR" dirty="0"/>
              <a:t> (</a:t>
            </a:r>
            <a:r>
              <a:rPr lang="tr-TR" dirty="0" err="1"/>
              <a:t>Encapsulation</a:t>
            </a:r>
            <a:r>
              <a:rPr lang="tr-TR" dirty="0"/>
              <a:t>) ISL ya da 802.1Q’dur.</a:t>
            </a:r>
          </a:p>
          <a:p>
            <a:r>
              <a:rPr lang="tr-TR" b="1" dirty="0"/>
              <a:t>İcm-SW1&gt; en</a:t>
            </a:r>
            <a:endParaRPr lang="tr-TR" dirty="0"/>
          </a:p>
          <a:p>
            <a:r>
              <a:rPr lang="tr-TR" b="1" dirty="0"/>
              <a:t>İcm-SW1 # </a:t>
            </a:r>
            <a:r>
              <a:rPr lang="tr-TR" b="1" dirty="0" err="1"/>
              <a:t>conf</a:t>
            </a:r>
            <a:r>
              <a:rPr lang="tr-TR" b="1" dirty="0"/>
              <a:t> t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gigabitEthernet</a:t>
            </a:r>
            <a:r>
              <a:rPr lang="tr-TR" b="1" dirty="0"/>
              <a:t> 1/0/1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  <a:r>
              <a:rPr lang="tr-TR" b="1" dirty="0" err="1"/>
              <a:t>trunk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end</a:t>
            </a:r>
            <a:endParaRPr lang="tr-TR" dirty="0"/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4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6" y="1567543"/>
            <a:ext cx="11515725" cy="3294741"/>
          </a:xfrm>
        </p:spPr>
      </p:pic>
      <p:sp>
        <p:nvSpPr>
          <p:cNvPr id="14" name="Altbilgi Yer Tutucusu 1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60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TRUNK NEDİR?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48229"/>
            <a:ext cx="10515600" cy="4928734"/>
          </a:xfrm>
        </p:spPr>
        <p:txBody>
          <a:bodyPr>
            <a:noAutofit/>
          </a:bodyPr>
          <a:lstStyle/>
          <a:p>
            <a:r>
              <a:rPr lang="tr-TR" sz="1200" dirty="0" err="1"/>
              <a:t>Trunk</a:t>
            </a:r>
            <a:r>
              <a:rPr lang="tr-TR" sz="1200" dirty="0"/>
              <a:t>, ağ cihazları arasında VLAN trafiğini iletmek için kullanılan bir terimdir. </a:t>
            </a:r>
            <a:r>
              <a:rPr lang="tr-TR" sz="1200" dirty="0" err="1"/>
              <a:t>Trunk</a:t>
            </a:r>
            <a:r>
              <a:rPr lang="tr-TR" sz="1200" dirty="0"/>
              <a:t>, bir ağ bağlantı noktası veya bağlantısı üzerinden birden fazla </a:t>
            </a:r>
            <a:r>
              <a:rPr lang="tr-TR" sz="1200" dirty="0" err="1"/>
              <a:t>VLAN'ın</a:t>
            </a:r>
            <a:r>
              <a:rPr lang="tr-TR" sz="1200" dirty="0"/>
              <a:t> trafiğini taşıma yeteneğine sahip bir iletişim yoludur.</a:t>
            </a:r>
          </a:p>
          <a:p>
            <a:r>
              <a:rPr lang="tr-TR" sz="1200" dirty="0"/>
              <a:t> </a:t>
            </a:r>
          </a:p>
          <a:p>
            <a:r>
              <a:rPr lang="tr-TR" sz="1200" dirty="0"/>
              <a:t> Bir </a:t>
            </a:r>
            <a:r>
              <a:rPr lang="tr-TR" sz="1200" dirty="0" err="1"/>
              <a:t>trunk</a:t>
            </a:r>
            <a:r>
              <a:rPr lang="tr-TR" sz="1200" dirty="0"/>
              <a:t> bağlantısı, VLAN tabanlı ağlarda anahtarlar arasında oluşturulur. Bu bağlantılar, birden çok VLAN trafiğini tek bir fiziksel bağlantı üzerinden taşır. </a:t>
            </a:r>
            <a:r>
              <a:rPr lang="tr-TR" sz="1200" dirty="0" err="1"/>
              <a:t>Trunk</a:t>
            </a:r>
            <a:r>
              <a:rPr lang="tr-TR" sz="1200" dirty="0"/>
              <a:t> bağlantısı sayesinde, farklı </a:t>
            </a:r>
            <a:r>
              <a:rPr lang="tr-TR" sz="1200" dirty="0" err="1"/>
              <a:t>VLAN'lara</a:t>
            </a:r>
            <a:r>
              <a:rPr lang="tr-TR" sz="1200" dirty="0"/>
              <a:t> ait trafiğin geçişi ve iletişimi kolaylaşır.</a:t>
            </a:r>
          </a:p>
          <a:p>
            <a:r>
              <a:rPr lang="tr-TR" sz="1200" dirty="0"/>
              <a:t> </a:t>
            </a:r>
            <a:r>
              <a:rPr lang="tr-TR" sz="1200" dirty="0" err="1"/>
              <a:t>Trunk</a:t>
            </a:r>
            <a:r>
              <a:rPr lang="tr-TR" sz="1200" dirty="0"/>
              <a:t> bağlantıları, ağdaki anahtarlar ve yönlendiriciler arasında kurulabilir. </a:t>
            </a:r>
            <a:r>
              <a:rPr lang="tr-TR" sz="1200" dirty="0" err="1"/>
              <a:t>Trunk</a:t>
            </a:r>
            <a:r>
              <a:rPr lang="tr-TR" sz="1200" dirty="0"/>
              <a:t> bağlantıları genellikle IEEE 802.1Q veya Cisco'nun Inter-Switch Link (ISL) protokolü gibi VLAN etiketleme protokollerini kullanarak VLAN bilgilerini taşırlar. Bu protokoller, VLAN etiketlerini paket başlıklarına ekler ve alıcı cihazda bu etiketleri kullanarak trafiği doğru </a:t>
            </a:r>
            <a:r>
              <a:rPr lang="tr-TR" sz="1200" dirty="0" err="1"/>
              <a:t>VLAN'lara</a:t>
            </a:r>
            <a:r>
              <a:rPr lang="tr-TR" sz="1200" dirty="0"/>
              <a:t> yönlendirir.</a:t>
            </a:r>
          </a:p>
          <a:p>
            <a:r>
              <a:rPr lang="tr-TR" sz="1200" dirty="0"/>
              <a:t> </a:t>
            </a:r>
            <a:r>
              <a:rPr lang="tr-TR" sz="1200" dirty="0" err="1"/>
              <a:t>Trunk</a:t>
            </a:r>
            <a:r>
              <a:rPr lang="tr-TR" sz="1200" dirty="0"/>
              <a:t> bağlantıları, aşağıdaki avantajları sağlar:</a:t>
            </a:r>
          </a:p>
          <a:p>
            <a:r>
              <a:rPr lang="tr-TR" sz="1200" dirty="0"/>
              <a:t>VLAN Trafiği İzolasyonu: </a:t>
            </a:r>
            <a:r>
              <a:rPr lang="tr-TR" sz="1200" dirty="0" err="1"/>
              <a:t>Trunk</a:t>
            </a:r>
            <a:r>
              <a:rPr lang="tr-TR" sz="1200" dirty="0"/>
              <a:t> bağlantıları, </a:t>
            </a:r>
            <a:r>
              <a:rPr lang="tr-TR" sz="1200" dirty="0" err="1"/>
              <a:t>VLAN'lar</a:t>
            </a:r>
            <a:r>
              <a:rPr lang="tr-TR" sz="1200" dirty="0"/>
              <a:t> arasında trafiği izole eder. Bir </a:t>
            </a:r>
            <a:r>
              <a:rPr lang="tr-TR" sz="1200" dirty="0" err="1"/>
              <a:t>trunk</a:t>
            </a:r>
            <a:r>
              <a:rPr lang="tr-TR" sz="1200" dirty="0"/>
              <a:t> bağlantısı üzerinde taşınan trafiğin her </a:t>
            </a:r>
            <a:r>
              <a:rPr lang="tr-TR" sz="1200" dirty="0" err="1"/>
              <a:t>VLAN'a</a:t>
            </a:r>
            <a:r>
              <a:rPr lang="tr-TR" sz="1200" dirty="0"/>
              <a:t> ait olduğu bilgisi etiketlenerek gönderildiği için, alıcı cihazlar doğru </a:t>
            </a:r>
            <a:r>
              <a:rPr lang="tr-TR" sz="1200" dirty="0" err="1"/>
              <a:t>VLAN'lara</a:t>
            </a:r>
            <a:r>
              <a:rPr lang="tr-TR" sz="1200" dirty="0"/>
              <a:t> yönlendirme yapabilir.</a:t>
            </a:r>
          </a:p>
          <a:p>
            <a:r>
              <a:rPr lang="tr-TR" sz="1200" dirty="0"/>
              <a:t> Esneklik: Bir </a:t>
            </a:r>
            <a:r>
              <a:rPr lang="tr-TR" sz="1200" dirty="0" err="1"/>
              <a:t>trunk</a:t>
            </a:r>
            <a:r>
              <a:rPr lang="tr-TR" sz="1200" dirty="0"/>
              <a:t> bağlantısı üzerinden birden fazla VLAN trafiği taşınabilir. Bu, ağ tasarımında esneklik sağlar ve farklı </a:t>
            </a:r>
            <a:r>
              <a:rPr lang="tr-TR" sz="1200" dirty="0" err="1"/>
              <a:t>VLAN'lara</a:t>
            </a:r>
            <a:r>
              <a:rPr lang="tr-TR" sz="1200" dirty="0"/>
              <a:t> ait aygıtları ve trafiği aynı fiziksel bağlantı üzerinden yönetmeyi kolaylaştırır.</a:t>
            </a:r>
          </a:p>
          <a:p>
            <a:r>
              <a:rPr lang="tr-TR" sz="1200" dirty="0"/>
              <a:t> </a:t>
            </a:r>
          </a:p>
          <a:p>
            <a:r>
              <a:rPr lang="tr-TR" sz="1200" dirty="0"/>
              <a:t> Verimli Kaynak Kullanımı: </a:t>
            </a:r>
            <a:r>
              <a:rPr lang="tr-TR" sz="1200" dirty="0" err="1"/>
              <a:t>Trunk</a:t>
            </a:r>
            <a:r>
              <a:rPr lang="tr-TR" sz="1200" dirty="0"/>
              <a:t> bağlantıları, ağ trafiğini daha verimli hale getirir. Ayrı fiziksel bağlantılar yerine tek bir bağlantı üzerinden birden çok VLAN trafiği taşındığından, ağ kaynakları daha etkin bir şekilde kullanılır.</a:t>
            </a:r>
          </a:p>
          <a:p>
            <a:r>
              <a:rPr lang="tr-TR" sz="1200" dirty="0"/>
              <a:t> </a:t>
            </a:r>
          </a:p>
          <a:p>
            <a:r>
              <a:rPr lang="tr-TR" sz="1200" dirty="0"/>
              <a:t> </a:t>
            </a:r>
            <a:r>
              <a:rPr lang="tr-TR" sz="1200" dirty="0" err="1"/>
              <a:t>Trunk</a:t>
            </a:r>
            <a:r>
              <a:rPr lang="tr-TR" sz="1200" dirty="0"/>
              <a:t> bağlantıları, ağ yöneticileri tarafından yapılandırılır ve desteklenen ağ cihazları arasında kurulur. Bu cihazlar, </a:t>
            </a:r>
            <a:r>
              <a:rPr lang="tr-TR" sz="1200" dirty="0" err="1"/>
              <a:t>trunk</a:t>
            </a:r>
            <a:r>
              <a:rPr lang="tr-TR" sz="1200" dirty="0"/>
              <a:t> bağlantıları üzerinden geçen trafiği doğru </a:t>
            </a:r>
            <a:r>
              <a:rPr lang="tr-TR" sz="1200" dirty="0" err="1"/>
              <a:t>VLAN'lara</a:t>
            </a:r>
            <a:r>
              <a:rPr lang="tr-TR" sz="1200" dirty="0"/>
              <a:t> yönlendirir ve VLAN etiketlemesi yapar.</a:t>
            </a:r>
          </a:p>
          <a:p>
            <a:r>
              <a:rPr lang="tr-TR" sz="1200" dirty="0"/>
              <a:t> </a:t>
            </a:r>
          </a:p>
          <a:p>
            <a:r>
              <a:rPr lang="tr-TR" sz="1200" dirty="0"/>
              <a:t> Özetlemek gerekirse, </a:t>
            </a:r>
            <a:r>
              <a:rPr lang="tr-TR" sz="1200" dirty="0" err="1"/>
              <a:t>trunk</a:t>
            </a:r>
            <a:r>
              <a:rPr lang="tr-TR" sz="1200" dirty="0"/>
              <a:t>, bir ağ bağlantı noktası veya bağlantısı üzerinden birden fazla VLAN trafiğini taşıma yeteneğine sahip olan bir iletişim yoludur. </a:t>
            </a:r>
            <a:r>
              <a:rPr lang="tr-TR" sz="1200" dirty="0" err="1"/>
              <a:t>Trunk</a:t>
            </a:r>
            <a:r>
              <a:rPr lang="tr-TR" sz="1200" dirty="0"/>
              <a:t> bağlantıları, VLAN tabanlı ağlarda trafiği izole etmek , esneklik sağlamaktır.</a:t>
            </a:r>
          </a:p>
          <a:p>
            <a:endParaRPr lang="tr-TR" sz="1200" dirty="0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0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Native</a:t>
            </a:r>
            <a:r>
              <a:rPr lang="tr-TR" dirty="0"/>
              <a:t> </a:t>
            </a:r>
            <a:r>
              <a:rPr lang="tr-TR" dirty="0" err="1"/>
              <a:t>Vlan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Trunk</a:t>
            </a:r>
            <a:r>
              <a:rPr lang="tr-TR" dirty="0"/>
              <a:t> bağlantısı olarak yapılandırılan portlar üzerinde 802.1Q ve ISL </a:t>
            </a:r>
            <a:r>
              <a:rPr lang="tr-TR" dirty="0" err="1"/>
              <a:t>tag’leri</a:t>
            </a:r>
            <a:r>
              <a:rPr lang="tr-TR" dirty="0"/>
              <a:t> geçebilir. Fakat, iki Switch arasında </a:t>
            </a:r>
            <a:r>
              <a:rPr lang="tr-TR" dirty="0" err="1"/>
              <a:t>Trunk</a:t>
            </a:r>
            <a:r>
              <a:rPr lang="tr-TR" dirty="0"/>
              <a:t> bağlantısı yapılandırılmadıysa, sadece </a:t>
            </a:r>
            <a:r>
              <a:rPr lang="tr-TR" dirty="0" err="1"/>
              <a:t>Native</a:t>
            </a:r>
            <a:r>
              <a:rPr lang="tr-TR" dirty="0"/>
              <a:t> VLAN yani VLAN1 üzerindeki bilgisayarlar haberleşebilir.</a:t>
            </a:r>
          </a:p>
          <a:p>
            <a:r>
              <a:rPr lang="tr-TR" dirty="0" err="1"/>
              <a:t>Native</a:t>
            </a:r>
            <a:r>
              <a:rPr lang="tr-TR" dirty="0"/>
              <a:t> VLAN </a:t>
            </a:r>
            <a:r>
              <a:rPr lang="tr-TR" dirty="0" err="1"/>
              <a:t>tag’sız</a:t>
            </a:r>
            <a:r>
              <a:rPr lang="tr-TR" dirty="0"/>
              <a:t> bir </a:t>
            </a:r>
            <a:r>
              <a:rPr lang="tr-TR" dirty="0" err="1"/>
              <a:t>VLAN’dır</a:t>
            </a:r>
            <a:r>
              <a:rPr lang="tr-TR" dirty="0"/>
              <a:t>. </a:t>
            </a:r>
            <a:r>
              <a:rPr lang="tr-TR" dirty="0" err="1"/>
              <a:t>Switch’lerde</a:t>
            </a:r>
            <a:r>
              <a:rPr lang="tr-TR" dirty="0"/>
              <a:t> varsayılan olarak VLAN1 aktiftir ve </a:t>
            </a:r>
            <a:r>
              <a:rPr lang="tr-TR" dirty="0" err="1"/>
              <a:t>tag’sız</a:t>
            </a:r>
            <a:r>
              <a:rPr lang="tr-TR" dirty="0"/>
              <a:t> olduğu için, iki Switch arasındaki iki bilgisayar herhangi bir işleme uğramadan haberleşebilirler.</a:t>
            </a:r>
          </a:p>
          <a:p>
            <a:r>
              <a:rPr lang="tr-TR" dirty="0"/>
              <a:t>Herhangi bir </a:t>
            </a:r>
            <a:r>
              <a:rPr lang="tr-TR" dirty="0" err="1"/>
              <a:t>vlan</a:t>
            </a:r>
            <a:r>
              <a:rPr lang="tr-TR" dirty="0"/>
              <a:t> etiketine sahip olmayan </a:t>
            </a:r>
            <a:r>
              <a:rPr lang="tr-TR" dirty="0" err="1"/>
              <a:t>frameler</a:t>
            </a:r>
            <a:r>
              <a:rPr lang="tr-TR" dirty="0"/>
              <a:t> , bunların </a:t>
            </a:r>
            <a:r>
              <a:rPr lang="tr-TR" dirty="0" err="1"/>
              <a:t>trunk</a:t>
            </a:r>
            <a:r>
              <a:rPr lang="tr-TR" dirty="0"/>
              <a:t> portlardan geçmesi için kullanılmaktadır.</a:t>
            </a:r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8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Ekstra Notlar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b="1" dirty="0"/>
              <a:t>cm-SW1 # Show </a:t>
            </a:r>
            <a:r>
              <a:rPr lang="tr-TR" b="1" dirty="0" err="1"/>
              <a:t>interfaces</a:t>
            </a:r>
            <a:r>
              <a:rPr lang="tr-TR" b="1" dirty="0"/>
              <a:t> </a:t>
            </a:r>
            <a:r>
              <a:rPr lang="tr-TR" b="1" dirty="0" err="1"/>
              <a:t>trunk</a:t>
            </a:r>
            <a:r>
              <a:rPr lang="tr-TR" b="1" dirty="0"/>
              <a:t> </a:t>
            </a:r>
            <a:r>
              <a:rPr lang="tr-TR" dirty="0" err="1"/>
              <a:t>Trunk</a:t>
            </a:r>
            <a:r>
              <a:rPr lang="tr-TR" dirty="0"/>
              <a:t> olan portların bilgilerini görüntüler.</a:t>
            </a:r>
          </a:p>
          <a:p>
            <a:r>
              <a:rPr lang="tr-TR" b="1" dirty="0"/>
              <a:t>İcm-SW1 # Show </a:t>
            </a:r>
            <a:r>
              <a:rPr lang="tr-TR" b="1" dirty="0" err="1"/>
              <a:t>interfaces</a:t>
            </a:r>
            <a:r>
              <a:rPr lang="tr-TR" b="1" dirty="0"/>
              <a:t> </a:t>
            </a:r>
            <a:r>
              <a:rPr lang="tr-TR" b="1" dirty="0" err="1"/>
              <a:t>gigabitEthernet</a:t>
            </a:r>
            <a:r>
              <a:rPr lang="tr-TR" b="1" dirty="0"/>
              <a:t> 1/0/1 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dirty="0"/>
              <a:t> Daha ayrıntılı bilgi gösterir.</a:t>
            </a:r>
          </a:p>
          <a:p>
            <a:r>
              <a:rPr lang="tr-TR" dirty="0"/>
              <a:t> 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gigabitEthernet</a:t>
            </a:r>
            <a:r>
              <a:rPr lang="tr-TR" b="1" dirty="0"/>
              <a:t> 1/0/1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trunk</a:t>
            </a:r>
            <a:r>
              <a:rPr lang="tr-TR" b="1" dirty="0"/>
              <a:t> </a:t>
            </a:r>
            <a:r>
              <a:rPr lang="tr-TR" b="1" dirty="0" err="1"/>
              <a:t>allowed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10  </a:t>
            </a:r>
            <a:r>
              <a:rPr lang="tr-TR" dirty="0"/>
              <a:t> Sadece </a:t>
            </a:r>
            <a:r>
              <a:rPr lang="tr-TR" dirty="0" err="1"/>
              <a:t>vlan</a:t>
            </a:r>
            <a:r>
              <a:rPr lang="tr-TR" dirty="0"/>
              <a:t> 10 trafiği diğer </a:t>
            </a:r>
            <a:r>
              <a:rPr lang="tr-TR" dirty="0" err="1"/>
              <a:t>switche</a:t>
            </a:r>
            <a:r>
              <a:rPr lang="tr-TR" dirty="0"/>
              <a:t> geçsin. Diğer </a:t>
            </a:r>
            <a:r>
              <a:rPr lang="tr-TR" dirty="0" err="1"/>
              <a:t>switchde</a:t>
            </a:r>
            <a:r>
              <a:rPr lang="tr-TR" dirty="0"/>
              <a:t> de yapılmalıdır.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trunk</a:t>
            </a:r>
            <a:r>
              <a:rPr lang="tr-TR" b="1" dirty="0"/>
              <a:t> </a:t>
            </a:r>
            <a:r>
              <a:rPr lang="tr-TR" b="1" dirty="0" err="1"/>
              <a:t>allowed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</a:t>
            </a:r>
            <a:r>
              <a:rPr lang="tr-TR" b="1" dirty="0" err="1"/>
              <a:t>add</a:t>
            </a:r>
            <a:r>
              <a:rPr lang="tr-TR" b="1" dirty="0"/>
              <a:t> 20 </a:t>
            </a:r>
            <a:r>
              <a:rPr lang="tr-TR" dirty="0" err="1"/>
              <a:t>vlan</a:t>
            </a:r>
            <a:r>
              <a:rPr lang="tr-TR" dirty="0"/>
              <a:t> 20 </a:t>
            </a:r>
            <a:r>
              <a:rPr lang="tr-TR" dirty="0" err="1"/>
              <a:t>yi</a:t>
            </a:r>
            <a:r>
              <a:rPr lang="tr-TR" dirty="0"/>
              <a:t> ekler</a:t>
            </a:r>
          </a:p>
          <a:p>
            <a:r>
              <a:rPr lang="tr-TR" dirty="0"/>
              <a:t> </a:t>
            </a:r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end</a:t>
            </a:r>
            <a:r>
              <a:rPr lang="tr-TR" b="1" dirty="0"/>
              <a:t> </a:t>
            </a:r>
            <a:endParaRPr lang="tr-TR" dirty="0"/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42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DTP (Dinamik </a:t>
            </a:r>
            <a:r>
              <a:rPr lang="tr-TR" dirty="0" err="1"/>
              <a:t>Trunk</a:t>
            </a:r>
            <a:r>
              <a:rPr lang="tr-TR" dirty="0"/>
              <a:t> Protokolü)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switch</a:t>
            </a:r>
            <a:r>
              <a:rPr lang="tr-TR" dirty="0"/>
              <a:t> de diğer </a:t>
            </a:r>
            <a:r>
              <a:rPr lang="tr-TR" dirty="0" err="1"/>
              <a:t>switch</a:t>
            </a:r>
            <a:r>
              <a:rPr lang="tr-TR" dirty="0"/>
              <a:t> e bağlı portu </a:t>
            </a:r>
            <a:r>
              <a:rPr lang="tr-TR" dirty="0" err="1"/>
              <a:t>trunk</a:t>
            </a:r>
            <a:r>
              <a:rPr lang="tr-TR" dirty="0"/>
              <a:t> yaptığımızda </a:t>
            </a:r>
            <a:r>
              <a:rPr lang="tr-TR" dirty="0" err="1"/>
              <a:t>karşınında</a:t>
            </a:r>
            <a:r>
              <a:rPr lang="tr-TR" dirty="0"/>
              <a:t> otomatik </a:t>
            </a:r>
            <a:r>
              <a:rPr lang="tr-TR" dirty="0" err="1"/>
              <a:t>trunk</a:t>
            </a:r>
            <a:r>
              <a:rPr lang="tr-TR" dirty="0"/>
              <a:t> olmasını sağlayan protokol.</a:t>
            </a:r>
          </a:p>
          <a:p>
            <a:r>
              <a:rPr lang="tr-TR" dirty="0"/>
              <a:t>Bunu kapatmak için: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nonegotitate</a:t>
            </a:r>
            <a:r>
              <a:rPr lang="tr-TR" b="1" dirty="0"/>
              <a:t> </a:t>
            </a:r>
            <a:endParaRPr lang="tr-TR" dirty="0"/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306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VTP (VLAN </a:t>
            </a:r>
            <a:r>
              <a:rPr lang="tr-TR" dirty="0" err="1"/>
              <a:t>Trunk</a:t>
            </a:r>
            <a:r>
              <a:rPr lang="tr-TR" dirty="0"/>
              <a:t> Protokolü)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Bir </a:t>
            </a:r>
            <a:r>
              <a:rPr lang="tr-TR" dirty="0" err="1"/>
              <a:t>sw</a:t>
            </a:r>
            <a:r>
              <a:rPr lang="tr-TR" dirty="0"/>
              <a:t> de diğer </a:t>
            </a:r>
            <a:r>
              <a:rPr lang="tr-TR" dirty="0" err="1"/>
              <a:t>sw</a:t>
            </a:r>
            <a:r>
              <a:rPr lang="tr-TR" dirty="0"/>
              <a:t> ye bağlı portu </a:t>
            </a:r>
            <a:r>
              <a:rPr lang="tr-TR" dirty="0" err="1"/>
              <a:t>trunk</a:t>
            </a:r>
            <a:r>
              <a:rPr lang="tr-TR" dirty="0"/>
              <a:t> yaptığımızda </a:t>
            </a:r>
            <a:r>
              <a:rPr lang="tr-TR" dirty="0" err="1"/>
              <a:t>karşınında</a:t>
            </a:r>
            <a:r>
              <a:rPr lang="tr-TR" dirty="0"/>
              <a:t> otomatik </a:t>
            </a:r>
            <a:r>
              <a:rPr lang="tr-TR" dirty="0" err="1"/>
              <a:t>vlanları</a:t>
            </a:r>
            <a:r>
              <a:rPr lang="tr-TR" dirty="0"/>
              <a:t> almasını sağlayan </a:t>
            </a:r>
            <a:r>
              <a:rPr lang="tr-TR" dirty="0" err="1"/>
              <a:t>protokol.Varsayılan</a:t>
            </a:r>
            <a:r>
              <a:rPr lang="tr-TR" dirty="0"/>
              <a:t> olarak tüm </a:t>
            </a:r>
            <a:r>
              <a:rPr lang="tr-TR" dirty="0" err="1"/>
              <a:t>sw</a:t>
            </a:r>
            <a:r>
              <a:rPr lang="tr-TR" dirty="0"/>
              <a:t> </a:t>
            </a:r>
            <a:r>
              <a:rPr lang="tr-TR" dirty="0" err="1"/>
              <a:t>lerde</a:t>
            </a:r>
            <a:r>
              <a:rPr lang="tr-TR" dirty="0"/>
              <a:t> server olarak gelir.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vtp</a:t>
            </a:r>
            <a:r>
              <a:rPr lang="tr-TR" b="1" dirty="0"/>
              <a:t> domain icm.com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vtp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server </a:t>
            </a:r>
            <a:r>
              <a:rPr lang="tr-TR" dirty="0" err="1"/>
              <a:t>vlan</a:t>
            </a:r>
            <a:r>
              <a:rPr lang="tr-TR" dirty="0"/>
              <a:t> </a:t>
            </a:r>
            <a:r>
              <a:rPr lang="tr-TR" dirty="0" err="1"/>
              <a:t>trunk</a:t>
            </a:r>
            <a:r>
              <a:rPr lang="tr-TR" dirty="0"/>
              <a:t> </a:t>
            </a:r>
            <a:r>
              <a:rPr lang="tr-TR" dirty="0" err="1"/>
              <a:t>protokülünde</a:t>
            </a:r>
            <a:r>
              <a:rPr lang="tr-TR" dirty="0"/>
              <a:t> </a:t>
            </a:r>
            <a:r>
              <a:rPr lang="tr-TR" dirty="0" err="1"/>
              <a:t>sw</a:t>
            </a:r>
            <a:r>
              <a:rPr lang="tr-TR" dirty="0"/>
              <a:t> </a:t>
            </a:r>
            <a:r>
              <a:rPr lang="tr-TR" dirty="0" err="1"/>
              <a:t>yi</a:t>
            </a:r>
            <a:r>
              <a:rPr lang="tr-TR" dirty="0"/>
              <a:t> server yapar.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</a:t>
            </a:r>
            <a:r>
              <a:rPr lang="tr-TR" b="1" dirty="0" err="1"/>
              <a:t>vtp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  <a:r>
              <a:rPr lang="tr-TR" b="1" dirty="0" err="1"/>
              <a:t>client</a:t>
            </a:r>
            <a:r>
              <a:rPr lang="tr-TR" b="1" dirty="0"/>
              <a:t> </a:t>
            </a:r>
            <a:r>
              <a:rPr lang="tr-TR" dirty="0" err="1"/>
              <a:t>vlan</a:t>
            </a:r>
            <a:r>
              <a:rPr lang="tr-TR" dirty="0"/>
              <a:t> </a:t>
            </a:r>
            <a:r>
              <a:rPr lang="tr-TR" dirty="0" err="1"/>
              <a:t>trunk</a:t>
            </a:r>
            <a:r>
              <a:rPr lang="tr-TR" dirty="0"/>
              <a:t> </a:t>
            </a:r>
            <a:r>
              <a:rPr lang="tr-TR" dirty="0" err="1"/>
              <a:t>protokülünde</a:t>
            </a:r>
            <a:r>
              <a:rPr lang="tr-TR" dirty="0"/>
              <a:t> </a:t>
            </a:r>
            <a:r>
              <a:rPr lang="tr-TR" dirty="0" err="1"/>
              <a:t>sw</a:t>
            </a:r>
            <a:r>
              <a:rPr lang="tr-TR" dirty="0"/>
              <a:t> </a:t>
            </a:r>
            <a:r>
              <a:rPr lang="tr-TR" dirty="0" err="1"/>
              <a:t>yi</a:t>
            </a:r>
            <a:r>
              <a:rPr lang="tr-TR" dirty="0"/>
              <a:t> </a:t>
            </a:r>
            <a:r>
              <a:rPr lang="tr-TR" dirty="0" err="1"/>
              <a:t>client</a:t>
            </a:r>
            <a:r>
              <a:rPr lang="tr-TR" dirty="0"/>
              <a:t> yapar.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</a:t>
            </a:r>
            <a:r>
              <a:rPr lang="tr-TR" b="1" dirty="0" err="1"/>
              <a:t>vtp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  <a:r>
              <a:rPr lang="tr-TR" b="1" dirty="0" err="1"/>
              <a:t>transparant</a:t>
            </a:r>
            <a:r>
              <a:rPr lang="tr-TR" b="1" dirty="0"/>
              <a:t> </a:t>
            </a:r>
            <a:r>
              <a:rPr lang="tr-TR" dirty="0" err="1"/>
              <a:t>vlan</a:t>
            </a:r>
            <a:r>
              <a:rPr lang="tr-TR" dirty="0"/>
              <a:t> </a:t>
            </a:r>
            <a:r>
              <a:rPr lang="tr-TR" dirty="0" err="1"/>
              <a:t>trunk</a:t>
            </a:r>
            <a:r>
              <a:rPr lang="tr-TR" dirty="0"/>
              <a:t> </a:t>
            </a:r>
            <a:r>
              <a:rPr lang="tr-TR" dirty="0" err="1"/>
              <a:t>protokülünde</a:t>
            </a:r>
            <a:r>
              <a:rPr lang="tr-TR" dirty="0"/>
              <a:t> </a:t>
            </a:r>
            <a:r>
              <a:rPr lang="tr-TR" dirty="0" err="1"/>
              <a:t>sw</a:t>
            </a:r>
            <a:r>
              <a:rPr lang="tr-TR" dirty="0"/>
              <a:t> </a:t>
            </a:r>
            <a:r>
              <a:rPr lang="tr-TR" dirty="0" err="1"/>
              <a:t>yi</a:t>
            </a:r>
            <a:r>
              <a:rPr lang="tr-TR" dirty="0"/>
              <a:t> </a:t>
            </a:r>
            <a:r>
              <a:rPr lang="tr-TR" dirty="0" err="1"/>
              <a:t>transparant</a:t>
            </a:r>
            <a:r>
              <a:rPr lang="tr-TR" dirty="0"/>
              <a:t> köprü yapar. Bu yapılandırma olduğunda 2 </a:t>
            </a:r>
            <a:r>
              <a:rPr lang="tr-TR" dirty="0" err="1"/>
              <a:t>switch</a:t>
            </a:r>
            <a:r>
              <a:rPr lang="tr-TR" dirty="0"/>
              <a:t> arasında bağlantıyı sağlayan </a:t>
            </a:r>
            <a:r>
              <a:rPr lang="tr-TR" dirty="0" err="1"/>
              <a:t>switch</a:t>
            </a:r>
            <a:r>
              <a:rPr lang="tr-TR" dirty="0"/>
              <a:t> için yapılır. Bu </a:t>
            </a:r>
            <a:r>
              <a:rPr lang="tr-TR" dirty="0" err="1"/>
              <a:t>moddaki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 bilgileri kendi veri tabanına yazmaz.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</a:t>
            </a:r>
            <a:r>
              <a:rPr lang="tr-TR" b="1" dirty="0" err="1"/>
              <a:t>vtp</a:t>
            </a:r>
            <a:r>
              <a:rPr lang="tr-TR" b="1" dirty="0"/>
              <a:t> </a:t>
            </a:r>
            <a:r>
              <a:rPr lang="tr-TR" b="1" dirty="0" err="1"/>
              <a:t>password</a:t>
            </a:r>
            <a:r>
              <a:rPr lang="tr-TR" b="1" dirty="0"/>
              <a:t> 123 </a:t>
            </a:r>
            <a:r>
              <a:rPr lang="tr-TR" dirty="0" err="1"/>
              <a:t>vtp</a:t>
            </a:r>
            <a:r>
              <a:rPr lang="tr-TR" dirty="0"/>
              <a:t> ye parola koyar</a:t>
            </a:r>
          </a:p>
          <a:p>
            <a:r>
              <a:rPr lang="tr-TR" b="1" dirty="0"/>
              <a:t>İcm-SW1# Show </a:t>
            </a:r>
            <a:r>
              <a:rPr lang="tr-TR" b="1" dirty="0" err="1"/>
              <a:t>vtp</a:t>
            </a:r>
            <a:r>
              <a:rPr lang="tr-TR" b="1" dirty="0"/>
              <a:t> </a:t>
            </a:r>
            <a:r>
              <a:rPr lang="tr-TR" b="1" dirty="0" err="1"/>
              <a:t>status</a:t>
            </a:r>
            <a:r>
              <a:rPr lang="tr-TR" b="1" dirty="0"/>
              <a:t>  </a:t>
            </a:r>
            <a:r>
              <a:rPr lang="tr-TR" dirty="0" err="1"/>
              <a:t>vtp</a:t>
            </a:r>
            <a:r>
              <a:rPr lang="tr-TR" dirty="0"/>
              <a:t> ile ilgili durumu gösterir.</a:t>
            </a:r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6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095" y="1027906"/>
            <a:ext cx="9523809" cy="4241270"/>
          </a:xfrm>
        </p:spPr>
      </p:pic>
      <p:sp>
        <p:nvSpPr>
          <p:cNvPr id="19" name="Altbilgi Yer Tutucusu 18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86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Potlarını Aralık belirleyerek </a:t>
            </a:r>
            <a:r>
              <a:rPr lang="tr-TR" dirty="0" err="1"/>
              <a:t>Konfigure</a:t>
            </a:r>
            <a:r>
              <a:rPr lang="tr-TR" dirty="0"/>
              <a:t> Etme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range</a:t>
            </a:r>
            <a:r>
              <a:rPr lang="tr-TR" b="1" dirty="0"/>
              <a:t> </a:t>
            </a:r>
            <a:r>
              <a:rPr lang="tr-TR" b="1" dirty="0" err="1"/>
              <a:t>fastEthernet</a:t>
            </a:r>
            <a:r>
              <a:rPr lang="tr-TR" b="1" dirty="0"/>
              <a:t> 1/0/1-10 </a:t>
            </a:r>
            <a:r>
              <a:rPr lang="tr-TR" dirty="0" err="1"/>
              <a:t>Switchin</a:t>
            </a:r>
            <a:r>
              <a:rPr lang="tr-TR" dirty="0"/>
              <a:t> 10 portunu aynı anda </a:t>
            </a:r>
            <a:r>
              <a:rPr lang="tr-TR" dirty="0" err="1"/>
              <a:t>konfigure</a:t>
            </a:r>
            <a:r>
              <a:rPr lang="tr-TR" dirty="0"/>
              <a:t> etmeye yarar.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config-if-range</a:t>
            </a:r>
            <a:r>
              <a:rPr lang="tr-TR" b="1" dirty="0"/>
              <a:t>) # 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  <a:r>
              <a:rPr lang="tr-TR" b="1" dirty="0" err="1"/>
              <a:t>access</a:t>
            </a:r>
            <a:endParaRPr lang="tr-TR" dirty="0"/>
          </a:p>
          <a:p>
            <a:endParaRPr lang="tr-TR" dirty="0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03" y="3209130"/>
            <a:ext cx="9866994" cy="3329782"/>
          </a:xfrm>
          <a:prstGeom prst="rect">
            <a:avLst/>
          </a:prstGeom>
        </p:spPr>
      </p:pic>
      <p:sp>
        <p:nvSpPr>
          <p:cNvPr id="32" name="Altbilgi Yer Tutucusu 3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8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İp Yönlendirme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ip </a:t>
            </a:r>
            <a:r>
              <a:rPr lang="tr-TR" b="1" dirty="0" err="1"/>
              <a:t>routing</a:t>
            </a:r>
            <a:r>
              <a:rPr lang="tr-TR" b="1" dirty="0"/>
              <a:t> </a:t>
            </a:r>
            <a:r>
              <a:rPr lang="tr-TR" dirty="0"/>
              <a:t>ip yönlendirmeyi aktif hale getirir.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10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)#ip </a:t>
            </a:r>
            <a:r>
              <a:rPr lang="tr-TR" b="1" dirty="0" err="1"/>
              <a:t>address</a:t>
            </a:r>
            <a:r>
              <a:rPr lang="tr-TR" b="1" dirty="0"/>
              <a:t> 192.168.10.1 255.255.255.0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sh</a:t>
            </a:r>
            <a:r>
              <a:rPr lang="tr-TR" b="1" dirty="0"/>
              <a:t> </a:t>
            </a:r>
            <a:r>
              <a:rPr lang="tr-TR" dirty="0"/>
              <a:t> </a:t>
            </a:r>
            <a:r>
              <a:rPr lang="tr-TR" dirty="0" err="1"/>
              <a:t>vlan</a:t>
            </a:r>
            <a:r>
              <a:rPr lang="tr-TR" dirty="0"/>
              <a:t> 10 için </a:t>
            </a:r>
            <a:r>
              <a:rPr lang="tr-TR" dirty="0" err="1"/>
              <a:t>gateway</a:t>
            </a:r>
            <a:r>
              <a:rPr lang="tr-TR" dirty="0"/>
              <a:t> ip oluşturduk.</a:t>
            </a:r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26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Switch Port Güvenlik Kodları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fastEthernet</a:t>
            </a:r>
            <a:r>
              <a:rPr lang="tr-TR" b="1" dirty="0"/>
              <a:t> 1/0/1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</a:t>
            </a:r>
            <a:r>
              <a:rPr lang="tr-TR" b="1" dirty="0" err="1"/>
              <a:t>switchport</a:t>
            </a:r>
            <a:r>
              <a:rPr lang="tr-TR" b="1" dirty="0"/>
              <a:t> port-</a:t>
            </a:r>
            <a:r>
              <a:rPr lang="tr-TR" b="1" dirty="0" err="1"/>
              <a:t>security</a:t>
            </a:r>
            <a:r>
              <a:rPr lang="tr-TR" b="1" dirty="0"/>
              <a:t>  </a:t>
            </a:r>
            <a:r>
              <a:rPr lang="tr-TR" b="1" dirty="0" err="1"/>
              <a:t>mac-address</a:t>
            </a:r>
            <a:r>
              <a:rPr lang="tr-TR" b="1" dirty="0"/>
              <a:t> </a:t>
            </a:r>
            <a:r>
              <a:rPr lang="tr-TR" b="1" dirty="0" err="1"/>
              <a:t>sticky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</a:t>
            </a:r>
            <a:r>
              <a:rPr lang="tr-TR" b="1" dirty="0" err="1"/>
              <a:t>switchport</a:t>
            </a:r>
            <a:r>
              <a:rPr lang="tr-TR" b="1" dirty="0"/>
              <a:t> port-</a:t>
            </a:r>
            <a:r>
              <a:rPr lang="tr-TR" b="1" dirty="0" err="1"/>
              <a:t>security</a:t>
            </a:r>
            <a:r>
              <a:rPr lang="tr-TR" b="1" dirty="0"/>
              <a:t>  </a:t>
            </a:r>
            <a:r>
              <a:rPr lang="tr-TR" b="1" dirty="0" err="1"/>
              <a:t>maximum</a:t>
            </a:r>
            <a:r>
              <a:rPr lang="tr-TR" b="1" dirty="0"/>
              <a:t> 1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</a:t>
            </a:r>
            <a:r>
              <a:rPr lang="tr-TR" b="1" dirty="0" err="1"/>
              <a:t>switchport</a:t>
            </a:r>
            <a:r>
              <a:rPr lang="tr-TR" b="1" dirty="0"/>
              <a:t> port-</a:t>
            </a:r>
            <a:r>
              <a:rPr lang="tr-TR" b="1" dirty="0" err="1"/>
              <a:t>security</a:t>
            </a:r>
            <a:r>
              <a:rPr lang="tr-TR" b="1" dirty="0"/>
              <a:t>  </a:t>
            </a:r>
            <a:r>
              <a:rPr lang="tr-TR" b="1" dirty="0" err="1"/>
              <a:t>violation</a:t>
            </a:r>
            <a:r>
              <a:rPr lang="tr-TR" b="1" dirty="0"/>
              <a:t> </a:t>
            </a:r>
            <a:r>
              <a:rPr lang="tr-TR" b="1" dirty="0" err="1"/>
              <a:t>shutdown</a:t>
            </a:r>
            <a:r>
              <a:rPr lang="tr-TR" b="1" dirty="0"/>
              <a:t>/</a:t>
            </a:r>
            <a:r>
              <a:rPr lang="tr-TR" b="1" dirty="0" err="1"/>
              <a:t>protect</a:t>
            </a:r>
            <a:r>
              <a:rPr lang="tr-TR" b="1" dirty="0"/>
              <a:t>/</a:t>
            </a:r>
            <a:r>
              <a:rPr lang="tr-TR" b="1" dirty="0" err="1"/>
              <a:t>restrict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do Show port-</a:t>
            </a:r>
            <a:r>
              <a:rPr lang="tr-TR" b="1" dirty="0" err="1"/>
              <a:t>security</a:t>
            </a:r>
            <a:r>
              <a:rPr lang="tr-TR" b="1" dirty="0"/>
              <a:t>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fastEthernet</a:t>
            </a:r>
            <a:r>
              <a:rPr lang="tr-TR" b="1" dirty="0"/>
              <a:t> 1/0/1</a:t>
            </a:r>
            <a:endParaRPr lang="tr-TR" dirty="0"/>
          </a:p>
          <a:p>
            <a:r>
              <a:rPr lang="tr-TR" dirty="0"/>
              <a:t>Port herhangi bir durumda kapandığında o porta gidip </a:t>
            </a:r>
            <a:r>
              <a:rPr lang="tr-TR" dirty="0" err="1"/>
              <a:t>shutdown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shutdown</a:t>
            </a:r>
            <a:r>
              <a:rPr lang="tr-TR" dirty="0"/>
              <a:t> yapmak gerekmektedir.</a:t>
            </a:r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893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DHCP </a:t>
            </a:r>
            <a:r>
              <a:rPr lang="tr-TR" dirty="0" err="1"/>
              <a:t>Snooping</a:t>
            </a:r>
            <a:r>
              <a:rPr lang="tr-TR" dirty="0"/>
              <a:t> Yapılandırması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ağda </a:t>
            </a:r>
            <a:r>
              <a:rPr lang="tr-TR" dirty="0" err="1"/>
              <a:t>dhcp</a:t>
            </a:r>
            <a:r>
              <a:rPr lang="tr-TR" dirty="0"/>
              <a:t> server kullanırken güvenlik açısından yapılması gereken yapılandırmadır.  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ip </a:t>
            </a:r>
            <a:r>
              <a:rPr lang="tr-TR" b="1" dirty="0" err="1"/>
              <a:t>dhcp</a:t>
            </a:r>
            <a:r>
              <a:rPr lang="tr-TR" b="1" dirty="0"/>
              <a:t> </a:t>
            </a:r>
            <a:r>
              <a:rPr lang="tr-TR" b="1" dirty="0" err="1"/>
              <a:t>snooping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int</a:t>
            </a:r>
            <a:r>
              <a:rPr lang="tr-TR" b="1" dirty="0"/>
              <a:t> fa1/0/4 </a:t>
            </a:r>
            <a:r>
              <a:rPr lang="tr-TR" dirty="0"/>
              <a:t> </a:t>
            </a:r>
            <a:r>
              <a:rPr lang="tr-TR" dirty="0" err="1"/>
              <a:t>dhcp</a:t>
            </a:r>
            <a:r>
              <a:rPr lang="tr-TR" dirty="0"/>
              <a:t> sunucunun </a:t>
            </a:r>
            <a:r>
              <a:rPr lang="tr-TR" dirty="0" err="1"/>
              <a:t>switche</a:t>
            </a:r>
            <a:r>
              <a:rPr lang="tr-TR" dirty="0"/>
              <a:t> bağlı olduğu port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)#ip </a:t>
            </a:r>
            <a:r>
              <a:rPr lang="tr-TR" b="1" dirty="0" err="1"/>
              <a:t>dhcp</a:t>
            </a:r>
            <a:r>
              <a:rPr lang="tr-TR" b="1" dirty="0"/>
              <a:t> </a:t>
            </a:r>
            <a:r>
              <a:rPr lang="tr-TR" b="1" dirty="0" err="1"/>
              <a:t>snooping</a:t>
            </a:r>
            <a:r>
              <a:rPr lang="tr-TR" b="1" dirty="0"/>
              <a:t> </a:t>
            </a:r>
            <a:r>
              <a:rPr lang="tr-TR" b="1" dirty="0" err="1"/>
              <a:t>trust</a:t>
            </a:r>
            <a:r>
              <a:rPr lang="tr-TR" b="1" dirty="0"/>
              <a:t> </a:t>
            </a:r>
            <a:endParaRPr lang="tr-TR" dirty="0"/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65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Switch </a:t>
            </a:r>
            <a:r>
              <a:rPr lang="tr-TR" dirty="0" err="1"/>
              <a:t>Ssh</a:t>
            </a:r>
            <a:r>
              <a:rPr lang="tr-TR" dirty="0"/>
              <a:t> Yapılandırması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dirty="0"/>
              <a:t>NOT: Bu yapılandırmayı yaparken </a:t>
            </a:r>
            <a:r>
              <a:rPr lang="tr-TR" b="1" dirty="0" err="1"/>
              <a:t>hostname</a:t>
            </a:r>
            <a:r>
              <a:rPr lang="tr-TR" b="1" dirty="0"/>
              <a:t> ve domain name girmemiz gerekir.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crypto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generate</a:t>
            </a:r>
            <a:r>
              <a:rPr lang="tr-TR" b="1" dirty="0"/>
              <a:t> </a:t>
            </a:r>
            <a:r>
              <a:rPr lang="tr-TR" b="1" dirty="0" err="1"/>
              <a:t>rsa</a:t>
            </a:r>
            <a:r>
              <a:rPr lang="tr-TR" b="1" dirty="0"/>
              <a:t>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username</a:t>
            </a:r>
            <a:r>
              <a:rPr lang="tr-TR" b="1" dirty="0"/>
              <a:t> </a:t>
            </a:r>
            <a:r>
              <a:rPr lang="tr-TR" b="1" dirty="0" err="1"/>
              <a:t>admin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 </a:t>
            </a:r>
            <a:r>
              <a:rPr lang="tr-TR" b="1" dirty="0" err="1"/>
              <a:t>user</a:t>
            </a:r>
            <a:r>
              <a:rPr lang="tr-TR" b="1" dirty="0"/>
              <a:t>	name </a:t>
            </a:r>
            <a:r>
              <a:rPr lang="tr-TR" b="1" dirty="0" err="1"/>
              <a:t>admin</a:t>
            </a:r>
            <a:r>
              <a:rPr lang="tr-TR" b="1" dirty="0"/>
              <a:t> </a:t>
            </a:r>
            <a:r>
              <a:rPr lang="tr-TR" b="1" dirty="0" err="1"/>
              <a:t>password</a:t>
            </a:r>
            <a:r>
              <a:rPr lang="tr-TR" b="1" dirty="0"/>
              <a:t> </a:t>
            </a:r>
            <a:r>
              <a:rPr lang="tr-TR" b="1" dirty="0" err="1"/>
              <a:t>cisco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enable</a:t>
            </a:r>
            <a:r>
              <a:rPr lang="tr-TR" b="1" dirty="0"/>
              <a:t> </a:t>
            </a:r>
            <a:r>
              <a:rPr lang="tr-TR" b="1" dirty="0" err="1"/>
              <a:t>secret</a:t>
            </a:r>
            <a:r>
              <a:rPr lang="tr-TR" b="1" dirty="0"/>
              <a:t> </a:t>
            </a:r>
            <a:r>
              <a:rPr lang="tr-TR" b="1" dirty="0" err="1"/>
              <a:t>cisco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line</a:t>
            </a:r>
            <a:r>
              <a:rPr lang="tr-TR" b="1" dirty="0"/>
              <a:t> </a:t>
            </a:r>
            <a:r>
              <a:rPr lang="tr-TR" b="1" dirty="0" err="1"/>
              <a:t>vty</a:t>
            </a:r>
            <a:r>
              <a:rPr lang="tr-TR" b="1" dirty="0"/>
              <a:t> 0 4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login</a:t>
            </a:r>
            <a:r>
              <a:rPr lang="tr-TR" b="1" dirty="0"/>
              <a:t> </a:t>
            </a:r>
            <a:r>
              <a:rPr lang="tr-TR" b="1" dirty="0" err="1"/>
              <a:t>local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config-line</a:t>
            </a:r>
            <a:r>
              <a:rPr lang="tr-TR" b="1" dirty="0"/>
              <a:t>)#transport </a:t>
            </a:r>
            <a:r>
              <a:rPr lang="tr-TR" b="1" dirty="0" err="1"/>
              <a:t>input</a:t>
            </a:r>
            <a:r>
              <a:rPr lang="tr-TR" b="1" dirty="0"/>
              <a:t> </a:t>
            </a:r>
            <a:r>
              <a:rPr lang="tr-TR" b="1" dirty="0" err="1"/>
              <a:t>ssh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config-line</a:t>
            </a:r>
            <a:r>
              <a:rPr lang="tr-TR" b="1" dirty="0"/>
              <a:t>)#</a:t>
            </a:r>
            <a:r>
              <a:rPr lang="tr-TR" b="1" dirty="0" err="1"/>
              <a:t>exit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)#ip </a:t>
            </a:r>
            <a:r>
              <a:rPr lang="tr-TR" b="1" dirty="0" err="1"/>
              <a:t>address</a:t>
            </a:r>
            <a:r>
              <a:rPr lang="tr-TR" b="1" dirty="0"/>
              <a:t> 192.168.1.10 255.255.255.0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sh</a:t>
            </a:r>
            <a:r>
              <a:rPr lang="tr-TR" b="1" dirty="0"/>
              <a:t>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exit</a:t>
            </a:r>
            <a:endParaRPr lang="tr-TR" dirty="0"/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23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838086"/>
            <a:ext cx="10033000" cy="4967628"/>
          </a:xfrm>
        </p:spPr>
      </p:pic>
      <p:sp>
        <p:nvSpPr>
          <p:cNvPr id="12" name="Altbilgi Yer Tutucusu 11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50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Switch ACL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Access </a:t>
            </a:r>
            <a:r>
              <a:rPr lang="tr-TR" b="1" dirty="0" err="1"/>
              <a:t>list</a:t>
            </a:r>
            <a:r>
              <a:rPr lang="tr-TR" b="1" dirty="0"/>
              <a:t> izni </a:t>
            </a:r>
            <a:r>
              <a:rPr lang="tr-TR" b="1" dirty="0" err="1"/>
              <a:t>ssh</a:t>
            </a:r>
            <a:r>
              <a:rPr lang="tr-TR" b="1" dirty="0"/>
              <a:t> için izin verilen ip </a:t>
            </a:r>
            <a:r>
              <a:rPr lang="tr-TR" b="1" dirty="0" err="1"/>
              <a:t>yi</a:t>
            </a:r>
            <a:r>
              <a:rPr lang="tr-TR" b="1" dirty="0"/>
              <a:t> gireriz.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access-list</a:t>
            </a:r>
            <a:r>
              <a:rPr lang="tr-TR" b="1" dirty="0"/>
              <a:t> 1 </a:t>
            </a:r>
            <a:r>
              <a:rPr lang="tr-TR" b="1" dirty="0" err="1"/>
              <a:t>permit</a:t>
            </a:r>
            <a:r>
              <a:rPr lang="tr-TR" b="1" dirty="0"/>
              <a:t> 192.168.1.2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line</a:t>
            </a:r>
            <a:r>
              <a:rPr lang="tr-TR" b="1" dirty="0"/>
              <a:t> </a:t>
            </a:r>
            <a:r>
              <a:rPr lang="tr-TR" b="1" dirty="0" err="1"/>
              <a:t>vty</a:t>
            </a:r>
            <a:r>
              <a:rPr lang="tr-TR" b="1" dirty="0"/>
              <a:t> 0 4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config-line</a:t>
            </a:r>
            <a:r>
              <a:rPr lang="tr-TR" b="1" dirty="0"/>
              <a:t>)#</a:t>
            </a:r>
            <a:r>
              <a:rPr lang="tr-TR" b="1" dirty="0" err="1"/>
              <a:t>access-class</a:t>
            </a:r>
            <a:r>
              <a:rPr lang="tr-TR" b="1" dirty="0"/>
              <a:t> 1 in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config-line</a:t>
            </a:r>
            <a:r>
              <a:rPr lang="tr-TR" b="1" dirty="0"/>
              <a:t>)#</a:t>
            </a:r>
            <a:r>
              <a:rPr lang="tr-TR" b="1" dirty="0" err="1"/>
              <a:t>end</a:t>
            </a:r>
            <a:endParaRPr lang="tr-TR" dirty="0"/>
          </a:p>
          <a:p>
            <a:endParaRPr lang="tr-TR" dirty="0"/>
          </a:p>
        </p:txBody>
      </p:sp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19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VOİCE VLAN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Voice </a:t>
            </a:r>
            <a:r>
              <a:rPr lang="tr-TR" dirty="0" err="1"/>
              <a:t>vlanı</a:t>
            </a:r>
            <a:r>
              <a:rPr lang="tr-TR" dirty="0"/>
              <a:t> tanımlarken tanımladığımız portlara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voice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3 </a:t>
            </a:r>
            <a:r>
              <a:rPr lang="tr-TR" dirty="0"/>
              <a:t> şeklinde tanımlıyoruz.</a:t>
            </a:r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145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Vlan</a:t>
            </a:r>
            <a:r>
              <a:rPr lang="tr-TR" dirty="0"/>
              <a:t> Güvenliği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 )#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trunk</a:t>
            </a:r>
            <a:r>
              <a:rPr lang="tr-TR" b="1" dirty="0"/>
              <a:t> </a:t>
            </a:r>
            <a:r>
              <a:rPr lang="tr-TR" b="1" dirty="0" err="1"/>
              <a:t>allowed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1,10,20 </a:t>
            </a:r>
            <a:r>
              <a:rPr lang="tr-TR" dirty="0"/>
              <a:t> </a:t>
            </a:r>
            <a:r>
              <a:rPr lang="tr-TR" dirty="0" err="1"/>
              <a:t>Trunk</a:t>
            </a:r>
            <a:r>
              <a:rPr lang="tr-TR" dirty="0"/>
              <a:t> olan porttan geçecek </a:t>
            </a:r>
            <a:r>
              <a:rPr lang="tr-TR" dirty="0" err="1"/>
              <a:t>vlanlara</a:t>
            </a:r>
            <a:r>
              <a:rPr lang="tr-TR" dirty="0"/>
              <a:t> izin verme.</a:t>
            </a:r>
          </a:p>
          <a:p>
            <a:endParaRPr lang="tr-TR" dirty="0"/>
          </a:p>
        </p:txBody>
      </p:sp>
      <p:pic>
        <p:nvPicPr>
          <p:cNvPr id="24" name="Resi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72" y="2770982"/>
            <a:ext cx="9623199" cy="3716904"/>
          </a:xfrm>
          <a:prstGeom prst="rect">
            <a:avLst/>
          </a:prstGeom>
        </p:spPr>
      </p:pic>
      <p:sp>
        <p:nvSpPr>
          <p:cNvPr id="31" name="Altbilgi Yer Tutucusu 3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59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Spanning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Switchler</a:t>
            </a:r>
            <a:r>
              <a:rPr lang="tr-TR" dirty="0"/>
              <a:t> arasında lopları </a:t>
            </a:r>
            <a:r>
              <a:rPr lang="tr-TR" dirty="0" err="1"/>
              <a:t>broadcast</a:t>
            </a:r>
            <a:r>
              <a:rPr lang="tr-TR" dirty="0"/>
              <a:t> </a:t>
            </a:r>
            <a:r>
              <a:rPr lang="tr-TR" dirty="0" err="1"/>
              <a:t>stormları</a:t>
            </a:r>
            <a:r>
              <a:rPr lang="tr-TR" dirty="0"/>
              <a:t>, MAC adresi kopyalamayı , güvenlik açıklarını engellemek, döngüleri engellemek için yapılmış bir protokoldür.</a:t>
            </a:r>
          </a:p>
          <a:p>
            <a:r>
              <a:rPr lang="tr-TR" dirty="0"/>
              <a:t> </a:t>
            </a:r>
            <a:r>
              <a:rPr lang="tr-TR" b="1" dirty="0"/>
              <a:t>İcm-SW1# </a:t>
            </a:r>
            <a:r>
              <a:rPr lang="tr-TR" b="1" dirty="0" err="1"/>
              <a:t>sh</a:t>
            </a:r>
            <a:r>
              <a:rPr lang="tr-TR" b="1" dirty="0"/>
              <a:t> </a:t>
            </a:r>
            <a:r>
              <a:rPr lang="tr-TR" b="1" dirty="0" err="1"/>
              <a:t>spanning</a:t>
            </a:r>
            <a:r>
              <a:rPr lang="tr-TR" b="1" dirty="0"/>
              <a:t> </a:t>
            </a:r>
            <a:r>
              <a:rPr lang="tr-TR" b="1" dirty="0" err="1"/>
              <a:t>tree</a:t>
            </a:r>
            <a:r>
              <a:rPr lang="tr-TR" b="1" dirty="0"/>
              <a:t> </a:t>
            </a:r>
            <a:r>
              <a:rPr lang="tr-TR" dirty="0"/>
              <a:t> yapılandırmayı gösterir. Bu yapılandırmada </a:t>
            </a:r>
            <a:r>
              <a:rPr lang="tr-TR" dirty="0" err="1"/>
              <a:t>switchlerden</a:t>
            </a:r>
            <a:r>
              <a:rPr lang="tr-TR" dirty="0"/>
              <a:t> birisi </a:t>
            </a:r>
            <a:r>
              <a:rPr lang="tr-TR" dirty="0" err="1"/>
              <a:t>root-bridge</a:t>
            </a:r>
            <a:r>
              <a:rPr lang="tr-TR" dirty="0"/>
              <a:t> olarak seçilir. </a:t>
            </a:r>
          </a:p>
          <a:p>
            <a:r>
              <a:rPr lang="tr-TR" b="1" dirty="0"/>
              <a:t>  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spanning-tree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 </a:t>
            </a:r>
            <a:r>
              <a:rPr lang="tr-TR" b="1" dirty="0" err="1"/>
              <a:t>priority</a:t>
            </a:r>
            <a:r>
              <a:rPr lang="tr-TR" b="1" dirty="0"/>
              <a:t> 4096 </a:t>
            </a:r>
            <a:r>
              <a:rPr lang="tr-TR" dirty="0"/>
              <a:t> 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spanning-tree</a:t>
            </a:r>
            <a:r>
              <a:rPr lang="tr-TR" b="1" dirty="0"/>
              <a:t> </a:t>
            </a:r>
            <a:r>
              <a:rPr lang="tr-TR" b="1" dirty="0" err="1"/>
              <a:t>portfast</a:t>
            </a:r>
            <a:r>
              <a:rPr lang="tr-TR" b="1" dirty="0"/>
              <a:t> </a:t>
            </a:r>
            <a:r>
              <a:rPr lang="tr-TR" dirty="0"/>
              <a:t> </a:t>
            </a:r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3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Switch’de</a:t>
            </a:r>
            <a:r>
              <a:rPr lang="tr-TR" b="1" dirty="0"/>
              <a:t> </a:t>
            </a:r>
            <a:r>
              <a:rPr lang="tr-TR" b="1" dirty="0" err="1"/>
              <a:t>Modlar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err="1"/>
              <a:t>Switch’e</a:t>
            </a:r>
            <a:r>
              <a:rPr lang="tr-TR" dirty="0"/>
              <a:t> ilk bağlandığımızda </a:t>
            </a:r>
            <a:r>
              <a:rPr lang="tr-TR" b="1" dirty="0" err="1"/>
              <a:t>switch</a:t>
            </a:r>
            <a:r>
              <a:rPr lang="tr-TR" b="1" dirty="0"/>
              <a:t>&gt;</a:t>
            </a:r>
            <a:r>
              <a:rPr lang="tr-TR" dirty="0"/>
              <a:t>  olarak gözükmektedir. Bu </a:t>
            </a:r>
            <a:r>
              <a:rPr lang="tr-TR" dirty="0" err="1"/>
              <a:t>modun</a:t>
            </a:r>
            <a:r>
              <a:rPr lang="tr-TR" dirty="0"/>
              <a:t> adı User </a:t>
            </a:r>
            <a:r>
              <a:rPr lang="tr-TR" dirty="0" err="1"/>
              <a:t>exe</a:t>
            </a:r>
            <a:r>
              <a:rPr lang="tr-TR" dirty="0"/>
              <a:t> </a:t>
            </a:r>
            <a:r>
              <a:rPr lang="tr-TR" dirty="0" err="1"/>
              <a:t>moddur.Bu</a:t>
            </a:r>
            <a:r>
              <a:rPr lang="tr-TR" dirty="0"/>
              <a:t> </a:t>
            </a:r>
            <a:r>
              <a:rPr lang="tr-TR" dirty="0" err="1"/>
              <a:t>modda</a:t>
            </a:r>
            <a:r>
              <a:rPr lang="tr-TR" dirty="0"/>
              <a:t> yapılandırma yapılmamaktadır. Sadece belli görüntüleme işlemleri yapılmaktadır.</a:t>
            </a:r>
          </a:p>
          <a:p>
            <a:pPr lvl="0"/>
            <a:r>
              <a:rPr lang="tr-TR" b="1" dirty="0" err="1"/>
              <a:t>Enable</a:t>
            </a:r>
            <a:r>
              <a:rPr lang="tr-TR" b="1" dirty="0"/>
              <a:t> </a:t>
            </a:r>
            <a:r>
              <a:rPr lang="tr-TR" dirty="0"/>
              <a:t>komutuyla ayrıcalıklı moda geçeriz . Bu </a:t>
            </a:r>
            <a:r>
              <a:rPr lang="tr-TR" dirty="0" err="1"/>
              <a:t>modda</a:t>
            </a:r>
            <a:r>
              <a:rPr lang="tr-TR" dirty="0"/>
              <a:t> olduğumuzu </a:t>
            </a:r>
            <a:r>
              <a:rPr lang="tr-TR" b="1" dirty="0" err="1"/>
              <a:t>switch</a:t>
            </a:r>
            <a:r>
              <a:rPr lang="tr-TR" b="1" dirty="0"/>
              <a:t>#</a:t>
            </a:r>
            <a:r>
              <a:rPr lang="tr-TR" dirty="0"/>
              <a:t>  </a:t>
            </a:r>
            <a:r>
              <a:rPr lang="tr-TR" dirty="0" err="1"/>
              <a:t>diez</a:t>
            </a:r>
            <a:r>
              <a:rPr lang="tr-TR" dirty="0"/>
              <a:t> işaretinden anlarız. </a:t>
            </a:r>
          </a:p>
          <a:p>
            <a:pPr lvl="0"/>
            <a:r>
              <a:rPr lang="tr-TR" dirty="0"/>
              <a:t>Genel yapılandırma </a:t>
            </a:r>
            <a:r>
              <a:rPr lang="tr-TR" dirty="0" err="1"/>
              <a:t>moduna</a:t>
            </a:r>
            <a:r>
              <a:rPr lang="tr-TR" dirty="0"/>
              <a:t> geçmek için </a:t>
            </a:r>
            <a:r>
              <a:rPr lang="tr-TR" b="1" dirty="0" err="1"/>
              <a:t>configuration</a:t>
            </a:r>
            <a:r>
              <a:rPr lang="tr-TR" b="1" dirty="0"/>
              <a:t> terminal</a:t>
            </a:r>
            <a:r>
              <a:rPr lang="tr-TR" dirty="0"/>
              <a:t> yazmalıyız. Bu komutu yazdığımızda terminal sol satırı </a:t>
            </a:r>
            <a:r>
              <a:rPr lang="tr-TR" b="1" dirty="0"/>
              <a:t>Switch(</a:t>
            </a:r>
            <a:r>
              <a:rPr lang="tr-TR" b="1" dirty="0" err="1"/>
              <a:t>config</a:t>
            </a:r>
            <a:r>
              <a:rPr lang="tr-TR" b="1" dirty="0"/>
              <a:t>) #</a:t>
            </a:r>
            <a:r>
              <a:rPr lang="tr-TR" dirty="0"/>
              <a:t> olarak gözükmektedir.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3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EtherChannel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Switchler</a:t>
            </a:r>
            <a:r>
              <a:rPr lang="tr-TR" dirty="0"/>
              <a:t> arası 1 den fazla link kullanmamızı sağlar. </a:t>
            </a:r>
            <a:r>
              <a:rPr lang="tr-TR" dirty="0" err="1"/>
              <a:t>Konfigure</a:t>
            </a:r>
            <a:r>
              <a:rPr lang="tr-TR" dirty="0"/>
              <a:t> ettiğimiz 2 portu </a:t>
            </a:r>
            <a:r>
              <a:rPr lang="tr-TR" dirty="0" err="1"/>
              <a:t>spanning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protokolü tek bir port gibi gösterir. Ve Portlar </a:t>
            </a:r>
            <a:r>
              <a:rPr lang="tr-TR" dirty="0" err="1"/>
              <a:t>down</a:t>
            </a:r>
            <a:r>
              <a:rPr lang="tr-TR" dirty="0"/>
              <a:t> olmaz.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range</a:t>
            </a:r>
            <a:r>
              <a:rPr lang="tr-TR" b="1" dirty="0"/>
              <a:t> </a:t>
            </a:r>
            <a:r>
              <a:rPr lang="tr-TR" b="1" dirty="0" err="1"/>
              <a:t>fastEthernet</a:t>
            </a:r>
            <a:r>
              <a:rPr lang="tr-TR" b="1" dirty="0"/>
              <a:t> 0/1-2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config-if-range</a:t>
            </a:r>
            <a:r>
              <a:rPr lang="tr-TR" b="1" dirty="0"/>
              <a:t>)# </a:t>
            </a:r>
            <a:r>
              <a:rPr lang="tr-TR" b="1" dirty="0" err="1"/>
              <a:t>channel-group</a:t>
            </a:r>
            <a:r>
              <a:rPr lang="tr-TR" b="1" dirty="0"/>
              <a:t> 1 </a:t>
            </a:r>
            <a:r>
              <a:rPr lang="tr-TR" b="1" dirty="0" err="1"/>
              <a:t>mode</a:t>
            </a:r>
            <a:r>
              <a:rPr lang="tr-TR" b="1" dirty="0"/>
              <a:t> on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trunk</a:t>
            </a:r>
            <a:r>
              <a:rPr lang="tr-TR" b="1" dirty="0"/>
              <a:t> </a:t>
            </a:r>
            <a:r>
              <a:rPr lang="tr-TR" b="1" dirty="0" err="1"/>
              <a:t>emcapsulation</a:t>
            </a:r>
            <a:r>
              <a:rPr lang="tr-TR" b="1" dirty="0"/>
              <a:t> dot1q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</a:t>
            </a:r>
            <a:r>
              <a:rPr lang="tr-TR" b="1" dirty="0" err="1"/>
              <a:t>switchport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  <a:r>
              <a:rPr lang="tr-TR" b="1" dirty="0" err="1"/>
              <a:t>trunk</a:t>
            </a:r>
            <a:endParaRPr lang="tr-TR" dirty="0"/>
          </a:p>
          <a:p>
            <a:r>
              <a:rPr lang="tr-TR" dirty="0"/>
              <a:t> 2 </a:t>
            </a:r>
            <a:r>
              <a:rPr lang="tr-TR" dirty="0" err="1"/>
              <a:t>switchtede</a:t>
            </a:r>
            <a:r>
              <a:rPr lang="tr-TR" dirty="0"/>
              <a:t> yapılmalıdır.</a:t>
            </a:r>
          </a:p>
          <a:p>
            <a:r>
              <a:rPr lang="tr-TR" b="1" dirty="0"/>
              <a:t>İcm-SW1# Show </a:t>
            </a:r>
            <a:r>
              <a:rPr lang="tr-TR" b="1" dirty="0" err="1"/>
              <a:t>etherchannel</a:t>
            </a:r>
            <a:r>
              <a:rPr lang="tr-TR" b="1" dirty="0"/>
              <a:t> </a:t>
            </a:r>
            <a:r>
              <a:rPr lang="tr-TR" b="1" dirty="0" err="1"/>
              <a:t>summary</a:t>
            </a:r>
            <a:r>
              <a:rPr lang="tr-TR" b="1" dirty="0"/>
              <a:t> </a:t>
            </a:r>
            <a:r>
              <a:rPr lang="tr-TR" dirty="0" err="1"/>
              <a:t>etherchannel</a:t>
            </a:r>
            <a:r>
              <a:rPr lang="tr-TR" dirty="0"/>
              <a:t> statüsünü gösterir.</a:t>
            </a:r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6051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</a:t>
            </a:r>
            <a:r>
              <a:rPr lang="tr-TR" dirty="0" err="1"/>
              <a:t>Resetleme</a:t>
            </a:r>
            <a:r>
              <a:rPr lang="tr-TR" dirty="0"/>
              <a:t> Komutları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İcm-SW1# </a:t>
            </a:r>
            <a:r>
              <a:rPr lang="tr-TR" b="1" dirty="0" err="1"/>
              <a:t>erase</a:t>
            </a:r>
            <a:r>
              <a:rPr lang="tr-TR" b="1" dirty="0"/>
              <a:t> </a:t>
            </a:r>
            <a:r>
              <a:rPr lang="tr-TR" b="1" dirty="0" err="1"/>
              <a:t>startup-config</a:t>
            </a:r>
            <a:endParaRPr lang="tr-TR" dirty="0"/>
          </a:p>
          <a:p>
            <a:r>
              <a:rPr lang="tr-TR" b="1" dirty="0"/>
              <a:t>İcm-SW1#delete vlan.dat</a:t>
            </a:r>
            <a:endParaRPr lang="tr-TR" dirty="0"/>
          </a:p>
          <a:p>
            <a:r>
              <a:rPr lang="tr-TR" b="1" dirty="0"/>
              <a:t>İcm-SW1#reload</a:t>
            </a:r>
            <a:endParaRPr lang="tr-TR" dirty="0"/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27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Porta ip Adresi verme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Örneğin </a:t>
            </a:r>
            <a:r>
              <a:rPr lang="tr-TR" dirty="0" err="1"/>
              <a:t>switchimizin</a:t>
            </a:r>
            <a:r>
              <a:rPr lang="tr-TR" dirty="0"/>
              <a:t> 3 </a:t>
            </a:r>
            <a:r>
              <a:rPr lang="tr-TR" dirty="0" err="1"/>
              <a:t>nolu</a:t>
            </a:r>
            <a:r>
              <a:rPr lang="tr-TR" dirty="0"/>
              <a:t> portuna ip vermek istiyoruz. Bunun için: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fastEthernet</a:t>
            </a:r>
            <a:r>
              <a:rPr lang="tr-TR" b="1" dirty="0"/>
              <a:t> 1/0/3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switchport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ip </a:t>
            </a:r>
            <a:r>
              <a:rPr lang="tr-TR" b="1" dirty="0" err="1"/>
              <a:t>address</a:t>
            </a:r>
            <a:r>
              <a:rPr lang="tr-TR" b="1" dirty="0"/>
              <a:t> 172.11.123.3 255.255.255.0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sh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)#do Show ip </a:t>
            </a:r>
            <a:r>
              <a:rPr lang="tr-TR" b="1" dirty="0" err="1"/>
              <a:t>route</a:t>
            </a:r>
            <a:r>
              <a:rPr lang="tr-TR" b="1" dirty="0"/>
              <a:t> </a:t>
            </a:r>
            <a:r>
              <a:rPr lang="tr-TR" dirty="0"/>
              <a:t> komutuyla ip </a:t>
            </a:r>
            <a:r>
              <a:rPr lang="tr-TR" dirty="0" err="1"/>
              <a:t>yi</a:t>
            </a:r>
            <a:r>
              <a:rPr lang="tr-TR" dirty="0"/>
              <a:t> porta atanmış olarak görüyoruz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b="1" dirty="0"/>
              <a:t>Ek Bilgi : </a:t>
            </a:r>
            <a:r>
              <a:rPr lang="tr-TR" dirty="0"/>
              <a:t> Switch içerisinde sunucuya </a:t>
            </a:r>
            <a:r>
              <a:rPr lang="tr-TR" dirty="0" err="1"/>
              <a:t>ping</a:t>
            </a:r>
            <a:r>
              <a:rPr lang="tr-TR" dirty="0"/>
              <a:t> atabilmekteyiz.</a:t>
            </a:r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04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Switch Yedekleme Komutları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İcm-SW1# </a:t>
            </a:r>
            <a:r>
              <a:rPr lang="tr-TR" b="1" dirty="0" err="1"/>
              <a:t>copy</a:t>
            </a:r>
            <a:r>
              <a:rPr lang="tr-TR" b="1" dirty="0"/>
              <a:t> </a:t>
            </a:r>
            <a:r>
              <a:rPr lang="tr-TR" b="1" dirty="0" err="1"/>
              <a:t>running-config</a:t>
            </a:r>
            <a:r>
              <a:rPr lang="tr-TR" b="1" dirty="0"/>
              <a:t> </a:t>
            </a:r>
            <a:r>
              <a:rPr lang="tr-TR" b="1" dirty="0" err="1"/>
              <a:t>tftp</a:t>
            </a:r>
            <a:r>
              <a:rPr lang="tr-TR" b="1" dirty="0"/>
              <a:t>: </a:t>
            </a:r>
            <a:r>
              <a:rPr lang="tr-TR" dirty="0"/>
              <a:t> komutu koştuğumuzda </a:t>
            </a:r>
            <a:r>
              <a:rPr lang="tr-TR" dirty="0" err="1"/>
              <a:t>tftp</a:t>
            </a:r>
            <a:r>
              <a:rPr lang="tr-TR" dirty="0"/>
              <a:t> ip adresi ve dosya ismi ister. Tamamlayarak kopyalamayı yapabiliriz.</a:t>
            </a:r>
          </a:p>
          <a:p>
            <a:r>
              <a:rPr lang="tr-TR" dirty="0" err="1"/>
              <a:t>Tftp</a:t>
            </a:r>
            <a:r>
              <a:rPr lang="tr-TR" dirty="0"/>
              <a:t> sunucudan </a:t>
            </a:r>
            <a:r>
              <a:rPr lang="tr-TR" dirty="0" err="1"/>
              <a:t>switche</a:t>
            </a:r>
            <a:r>
              <a:rPr lang="tr-TR" dirty="0"/>
              <a:t> kopyalama içinse;</a:t>
            </a:r>
          </a:p>
          <a:p>
            <a:r>
              <a:rPr lang="tr-TR" b="1" dirty="0"/>
              <a:t>İcm-SW1# </a:t>
            </a:r>
            <a:r>
              <a:rPr lang="tr-TR" b="1" dirty="0" err="1"/>
              <a:t>copy</a:t>
            </a:r>
            <a:r>
              <a:rPr lang="tr-TR" b="1" dirty="0"/>
              <a:t> </a:t>
            </a:r>
            <a:r>
              <a:rPr lang="tr-TR" b="1" dirty="0" err="1"/>
              <a:t>tftp</a:t>
            </a:r>
            <a:r>
              <a:rPr lang="tr-TR" b="1" dirty="0"/>
              <a:t>: </a:t>
            </a:r>
            <a:r>
              <a:rPr lang="tr-TR" b="1" dirty="0" err="1"/>
              <a:t>running-config</a:t>
            </a:r>
            <a:r>
              <a:rPr lang="tr-TR" b="1" dirty="0"/>
              <a:t> </a:t>
            </a:r>
            <a:r>
              <a:rPr lang="tr-TR" dirty="0"/>
              <a:t> yine ip adresi ve dosya ismini vererek konfigürasyonu </a:t>
            </a:r>
            <a:r>
              <a:rPr lang="tr-TR" dirty="0" err="1"/>
              <a:t>kopyalayabilriz</a:t>
            </a:r>
            <a:r>
              <a:rPr lang="tr-TR" dirty="0"/>
              <a:t>.</a:t>
            </a:r>
          </a:p>
          <a:p>
            <a:r>
              <a:rPr lang="tr-TR" b="1" dirty="0"/>
              <a:t>İcm-SW1#copy </a:t>
            </a:r>
            <a:r>
              <a:rPr lang="tr-TR" b="1" dirty="0" err="1"/>
              <a:t>flash</a:t>
            </a:r>
            <a:r>
              <a:rPr lang="tr-TR" b="1" dirty="0"/>
              <a:t>:   </a:t>
            </a:r>
            <a:r>
              <a:rPr lang="tr-TR" b="1" dirty="0" err="1"/>
              <a:t>tftp</a:t>
            </a:r>
            <a:r>
              <a:rPr lang="tr-TR" b="1" dirty="0"/>
              <a:t>:  </a:t>
            </a:r>
            <a:r>
              <a:rPr lang="tr-TR" dirty="0"/>
              <a:t>Yine </a:t>
            </a:r>
            <a:r>
              <a:rPr lang="tr-TR" dirty="0" err="1"/>
              <a:t>switchten</a:t>
            </a:r>
            <a:r>
              <a:rPr lang="tr-TR" dirty="0"/>
              <a:t> </a:t>
            </a:r>
            <a:r>
              <a:rPr lang="tr-TR" dirty="0" err="1"/>
              <a:t>tftp</a:t>
            </a:r>
            <a:r>
              <a:rPr lang="tr-TR" dirty="0"/>
              <a:t> servera dosya kopyalama.</a:t>
            </a:r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16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Switch e Yeni </a:t>
            </a:r>
            <a:r>
              <a:rPr lang="tr-TR" dirty="0" err="1"/>
              <a:t>version</a:t>
            </a:r>
            <a:r>
              <a:rPr lang="tr-TR" dirty="0"/>
              <a:t> kopyalama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İcm-SW1# </a:t>
            </a:r>
            <a:r>
              <a:rPr lang="tr-TR" b="1" dirty="0" err="1"/>
              <a:t>copy</a:t>
            </a:r>
            <a:r>
              <a:rPr lang="tr-TR" b="1" dirty="0"/>
              <a:t> </a:t>
            </a:r>
            <a:r>
              <a:rPr lang="tr-TR" b="1" dirty="0" err="1"/>
              <a:t>tftp</a:t>
            </a:r>
            <a:r>
              <a:rPr lang="tr-TR" b="1" dirty="0"/>
              <a:t>:  </a:t>
            </a:r>
            <a:r>
              <a:rPr lang="tr-TR" b="1" dirty="0" err="1"/>
              <a:t>flash</a:t>
            </a:r>
            <a:r>
              <a:rPr lang="tr-TR" b="1" dirty="0"/>
              <a:t>: </a:t>
            </a:r>
            <a:r>
              <a:rPr lang="tr-TR" dirty="0"/>
              <a:t> burada yeni </a:t>
            </a:r>
            <a:r>
              <a:rPr lang="tr-TR" dirty="0" err="1"/>
              <a:t>version</a:t>
            </a:r>
            <a:r>
              <a:rPr lang="tr-TR" dirty="0"/>
              <a:t> örneğin c2960-lanbase 1.150 </a:t>
            </a:r>
            <a:r>
              <a:rPr lang="tr-TR" dirty="0" err="1"/>
              <a:t>yi</a:t>
            </a:r>
            <a:r>
              <a:rPr lang="tr-TR" dirty="0"/>
              <a:t> seçerek bu </a:t>
            </a:r>
            <a:r>
              <a:rPr lang="tr-TR" dirty="0" err="1"/>
              <a:t>versionla</a:t>
            </a:r>
            <a:r>
              <a:rPr lang="tr-TR" dirty="0"/>
              <a:t> güncelleyeceğiz. Bunu komutu koştuktan </a:t>
            </a:r>
            <a:r>
              <a:rPr lang="tr-TR" dirty="0" err="1"/>
              <a:t>tftp</a:t>
            </a:r>
            <a:r>
              <a:rPr lang="tr-TR" dirty="0"/>
              <a:t> serverdaki dosya adını belirtiyoruz.</a:t>
            </a:r>
          </a:p>
          <a:p>
            <a:r>
              <a:rPr lang="tr-TR" b="1" dirty="0"/>
              <a:t>İcm-SW1#delete </a:t>
            </a:r>
            <a:r>
              <a:rPr lang="tr-TR" b="1" dirty="0" err="1"/>
              <a:t>flash</a:t>
            </a:r>
            <a:r>
              <a:rPr lang="tr-TR" b="1" dirty="0"/>
              <a:t>: </a:t>
            </a:r>
            <a:r>
              <a:rPr lang="tr-TR" dirty="0"/>
              <a:t> eski </a:t>
            </a:r>
            <a:r>
              <a:rPr lang="tr-TR" dirty="0" err="1"/>
              <a:t>versionu</a:t>
            </a:r>
            <a:r>
              <a:rPr lang="tr-TR" dirty="0"/>
              <a:t> seçip siliyoruz.</a:t>
            </a:r>
          </a:p>
          <a:p>
            <a:r>
              <a:rPr lang="tr-TR" dirty="0"/>
              <a:t>Yada: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boot</a:t>
            </a:r>
            <a:r>
              <a:rPr lang="tr-TR" b="1" dirty="0"/>
              <a:t> </a:t>
            </a:r>
            <a:r>
              <a:rPr lang="tr-TR" b="1" dirty="0" err="1"/>
              <a:t>system</a:t>
            </a:r>
            <a:r>
              <a:rPr lang="tr-TR" b="1" dirty="0"/>
              <a:t> </a:t>
            </a:r>
            <a:r>
              <a:rPr lang="tr-TR" b="1" dirty="0" err="1"/>
              <a:t>yeni_version</a:t>
            </a:r>
            <a:r>
              <a:rPr lang="tr-TR" b="1" dirty="0"/>
              <a:t>  </a:t>
            </a:r>
            <a:r>
              <a:rPr lang="tr-TR" dirty="0"/>
              <a:t> diyerek Cisco İOS u güncelliyoruz.</a:t>
            </a:r>
          </a:p>
          <a:p>
            <a:r>
              <a:rPr lang="tr-TR" b="1" dirty="0"/>
              <a:t>İcm-SW1#write</a:t>
            </a:r>
            <a:endParaRPr lang="tr-TR" dirty="0"/>
          </a:p>
          <a:p>
            <a:r>
              <a:rPr lang="tr-TR" b="1" dirty="0"/>
              <a:t>İcm-SW1#reload </a:t>
            </a:r>
            <a:r>
              <a:rPr lang="tr-TR" dirty="0"/>
              <a:t> diyerek işlemi tamamlamış oluruz</a:t>
            </a:r>
            <a:r>
              <a:rPr lang="tr-TR" dirty="0" smtClean="0"/>
              <a:t>.</a:t>
            </a:r>
          </a:p>
          <a:p>
            <a:r>
              <a:rPr lang="tr-TR" b="1" dirty="0"/>
              <a:t>İcm-SW1# Show </a:t>
            </a:r>
            <a:r>
              <a:rPr lang="tr-TR" b="1" dirty="0" err="1" smtClean="0"/>
              <a:t>flash</a:t>
            </a:r>
            <a:r>
              <a:rPr lang="tr-TR" b="1" dirty="0" smtClean="0"/>
              <a:t> </a:t>
            </a:r>
            <a:r>
              <a:rPr lang="tr-TR" dirty="0" smtClean="0"/>
              <a:t>dosyaları görme komutudur.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65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Switch DHCP Yapılandırması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ip </a:t>
            </a:r>
            <a:r>
              <a:rPr lang="tr-TR" b="1" dirty="0" err="1"/>
              <a:t>dhcp</a:t>
            </a:r>
            <a:r>
              <a:rPr lang="tr-TR" b="1" dirty="0"/>
              <a:t> </a:t>
            </a:r>
            <a:r>
              <a:rPr lang="tr-TR" b="1" dirty="0" err="1"/>
              <a:t>pool</a:t>
            </a:r>
            <a:r>
              <a:rPr lang="tr-TR" b="1" dirty="0"/>
              <a:t> </a:t>
            </a:r>
            <a:r>
              <a:rPr lang="tr-TR" b="1" dirty="0" err="1"/>
              <a:t>asd</a:t>
            </a:r>
            <a:r>
              <a:rPr lang="tr-TR" b="1" dirty="0"/>
              <a:t> 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dhcp-config</a:t>
            </a:r>
            <a:r>
              <a:rPr lang="tr-TR" b="1" dirty="0"/>
              <a:t>)# network 192.168.1.0 255.255.255.0 </a:t>
            </a:r>
            <a:r>
              <a:rPr lang="tr-TR" dirty="0"/>
              <a:t> belirttiğimiz ip bloğundan dağıtım yapacaktır.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dhcp-config</a:t>
            </a:r>
            <a:r>
              <a:rPr lang="tr-TR" b="1" dirty="0"/>
              <a:t>)# </a:t>
            </a:r>
            <a:r>
              <a:rPr lang="tr-TR" b="1" dirty="0" err="1"/>
              <a:t>default-router</a:t>
            </a:r>
            <a:r>
              <a:rPr lang="tr-TR" b="1" dirty="0"/>
              <a:t> 192.168.1.1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dhcp-config</a:t>
            </a:r>
            <a:r>
              <a:rPr lang="tr-TR" b="1" dirty="0"/>
              <a:t>)# </a:t>
            </a:r>
            <a:r>
              <a:rPr lang="tr-TR" b="1" dirty="0" err="1"/>
              <a:t>dns</a:t>
            </a:r>
            <a:r>
              <a:rPr lang="tr-TR" b="1" dirty="0"/>
              <a:t>-server 8.8.8.8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dhcp-config</a:t>
            </a:r>
            <a:r>
              <a:rPr lang="tr-TR" b="1" dirty="0"/>
              <a:t>)#</a:t>
            </a:r>
            <a:r>
              <a:rPr lang="tr-TR" b="1" dirty="0" err="1"/>
              <a:t>exit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)#ip </a:t>
            </a:r>
            <a:r>
              <a:rPr lang="tr-TR" b="1" dirty="0" err="1"/>
              <a:t>dhcp</a:t>
            </a:r>
            <a:r>
              <a:rPr lang="tr-TR" b="1" dirty="0"/>
              <a:t> </a:t>
            </a:r>
            <a:r>
              <a:rPr lang="tr-TR" b="1" dirty="0" err="1"/>
              <a:t>excluded-address</a:t>
            </a:r>
            <a:r>
              <a:rPr lang="tr-TR" b="1" dirty="0"/>
              <a:t> 192.168.1.1 192.168.1.10 </a:t>
            </a:r>
            <a:r>
              <a:rPr lang="tr-TR" dirty="0"/>
              <a:t> bu ipleri özel olarak belirterek bu ip </a:t>
            </a:r>
            <a:r>
              <a:rPr lang="tr-TR" dirty="0" err="1"/>
              <a:t>leri</a:t>
            </a:r>
            <a:r>
              <a:rPr lang="tr-TR" dirty="0"/>
              <a:t> kendimize ayırıyoruz. Bu ip </a:t>
            </a:r>
            <a:r>
              <a:rPr lang="tr-TR" dirty="0" err="1"/>
              <a:t>yi</a:t>
            </a:r>
            <a:r>
              <a:rPr lang="tr-TR" dirty="0"/>
              <a:t> örneğin </a:t>
            </a:r>
            <a:r>
              <a:rPr lang="tr-TR" dirty="0" err="1"/>
              <a:t>gateway</a:t>
            </a:r>
            <a:r>
              <a:rPr lang="tr-TR" dirty="0"/>
              <a:t> ip olarak belirleyebiliriz.</a:t>
            </a:r>
          </a:p>
          <a:p>
            <a:r>
              <a:rPr lang="tr-TR" b="1" dirty="0"/>
              <a:t>İcm-SW1# Show ip </a:t>
            </a:r>
            <a:r>
              <a:rPr lang="tr-TR" b="1" dirty="0" err="1"/>
              <a:t>dhcp</a:t>
            </a:r>
            <a:r>
              <a:rPr lang="tr-TR" b="1" dirty="0"/>
              <a:t> </a:t>
            </a:r>
            <a:r>
              <a:rPr lang="tr-TR" b="1" dirty="0" err="1"/>
              <a:t>binding</a:t>
            </a:r>
            <a:r>
              <a:rPr lang="tr-TR" b="1" dirty="0"/>
              <a:t> </a:t>
            </a:r>
            <a:r>
              <a:rPr lang="tr-TR" dirty="0"/>
              <a:t> bu komut hangi cihaz hangi </a:t>
            </a:r>
            <a:r>
              <a:rPr lang="tr-TR" dirty="0" err="1"/>
              <a:t>ipyi</a:t>
            </a:r>
            <a:r>
              <a:rPr lang="tr-TR" dirty="0"/>
              <a:t> almış görebiliyoruz.</a:t>
            </a:r>
          </a:p>
          <a:p>
            <a:r>
              <a:rPr lang="tr-TR" b="1" dirty="0"/>
              <a:t>İcm-SW1# ip </a:t>
            </a:r>
            <a:r>
              <a:rPr lang="tr-TR" b="1" dirty="0" err="1"/>
              <a:t>dhcp</a:t>
            </a:r>
            <a:r>
              <a:rPr lang="tr-TR" b="1" dirty="0"/>
              <a:t> </a:t>
            </a:r>
            <a:r>
              <a:rPr lang="tr-TR" b="1" dirty="0" err="1"/>
              <a:t>conflict</a:t>
            </a:r>
            <a:r>
              <a:rPr lang="tr-TR" b="1" dirty="0"/>
              <a:t>  </a:t>
            </a:r>
            <a:r>
              <a:rPr lang="tr-TR" dirty="0" err="1"/>
              <a:t>dhcp</a:t>
            </a:r>
            <a:r>
              <a:rPr lang="tr-TR" dirty="0"/>
              <a:t> çakışmayı gösteren koddur.</a:t>
            </a:r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010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CDP ile Cihaz keşfi. Cisco </a:t>
            </a:r>
            <a:r>
              <a:rPr lang="tr-TR" dirty="0" err="1"/>
              <a:t>Discovery</a:t>
            </a:r>
            <a:r>
              <a:rPr lang="tr-TR" dirty="0"/>
              <a:t> Protokol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Ağımızdaki </a:t>
            </a:r>
            <a:r>
              <a:rPr lang="tr-TR" b="1" dirty="0" err="1"/>
              <a:t>cisco</a:t>
            </a:r>
            <a:r>
              <a:rPr lang="tr-TR" b="1" dirty="0"/>
              <a:t> cihazların tespiti için kullanılan protokoldür.</a:t>
            </a:r>
            <a:endParaRPr lang="tr-TR" dirty="0"/>
          </a:p>
          <a:p>
            <a:r>
              <a:rPr lang="tr-TR" b="1" dirty="0"/>
              <a:t>İcm-SW1# Show </a:t>
            </a:r>
            <a:r>
              <a:rPr lang="tr-TR" b="1" dirty="0" err="1"/>
              <a:t>cdp</a:t>
            </a:r>
            <a:r>
              <a:rPr lang="tr-TR" b="1" dirty="0"/>
              <a:t>  </a:t>
            </a:r>
            <a:r>
              <a:rPr lang="tr-TR" dirty="0"/>
              <a:t> </a:t>
            </a:r>
            <a:r>
              <a:rPr lang="tr-TR" dirty="0" err="1"/>
              <a:t>burda</a:t>
            </a:r>
            <a:r>
              <a:rPr lang="tr-TR" dirty="0"/>
              <a:t> </a:t>
            </a:r>
            <a:r>
              <a:rPr lang="tr-TR" dirty="0" err="1"/>
              <a:t>cdp</a:t>
            </a:r>
            <a:r>
              <a:rPr lang="tr-TR" dirty="0"/>
              <a:t> ile ilgili </a:t>
            </a:r>
            <a:r>
              <a:rPr lang="tr-TR" dirty="0" err="1"/>
              <a:t>calısma</a:t>
            </a:r>
            <a:r>
              <a:rPr lang="tr-TR" dirty="0"/>
              <a:t> prensiplerine bakabiliriz. Örneğin </a:t>
            </a:r>
            <a:r>
              <a:rPr lang="tr-TR" dirty="0" err="1"/>
              <a:t>cdp</a:t>
            </a:r>
            <a:r>
              <a:rPr lang="tr-TR" dirty="0"/>
              <a:t> paketleri 60 </a:t>
            </a:r>
            <a:r>
              <a:rPr lang="tr-TR" dirty="0" err="1"/>
              <a:t>snde</a:t>
            </a:r>
            <a:r>
              <a:rPr lang="tr-TR" dirty="0"/>
              <a:t> bir gitmektedir.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dirty="0"/>
              <a:t> </a:t>
            </a:r>
            <a:r>
              <a:rPr lang="tr-TR" b="1" dirty="0"/>
              <a:t>Show </a:t>
            </a:r>
            <a:r>
              <a:rPr lang="tr-TR" b="1" dirty="0" err="1"/>
              <a:t>cdp</a:t>
            </a:r>
            <a:r>
              <a:rPr lang="tr-TR" b="1" dirty="0"/>
              <a:t> </a:t>
            </a:r>
            <a:r>
              <a:rPr lang="tr-TR" b="1" dirty="0" err="1"/>
              <a:t>neighbros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dirty="0" err="1"/>
              <a:t>int</a:t>
            </a:r>
            <a:r>
              <a:rPr lang="tr-TR" dirty="0"/>
              <a:t> fa0/14 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</a:t>
            </a:r>
            <a:r>
              <a:rPr lang="tr-TR" b="1" dirty="0" err="1"/>
              <a:t>cdp</a:t>
            </a:r>
            <a:r>
              <a:rPr lang="tr-TR" b="1" dirty="0"/>
              <a:t> en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config-if</a:t>
            </a:r>
            <a:r>
              <a:rPr lang="tr-TR" b="1" dirty="0"/>
              <a:t>)# 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cdp</a:t>
            </a:r>
            <a:r>
              <a:rPr lang="tr-TR" b="1" dirty="0"/>
              <a:t> en </a:t>
            </a:r>
            <a:r>
              <a:rPr lang="tr-TR" dirty="0"/>
              <a:t> port bazında </a:t>
            </a:r>
            <a:r>
              <a:rPr lang="tr-TR" dirty="0" err="1"/>
              <a:t>cdp</a:t>
            </a:r>
            <a:r>
              <a:rPr lang="tr-TR" dirty="0"/>
              <a:t> açıp kapamak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cdp</a:t>
            </a:r>
            <a:r>
              <a:rPr lang="tr-TR" b="1" dirty="0"/>
              <a:t> </a:t>
            </a:r>
            <a:r>
              <a:rPr lang="tr-TR" b="1" dirty="0" err="1"/>
              <a:t>run</a:t>
            </a:r>
            <a:r>
              <a:rPr lang="tr-TR" b="1" dirty="0"/>
              <a:t> </a:t>
            </a:r>
            <a:r>
              <a:rPr lang="tr-TR" dirty="0"/>
              <a:t> tüm </a:t>
            </a:r>
            <a:r>
              <a:rPr lang="tr-TR" dirty="0" err="1"/>
              <a:t>switchte</a:t>
            </a:r>
            <a:r>
              <a:rPr lang="tr-TR" dirty="0"/>
              <a:t> </a:t>
            </a:r>
            <a:r>
              <a:rPr lang="tr-TR" dirty="0" err="1"/>
              <a:t>cdp</a:t>
            </a:r>
            <a:r>
              <a:rPr lang="tr-TR" dirty="0"/>
              <a:t> </a:t>
            </a:r>
            <a:r>
              <a:rPr lang="tr-TR" dirty="0" err="1"/>
              <a:t>yi</a:t>
            </a:r>
            <a:r>
              <a:rPr lang="tr-TR" dirty="0"/>
              <a:t> kapatırız. </a:t>
            </a:r>
          </a:p>
          <a:p>
            <a:endParaRPr lang="tr-TR" dirty="0"/>
          </a:p>
        </p:txBody>
      </p:sp>
      <p:sp>
        <p:nvSpPr>
          <p:cNvPr id="30" name="Altbilgi Yer Tutucusu 29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86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Switch Parola Kurtarma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Cihazın gücünü tamamen kesiyoruz. Tekrar takıp </a:t>
            </a:r>
            <a:r>
              <a:rPr lang="tr-TR" dirty="0" err="1"/>
              <a:t>Mode</a:t>
            </a:r>
            <a:r>
              <a:rPr lang="tr-TR" dirty="0"/>
              <a:t> düğmesine 3 saniye </a:t>
            </a:r>
            <a:r>
              <a:rPr lang="tr-TR" dirty="0" err="1"/>
              <a:t>basıyoruz.Switchi</a:t>
            </a:r>
            <a:r>
              <a:rPr lang="tr-TR" dirty="0"/>
              <a:t> açtığımızda </a:t>
            </a:r>
            <a:r>
              <a:rPr lang="tr-TR" b="1" dirty="0" err="1"/>
              <a:t>flash_init</a:t>
            </a:r>
            <a:r>
              <a:rPr lang="tr-TR" b="1" dirty="0"/>
              <a:t> </a:t>
            </a:r>
            <a:r>
              <a:rPr lang="tr-TR" dirty="0"/>
              <a:t>yazıyoruz.</a:t>
            </a:r>
          </a:p>
          <a:p>
            <a:r>
              <a:rPr lang="tr-TR" b="1" dirty="0"/>
              <a:t>Switch: </a:t>
            </a:r>
            <a:r>
              <a:rPr lang="tr-TR" b="1" dirty="0" err="1"/>
              <a:t>rename</a:t>
            </a:r>
            <a:r>
              <a:rPr lang="tr-TR" b="1" dirty="0"/>
              <a:t> </a:t>
            </a:r>
            <a:r>
              <a:rPr lang="tr-TR" b="1" dirty="0" err="1"/>
              <a:t>flash:config.text</a:t>
            </a:r>
            <a:r>
              <a:rPr lang="tr-TR" b="1" dirty="0"/>
              <a:t> </a:t>
            </a:r>
            <a:r>
              <a:rPr lang="tr-TR" b="1" dirty="0" err="1"/>
              <a:t>flash:config.text.old</a:t>
            </a:r>
            <a:endParaRPr lang="tr-TR" dirty="0"/>
          </a:p>
          <a:p>
            <a:r>
              <a:rPr lang="tr-TR" b="1" dirty="0"/>
              <a:t>Switch: </a:t>
            </a:r>
            <a:r>
              <a:rPr lang="tr-TR" b="1" dirty="0" err="1"/>
              <a:t>reset</a:t>
            </a:r>
            <a:endParaRPr lang="tr-TR" dirty="0"/>
          </a:p>
          <a:p>
            <a:r>
              <a:rPr lang="tr-TR" dirty="0"/>
              <a:t>Bu şekilde </a:t>
            </a:r>
            <a:r>
              <a:rPr lang="tr-TR" dirty="0" err="1"/>
              <a:t>switchi</a:t>
            </a:r>
            <a:r>
              <a:rPr lang="tr-TR" dirty="0"/>
              <a:t> açabiliriz. Parola vs. sormayacaktır.</a:t>
            </a:r>
          </a:p>
          <a:p>
            <a:r>
              <a:rPr lang="tr-TR" dirty="0"/>
              <a:t>Eski konfigürasyonu geri getirmek içinde tekrar</a:t>
            </a:r>
          </a:p>
          <a:p>
            <a:r>
              <a:rPr lang="tr-TR" b="1" dirty="0"/>
              <a:t>Switch# </a:t>
            </a:r>
            <a:r>
              <a:rPr lang="tr-TR" b="1" dirty="0" err="1"/>
              <a:t>copy</a:t>
            </a:r>
            <a:r>
              <a:rPr lang="tr-TR" b="1" dirty="0"/>
              <a:t> </a:t>
            </a:r>
            <a:r>
              <a:rPr lang="tr-TR" b="1" dirty="0" err="1"/>
              <a:t>flash</a:t>
            </a:r>
            <a:r>
              <a:rPr lang="tr-TR" b="1" dirty="0"/>
              <a:t>: </a:t>
            </a:r>
            <a:r>
              <a:rPr lang="tr-TR" b="1" dirty="0" err="1"/>
              <a:t>running-config</a:t>
            </a:r>
            <a:r>
              <a:rPr lang="tr-TR" dirty="0"/>
              <a:t>  gelen soruya </a:t>
            </a:r>
            <a:r>
              <a:rPr lang="tr-TR" dirty="0" err="1"/>
              <a:t>config.text.old</a:t>
            </a:r>
            <a:r>
              <a:rPr lang="tr-TR" dirty="0"/>
              <a:t> dersek konfigürasyon geri gelecektir.</a:t>
            </a:r>
          </a:p>
          <a:p>
            <a:endParaRPr lang="tr-TR" dirty="0"/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867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NTP Yapılandırma (Network Time Protokol</a:t>
            </a:r>
            <a:r>
              <a:rPr lang="tr-TR" b="1" dirty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ntp</a:t>
            </a:r>
            <a:r>
              <a:rPr lang="tr-TR" b="1" dirty="0"/>
              <a:t> server time.google.com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end</a:t>
            </a:r>
            <a:endParaRPr lang="tr-TR" dirty="0"/>
          </a:p>
          <a:p>
            <a:r>
              <a:rPr lang="tr-TR" b="1" dirty="0"/>
              <a:t>İcm-SW1#show </a:t>
            </a:r>
            <a:r>
              <a:rPr lang="tr-TR" b="1" dirty="0" err="1"/>
              <a:t>ntp</a:t>
            </a:r>
            <a:r>
              <a:rPr lang="tr-TR" b="1" dirty="0"/>
              <a:t> </a:t>
            </a:r>
            <a:r>
              <a:rPr lang="tr-TR" b="1" dirty="0" err="1"/>
              <a:t>status</a:t>
            </a:r>
            <a:r>
              <a:rPr lang="tr-TR" b="1" dirty="0"/>
              <a:t> </a:t>
            </a:r>
            <a:endParaRPr lang="tr-TR" dirty="0"/>
          </a:p>
          <a:p>
            <a:endParaRPr lang="tr-TR" dirty="0"/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955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Cisco Switch SYSLOG Yapılandırması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Syslog</a:t>
            </a:r>
            <a:r>
              <a:rPr lang="tr-TR" b="1" dirty="0"/>
              <a:t> </a:t>
            </a:r>
            <a:r>
              <a:rPr lang="tr-TR" dirty="0"/>
              <a:t> </a:t>
            </a:r>
            <a:r>
              <a:rPr lang="tr-TR" dirty="0" err="1"/>
              <a:t>logları</a:t>
            </a:r>
            <a:r>
              <a:rPr lang="tr-TR" dirty="0"/>
              <a:t> depolamamızı ve yönetmemizi sağlayan bir standarttır.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logging</a:t>
            </a:r>
            <a:r>
              <a:rPr lang="tr-TR" b="1" dirty="0"/>
              <a:t> </a:t>
            </a:r>
            <a:r>
              <a:rPr lang="tr-TR" b="1" dirty="0" err="1"/>
              <a:t>host</a:t>
            </a:r>
            <a:r>
              <a:rPr lang="tr-TR" b="1" dirty="0"/>
              <a:t> 192.168.1.15 </a:t>
            </a:r>
            <a:r>
              <a:rPr lang="tr-TR" dirty="0"/>
              <a:t> belirttiğimiz ip adresindeki sunucuya </a:t>
            </a:r>
            <a:r>
              <a:rPr lang="tr-TR" dirty="0" err="1"/>
              <a:t>logglarımızı</a:t>
            </a:r>
            <a:r>
              <a:rPr lang="tr-TR" dirty="0"/>
              <a:t> gönderir.</a:t>
            </a:r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service </a:t>
            </a:r>
            <a:r>
              <a:rPr lang="tr-TR" b="1" dirty="0" err="1"/>
              <a:t>timestamps</a:t>
            </a:r>
            <a:r>
              <a:rPr lang="tr-TR" b="1" dirty="0"/>
              <a:t> </a:t>
            </a:r>
            <a:r>
              <a:rPr lang="tr-TR" b="1" dirty="0" err="1"/>
              <a:t>log</a:t>
            </a:r>
            <a:r>
              <a:rPr lang="tr-TR" b="1" dirty="0"/>
              <a:t> </a:t>
            </a:r>
            <a:r>
              <a:rPr lang="tr-TR" b="1" dirty="0" err="1"/>
              <a:t>datetime</a:t>
            </a:r>
            <a:r>
              <a:rPr lang="tr-TR" b="1" dirty="0"/>
              <a:t> </a:t>
            </a:r>
            <a:r>
              <a:rPr lang="tr-TR" b="1" dirty="0" err="1"/>
              <a:t>msec</a:t>
            </a:r>
            <a:r>
              <a:rPr lang="tr-TR" b="1" dirty="0"/>
              <a:t> </a:t>
            </a:r>
            <a:r>
              <a:rPr lang="tr-TR" dirty="0"/>
              <a:t>bu komut loğlara milisaniye zaman damgası ekler. 	</a:t>
            </a:r>
          </a:p>
          <a:p>
            <a:r>
              <a:rPr lang="tr-TR" dirty="0" err="1"/>
              <a:t>Logların</a:t>
            </a:r>
            <a:r>
              <a:rPr lang="tr-TR" dirty="0"/>
              <a:t> </a:t>
            </a:r>
            <a:r>
              <a:rPr lang="tr-TR" dirty="0" err="1"/>
              <a:t>seviyesii</a:t>
            </a:r>
            <a:r>
              <a:rPr lang="tr-TR" dirty="0"/>
              <a:t> 1’den 7’ye kadardır. Buna </a:t>
            </a:r>
            <a:r>
              <a:rPr lang="tr-TR" b="1" dirty="0" err="1"/>
              <a:t>logging</a:t>
            </a:r>
            <a:r>
              <a:rPr lang="tr-TR" b="1" dirty="0"/>
              <a:t> trap</a:t>
            </a:r>
            <a:r>
              <a:rPr lang="tr-TR" dirty="0"/>
              <a:t> </a:t>
            </a:r>
            <a:r>
              <a:rPr lang="tr-TR" dirty="0" err="1"/>
              <a:t>diyip</a:t>
            </a:r>
            <a:r>
              <a:rPr lang="tr-TR" dirty="0"/>
              <a:t> soru işareti ile inceleyebiliriz. </a:t>
            </a:r>
          </a:p>
          <a:p>
            <a:r>
              <a:rPr lang="tr-TR" b="1" dirty="0" err="1"/>
              <a:t>Logging</a:t>
            </a:r>
            <a:r>
              <a:rPr lang="tr-TR" b="1" dirty="0"/>
              <a:t> trap </a:t>
            </a:r>
            <a:r>
              <a:rPr lang="tr-TR" b="1" dirty="0" err="1"/>
              <a:t>debugging</a:t>
            </a:r>
            <a:r>
              <a:rPr lang="tr-TR" b="1" dirty="0"/>
              <a:t> </a:t>
            </a:r>
            <a:r>
              <a:rPr lang="tr-TR" dirty="0"/>
              <a:t> komutu bütün </a:t>
            </a:r>
            <a:r>
              <a:rPr lang="tr-TR" dirty="0" err="1"/>
              <a:t>log</a:t>
            </a:r>
            <a:r>
              <a:rPr lang="tr-TR" dirty="0"/>
              <a:t> seviyelerini sunucuya gönderir.</a:t>
            </a:r>
          </a:p>
          <a:p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logging</a:t>
            </a:r>
            <a:r>
              <a:rPr lang="tr-TR" b="1" dirty="0"/>
              <a:t> </a:t>
            </a:r>
            <a:r>
              <a:rPr lang="tr-TR" b="1" dirty="0" err="1"/>
              <a:t>console</a:t>
            </a:r>
            <a:r>
              <a:rPr lang="tr-TR" b="1" dirty="0"/>
              <a:t> </a:t>
            </a:r>
            <a:r>
              <a:rPr lang="tr-TR" dirty="0"/>
              <a:t> yazarsanız artık </a:t>
            </a:r>
            <a:r>
              <a:rPr lang="tr-TR" dirty="0" err="1"/>
              <a:t>console</a:t>
            </a:r>
            <a:r>
              <a:rPr lang="tr-TR" dirty="0"/>
              <a:t> bu </a:t>
            </a:r>
            <a:r>
              <a:rPr lang="tr-TR" dirty="0" err="1"/>
              <a:t>logu</a:t>
            </a:r>
            <a:r>
              <a:rPr lang="tr-TR" dirty="0"/>
              <a:t> basmaz. </a:t>
            </a:r>
          </a:p>
          <a:p>
            <a:endParaRPr lang="tr-TR" dirty="0"/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5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Bir Porta Bağlanmak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Switch&gt; </a:t>
            </a:r>
            <a:r>
              <a:rPr lang="tr-TR" b="1" dirty="0" err="1"/>
              <a:t>enable</a:t>
            </a:r>
            <a:endParaRPr lang="tr-TR" dirty="0"/>
          </a:p>
          <a:p>
            <a:r>
              <a:rPr lang="tr-TR" b="1" dirty="0"/>
              <a:t>Switch # </a:t>
            </a:r>
            <a:r>
              <a:rPr lang="tr-TR" b="1" dirty="0" err="1"/>
              <a:t>configuration</a:t>
            </a:r>
            <a:r>
              <a:rPr lang="tr-TR" b="1" dirty="0"/>
              <a:t> terminal</a:t>
            </a:r>
            <a:endParaRPr lang="tr-TR" dirty="0"/>
          </a:p>
          <a:p>
            <a:r>
              <a:rPr lang="tr-TR" b="1" dirty="0"/>
              <a:t>Switch(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fastEthernet</a:t>
            </a:r>
            <a:r>
              <a:rPr lang="tr-TR" b="1" dirty="0"/>
              <a:t> 1/0/1  </a:t>
            </a:r>
            <a:r>
              <a:rPr lang="tr-TR" dirty="0" err="1"/>
              <a:t>switchin</a:t>
            </a:r>
            <a:r>
              <a:rPr lang="tr-TR" dirty="0"/>
              <a:t> 1/0/1. Numaralı portu içerisine yapılandırma için girer.</a:t>
            </a:r>
          </a:p>
          <a:p>
            <a:r>
              <a:rPr lang="tr-TR" b="1" dirty="0"/>
              <a:t>Switch(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exit</a:t>
            </a:r>
            <a:r>
              <a:rPr lang="tr-TR" b="1" dirty="0"/>
              <a:t> </a:t>
            </a:r>
            <a:r>
              <a:rPr lang="tr-TR" dirty="0"/>
              <a:t>çıkış için kullanılır.</a:t>
            </a:r>
          </a:p>
          <a:p>
            <a:r>
              <a:rPr lang="tr-TR" dirty="0"/>
              <a:t>--------------------------------------</a:t>
            </a:r>
          </a:p>
          <a:p>
            <a:r>
              <a:rPr lang="tr-TR" b="1" dirty="0"/>
              <a:t>NOT:</a:t>
            </a:r>
            <a:r>
              <a:rPr lang="tr-TR" dirty="0"/>
              <a:t> Komutları kullanırken soru işareti ?  kullandığımızda kullanabileceğimiz komut varyasyonlarını gösterir.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3199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</a:t>
            </a:r>
            <a:r>
              <a:rPr lang="tr-TR" dirty="0" err="1"/>
              <a:t>arayüzü</a:t>
            </a:r>
            <a:r>
              <a:rPr lang="tr-TR" dirty="0"/>
              <a:t> kapatma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</a:t>
            </a:r>
            <a:r>
              <a:rPr lang="tr-TR" b="1" dirty="0" err="1"/>
              <a:t>no</a:t>
            </a:r>
            <a:r>
              <a:rPr lang="tr-TR" b="1" dirty="0"/>
              <a:t> ip http server</a:t>
            </a:r>
            <a:endParaRPr lang="tr-TR" dirty="0"/>
          </a:p>
          <a:p>
            <a:r>
              <a:rPr lang="tr-TR" b="1" dirty="0"/>
              <a:t>İcm-SW1(</a:t>
            </a:r>
            <a:r>
              <a:rPr lang="tr-TR" b="1" dirty="0" err="1"/>
              <a:t>config</a:t>
            </a:r>
            <a:r>
              <a:rPr lang="tr-TR" b="1" dirty="0"/>
              <a:t>)# </a:t>
            </a:r>
            <a:r>
              <a:rPr lang="tr-TR" b="1" dirty="0" err="1"/>
              <a:t>no</a:t>
            </a:r>
            <a:r>
              <a:rPr lang="tr-TR" b="1" dirty="0"/>
              <a:t> ip </a:t>
            </a:r>
            <a:r>
              <a:rPr lang="tr-TR" b="1" dirty="0" err="1"/>
              <a:t>secure</a:t>
            </a:r>
            <a:r>
              <a:rPr lang="tr-TR" b="1" dirty="0"/>
              <a:t>-server</a:t>
            </a:r>
            <a:endParaRPr lang="tr-TR" dirty="0"/>
          </a:p>
          <a:p>
            <a:endParaRPr lang="tr-TR" dirty="0"/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00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660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5" name="Altbilgi Yer Tutucusu 2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55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14" y="-1"/>
            <a:ext cx="10729686" cy="6023429"/>
          </a:xfrm>
        </p:spPr>
      </p:pic>
      <p:sp>
        <p:nvSpPr>
          <p:cNvPr id="11" name="Altbilgi Yer Tutucusu 10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1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Switch içerisinde Saat ayarlama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tr-TR" b="1" dirty="0"/>
              <a:t>Switch&gt; Show </a:t>
            </a:r>
            <a:r>
              <a:rPr lang="tr-TR" b="1" dirty="0" err="1"/>
              <a:t>clock</a:t>
            </a:r>
            <a:r>
              <a:rPr lang="tr-TR" b="1" dirty="0"/>
              <a:t> </a:t>
            </a:r>
            <a:r>
              <a:rPr lang="tr-TR" dirty="0"/>
              <a:t> </a:t>
            </a:r>
            <a:r>
              <a:rPr lang="tr-TR" dirty="0" err="1"/>
              <a:t>switch</a:t>
            </a:r>
            <a:r>
              <a:rPr lang="tr-TR" dirty="0"/>
              <a:t> saat bilgisini gösterir.</a:t>
            </a:r>
          </a:p>
          <a:p>
            <a:r>
              <a:rPr lang="tr-TR" b="1" dirty="0"/>
              <a:t>Switch&gt; </a:t>
            </a:r>
            <a:r>
              <a:rPr lang="tr-TR" b="1" dirty="0" err="1"/>
              <a:t>Clock</a:t>
            </a:r>
            <a:r>
              <a:rPr lang="tr-TR" b="1" dirty="0"/>
              <a:t> set 08:36 </a:t>
            </a:r>
            <a:r>
              <a:rPr lang="tr-TR" b="1" dirty="0" err="1"/>
              <a:t>Feb</a:t>
            </a:r>
            <a:r>
              <a:rPr lang="tr-TR" b="1" dirty="0"/>
              <a:t> 12 2024 </a:t>
            </a:r>
            <a:r>
              <a:rPr lang="tr-TR" dirty="0"/>
              <a:t> komutuyla saati değiştirebiliriz.</a:t>
            </a:r>
          </a:p>
          <a:p>
            <a:endParaRPr lang="tr-TR" dirty="0"/>
          </a:p>
        </p:txBody>
      </p:sp>
      <p:pic>
        <p:nvPicPr>
          <p:cNvPr id="23" name="Resi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857" y="3468914"/>
            <a:ext cx="10101943" cy="2011703"/>
          </a:xfrm>
          <a:prstGeom prst="rect">
            <a:avLst/>
          </a:prstGeom>
        </p:spPr>
      </p:pic>
      <p:sp>
        <p:nvSpPr>
          <p:cNvPr id="36" name="Altbilgi Yer Tutucusu 3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08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 sanal portu açma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Switch(</a:t>
            </a:r>
            <a:r>
              <a:rPr lang="tr-TR" b="1" dirty="0" err="1"/>
              <a:t>config</a:t>
            </a:r>
            <a:r>
              <a:rPr lang="tr-TR" b="1" dirty="0"/>
              <a:t>) #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vlan</a:t>
            </a:r>
            <a:r>
              <a:rPr lang="tr-TR" b="1" dirty="0"/>
              <a:t> 1 </a:t>
            </a:r>
            <a:r>
              <a:rPr lang="tr-TR" dirty="0"/>
              <a:t> varsayılan </a:t>
            </a:r>
            <a:r>
              <a:rPr lang="tr-TR" dirty="0" err="1"/>
              <a:t>vlandır</a:t>
            </a:r>
            <a:r>
              <a:rPr lang="tr-TR" dirty="0"/>
              <a:t>.</a:t>
            </a:r>
          </a:p>
          <a:p>
            <a:r>
              <a:rPr lang="tr-TR" b="1" dirty="0"/>
              <a:t>Switch(</a:t>
            </a:r>
            <a:r>
              <a:rPr lang="tr-TR" b="1" dirty="0" err="1"/>
              <a:t>config-if</a:t>
            </a:r>
            <a:r>
              <a:rPr lang="tr-TR" b="1" dirty="0"/>
              <a:t>) # ip </a:t>
            </a:r>
            <a:r>
              <a:rPr lang="tr-TR" b="1" dirty="0" err="1"/>
              <a:t>adress</a:t>
            </a:r>
            <a:r>
              <a:rPr lang="tr-TR" b="1" dirty="0"/>
              <a:t> 192.168.1.58 255.255.255.0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vlan</a:t>
            </a:r>
            <a:r>
              <a:rPr lang="tr-TR" dirty="0"/>
              <a:t> 1 e ip tanımı yapılması.</a:t>
            </a:r>
          </a:p>
          <a:p>
            <a:r>
              <a:rPr lang="tr-TR" b="1" dirty="0"/>
              <a:t>Switch(</a:t>
            </a:r>
            <a:r>
              <a:rPr lang="tr-TR" b="1" dirty="0" err="1"/>
              <a:t>config-if</a:t>
            </a:r>
            <a:r>
              <a:rPr lang="tr-TR" b="1" dirty="0"/>
              <a:t>) # </a:t>
            </a:r>
            <a:r>
              <a:rPr lang="tr-TR" b="1" dirty="0" err="1"/>
              <a:t>no</a:t>
            </a:r>
            <a:r>
              <a:rPr lang="tr-TR" b="1" dirty="0"/>
              <a:t> </a:t>
            </a:r>
            <a:r>
              <a:rPr lang="tr-TR" b="1" dirty="0" err="1"/>
              <a:t>shutdown</a:t>
            </a:r>
            <a:r>
              <a:rPr lang="tr-TR" b="1" dirty="0"/>
              <a:t> 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vlan</a:t>
            </a:r>
            <a:r>
              <a:rPr lang="tr-TR" dirty="0"/>
              <a:t> 1 sanal portu açma komutu.</a:t>
            </a:r>
          </a:p>
          <a:p>
            <a:r>
              <a:rPr lang="tr-TR" b="1" dirty="0"/>
              <a:t>Switch # Show ip </a:t>
            </a:r>
            <a:r>
              <a:rPr lang="tr-TR" b="1" dirty="0" err="1"/>
              <a:t>interface</a:t>
            </a:r>
            <a:r>
              <a:rPr lang="tr-TR" b="1" dirty="0"/>
              <a:t> </a:t>
            </a:r>
            <a:r>
              <a:rPr lang="tr-TR" b="1" dirty="0" err="1"/>
              <a:t>bri</a:t>
            </a:r>
            <a:r>
              <a:rPr lang="tr-TR" b="1" dirty="0"/>
              <a:t>  </a:t>
            </a:r>
            <a:r>
              <a:rPr lang="tr-TR" dirty="0"/>
              <a:t>Özet olarak </a:t>
            </a:r>
            <a:r>
              <a:rPr lang="tr-TR" dirty="0" err="1"/>
              <a:t>interface’lerin</a:t>
            </a:r>
            <a:r>
              <a:rPr lang="tr-TR" dirty="0"/>
              <a:t> ip yapılandırmasını göster komutu.</a:t>
            </a:r>
          </a:p>
          <a:p>
            <a:endParaRPr lang="tr-TR" dirty="0"/>
          </a:p>
        </p:txBody>
      </p:sp>
      <p:sp>
        <p:nvSpPr>
          <p:cNvPr id="35" name="Altbilgi Yer Tutucusu 3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51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İNG" val="TASNİF DIŞI&#10; "/>
</p:tagLst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28101b78-9dca-49f0-9bb7-5ad98141e387" value=""/>
  <element uid="id_classification_nonbusiness" value=""/>
</sisl>
</file>

<file path=customXml/itemProps1.xml><?xml version="1.0" encoding="utf-8"?>
<ds:datastoreItem xmlns:ds="http://schemas.openxmlformats.org/officeDocument/2006/customXml" ds:itemID="{BB9AC014-F747-4961-8EEA-B286A2033DF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3782</Words>
  <Application>Microsoft Office PowerPoint</Application>
  <PresentationFormat>Geniş ekran</PresentationFormat>
  <Paragraphs>524</Paragraphs>
  <Slides>62</Slides>
  <Notes>62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Times New Roman</vt:lpstr>
      <vt:lpstr>Office Teması</vt:lpstr>
      <vt:lpstr>CİSCO SWİTCH KOMUTLARI</vt:lpstr>
      <vt:lpstr>Cisco Switch’e RS232 ile Bağlantı </vt:lpstr>
      <vt:lpstr> </vt:lpstr>
      <vt:lpstr> </vt:lpstr>
      <vt:lpstr>Switch’de Modlar </vt:lpstr>
      <vt:lpstr>Bir Porta Bağlanmak </vt:lpstr>
      <vt:lpstr> </vt:lpstr>
      <vt:lpstr>Switch içerisinde Saat ayarlama </vt:lpstr>
      <vt:lpstr>interface vlan 1 sanal portu açma</vt:lpstr>
      <vt:lpstr> </vt:lpstr>
      <vt:lpstr>Switch’e Parola Verme Komutları</vt:lpstr>
      <vt:lpstr> </vt:lpstr>
      <vt:lpstr>Switch’e Telnet ile Bağlanma</vt:lpstr>
      <vt:lpstr> </vt:lpstr>
      <vt:lpstr>Enable Ayrıcalıklı Moda Parola Verme </vt:lpstr>
      <vt:lpstr>Tüm Parolaları Encrypt Yapma Komutu </vt:lpstr>
      <vt:lpstr>PowerPoint Sunusu</vt:lpstr>
      <vt:lpstr>Gateway Yapılandırma Komutu</vt:lpstr>
      <vt:lpstr> </vt:lpstr>
      <vt:lpstr>Rastgele Sorgu Önleme</vt:lpstr>
      <vt:lpstr> </vt:lpstr>
      <vt:lpstr>Switch Hostname Değiştirme ve Ekstra Komutlar</vt:lpstr>
      <vt:lpstr> </vt:lpstr>
      <vt:lpstr> </vt:lpstr>
      <vt:lpstr>Yaptığımız Konfigurasyonları Kaydetmek</vt:lpstr>
      <vt:lpstr>Vlan Tanımlama</vt:lpstr>
      <vt:lpstr> </vt:lpstr>
      <vt:lpstr>Vlan Nedir ?</vt:lpstr>
      <vt:lpstr>Port 1/0/1 i Access Mode’a alma</vt:lpstr>
      <vt:lpstr>Show interfaces Gigabitethernet 0/1</vt:lpstr>
      <vt:lpstr>Access Port Nedir?</vt:lpstr>
      <vt:lpstr>Ekstra Komutlar</vt:lpstr>
      <vt:lpstr>Switchlerimizde 1 numaralı gigabit portları Trunk yapma işlemi </vt:lpstr>
      <vt:lpstr> </vt:lpstr>
      <vt:lpstr>TRUNK NEDİR?</vt:lpstr>
      <vt:lpstr>Native Vlan </vt:lpstr>
      <vt:lpstr>Ekstra Notlar </vt:lpstr>
      <vt:lpstr>Cisco DTP (Dinamik Trunk Protokolü)</vt:lpstr>
      <vt:lpstr>Cisco VTP (VLAN Trunk Protokolü)</vt:lpstr>
      <vt:lpstr>Switch Potlarını Aralık belirleyerek Konfigure Etme</vt:lpstr>
      <vt:lpstr>İp Yönlendirme</vt:lpstr>
      <vt:lpstr>Cisco Switch Port Güvenlik Kodları</vt:lpstr>
      <vt:lpstr>DHCP Snooping Yapılandırması</vt:lpstr>
      <vt:lpstr>Cisco Switch Ssh Yapılandırması</vt:lpstr>
      <vt:lpstr> </vt:lpstr>
      <vt:lpstr>Cisco Switch ACL</vt:lpstr>
      <vt:lpstr>VOİCE VLAN</vt:lpstr>
      <vt:lpstr>Vlan Güvenliği</vt:lpstr>
      <vt:lpstr>Spanning Tree</vt:lpstr>
      <vt:lpstr>EtherChannel</vt:lpstr>
      <vt:lpstr>Switch Resetleme Komutları </vt:lpstr>
      <vt:lpstr>Porta ip Adresi verme</vt:lpstr>
      <vt:lpstr>Cisco Switch Yedekleme Komutları</vt:lpstr>
      <vt:lpstr>Cisco Switch e Yeni version kopyalama</vt:lpstr>
      <vt:lpstr>Cisco Switch DHCP Yapılandırması</vt:lpstr>
      <vt:lpstr>Cisco CDP ile Cihaz keşfi. Cisco Discovery Protokol</vt:lpstr>
      <vt:lpstr>Cisco Switch Parola Kurtarma</vt:lpstr>
      <vt:lpstr>NTP Yapılandırma (Network Time Protokol)</vt:lpstr>
      <vt:lpstr>Cisco Switch SYSLOG Yapılandırması</vt:lpstr>
      <vt:lpstr>Switch arayüzü kapatma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İbrahim Can MERCAN</dc:creator>
  <cp:lastModifiedBy>İbrahim Can MERCAN</cp:lastModifiedBy>
  <cp:revision>64</cp:revision>
  <dcterms:created xsi:type="dcterms:W3CDTF">2024-03-06T10:09:10Z</dcterms:created>
  <dcterms:modified xsi:type="dcterms:W3CDTF">2024-03-06T10:53:46Z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8fb1b6e9-51b7-4f9d-bd16-af6e90332a5a</vt:lpwstr>
  </property>
  <property fmtid="{D5CDD505-2E9C-101B-9397-08002B2CF9AE}" pid="3" name="bjClsUserRVM">
    <vt:lpwstr>[]</vt:lpwstr>
  </property>
  <property fmtid="{D5CDD505-2E9C-101B-9397-08002B2CF9AE}" pid="4" name="bjSaver">
    <vt:lpwstr>rFrlvtkoL+OvRXjRrA4HEuxvTsVQPhXk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6" name="bjDocumentLabelXML-0">
    <vt:lpwstr>ames.com/2008/01/sie/internal/label"&gt;&lt;element uid="28101b78-9dca-49f0-9bb7-5ad98141e387" value="" /&gt;&lt;element uid="id_classification_nonbusiness" value="" /&gt;&lt;/sisl&gt;</vt:lpwstr>
  </property>
  <property fmtid="{D5CDD505-2E9C-101B-9397-08002B2CF9AE}" pid="7" name="bjDocumentSecurityLabel">
    <vt:lpwstr>TASNİF DIŞI</vt:lpwstr>
  </property>
  <property fmtid="{D5CDD505-2E9C-101B-9397-08002B2CF9AE}" pid="8" name="bjSlideMasterFooterText">
    <vt:lpwstr>TASNİF DIŞI
 </vt:lpwstr>
  </property>
</Properties>
</file>