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pn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492" r:id="rId2"/>
    <p:sldId id="710" r:id="rId3"/>
    <p:sldId id="714" r:id="rId4"/>
    <p:sldId id="720" r:id="rId5"/>
    <p:sldId id="706" r:id="rId6"/>
    <p:sldId id="700" r:id="rId7"/>
    <p:sldId id="704" r:id="rId8"/>
    <p:sldId id="708" r:id="rId9"/>
    <p:sldId id="705" r:id="rId10"/>
    <p:sldId id="718" r:id="rId11"/>
    <p:sldId id="703" r:id="rId12"/>
    <p:sldId id="707" r:id="rId13"/>
    <p:sldId id="723" r:id="rId14"/>
    <p:sldId id="712" r:id="rId15"/>
    <p:sldId id="722" r:id="rId16"/>
    <p:sldId id="719" r:id="rId17"/>
    <p:sldId id="721" r:id="rId18"/>
    <p:sldId id="71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48" autoAdjust="0"/>
  </p:normalViewPr>
  <p:slideViewPr>
    <p:cSldViewPr snapToGrid="0">
      <p:cViewPr varScale="1">
        <p:scale>
          <a:sx n="100" d="100"/>
          <a:sy n="100"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5D4A2-4758-4FB2-A5C8-0D05332F18AB}" type="datetimeFigureOut">
              <a:rPr lang="zh-CN" altLang="en-US" smtClean="0"/>
              <a:t>2020/11/13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5447D-0BF9-4406-95EF-7A01447FB74A}" type="slidenum">
              <a:rPr lang="zh-CN" altLang="en-US" smtClean="0"/>
              <a:t>‹#›</a:t>
            </a:fld>
            <a:endParaRPr lang="zh-CN" altLang="en-US"/>
          </a:p>
        </p:txBody>
      </p:sp>
    </p:spTree>
    <p:extLst>
      <p:ext uri="{BB962C8B-B14F-4D97-AF65-F5344CB8AC3E}">
        <p14:creationId xmlns:p14="http://schemas.microsoft.com/office/powerpoint/2010/main" val="246493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55A643-1664-4E10-B570-05AAF1100397}" type="slidenum">
              <a:rPr lang="zh-CN" altLang="en-US" smtClean="0"/>
              <a:t>1</a:t>
            </a:fld>
            <a:endParaRPr lang="zh-CN" altLang="en-US"/>
          </a:p>
        </p:txBody>
      </p:sp>
    </p:spTree>
    <p:extLst>
      <p:ext uri="{BB962C8B-B14F-4D97-AF65-F5344CB8AC3E}">
        <p14:creationId xmlns:p14="http://schemas.microsoft.com/office/powerpoint/2010/main" val="3829735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25447D-0BF9-4406-95EF-7A01447FB74A}" type="slidenum">
              <a:rPr lang="zh-CN" altLang="en-US" smtClean="0"/>
              <a:t>17</a:t>
            </a:fld>
            <a:endParaRPr lang="zh-CN" altLang="en-US"/>
          </a:p>
        </p:txBody>
      </p:sp>
    </p:spTree>
    <p:extLst>
      <p:ext uri="{BB962C8B-B14F-4D97-AF65-F5344CB8AC3E}">
        <p14:creationId xmlns:p14="http://schemas.microsoft.com/office/powerpoint/2010/main" val="280675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3CC35C-E448-4509-BEA6-74C4BC4F45F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D644B96-8E42-4A48-8AEB-39CA72E15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00C644-3E91-4249-886E-ABA592AC0392}"/>
              </a:ext>
            </a:extLst>
          </p:cNvPr>
          <p:cNvSpPr>
            <a:spLocks noGrp="1"/>
          </p:cNvSpPr>
          <p:nvPr>
            <p:ph type="dt" sz="half" idx="10"/>
          </p:nvPr>
        </p:nvSpPr>
        <p:spPr/>
        <p:txBody>
          <a:bodyPr/>
          <a:lstStyle/>
          <a:p>
            <a:fld id="{E44EC9A5-C5EB-483D-8A17-BE654D2B2259}" type="datetimeFigureOut">
              <a:rPr lang="zh-CN" altLang="en-US" smtClean="0"/>
              <a:t>2020/11/13</a:t>
            </a:fld>
            <a:endParaRPr lang="zh-CN" altLang="en-US"/>
          </a:p>
        </p:txBody>
      </p:sp>
      <p:sp>
        <p:nvSpPr>
          <p:cNvPr id="5" name="页脚占位符 4">
            <a:extLst>
              <a:ext uri="{FF2B5EF4-FFF2-40B4-BE49-F238E27FC236}">
                <a16:creationId xmlns:a16="http://schemas.microsoft.com/office/drawing/2014/main" id="{9ED8907D-94B0-4937-87EB-5DFACD7418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9D011B-7162-4936-80C0-26E42F1F0F6C}"/>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3346837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C0E16-9416-431A-9289-DD1E45E7218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25A7F1-9556-44D0-92B0-53E61CDCF28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0B3708-E357-4221-BB01-0CB5D2C87ACE}"/>
              </a:ext>
            </a:extLst>
          </p:cNvPr>
          <p:cNvSpPr>
            <a:spLocks noGrp="1"/>
          </p:cNvSpPr>
          <p:nvPr>
            <p:ph type="dt" sz="half" idx="10"/>
          </p:nvPr>
        </p:nvSpPr>
        <p:spPr/>
        <p:txBody>
          <a:bodyPr/>
          <a:lstStyle/>
          <a:p>
            <a:fld id="{E44EC9A5-C5EB-483D-8A17-BE654D2B2259}" type="datetimeFigureOut">
              <a:rPr lang="zh-CN" altLang="en-US" smtClean="0"/>
              <a:t>2020/11/13</a:t>
            </a:fld>
            <a:endParaRPr lang="zh-CN" altLang="en-US"/>
          </a:p>
        </p:txBody>
      </p:sp>
      <p:sp>
        <p:nvSpPr>
          <p:cNvPr id="5" name="页脚占位符 4">
            <a:extLst>
              <a:ext uri="{FF2B5EF4-FFF2-40B4-BE49-F238E27FC236}">
                <a16:creationId xmlns:a16="http://schemas.microsoft.com/office/drawing/2014/main" id="{8CB2FDF1-BD03-4695-905E-EC25087AA3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413102-428D-43C2-871A-CE68CA456724}"/>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200787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BDABF9-00A3-4FF3-820E-14CD8918A9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F884FE-BD28-48A3-8F91-EC95F8987CF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348FD2-B54E-4CD7-B307-79621A30AE36}"/>
              </a:ext>
            </a:extLst>
          </p:cNvPr>
          <p:cNvSpPr>
            <a:spLocks noGrp="1"/>
          </p:cNvSpPr>
          <p:nvPr>
            <p:ph type="dt" sz="half" idx="10"/>
          </p:nvPr>
        </p:nvSpPr>
        <p:spPr/>
        <p:txBody>
          <a:bodyPr/>
          <a:lstStyle/>
          <a:p>
            <a:fld id="{E44EC9A5-C5EB-483D-8A17-BE654D2B2259}" type="datetimeFigureOut">
              <a:rPr lang="zh-CN" altLang="en-US" smtClean="0"/>
              <a:t>2020/11/13</a:t>
            </a:fld>
            <a:endParaRPr lang="zh-CN" altLang="en-US"/>
          </a:p>
        </p:txBody>
      </p:sp>
      <p:sp>
        <p:nvSpPr>
          <p:cNvPr id="5" name="页脚占位符 4">
            <a:extLst>
              <a:ext uri="{FF2B5EF4-FFF2-40B4-BE49-F238E27FC236}">
                <a16:creationId xmlns:a16="http://schemas.microsoft.com/office/drawing/2014/main" id="{BF3AD99E-1A15-4A26-B102-AD4B158F28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ADB386-1D71-4CB8-A0C9-45D61399A2AE}"/>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124072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5443" cy="5127948"/>
          </a:xfrm>
          <a:prstGeom prst="rect">
            <a:avLst/>
          </a:prstGeom>
        </p:spPr>
      </p:pic>
      <p:sp>
        <p:nvSpPr>
          <p:cNvPr id="8" name="矩形 6"/>
          <p:cNvSpPr>
            <a:spLocks noChangeArrowheads="1"/>
          </p:cNvSpPr>
          <p:nvPr userDrawn="1"/>
        </p:nvSpPr>
        <p:spPr bwMode="auto">
          <a:xfrm>
            <a:off x="1" y="2880368"/>
            <a:ext cx="12195442" cy="3990845"/>
          </a:xfrm>
          <a:prstGeom prst="rect">
            <a:avLst/>
          </a:prstGeom>
          <a:solidFill>
            <a:schemeClr val="tx1">
              <a:lumMod val="95000"/>
              <a:lumOff val="5000"/>
            </a:schemeClr>
          </a:solidFill>
          <a:ln>
            <a:noFill/>
          </a:ln>
        </p:spPr>
        <p:txBody>
          <a:bodyPr lIns="64487" tIns="32244" rIns="64487" bIns="32244" anchor="ctr"/>
          <a:lstStyle/>
          <a:p>
            <a:pPr algn="ctr"/>
            <a:endParaRPr lang="zh-CN" altLang="zh-CN" sz="1800">
              <a:solidFill>
                <a:srgbClr val="FFFFFF"/>
              </a:solidFill>
              <a:latin typeface="方正兰亭粗黑_GBK" charset="-122"/>
              <a:ea typeface="方正兰亭粗黑_GBK" charset="-122"/>
              <a:sym typeface="微软雅黑" pitchFamily="34" charset="-122"/>
            </a:endParaRPr>
          </a:p>
        </p:txBody>
      </p:sp>
      <p:sp>
        <p:nvSpPr>
          <p:cNvPr id="10" name="TextBox 9"/>
          <p:cNvSpPr txBox="1"/>
          <p:nvPr userDrawn="1"/>
        </p:nvSpPr>
        <p:spPr>
          <a:xfrm>
            <a:off x="5354801" y="6629355"/>
            <a:ext cx="1282990" cy="218969"/>
          </a:xfrm>
          <a:prstGeom prst="rect">
            <a:avLst/>
          </a:prstGeom>
          <a:noFill/>
        </p:spPr>
        <p:txBody>
          <a:bodyPr wrap="none" lIns="64487" tIns="32244" rIns="64487" bIns="32244" rtlCol="0">
            <a:spAutoFit/>
          </a:bodyPr>
          <a:lstStyle/>
          <a:p>
            <a:r>
              <a:rPr lang="en-US" altLang="zh-CN" sz="1000" dirty="0">
                <a:solidFill>
                  <a:prstClr val="white">
                    <a:lumMod val="50000"/>
                  </a:prstClr>
                </a:solidFill>
              </a:rPr>
              <a:t>© </a:t>
            </a:r>
            <a:r>
              <a:rPr lang="zh-CN" altLang="en-US" sz="1000" dirty="0">
                <a:solidFill>
                  <a:prstClr val="white">
                    <a:lumMod val="50000"/>
                  </a:prstClr>
                </a:solidFill>
              </a:rPr>
              <a:t>明源云   版权所有</a:t>
            </a:r>
            <a:endParaRPr lang="zh-CN" altLang="en-US" sz="1000" dirty="0">
              <a:solidFill>
                <a:prstClr val="white">
                  <a:lumMod val="50000"/>
                </a:prst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24125" y="868716"/>
            <a:ext cx="1347191" cy="415045"/>
          </a:xfrm>
          <a:prstGeom prst="rect">
            <a:avLst/>
          </a:prstGeom>
        </p:spPr>
      </p:pic>
    </p:spTree>
    <p:extLst>
      <p:ext uri="{BB962C8B-B14F-4D97-AF65-F5344CB8AC3E}">
        <p14:creationId xmlns:p14="http://schemas.microsoft.com/office/powerpoint/2010/main" val="1746139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968"/>
            <a:ext cx="12193718" cy="6857032"/>
          </a:xfrm>
          <a:prstGeom prst="rect">
            <a:avLst/>
          </a:prstGeom>
        </p:spPr>
      </p:pic>
    </p:spTree>
    <p:extLst>
      <p:ext uri="{BB962C8B-B14F-4D97-AF65-F5344CB8AC3E}">
        <p14:creationId xmlns:p14="http://schemas.microsoft.com/office/powerpoint/2010/main" val="332297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936D5-27CC-4830-89CE-1BF96733A3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D9C7C5-87FE-4FF7-BC36-83B4994F6D3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0A4E3C-944E-4640-A052-5F19B6BB6CDF}"/>
              </a:ext>
            </a:extLst>
          </p:cNvPr>
          <p:cNvSpPr>
            <a:spLocks noGrp="1"/>
          </p:cNvSpPr>
          <p:nvPr>
            <p:ph type="dt" sz="half" idx="10"/>
          </p:nvPr>
        </p:nvSpPr>
        <p:spPr/>
        <p:txBody>
          <a:bodyPr/>
          <a:lstStyle/>
          <a:p>
            <a:fld id="{E44EC9A5-C5EB-483D-8A17-BE654D2B2259}" type="datetimeFigureOut">
              <a:rPr lang="zh-CN" altLang="en-US" smtClean="0"/>
              <a:t>2020/11/13</a:t>
            </a:fld>
            <a:endParaRPr lang="zh-CN" altLang="en-US"/>
          </a:p>
        </p:txBody>
      </p:sp>
      <p:sp>
        <p:nvSpPr>
          <p:cNvPr id="5" name="页脚占位符 4">
            <a:extLst>
              <a:ext uri="{FF2B5EF4-FFF2-40B4-BE49-F238E27FC236}">
                <a16:creationId xmlns:a16="http://schemas.microsoft.com/office/drawing/2014/main" id="{D41A4965-F820-469F-8B38-565B3E935B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D8A60B-23DB-4DBA-954E-2AF8B51DFAF3}"/>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116216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82BFF-2C78-439C-A548-886FBFD935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4E692A5-64FC-43C0-8DE7-74D1704059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3B4251-0194-4A0F-92B1-D96C190BCB47}"/>
              </a:ext>
            </a:extLst>
          </p:cNvPr>
          <p:cNvSpPr>
            <a:spLocks noGrp="1"/>
          </p:cNvSpPr>
          <p:nvPr>
            <p:ph type="dt" sz="half" idx="10"/>
          </p:nvPr>
        </p:nvSpPr>
        <p:spPr/>
        <p:txBody>
          <a:bodyPr/>
          <a:lstStyle/>
          <a:p>
            <a:fld id="{E44EC9A5-C5EB-483D-8A17-BE654D2B2259}" type="datetimeFigureOut">
              <a:rPr lang="zh-CN" altLang="en-US" smtClean="0"/>
              <a:t>2020/11/13</a:t>
            </a:fld>
            <a:endParaRPr lang="zh-CN" altLang="en-US"/>
          </a:p>
        </p:txBody>
      </p:sp>
      <p:sp>
        <p:nvSpPr>
          <p:cNvPr id="5" name="页脚占位符 4">
            <a:extLst>
              <a:ext uri="{FF2B5EF4-FFF2-40B4-BE49-F238E27FC236}">
                <a16:creationId xmlns:a16="http://schemas.microsoft.com/office/drawing/2014/main" id="{37469479-5EA7-4E58-87ED-39DFECF5F6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01CF89-BC55-498B-BCFD-8DF985FB47EF}"/>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424038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462B3-FC92-4919-9AFF-D8D3F4AEE1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0C33C3-B43E-47CB-9CC7-7EA899763B5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19EC8CF-7B28-4D2A-987C-8433C99343C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2E06009-39F7-46BC-B770-07E0788384B7}"/>
              </a:ext>
            </a:extLst>
          </p:cNvPr>
          <p:cNvSpPr>
            <a:spLocks noGrp="1"/>
          </p:cNvSpPr>
          <p:nvPr>
            <p:ph type="dt" sz="half" idx="10"/>
          </p:nvPr>
        </p:nvSpPr>
        <p:spPr/>
        <p:txBody>
          <a:bodyPr/>
          <a:lstStyle/>
          <a:p>
            <a:fld id="{E44EC9A5-C5EB-483D-8A17-BE654D2B2259}" type="datetimeFigureOut">
              <a:rPr lang="zh-CN" altLang="en-US" smtClean="0"/>
              <a:t>2020/11/13</a:t>
            </a:fld>
            <a:endParaRPr lang="zh-CN" altLang="en-US"/>
          </a:p>
        </p:txBody>
      </p:sp>
      <p:sp>
        <p:nvSpPr>
          <p:cNvPr id="6" name="页脚占位符 5">
            <a:extLst>
              <a:ext uri="{FF2B5EF4-FFF2-40B4-BE49-F238E27FC236}">
                <a16:creationId xmlns:a16="http://schemas.microsoft.com/office/drawing/2014/main" id="{223E658D-0327-4886-A6FD-F619F110B9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BA0C09-1E7A-4D07-B2B2-CC12798FE850}"/>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282745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EEF8D-5E1F-44B5-AD81-CE645CD7EF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11FDE2-A7B5-4854-9207-6020CCD2A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6D9F8C5-0572-49CB-B5D0-8BA61C68018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A542F84-A6FA-4295-B2C4-8FFD96C8A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0D0A4F5-A829-415E-8208-1547BD2712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473C51E-C086-4C65-88B2-9068E744C622}"/>
              </a:ext>
            </a:extLst>
          </p:cNvPr>
          <p:cNvSpPr>
            <a:spLocks noGrp="1"/>
          </p:cNvSpPr>
          <p:nvPr>
            <p:ph type="dt" sz="half" idx="10"/>
          </p:nvPr>
        </p:nvSpPr>
        <p:spPr/>
        <p:txBody>
          <a:bodyPr/>
          <a:lstStyle/>
          <a:p>
            <a:fld id="{E44EC9A5-C5EB-483D-8A17-BE654D2B2259}" type="datetimeFigureOut">
              <a:rPr lang="zh-CN" altLang="en-US" smtClean="0"/>
              <a:t>2020/11/13</a:t>
            </a:fld>
            <a:endParaRPr lang="zh-CN" altLang="en-US"/>
          </a:p>
        </p:txBody>
      </p:sp>
      <p:sp>
        <p:nvSpPr>
          <p:cNvPr id="8" name="页脚占位符 7">
            <a:extLst>
              <a:ext uri="{FF2B5EF4-FFF2-40B4-BE49-F238E27FC236}">
                <a16:creationId xmlns:a16="http://schemas.microsoft.com/office/drawing/2014/main" id="{E4577BDB-C36D-4410-80C1-F63C61882F9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79D9A4-8DBE-4481-8D71-2B4DDAD17064}"/>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39033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5932A-9E76-4611-963D-78BFC89D504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D2724BE-6BEF-4458-9F66-7FF2D2A61624}"/>
              </a:ext>
            </a:extLst>
          </p:cNvPr>
          <p:cNvSpPr>
            <a:spLocks noGrp="1"/>
          </p:cNvSpPr>
          <p:nvPr>
            <p:ph type="dt" sz="half" idx="10"/>
          </p:nvPr>
        </p:nvSpPr>
        <p:spPr/>
        <p:txBody>
          <a:bodyPr/>
          <a:lstStyle/>
          <a:p>
            <a:fld id="{E44EC9A5-C5EB-483D-8A17-BE654D2B2259}" type="datetimeFigureOut">
              <a:rPr lang="zh-CN" altLang="en-US" smtClean="0"/>
              <a:t>2020/11/13</a:t>
            </a:fld>
            <a:endParaRPr lang="zh-CN" altLang="en-US"/>
          </a:p>
        </p:txBody>
      </p:sp>
      <p:sp>
        <p:nvSpPr>
          <p:cNvPr id="4" name="页脚占位符 3">
            <a:extLst>
              <a:ext uri="{FF2B5EF4-FFF2-40B4-BE49-F238E27FC236}">
                <a16:creationId xmlns:a16="http://schemas.microsoft.com/office/drawing/2014/main" id="{961D7793-4B07-4826-A923-EE75FF98A6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DE1011-7D1F-4434-878C-1657D43F10AC}"/>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41810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3E066E-53F9-4EDE-BCB5-8C08A5CFD499}"/>
              </a:ext>
            </a:extLst>
          </p:cNvPr>
          <p:cNvSpPr>
            <a:spLocks noGrp="1"/>
          </p:cNvSpPr>
          <p:nvPr>
            <p:ph type="dt" sz="half" idx="10"/>
          </p:nvPr>
        </p:nvSpPr>
        <p:spPr/>
        <p:txBody>
          <a:bodyPr/>
          <a:lstStyle/>
          <a:p>
            <a:fld id="{E44EC9A5-C5EB-483D-8A17-BE654D2B2259}" type="datetimeFigureOut">
              <a:rPr lang="zh-CN" altLang="en-US" smtClean="0"/>
              <a:t>2020/11/13</a:t>
            </a:fld>
            <a:endParaRPr lang="zh-CN" altLang="en-US"/>
          </a:p>
        </p:txBody>
      </p:sp>
      <p:sp>
        <p:nvSpPr>
          <p:cNvPr id="3" name="页脚占位符 2">
            <a:extLst>
              <a:ext uri="{FF2B5EF4-FFF2-40B4-BE49-F238E27FC236}">
                <a16:creationId xmlns:a16="http://schemas.microsoft.com/office/drawing/2014/main" id="{CB7988FA-BAB3-4809-8A8F-47C8EB39485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0C9A8C-E238-403B-B50A-64A2644A8AE9}"/>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4275706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0B906-2B8F-4BB3-BE01-5A3BB5946A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303D03-A98B-4D23-A76E-8CD233B3D9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0E2FF6D-972E-49FA-9F1C-BA63B3F8B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337886-F998-457A-9996-2F87E141E109}"/>
              </a:ext>
            </a:extLst>
          </p:cNvPr>
          <p:cNvSpPr>
            <a:spLocks noGrp="1"/>
          </p:cNvSpPr>
          <p:nvPr>
            <p:ph type="dt" sz="half" idx="10"/>
          </p:nvPr>
        </p:nvSpPr>
        <p:spPr/>
        <p:txBody>
          <a:bodyPr/>
          <a:lstStyle/>
          <a:p>
            <a:fld id="{E44EC9A5-C5EB-483D-8A17-BE654D2B2259}" type="datetimeFigureOut">
              <a:rPr lang="zh-CN" altLang="en-US" smtClean="0"/>
              <a:t>2020/11/13</a:t>
            </a:fld>
            <a:endParaRPr lang="zh-CN" altLang="en-US"/>
          </a:p>
        </p:txBody>
      </p:sp>
      <p:sp>
        <p:nvSpPr>
          <p:cNvPr id="6" name="页脚占位符 5">
            <a:extLst>
              <a:ext uri="{FF2B5EF4-FFF2-40B4-BE49-F238E27FC236}">
                <a16:creationId xmlns:a16="http://schemas.microsoft.com/office/drawing/2014/main" id="{98CC6B7D-5F08-4F9C-BCAC-495A82F9AA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84B9F7-A60D-405A-9B78-2EF937D9A6E4}"/>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180919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96ED6-7354-4D73-BF0D-9263B1E10C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5767C7-5015-4123-A6C6-917B505889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5CD784-5CF8-45BE-A038-297382D63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0328FF-C173-43A5-8FD5-E3DAA93A3B77}"/>
              </a:ext>
            </a:extLst>
          </p:cNvPr>
          <p:cNvSpPr>
            <a:spLocks noGrp="1"/>
          </p:cNvSpPr>
          <p:nvPr>
            <p:ph type="dt" sz="half" idx="10"/>
          </p:nvPr>
        </p:nvSpPr>
        <p:spPr/>
        <p:txBody>
          <a:bodyPr/>
          <a:lstStyle/>
          <a:p>
            <a:fld id="{E44EC9A5-C5EB-483D-8A17-BE654D2B2259}" type="datetimeFigureOut">
              <a:rPr lang="zh-CN" altLang="en-US" smtClean="0"/>
              <a:t>2020/11/13</a:t>
            </a:fld>
            <a:endParaRPr lang="zh-CN" altLang="en-US"/>
          </a:p>
        </p:txBody>
      </p:sp>
      <p:sp>
        <p:nvSpPr>
          <p:cNvPr id="6" name="页脚占位符 5">
            <a:extLst>
              <a:ext uri="{FF2B5EF4-FFF2-40B4-BE49-F238E27FC236}">
                <a16:creationId xmlns:a16="http://schemas.microsoft.com/office/drawing/2014/main" id="{9E967507-20E1-4B93-AA69-CBA3E8D7F4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B91115-0D98-45EC-A8FA-6F22631274B3}"/>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162153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B15EAA-5D39-4A56-91DD-F35635F6B9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08FCA7C-85B6-4057-B973-D3A64834E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2D0A62-BC70-43DB-88A9-53C5C623E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EC9A5-C5EB-483D-8A17-BE654D2B2259}" type="datetimeFigureOut">
              <a:rPr lang="zh-CN" altLang="en-US" smtClean="0"/>
              <a:t>2020/11/13</a:t>
            </a:fld>
            <a:endParaRPr lang="zh-CN" altLang="en-US"/>
          </a:p>
        </p:txBody>
      </p:sp>
      <p:sp>
        <p:nvSpPr>
          <p:cNvPr id="5" name="页脚占位符 4">
            <a:extLst>
              <a:ext uri="{FF2B5EF4-FFF2-40B4-BE49-F238E27FC236}">
                <a16:creationId xmlns:a16="http://schemas.microsoft.com/office/drawing/2014/main" id="{4E3D1141-8496-4A60-B86E-801E3FA8D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C9E4587-CACC-417C-8E57-F87ABDAAC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4254751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2205" y="2908781"/>
            <a:ext cx="12186004" cy="1223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2779" tIns="61389" rIns="122779" bIns="61389">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defTabSz="613983" eaLnBrk="1" hangingPunct="1">
              <a:lnSpc>
                <a:spcPct val="150000"/>
              </a:lnSpc>
            </a:pPr>
            <a:r>
              <a:rPr lang="zh-CN" altLang="en-US" sz="5399" b="1" dirty="0">
                <a:solidFill>
                  <a:srgbClr val="FFC000"/>
                </a:solidFill>
                <a:latin typeface="微软雅黑" panose="020B0503020204020204" pitchFamily="34" charset="-122"/>
                <a:ea typeface="微软雅黑" panose="020B0503020204020204" pitchFamily="34" charset="-122"/>
                <a:cs typeface="+mn-cs"/>
              </a:rPr>
              <a:t>费用知识和系统梳理</a:t>
            </a:r>
            <a:endParaRPr lang="en-US" altLang="zh-CN" sz="5399" b="1" dirty="0">
              <a:solidFill>
                <a:srgbClr val="FFC000"/>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4819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B5231DC-9DDC-401D-ADA7-A64320496A0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费用业务归属与账务归属</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F252C8CA-57FD-4B42-A512-ACE0B8282E9C}"/>
              </a:ext>
            </a:extLst>
          </p:cNvPr>
          <p:cNvSpPr txBox="1"/>
          <p:nvPr/>
        </p:nvSpPr>
        <p:spPr>
          <a:xfrm>
            <a:off x="1940559" y="1463040"/>
            <a:ext cx="8404279" cy="189212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b="1" dirty="0">
                <a:solidFill>
                  <a:srgbClr val="00B0F0"/>
                </a:solidFill>
              </a:rPr>
              <a:t>基础概念</a:t>
            </a:r>
            <a:r>
              <a:rPr lang="zh-CN" altLang="en-US" sz="2000" dirty="0">
                <a:solidFill>
                  <a:schemeClr val="bg1"/>
                </a:solidFill>
              </a:rPr>
              <a:t>：</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什么是业务归属？什么是账务归属</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业务与账务的区别</a:t>
            </a:r>
            <a:endParaRPr lang="en-US" altLang="zh-CN" sz="2000" dirty="0">
              <a:solidFill>
                <a:schemeClr val="bg1"/>
              </a:solidFill>
            </a:endParaRPr>
          </a:p>
          <a:p>
            <a:pPr>
              <a:lnSpc>
                <a:spcPct val="150000"/>
              </a:lnSpc>
            </a:pPr>
            <a:endParaRPr lang="zh-CN" altLang="en-US" sz="2000" dirty="0">
              <a:solidFill>
                <a:schemeClr val="bg1"/>
              </a:solidFill>
            </a:endParaRPr>
          </a:p>
        </p:txBody>
      </p:sp>
    </p:spTree>
    <p:extLst>
      <p:ext uri="{BB962C8B-B14F-4D97-AF65-F5344CB8AC3E}">
        <p14:creationId xmlns:p14="http://schemas.microsoft.com/office/powerpoint/2010/main" val="244162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72D1D77B-A1CC-4ACC-BECC-1169C8FA0187}"/>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业务与账务的区别</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D4D15198-37C3-4572-8D85-C06808E74109}"/>
              </a:ext>
            </a:extLst>
          </p:cNvPr>
          <p:cNvSpPr txBox="1"/>
          <p:nvPr/>
        </p:nvSpPr>
        <p:spPr>
          <a:xfrm>
            <a:off x="883920" y="1158240"/>
            <a:ext cx="10109200" cy="1430456"/>
          </a:xfrm>
          <a:prstGeom prst="rect">
            <a:avLst/>
          </a:prstGeom>
          <a:noFill/>
        </p:spPr>
        <p:txBody>
          <a:bodyPr wrap="square" rtlCol="0">
            <a:spAutoFit/>
          </a:bodyPr>
          <a:lstStyle/>
          <a:p>
            <a:pPr>
              <a:lnSpc>
                <a:spcPct val="150000"/>
              </a:lnSpc>
            </a:pPr>
            <a:r>
              <a:rPr lang="zh-CN" altLang="en-US" sz="2000" b="1" dirty="0">
                <a:solidFill>
                  <a:srgbClr val="FFFF00"/>
                </a:solidFill>
              </a:rPr>
              <a:t>例子：</a:t>
            </a:r>
            <a:r>
              <a:rPr lang="zh-CN" altLang="en-US" sz="2000" dirty="0">
                <a:solidFill>
                  <a:schemeClr val="bg1"/>
                </a:solidFill>
              </a:rPr>
              <a:t>上海公司设计管理部的张三报销</a:t>
            </a:r>
            <a:r>
              <a:rPr lang="en-US" altLang="zh-CN" sz="2000" dirty="0">
                <a:solidFill>
                  <a:schemeClr val="bg1"/>
                </a:solidFill>
              </a:rPr>
              <a:t>1000</a:t>
            </a:r>
            <a:r>
              <a:rPr lang="zh-CN" altLang="en-US" sz="2000" dirty="0">
                <a:solidFill>
                  <a:schemeClr val="bg1"/>
                </a:solidFill>
              </a:rPr>
              <a:t>块钱的部门活动经费，拿的办公用品发票报销，由于张三挂靠的在上海翡翠绿洲房地产有限公司下，因此开票抬头是“上海翡翠绿洲房地产有限公司”，费用由上海公司设计管理部承担。</a:t>
            </a:r>
            <a:endParaRPr lang="en-US" altLang="zh-CN" sz="2000" dirty="0">
              <a:solidFill>
                <a:schemeClr val="bg1"/>
              </a:solidFill>
            </a:endParaRPr>
          </a:p>
        </p:txBody>
      </p:sp>
      <p:sp>
        <p:nvSpPr>
          <p:cNvPr id="4" name="文本框 3">
            <a:extLst>
              <a:ext uri="{FF2B5EF4-FFF2-40B4-BE49-F238E27FC236}">
                <a16:creationId xmlns:a16="http://schemas.microsoft.com/office/drawing/2014/main" id="{EBED67AE-A536-4755-A511-B6F8078A82F9}"/>
              </a:ext>
            </a:extLst>
          </p:cNvPr>
          <p:cNvSpPr txBox="1"/>
          <p:nvPr/>
        </p:nvSpPr>
        <p:spPr>
          <a:xfrm>
            <a:off x="812800" y="3195775"/>
            <a:ext cx="10109200" cy="50712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a:solidFill>
                  <a:srgbClr val="FFFF00"/>
                </a:solidFill>
              </a:rPr>
              <a:t>业务属性：</a:t>
            </a:r>
            <a:r>
              <a:rPr lang="zh-CN" altLang="en-US" sz="2000" dirty="0">
                <a:solidFill>
                  <a:schemeClr val="bg1"/>
                </a:solidFill>
              </a:rPr>
              <a:t>上海公司、设计管理部、张三、活动经费、</a:t>
            </a:r>
            <a:r>
              <a:rPr lang="en-US" altLang="zh-CN" sz="2000" dirty="0">
                <a:solidFill>
                  <a:schemeClr val="bg1"/>
                </a:solidFill>
              </a:rPr>
              <a:t>1000</a:t>
            </a:r>
            <a:r>
              <a:rPr lang="zh-CN" altLang="en-US" sz="2000" dirty="0">
                <a:solidFill>
                  <a:schemeClr val="bg1"/>
                </a:solidFill>
              </a:rPr>
              <a:t>块钱</a:t>
            </a:r>
            <a:r>
              <a:rPr lang="zh-CN" altLang="en-US" sz="2000" b="1" dirty="0">
                <a:solidFill>
                  <a:srgbClr val="00B050"/>
                </a:solidFill>
              </a:rPr>
              <a:t>（反映真实业务）</a:t>
            </a:r>
            <a:endParaRPr lang="en-US" altLang="zh-CN" sz="2000" b="1" dirty="0">
              <a:solidFill>
                <a:srgbClr val="00B050"/>
              </a:solidFill>
            </a:endParaRPr>
          </a:p>
        </p:txBody>
      </p:sp>
      <p:sp>
        <p:nvSpPr>
          <p:cNvPr id="5" name="文本框 4">
            <a:extLst>
              <a:ext uri="{FF2B5EF4-FFF2-40B4-BE49-F238E27FC236}">
                <a16:creationId xmlns:a16="http://schemas.microsoft.com/office/drawing/2014/main" id="{9FE9D7B9-4685-4BA5-A096-1D9A93D35308}"/>
              </a:ext>
            </a:extLst>
          </p:cNvPr>
          <p:cNvSpPr txBox="1"/>
          <p:nvPr/>
        </p:nvSpPr>
        <p:spPr>
          <a:xfrm>
            <a:off x="812800" y="4015741"/>
            <a:ext cx="10109200" cy="9687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b="1" dirty="0">
                <a:solidFill>
                  <a:srgbClr val="FFFF00"/>
                </a:solidFill>
              </a:rPr>
              <a:t>账务属性：</a:t>
            </a:r>
            <a:r>
              <a:rPr lang="zh-CN" altLang="en-US" sz="2000" dirty="0">
                <a:solidFill>
                  <a:schemeClr val="bg1"/>
                </a:solidFill>
              </a:rPr>
              <a:t>上海翡翠绿洲房地产有限公司、设计管理部、张三、办公用品费、</a:t>
            </a:r>
            <a:r>
              <a:rPr lang="en-US" altLang="zh-CN" sz="2000" dirty="0">
                <a:solidFill>
                  <a:schemeClr val="bg1"/>
                </a:solidFill>
              </a:rPr>
              <a:t>1000</a:t>
            </a:r>
            <a:r>
              <a:rPr lang="zh-CN" altLang="en-US" sz="2000" dirty="0">
                <a:solidFill>
                  <a:schemeClr val="bg1"/>
                </a:solidFill>
              </a:rPr>
              <a:t>块钱</a:t>
            </a:r>
            <a:r>
              <a:rPr lang="zh-CN" altLang="en-US" sz="2000" b="1" dirty="0">
                <a:solidFill>
                  <a:srgbClr val="00B050"/>
                </a:solidFill>
              </a:rPr>
              <a:t>（满足国家会计法则，满足税法，反映企业账务结果）</a:t>
            </a:r>
            <a:endParaRPr lang="en-US" altLang="zh-CN" sz="2000" b="1" dirty="0">
              <a:solidFill>
                <a:srgbClr val="00B050"/>
              </a:solidFill>
            </a:endParaRPr>
          </a:p>
        </p:txBody>
      </p:sp>
    </p:spTree>
    <p:extLst>
      <p:ext uri="{BB962C8B-B14F-4D97-AF65-F5344CB8AC3E}">
        <p14:creationId xmlns:p14="http://schemas.microsoft.com/office/powerpoint/2010/main" val="187211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0B59F456-B20F-4AE1-9938-CD459F29E703}"/>
              </a:ext>
            </a:extLst>
          </p:cNvPr>
          <p:cNvPicPr>
            <a:picLocks noChangeAspect="1"/>
          </p:cNvPicPr>
          <p:nvPr/>
        </p:nvPicPr>
        <p:blipFill>
          <a:blip r:embed="rId2"/>
          <a:stretch>
            <a:fillRect/>
          </a:stretch>
        </p:blipFill>
        <p:spPr>
          <a:xfrm>
            <a:off x="913527" y="3834426"/>
            <a:ext cx="4326026" cy="2782585"/>
          </a:xfrm>
          <a:prstGeom prst="rect">
            <a:avLst/>
          </a:prstGeom>
        </p:spPr>
      </p:pic>
      <p:sp>
        <p:nvSpPr>
          <p:cNvPr id="2" name="TextBox 6">
            <a:extLst>
              <a:ext uri="{FF2B5EF4-FFF2-40B4-BE49-F238E27FC236}">
                <a16:creationId xmlns:a16="http://schemas.microsoft.com/office/drawing/2014/main" id="{72D1D77B-A1CC-4ACC-BECC-1169C8FA0187}"/>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系统中如何区分业务与账务</a:t>
            </a:r>
            <a:endParaRPr lang="zh-CN" altLang="zh-CN" sz="3199" b="1" dirty="0">
              <a:solidFill>
                <a:schemeClr val="bg1"/>
              </a:solidFill>
              <a:latin typeface="方正兰亭粗黑_GBK" charset="-122"/>
              <a:ea typeface="微软雅黑" pitchFamily="34" charset="-122"/>
            </a:endParaRPr>
          </a:p>
        </p:txBody>
      </p:sp>
      <p:pic>
        <p:nvPicPr>
          <p:cNvPr id="3" name="图片 2">
            <a:extLst>
              <a:ext uri="{FF2B5EF4-FFF2-40B4-BE49-F238E27FC236}">
                <a16:creationId xmlns:a16="http://schemas.microsoft.com/office/drawing/2014/main" id="{50288691-2C55-4EBB-AB3B-956E4BA9FA56}"/>
              </a:ext>
            </a:extLst>
          </p:cNvPr>
          <p:cNvPicPr>
            <a:picLocks noChangeAspect="1"/>
          </p:cNvPicPr>
          <p:nvPr/>
        </p:nvPicPr>
        <p:blipFill>
          <a:blip r:embed="rId3"/>
          <a:stretch>
            <a:fillRect/>
          </a:stretch>
        </p:blipFill>
        <p:spPr>
          <a:xfrm>
            <a:off x="1000668" y="875568"/>
            <a:ext cx="4238885" cy="2579879"/>
          </a:xfrm>
          <a:prstGeom prst="rect">
            <a:avLst/>
          </a:prstGeom>
          <a:ln>
            <a:noFill/>
          </a:ln>
          <a:effectLst>
            <a:outerShdw blurRad="292100" dist="139700" dir="2700000" algn="tl" rotWithShape="0">
              <a:srgbClr val="333333">
                <a:alpha val="65000"/>
              </a:srgbClr>
            </a:outerShdw>
          </a:effectLst>
        </p:spPr>
      </p:pic>
      <p:sp>
        <p:nvSpPr>
          <p:cNvPr id="5" name="圆角矩形标注 27">
            <a:extLst>
              <a:ext uri="{FF2B5EF4-FFF2-40B4-BE49-F238E27FC236}">
                <a16:creationId xmlns:a16="http://schemas.microsoft.com/office/drawing/2014/main" id="{CE9448E8-D909-40A6-9CD0-57465CCE43B7}"/>
              </a:ext>
            </a:extLst>
          </p:cNvPr>
          <p:cNvSpPr/>
          <p:nvPr/>
        </p:nvSpPr>
        <p:spPr>
          <a:xfrm>
            <a:off x="957097" y="1988368"/>
            <a:ext cx="4326025" cy="610295"/>
          </a:xfrm>
          <a:prstGeom prst="wedgeRoundRectCallout">
            <a:avLst>
              <a:gd name="adj1" fmla="val -25478"/>
              <a:gd name="adj2" fmla="val -94177"/>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科目划分为管理科目、财务科目</a:t>
            </a:r>
          </a:p>
        </p:txBody>
      </p:sp>
      <p:sp>
        <p:nvSpPr>
          <p:cNvPr id="6" name="圆角矩形标注 27">
            <a:extLst>
              <a:ext uri="{FF2B5EF4-FFF2-40B4-BE49-F238E27FC236}">
                <a16:creationId xmlns:a16="http://schemas.microsoft.com/office/drawing/2014/main" id="{EEBAA110-FBFF-420E-94E7-A9E3A5966112}"/>
              </a:ext>
            </a:extLst>
          </p:cNvPr>
          <p:cNvSpPr/>
          <p:nvPr/>
        </p:nvSpPr>
        <p:spPr>
          <a:xfrm>
            <a:off x="1000668" y="4771617"/>
            <a:ext cx="4326025" cy="610295"/>
          </a:xfrm>
          <a:prstGeom prst="wedgeRoundRectCallout">
            <a:avLst>
              <a:gd name="adj1" fmla="val -27122"/>
              <a:gd name="adj2" fmla="val 7895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业务单据中区分账务归属和业务归属</a:t>
            </a:r>
          </a:p>
        </p:txBody>
      </p:sp>
      <p:sp>
        <p:nvSpPr>
          <p:cNvPr id="8" name="矩形: 圆角 7">
            <a:extLst>
              <a:ext uri="{FF2B5EF4-FFF2-40B4-BE49-F238E27FC236}">
                <a16:creationId xmlns:a16="http://schemas.microsoft.com/office/drawing/2014/main" id="{1DFD46FC-AE7A-43CA-B47D-2617705F2FAD}"/>
              </a:ext>
            </a:extLst>
          </p:cNvPr>
          <p:cNvSpPr/>
          <p:nvPr/>
        </p:nvSpPr>
        <p:spPr>
          <a:xfrm>
            <a:off x="1000668" y="4279937"/>
            <a:ext cx="2129946" cy="190464"/>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755CFCEA-12C8-46C6-BE23-73FF4C4A24AA}"/>
              </a:ext>
            </a:extLst>
          </p:cNvPr>
          <p:cNvSpPr/>
          <p:nvPr/>
        </p:nvSpPr>
        <p:spPr>
          <a:xfrm>
            <a:off x="1710534" y="984407"/>
            <a:ext cx="2129946" cy="401529"/>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82E61FAA-9DFF-45F1-8930-E7E6E3A1BBF6}"/>
              </a:ext>
            </a:extLst>
          </p:cNvPr>
          <p:cNvSpPr/>
          <p:nvPr/>
        </p:nvSpPr>
        <p:spPr>
          <a:xfrm>
            <a:off x="1132748" y="5683128"/>
            <a:ext cx="1122772" cy="382391"/>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AB378FA6-2974-47A2-A763-547191DFC617}"/>
              </a:ext>
            </a:extLst>
          </p:cNvPr>
          <p:cNvPicPr>
            <a:picLocks noChangeAspect="1"/>
          </p:cNvPicPr>
          <p:nvPr/>
        </p:nvPicPr>
        <p:blipFill>
          <a:blip r:embed="rId4"/>
          <a:stretch>
            <a:fillRect/>
          </a:stretch>
        </p:blipFill>
        <p:spPr>
          <a:xfrm>
            <a:off x="6632575" y="1559972"/>
            <a:ext cx="3905250" cy="3790950"/>
          </a:xfrm>
          <a:prstGeom prst="rect">
            <a:avLst/>
          </a:prstGeom>
        </p:spPr>
      </p:pic>
      <p:sp>
        <p:nvSpPr>
          <p:cNvPr id="12" name="圆角矩形标注 27">
            <a:extLst>
              <a:ext uri="{FF2B5EF4-FFF2-40B4-BE49-F238E27FC236}">
                <a16:creationId xmlns:a16="http://schemas.microsoft.com/office/drawing/2014/main" id="{A1ADCEEF-AEDB-4ED1-B884-55F640EBE4BD}"/>
              </a:ext>
            </a:extLst>
          </p:cNvPr>
          <p:cNvSpPr/>
          <p:nvPr/>
        </p:nvSpPr>
        <p:spPr>
          <a:xfrm>
            <a:off x="8881897" y="916732"/>
            <a:ext cx="2609063" cy="610295"/>
          </a:xfrm>
          <a:prstGeom prst="wedgeRoundRectCallout">
            <a:avLst>
              <a:gd name="adj1" fmla="val -20546"/>
              <a:gd name="adj2" fmla="val 7562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业务统计分析</a:t>
            </a:r>
          </a:p>
        </p:txBody>
      </p:sp>
      <p:sp>
        <p:nvSpPr>
          <p:cNvPr id="13" name="矩形: 圆角 12">
            <a:extLst>
              <a:ext uri="{FF2B5EF4-FFF2-40B4-BE49-F238E27FC236}">
                <a16:creationId xmlns:a16="http://schemas.microsoft.com/office/drawing/2014/main" id="{C0B61C54-8004-4BE3-8A20-37FA79661608}"/>
              </a:ext>
            </a:extLst>
          </p:cNvPr>
          <p:cNvSpPr/>
          <p:nvPr/>
        </p:nvSpPr>
        <p:spPr>
          <a:xfrm>
            <a:off x="8750576" y="4981532"/>
            <a:ext cx="1787249" cy="316496"/>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BD2784FF-3C33-4B10-9EFA-BC66170A4F11}"/>
              </a:ext>
            </a:extLst>
          </p:cNvPr>
          <p:cNvSpPr/>
          <p:nvPr/>
        </p:nvSpPr>
        <p:spPr>
          <a:xfrm>
            <a:off x="8750576" y="1991649"/>
            <a:ext cx="1787249" cy="2779968"/>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标注 27">
            <a:extLst>
              <a:ext uri="{FF2B5EF4-FFF2-40B4-BE49-F238E27FC236}">
                <a16:creationId xmlns:a16="http://schemas.microsoft.com/office/drawing/2014/main" id="{9925F18E-B3EC-4ED2-8C46-E247D011FC83}"/>
              </a:ext>
            </a:extLst>
          </p:cNvPr>
          <p:cNvSpPr/>
          <p:nvPr/>
        </p:nvSpPr>
        <p:spPr>
          <a:xfrm>
            <a:off x="9030069" y="5782599"/>
            <a:ext cx="2248404" cy="610295"/>
          </a:xfrm>
          <a:prstGeom prst="wedgeRoundRectCallout">
            <a:avLst>
              <a:gd name="adj1" fmla="val -19378"/>
              <a:gd name="adj2" fmla="val -8418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账务统计分析</a:t>
            </a:r>
          </a:p>
        </p:txBody>
      </p:sp>
    </p:spTree>
    <p:extLst>
      <p:ext uri="{BB962C8B-B14F-4D97-AF65-F5344CB8AC3E}">
        <p14:creationId xmlns:p14="http://schemas.microsoft.com/office/powerpoint/2010/main" val="757793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72D1D77B-A1CC-4ACC-BECC-1169C8FA0187}"/>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系统中业务与账务归属</a:t>
            </a:r>
            <a:endParaRPr lang="zh-CN" altLang="zh-CN" sz="3199" b="1" dirty="0">
              <a:solidFill>
                <a:schemeClr val="bg1"/>
              </a:solidFill>
              <a:latin typeface="方正兰亭粗黑_GBK" charset="-122"/>
              <a:ea typeface="微软雅黑" pitchFamily="34" charset="-122"/>
            </a:endParaRPr>
          </a:p>
        </p:txBody>
      </p:sp>
      <p:pic>
        <p:nvPicPr>
          <p:cNvPr id="18" name="图片 17">
            <a:extLst>
              <a:ext uri="{FF2B5EF4-FFF2-40B4-BE49-F238E27FC236}">
                <a16:creationId xmlns:a16="http://schemas.microsoft.com/office/drawing/2014/main" id="{A41BDF95-2D56-43BD-A247-2237EF85BE7D}"/>
              </a:ext>
            </a:extLst>
          </p:cNvPr>
          <p:cNvPicPr>
            <a:picLocks noChangeAspect="1"/>
          </p:cNvPicPr>
          <p:nvPr/>
        </p:nvPicPr>
        <p:blipFill>
          <a:blip r:embed="rId2"/>
          <a:stretch>
            <a:fillRect/>
          </a:stretch>
        </p:blipFill>
        <p:spPr>
          <a:xfrm>
            <a:off x="403654" y="715432"/>
            <a:ext cx="11582400" cy="6096000"/>
          </a:xfrm>
          <a:prstGeom prst="rect">
            <a:avLst/>
          </a:prstGeom>
        </p:spPr>
      </p:pic>
      <p:pic>
        <p:nvPicPr>
          <p:cNvPr id="19" name="图片 18">
            <a:extLst>
              <a:ext uri="{FF2B5EF4-FFF2-40B4-BE49-F238E27FC236}">
                <a16:creationId xmlns:a16="http://schemas.microsoft.com/office/drawing/2014/main" id="{04FACA32-C784-4DB0-A06F-F043FB04479C}"/>
              </a:ext>
            </a:extLst>
          </p:cNvPr>
          <p:cNvPicPr>
            <a:picLocks noChangeAspect="1"/>
          </p:cNvPicPr>
          <p:nvPr/>
        </p:nvPicPr>
        <p:blipFill>
          <a:blip r:embed="rId3"/>
          <a:stretch>
            <a:fillRect/>
          </a:stretch>
        </p:blipFill>
        <p:spPr>
          <a:xfrm>
            <a:off x="403654" y="715432"/>
            <a:ext cx="11582399" cy="6142568"/>
          </a:xfrm>
          <a:prstGeom prst="rect">
            <a:avLst/>
          </a:prstGeom>
        </p:spPr>
      </p:pic>
    </p:spTree>
    <p:extLst>
      <p:ext uri="{BB962C8B-B14F-4D97-AF65-F5344CB8AC3E}">
        <p14:creationId xmlns:p14="http://schemas.microsoft.com/office/powerpoint/2010/main" val="140869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72D1D77B-A1CC-4ACC-BECC-1169C8FA0187}"/>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系统中业务归属和账务归属</a:t>
            </a:r>
            <a:endParaRPr lang="zh-CN" altLang="zh-CN" sz="3199" b="1" dirty="0">
              <a:solidFill>
                <a:schemeClr val="bg1"/>
              </a:solidFill>
              <a:latin typeface="方正兰亭粗黑_GBK" charset="-122"/>
              <a:ea typeface="微软雅黑" pitchFamily="34" charset="-122"/>
            </a:endParaRPr>
          </a:p>
        </p:txBody>
      </p:sp>
      <p:pic>
        <p:nvPicPr>
          <p:cNvPr id="3" name="图片 2">
            <a:extLst>
              <a:ext uri="{FF2B5EF4-FFF2-40B4-BE49-F238E27FC236}">
                <a16:creationId xmlns:a16="http://schemas.microsoft.com/office/drawing/2014/main" id="{6BDCC18F-2BA0-419E-92E2-D6D7946BED85}"/>
              </a:ext>
            </a:extLst>
          </p:cNvPr>
          <p:cNvPicPr>
            <a:picLocks noChangeAspect="1"/>
          </p:cNvPicPr>
          <p:nvPr/>
        </p:nvPicPr>
        <p:blipFill>
          <a:blip r:embed="rId2"/>
          <a:stretch>
            <a:fillRect/>
          </a:stretch>
        </p:blipFill>
        <p:spPr>
          <a:xfrm>
            <a:off x="634957" y="538897"/>
            <a:ext cx="7610475" cy="4410075"/>
          </a:xfrm>
          <a:prstGeom prst="rect">
            <a:avLst/>
          </a:prstGeom>
        </p:spPr>
      </p:pic>
      <p:pic>
        <p:nvPicPr>
          <p:cNvPr id="6" name="图片 5">
            <a:extLst>
              <a:ext uri="{FF2B5EF4-FFF2-40B4-BE49-F238E27FC236}">
                <a16:creationId xmlns:a16="http://schemas.microsoft.com/office/drawing/2014/main" id="{80E696F5-D43A-4716-AA9A-EEE015CB06AA}"/>
              </a:ext>
            </a:extLst>
          </p:cNvPr>
          <p:cNvPicPr>
            <a:picLocks noChangeAspect="1"/>
          </p:cNvPicPr>
          <p:nvPr/>
        </p:nvPicPr>
        <p:blipFill>
          <a:blip r:embed="rId3"/>
          <a:stretch>
            <a:fillRect/>
          </a:stretch>
        </p:blipFill>
        <p:spPr>
          <a:xfrm>
            <a:off x="634957" y="538897"/>
            <a:ext cx="7648575" cy="5200650"/>
          </a:xfrm>
          <a:prstGeom prst="rect">
            <a:avLst/>
          </a:prstGeom>
        </p:spPr>
      </p:pic>
      <p:pic>
        <p:nvPicPr>
          <p:cNvPr id="7" name="图片 6">
            <a:extLst>
              <a:ext uri="{FF2B5EF4-FFF2-40B4-BE49-F238E27FC236}">
                <a16:creationId xmlns:a16="http://schemas.microsoft.com/office/drawing/2014/main" id="{A5EE7F9A-2E10-459A-974F-BD5E33BE8A94}"/>
              </a:ext>
            </a:extLst>
          </p:cNvPr>
          <p:cNvPicPr>
            <a:picLocks noChangeAspect="1"/>
          </p:cNvPicPr>
          <p:nvPr/>
        </p:nvPicPr>
        <p:blipFill>
          <a:blip r:embed="rId4"/>
          <a:stretch>
            <a:fillRect/>
          </a:stretch>
        </p:blipFill>
        <p:spPr>
          <a:xfrm>
            <a:off x="721840" y="538897"/>
            <a:ext cx="9067800" cy="5200650"/>
          </a:xfrm>
          <a:prstGeom prst="rect">
            <a:avLst/>
          </a:prstGeom>
        </p:spPr>
      </p:pic>
      <p:pic>
        <p:nvPicPr>
          <p:cNvPr id="8" name="图片 7">
            <a:extLst>
              <a:ext uri="{FF2B5EF4-FFF2-40B4-BE49-F238E27FC236}">
                <a16:creationId xmlns:a16="http://schemas.microsoft.com/office/drawing/2014/main" id="{5C1AFDA9-FC62-454C-A843-70EB84F140AB}"/>
              </a:ext>
            </a:extLst>
          </p:cNvPr>
          <p:cNvPicPr>
            <a:picLocks noChangeAspect="1"/>
          </p:cNvPicPr>
          <p:nvPr/>
        </p:nvPicPr>
        <p:blipFill>
          <a:blip r:embed="rId5"/>
          <a:stretch>
            <a:fillRect/>
          </a:stretch>
        </p:blipFill>
        <p:spPr>
          <a:xfrm>
            <a:off x="651818" y="538897"/>
            <a:ext cx="9067800" cy="5200650"/>
          </a:xfrm>
          <a:prstGeom prst="rect">
            <a:avLst/>
          </a:prstGeom>
        </p:spPr>
      </p:pic>
    </p:spTree>
    <p:extLst>
      <p:ext uri="{BB962C8B-B14F-4D97-AF65-F5344CB8AC3E}">
        <p14:creationId xmlns:p14="http://schemas.microsoft.com/office/powerpoint/2010/main" val="339745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1DCE6024-5724-4262-9E90-F2D232068A14}"/>
              </a:ext>
            </a:extLst>
          </p:cNvPr>
          <p:cNvPicPr>
            <a:picLocks noChangeAspect="1"/>
          </p:cNvPicPr>
          <p:nvPr/>
        </p:nvPicPr>
        <p:blipFill>
          <a:blip r:embed="rId2"/>
          <a:stretch>
            <a:fillRect/>
          </a:stretch>
        </p:blipFill>
        <p:spPr>
          <a:xfrm>
            <a:off x="5949154" y="1475990"/>
            <a:ext cx="4710649" cy="4472585"/>
          </a:xfrm>
          <a:prstGeom prst="rect">
            <a:avLst/>
          </a:prstGeom>
          <a:ln>
            <a:noFill/>
          </a:ln>
          <a:effectLst>
            <a:outerShdw blurRad="292100" dist="139700" dir="2700000" algn="tl" rotWithShape="0">
              <a:srgbClr val="333333">
                <a:alpha val="65000"/>
              </a:srgbClr>
            </a:outerShdw>
          </a:effectLst>
        </p:spPr>
      </p:pic>
      <p:pic>
        <p:nvPicPr>
          <p:cNvPr id="4" name="图片 3">
            <a:extLst>
              <a:ext uri="{FF2B5EF4-FFF2-40B4-BE49-F238E27FC236}">
                <a16:creationId xmlns:a16="http://schemas.microsoft.com/office/drawing/2014/main" id="{A4B3C186-3187-4FDA-A93F-9AC2AE566BF8}"/>
              </a:ext>
            </a:extLst>
          </p:cNvPr>
          <p:cNvPicPr>
            <a:picLocks noChangeAspect="1"/>
          </p:cNvPicPr>
          <p:nvPr/>
        </p:nvPicPr>
        <p:blipFill>
          <a:blip r:embed="rId3"/>
          <a:stretch>
            <a:fillRect/>
          </a:stretch>
        </p:blipFill>
        <p:spPr>
          <a:xfrm>
            <a:off x="701040" y="1527027"/>
            <a:ext cx="3427065" cy="4421548"/>
          </a:xfrm>
          <a:prstGeom prst="rect">
            <a:avLst/>
          </a:prstGeom>
        </p:spPr>
      </p:pic>
      <p:sp>
        <p:nvSpPr>
          <p:cNvPr id="2" name="TextBox 6">
            <a:extLst>
              <a:ext uri="{FF2B5EF4-FFF2-40B4-BE49-F238E27FC236}">
                <a16:creationId xmlns:a16="http://schemas.microsoft.com/office/drawing/2014/main" id="{72D1D77B-A1CC-4ACC-BECC-1169C8FA0187}"/>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管理组织架构与财务法人架构</a:t>
            </a:r>
            <a:endParaRPr lang="zh-CN" altLang="zh-CN" sz="3199" b="1" dirty="0">
              <a:solidFill>
                <a:schemeClr val="bg1"/>
              </a:solidFill>
              <a:latin typeface="方正兰亭粗黑_GBK" charset="-122"/>
              <a:ea typeface="微软雅黑" pitchFamily="34" charset="-122"/>
            </a:endParaRPr>
          </a:p>
        </p:txBody>
      </p:sp>
      <p:sp>
        <p:nvSpPr>
          <p:cNvPr id="5" name="圆角矩形标注 27">
            <a:extLst>
              <a:ext uri="{FF2B5EF4-FFF2-40B4-BE49-F238E27FC236}">
                <a16:creationId xmlns:a16="http://schemas.microsoft.com/office/drawing/2014/main" id="{CE9448E8-D909-40A6-9CD0-57465CCE43B7}"/>
              </a:ext>
            </a:extLst>
          </p:cNvPr>
          <p:cNvSpPr/>
          <p:nvPr/>
        </p:nvSpPr>
        <p:spPr>
          <a:xfrm>
            <a:off x="2259174" y="962484"/>
            <a:ext cx="2302666" cy="712336"/>
          </a:xfrm>
          <a:prstGeom prst="wedgeRoundRectCallout">
            <a:avLst>
              <a:gd name="adj1" fmla="val -27357"/>
              <a:gd name="adj2" fmla="val 102266"/>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系统中的组织架构是管理组织架构</a:t>
            </a:r>
          </a:p>
        </p:txBody>
      </p:sp>
      <p:sp>
        <p:nvSpPr>
          <p:cNvPr id="9" name="矩形: 圆角 8">
            <a:extLst>
              <a:ext uri="{FF2B5EF4-FFF2-40B4-BE49-F238E27FC236}">
                <a16:creationId xmlns:a16="http://schemas.microsoft.com/office/drawing/2014/main" id="{755CFCEA-12C8-46C6-BE23-73FF4C4A24AA}"/>
              </a:ext>
            </a:extLst>
          </p:cNvPr>
          <p:cNvSpPr/>
          <p:nvPr/>
        </p:nvSpPr>
        <p:spPr>
          <a:xfrm>
            <a:off x="2139840" y="2306782"/>
            <a:ext cx="1917145" cy="3535786"/>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27">
            <a:extLst>
              <a:ext uri="{FF2B5EF4-FFF2-40B4-BE49-F238E27FC236}">
                <a16:creationId xmlns:a16="http://schemas.microsoft.com/office/drawing/2014/main" id="{A1ADCEEF-AEDB-4ED1-B884-55F640EBE4BD}"/>
              </a:ext>
            </a:extLst>
          </p:cNvPr>
          <p:cNvSpPr/>
          <p:nvPr/>
        </p:nvSpPr>
        <p:spPr>
          <a:xfrm>
            <a:off x="7446044" y="807455"/>
            <a:ext cx="3091781" cy="974279"/>
          </a:xfrm>
          <a:prstGeom prst="wedgeRoundRectCallout">
            <a:avLst>
              <a:gd name="adj1" fmla="val -20546"/>
              <a:gd name="adj2" fmla="val 7562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费用系统中通过设置甲方单位的法人归属公司实现简易版的法人架构</a:t>
            </a:r>
          </a:p>
        </p:txBody>
      </p:sp>
      <p:sp>
        <p:nvSpPr>
          <p:cNvPr id="14" name="矩形: 圆角 13">
            <a:extLst>
              <a:ext uri="{FF2B5EF4-FFF2-40B4-BE49-F238E27FC236}">
                <a16:creationId xmlns:a16="http://schemas.microsoft.com/office/drawing/2014/main" id="{BD2784FF-3C33-4B10-9EFA-BC66170A4F11}"/>
              </a:ext>
            </a:extLst>
          </p:cNvPr>
          <p:cNvSpPr/>
          <p:nvPr/>
        </p:nvSpPr>
        <p:spPr>
          <a:xfrm>
            <a:off x="7927119" y="2201564"/>
            <a:ext cx="1787249" cy="3284836"/>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980938D4-8030-46C3-A50E-784C80BED4ED}"/>
              </a:ext>
            </a:extLst>
          </p:cNvPr>
          <p:cNvPicPr>
            <a:picLocks noChangeAspect="1"/>
          </p:cNvPicPr>
          <p:nvPr/>
        </p:nvPicPr>
        <p:blipFill>
          <a:blip r:embed="rId4"/>
          <a:stretch>
            <a:fillRect/>
          </a:stretch>
        </p:blipFill>
        <p:spPr>
          <a:xfrm>
            <a:off x="7589637" y="4873149"/>
            <a:ext cx="3901323" cy="1688677"/>
          </a:xfrm>
          <a:prstGeom prst="rect">
            <a:avLst/>
          </a:prstGeom>
          <a:ln>
            <a:noFill/>
          </a:ln>
          <a:effectLst>
            <a:outerShdw blurRad="292100" dist="139700" dir="2700000" algn="tl" rotWithShape="0">
              <a:srgbClr val="333333">
                <a:alpha val="65000"/>
              </a:srgbClr>
            </a:outerShdw>
          </a:effectLst>
        </p:spPr>
      </p:pic>
      <p:sp>
        <p:nvSpPr>
          <p:cNvPr id="18" name="矩形: 圆角 17">
            <a:extLst>
              <a:ext uri="{FF2B5EF4-FFF2-40B4-BE49-F238E27FC236}">
                <a16:creationId xmlns:a16="http://schemas.microsoft.com/office/drawing/2014/main" id="{180CED57-1A63-4D0C-8EC3-762ACD1C8158}"/>
              </a:ext>
            </a:extLst>
          </p:cNvPr>
          <p:cNvSpPr/>
          <p:nvPr/>
        </p:nvSpPr>
        <p:spPr>
          <a:xfrm>
            <a:off x="9518319" y="5416189"/>
            <a:ext cx="1972641" cy="317261"/>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915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5150477E-4EFC-4BE9-B2BC-240ADF70493B}"/>
              </a:ext>
            </a:extLst>
          </p:cNvPr>
          <p:cNvSpPr txBox="1"/>
          <p:nvPr/>
        </p:nvSpPr>
        <p:spPr>
          <a:xfrm>
            <a:off x="1011195" y="3670902"/>
            <a:ext cx="10169610" cy="584775"/>
          </a:xfrm>
          <a:prstGeom prst="rect">
            <a:avLst/>
          </a:prstGeom>
          <a:noFill/>
        </p:spPr>
        <p:txBody>
          <a:bodyPr wrap="square" rtlCol="0">
            <a:spAutoFit/>
          </a:bodyPr>
          <a:lstStyle/>
          <a:p>
            <a:r>
              <a:rPr lang="zh-CN" altLang="en-US" sz="1600" b="0" i="0" dirty="0">
                <a:solidFill>
                  <a:schemeClr val="bg1"/>
                </a:solidFill>
                <a:effectLst/>
                <a:latin typeface="PingFang SC"/>
              </a:rPr>
              <a:t>支付口径表示预算编制、费用统计、预算控制以</a:t>
            </a:r>
            <a:r>
              <a:rPr lang="zh-CN" altLang="en-US" sz="1600" b="0" i="0" u="sng" dirty="0">
                <a:solidFill>
                  <a:schemeClr val="bg1"/>
                </a:solidFill>
                <a:effectLst/>
                <a:latin typeface="PingFang SC"/>
              </a:rPr>
              <a:t>现金支付</a:t>
            </a:r>
            <a:r>
              <a:rPr lang="zh-CN" altLang="en-US" sz="1600" b="0" i="0" dirty="0">
                <a:solidFill>
                  <a:schemeClr val="bg1"/>
                </a:solidFill>
                <a:effectLst/>
                <a:latin typeface="PingFang SC"/>
              </a:rPr>
              <a:t>作为管控口径，比如选择支付口径那么合同付款申请时申请金额会扣除支付预算</a:t>
            </a:r>
            <a:r>
              <a:rPr lang="zh-CN" altLang="en-US" sz="1600" dirty="0">
                <a:solidFill>
                  <a:schemeClr val="bg1"/>
                </a:solidFill>
                <a:latin typeface="PingFang SC"/>
              </a:rPr>
              <a:t>。支付口径预算用于</a:t>
            </a:r>
            <a:r>
              <a:rPr lang="zh-CN" altLang="en-US" sz="1600" u="sng" dirty="0">
                <a:solidFill>
                  <a:schemeClr val="bg1"/>
                </a:solidFill>
                <a:latin typeface="PingFang SC"/>
              </a:rPr>
              <a:t>管控这笔钱能不能付出去</a:t>
            </a:r>
            <a:r>
              <a:rPr lang="zh-CN" altLang="en-US" sz="1600" dirty="0">
                <a:solidFill>
                  <a:schemeClr val="bg1"/>
                </a:solidFill>
                <a:latin typeface="PingFang SC"/>
              </a:rPr>
              <a:t>，是现金流的概念。</a:t>
            </a:r>
            <a:endParaRPr lang="zh-CN" altLang="en-US" sz="1600" dirty="0">
              <a:solidFill>
                <a:schemeClr val="bg1"/>
              </a:solidFill>
            </a:endParaRPr>
          </a:p>
        </p:txBody>
      </p:sp>
      <p:sp>
        <p:nvSpPr>
          <p:cNvPr id="7" name="文本框 6">
            <a:extLst>
              <a:ext uri="{FF2B5EF4-FFF2-40B4-BE49-F238E27FC236}">
                <a16:creationId xmlns:a16="http://schemas.microsoft.com/office/drawing/2014/main" id="{0A12C900-D1F0-425F-8A34-915F65EB497A}"/>
              </a:ext>
            </a:extLst>
          </p:cNvPr>
          <p:cNvSpPr txBox="1"/>
          <p:nvPr/>
        </p:nvSpPr>
        <p:spPr>
          <a:xfrm>
            <a:off x="1011195" y="2828973"/>
            <a:ext cx="10169610" cy="830997"/>
          </a:xfrm>
          <a:prstGeom prst="rect">
            <a:avLst/>
          </a:prstGeom>
          <a:noFill/>
        </p:spPr>
        <p:txBody>
          <a:bodyPr wrap="square" rtlCol="0">
            <a:spAutoFit/>
          </a:bodyPr>
          <a:lstStyle/>
          <a:p>
            <a:r>
              <a:rPr lang="zh-CN" altLang="en-US" sz="1600" b="0" i="0" dirty="0">
                <a:solidFill>
                  <a:schemeClr val="bg1"/>
                </a:solidFill>
                <a:effectLst/>
                <a:latin typeface="PingFang SC"/>
              </a:rPr>
              <a:t>发生口径表示预算编制、费用统计、预算控制以</a:t>
            </a:r>
            <a:r>
              <a:rPr lang="zh-CN" altLang="en-US" sz="1600" b="0" i="0" u="sng" dirty="0">
                <a:solidFill>
                  <a:schemeClr val="bg1"/>
                </a:solidFill>
                <a:effectLst/>
                <a:latin typeface="PingFang SC"/>
              </a:rPr>
              <a:t>业务发生</a:t>
            </a:r>
            <a:r>
              <a:rPr lang="zh-CN" altLang="en-US" sz="1600" b="0" i="0" dirty="0">
                <a:solidFill>
                  <a:schemeClr val="bg1"/>
                </a:solidFill>
                <a:effectLst/>
                <a:latin typeface="PingFang SC"/>
              </a:rPr>
              <a:t>作为管控口径，比如选择发生口径那么合同签订后合同</a:t>
            </a:r>
            <a:endParaRPr lang="en-US" altLang="zh-CN" sz="1600" b="0" i="0" dirty="0">
              <a:solidFill>
                <a:schemeClr val="bg1"/>
              </a:solidFill>
              <a:effectLst/>
              <a:latin typeface="PingFang SC"/>
            </a:endParaRPr>
          </a:p>
          <a:p>
            <a:r>
              <a:rPr lang="zh-CN" altLang="en-US" sz="1600" b="0" i="0" dirty="0">
                <a:solidFill>
                  <a:schemeClr val="bg1"/>
                </a:solidFill>
                <a:effectLst/>
                <a:latin typeface="PingFang SC"/>
              </a:rPr>
              <a:t>金额会扣除发生预算</a:t>
            </a:r>
            <a:r>
              <a:rPr lang="zh-CN" altLang="en-US" sz="1600" dirty="0">
                <a:solidFill>
                  <a:schemeClr val="bg1"/>
                </a:solidFill>
                <a:latin typeface="PingFang SC"/>
              </a:rPr>
              <a:t>；发生口径预算用于</a:t>
            </a:r>
            <a:r>
              <a:rPr lang="zh-CN" altLang="en-US" sz="1600" u="sng" dirty="0">
                <a:solidFill>
                  <a:schemeClr val="bg1"/>
                </a:solidFill>
                <a:latin typeface="PingFang SC"/>
              </a:rPr>
              <a:t>管控业务前端能否发生</a:t>
            </a:r>
            <a:r>
              <a:rPr lang="zh-CN" altLang="en-US" sz="1600" dirty="0">
                <a:solidFill>
                  <a:schemeClr val="bg1"/>
                </a:solidFill>
                <a:latin typeface="PingFang SC"/>
              </a:rPr>
              <a:t>，比如合同立项、行政采购申请，因此发生口径预算的编制是以业务发生时间确定；</a:t>
            </a:r>
            <a:endParaRPr lang="zh-CN" altLang="en-US" sz="1600" dirty="0">
              <a:solidFill>
                <a:schemeClr val="bg1"/>
              </a:solidFill>
            </a:endParaRPr>
          </a:p>
        </p:txBody>
      </p:sp>
      <p:sp>
        <p:nvSpPr>
          <p:cNvPr id="2" name="TextBox 6">
            <a:extLst>
              <a:ext uri="{FF2B5EF4-FFF2-40B4-BE49-F238E27FC236}">
                <a16:creationId xmlns:a16="http://schemas.microsoft.com/office/drawing/2014/main" id="{6B5231DC-9DDC-401D-ADA7-A64320496A0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费用发生口径和支付口径</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F252C8CA-57FD-4B42-A512-ACE0B8282E9C}"/>
              </a:ext>
            </a:extLst>
          </p:cNvPr>
          <p:cNvSpPr txBox="1"/>
          <p:nvPr/>
        </p:nvSpPr>
        <p:spPr>
          <a:xfrm>
            <a:off x="1940559" y="1463040"/>
            <a:ext cx="8404279" cy="96879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b="1" dirty="0">
                <a:solidFill>
                  <a:srgbClr val="00B0F0"/>
                </a:solidFill>
              </a:rPr>
              <a:t>基础概念</a:t>
            </a:r>
            <a:r>
              <a:rPr lang="zh-CN" altLang="en-US" sz="2000" dirty="0">
                <a:solidFill>
                  <a:schemeClr val="bg1"/>
                </a:solidFill>
              </a:rPr>
              <a:t>：</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什么是发生口径？什么是支付口径？</a:t>
            </a:r>
            <a:endParaRPr lang="en-US" altLang="zh-CN" sz="2000" dirty="0">
              <a:solidFill>
                <a:schemeClr val="bg1"/>
              </a:solidFill>
            </a:endParaRPr>
          </a:p>
        </p:txBody>
      </p:sp>
    </p:spTree>
    <p:extLst>
      <p:ext uri="{BB962C8B-B14F-4D97-AF65-F5344CB8AC3E}">
        <p14:creationId xmlns:p14="http://schemas.microsoft.com/office/powerpoint/2010/main" val="234270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B5231DC-9DDC-401D-ADA7-A64320496A0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费用发生口径和支付口径</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F252C8CA-57FD-4B42-A512-ACE0B8282E9C}"/>
              </a:ext>
            </a:extLst>
          </p:cNvPr>
          <p:cNvSpPr txBox="1"/>
          <p:nvPr/>
        </p:nvSpPr>
        <p:spPr>
          <a:xfrm>
            <a:off x="1940559" y="1463040"/>
            <a:ext cx="8404279" cy="96879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b="1" dirty="0">
                <a:solidFill>
                  <a:srgbClr val="00B0F0"/>
                </a:solidFill>
              </a:rPr>
              <a:t>基础概念</a:t>
            </a:r>
            <a:r>
              <a:rPr lang="zh-CN" altLang="en-US" sz="2000" dirty="0">
                <a:solidFill>
                  <a:schemeClr val="bg1"/>
                </a:solidFill>
              </a:rPr>
              <a:t>：</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什么是发生口径？什么是支付口径</a:t>
            </a:r>
            <a:endParaRPr lang="en-US" altLang="zh-CN" sz="2000" dirty="0">
              <a:solidFill>
                <a:schemeClr val="bg1"/>
              </a:solidFill>
            </a:endParaRPr>
          </a:p>
        </p:txBody>
      </p:sp>
      <p:pic>
        <p:nvPicPr>
          <p:cNvPr id="6" name="图片 5">
            <a:extLst>
              <a:ext uri="{FF2B5EF4-FFF2-40B4-BE49-F238E27FC236}">
                <a16:creationId xmlns:a16="http://schemas.microsoft.com/office/drawing/2014/main" id="{E146B64D-0D97-469C-8038-C3F0F9611E37}"/>
              </a:ext>
            </a:extLst>
          </p:cNvPr>
          <p:cNvPicPr>
            <a:picLocks noChangeAspect="1"/>
          </p:cNvPicPr>
          <p:nvPr/>
        </p:nvPicPr>
        <p:blipFill>
          <a:blip r:embed="rId3"/>
          <a:stretch>
            <a:fillRect/>
          </a:stretch>
        </p:blipFill>
        <p:spPr>
          <a:xfrm>
            <a:off x="585611" y="0"/>
            <a:ext cx="11020778" cy="6858000"/>
          </a:xfrm>
          <a:prstGeom prst="rect">
            <a:avLst/>
          </a:prstGeom>
        </p:spPr>
      </p:pic>
      <p:pic>
        <p:nvPicPr>
          <p:cNvPr id="4" name="图片 3">
            <a:extLst>
              <a:ext uri="{FF2B5EF4-FFF2-40B4-BE49-F238E27FC236}">
                <a16:creationId xmlns:a16="http://schemas.microsoft.com/office/drawing/2014/main" id="{7D68C849-83A1-42F0-A0C8-E6D73ECF3BB2}"/>
              </a:ext>
            </a:extLst>
          </p:cNvPr>
          <p:cNvPicPr>
            <a:picLocks noChangeAspect="1"/>
          </p:cNvPicPr>
          <p:nvPr/>
        </p:nvPicPr>
        <p:blipFill>
          <a:blip r:embed="rId4"/>
          <a:stretch>
            <a:fillRect/>
          </a:stretch>
        </p:blipFill>
        <p:spPr>
          <a:xfrm>
            <a:off x="2211859" y="0"/>
            <a:ext cx="9394529" cy="6811432"/>
          </a:xfrm>
          <a:prstGeom prst="rect">
            <a:avLst/>
          </a:prstGeom>
        </p:spPr>
      </p:pic>
      <p:pic>
        <p:nvPicPr>
          <p:cNvPr id="5" name="图片 4">
            <a:extLst>
              <a:ext uri="{FF2B5EF4-FFF2-40B4-BE49-F238E27FC236}">
                <a16:creationId xmlns:a16="http://schemas.microsoft.com/office/drawing/2014/main" id="{7606A54A-5245-493B-B730-050381F82E0C}"/>
              </a:ext>
            </a:extLst>
          </p:cNvPr>
          <p:cNvPicPr>
            <a:picLocks noChangeAspect="1"/>
          </p:cNvPicPr>
          <p:nvPr/>
        </p:nvPicPr>
        <p:blipFill>
          <a:blip r:embed="rId5"/>
          <a:stretch>
            <a:fillRect/>
          </a:stretch>
        </p:blipFill>
        <p:spPr>
          <a:xfrm>
            <a:off x="173508" y="46568"/>
            <a:ext cx="2038350" cy="6764864"/>
          </a:xfrm>
          <a:prstGeom prst="rect">
            <a:avLst/>
          </a:prstGeom>
        </p:spPr>
      </p:pic>
      <p:pic>
        <p:nvPicPr>
          <p:cNvPr id="7" name="图片 6">
            <a:extLst>
              <a:ext uri="{FF2B5EF4-FFF2-40B4-BE49-F238E27FC236}">
                <a16:creationId xmlns:a16="http://schemas.microsoft.com/office/drawing/2014/main" id="{6809C0DC-C9AE-42ED-A845-F250C7AE7049}"/>
              </a:ext>
            </a:extLst>
          </p:cNvPr>
          <p:cNvPicPr>
            <a:picLocks noChangeAspect="1"/>
          </p:cNvPicPr>
          <p:nvPr/>
        </p:nvPicPr>
        <p:blipFill>
          <a:blip r:embed="rId6"/>
          <a:stretch>
            <a:fillRect/>
          </a:stretch>
        </p:blipFill>
        <p:spPr>
          <a:xfrm>
            <a:off x="173508" y="46568"/>
            <a:ext cx="12018492" cy="6764864"/>
          </a:xfrm>
          <a:prstGeom prst="rect">
            <a:avLst/>
          </a:prstGeom>
        </p:spPr>
      </p:pic>
      <p:pic>
        <p:nvPicPr>
          <p:cNvPr id="8" name="图片 7">
            <a:extLst>
              <a:ext uri="{FF2B5EF4-FFF2-40B4-BE49-F238E27FC236}">
                <a16:creationId xmlns:a16="http://schemas.microsoft.com/office/drawing/2014/main" id="{35867FB2-7D30-46F1-87C4-44CC210B6F40}"/>
              </a:ext>
            </a:extLst>
          </p:cNvPr>
          <p:cNvPicPr>
            <a:picLocks noChangeAspect="1"/>
          </p:cNvPicPr>
          <p:nvPr/>
        </p:nvPicPr>
        <p:blipFill>
          <a:blip r:embed="rId7"/>
          <a:stretch>
            <a:fillRect/>
          </a:stretch>
        </p:blipFill>
        <p:spPr>
          <a:xfrm>
            <a:off x="173508" y="46568"/>
            <a:ext cx="12016288" cy="6764864"/>
          </a:xfrm>
          <a:prstGeom prst="rect">
            <a:avLst/>
          </a:prstGeom>
        </p:spPr>
      </p:pic>
      <p:pic>
        <p:nvPicPr>
          <p:cNvPr id="10" name="图片 9">
            <a:extLst>
              <a:ext uri="{FF2B5EF4-FFF2-40B4-BE49-F238E27FC236}">
                <a16:creationId xmlns:a16="http://schemas.microsoft.com/office/drawing/2014/main" id="{6845BA91-36CA-4040-9CE8-CB32EB90B0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3508" y="46568"/>
            <a:ext cx="12016287" cy="6764864"/>
          </a:xfrm>
          <a:prstGeom prst="rect">
            <a:avLst/>
          </a:prstGeom>
        </p:spPr>
      </p:pic>
    </p:spTree>
    <p:extLst>
      <p:ext uri="{BB962C8B-B14F-4D97-AF65-F5344CB8AC3E}">
        <p14:creationId xmlns:p14="http://schemas.microsoft.com/office/powerpoint/2010/main" val="258675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252C8CA-57FD-4B42-A512-ACE0B8282E9C}"/>
              </a:ext>
            </a:extLst>
          </p:cNvPr>
          <p:cNvSpPr txBox="1"/>
          <p:nvPr/>
        </p:nvSpPr>
        <p:spPr>
          <a:xfrm>
            <a:off x="1893860" y="3175436"/>
            <a:ext cx="8404279" cy="507127"/>
          </a:xfrm>
          <a:prstGeom prst="rect">
            <a:avLst/>
          </a:prstGeom>
          <a:noFill/>
        </p:spPr>
        <p:txBody>
          <a:bodyPr wrap="square" rtlCol="0">
            <a:spAutoFit/>
          </a:bodyPr>
          <a:lstStyle/>
          <a:p>
            <a:pPr algn="ctr">
              <a:lnSpc>
                <a:spcPct val="150000"/>
              </a:lnSpc>
            </a:pPr>
            <a:r>
              <a:rPr lang="zh-CN" altLang="en-US" sz="2000" dirty="0">
                <a:solidFill>
                  <a:schemeClr val="bg1"/>
                </a:solidFill>
              </a:rPr>
              <a:t>谢谢观看</a:t>
            </a:r>
          </a:p>
        </p:txBody>
      </p:sp>
    </p:spTree>
    <p:extLst>
      <p:ext uri="{BB962C8B-B14F-4D97-AF65-F5344CB8AC3E}">
        <p14:creationId xmlns:p14="http://schemas.microsoft.com/office/powerpoint/2010/main" val="1798310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C72471C4-4825-4547-81D3-C5E44BEA712E}"/>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纲要</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E990A207-4BD8-4AD4-8F2C-4029601E6EE8}"/>
              </a:ext>
            </a:extLst>
          </p:cNvPr>
          <p:cNvSpPr txBox="1"/>
          <p:nvPr/>
        </p:nvSpPr>
        <p:spPr>
          <a:xfrm>
            <a:off x="1209040" y="1402080"/>
            <a:ext cx="9428480" cy="289842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费用业务框架的构成</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费用业务归属与账务归属</a:t>
            </a:r>
            <a:endParaRPr lang="en-US" altLang="zh-CN" sz="3200" dirty="0">
              <a:solidFill>
                <a:schemeClr val="bg1"/>
              </a:solidFill>
              <a:latin typeface="微软雅黑" panose="020B0503020204020204" pitchFamily="34" charset="-122"/>
              <a:ea typeface="微软雅黑" panose="020B0503020204020204" pitchFamily="34" charset="-122"/>
            </a:endParaRPr>
          </a:p>
          <a:p>
            <a:pPr marL="285750" indent="-28575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费用发生口径和支付口径</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5392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B5231DC-9DDC-401D-ADA7-A64320496A0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前言</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F252C8CA-57FD-4B42-A512-ACE0B8282E9C}"/>
              </a:ext>
            </a:extLst>
          </p:cNvPr>
          <p:cNvSpPr txBox="1"/>
          <p:nvPr/>
        </p:nvSpPr>
        <p:spPr>
          <a:xfrm>
            <a:off x="1940559" y="1463040"/>
            <a:ext cx="8404279" cy="1430456"/>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solidFill>
                  <a:schemeClr val="bg1"/>
                </a:solidFill>
              </a:rPr>
              <a:t>核心</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是谁在什么时间把钱花去了哪里</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控制该花钱的人在该花钱的时间把钱花在了正确的地方</a:t>
            </a:r>
            <a:endParaRPr lang="en-US" altLang="zh-CN" sz="2000" dirty="0">
              <a:solidFill>
                <a:schemeClr val="bg1"/>
              </a:solidFill>
            </a:endParaRPr>
          </a:p>
        </p:txBody>
      </p:sp>
    </p:spTree>
    <p:extLst>
      <p:ext uri="{BB962C8B-B14F-4D97-AF65-F5344CB8AC3E}">
        <p14:creationId xmlns:p14="http://schemas.microsoft.com/office/powerpoint/2010/main" val="3517891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B5231DC-9DDC-401D-ADA7-A64320496A0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费用业务框架的构成</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F252C8CA-57FD-4B42-A512-ACE0B8282E9C}"/>
              </a:ext>
            </a:extLst>
          </p:cNvPr>
          <p:cNvSpPr txBox="1"/>
          <p:nvPr/>
        </p:nvSpPr>
        <p:spPr>
          <a:xfrm>
            <a:off x="1940559" y="1463040"/>
            <a:ext cx="8404279" cy="189212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solidFill>
                  <a:schemeClr val="bg1"/>
                </a:solidFill>
              </a:rPr>
              <a:t>费用业务框架的三个构成</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费用三要素</a:t>
            </a:r>
            <a:r>
              <a:rPr lang="zh-CN" altLang="en-US" sz="2000" dirty="0">
                <a:solidFill>
                  <a:srgbClr val="FFFF00"/>
                </a:solidFill>
              </a:rPr>
              <a:t>（基本单元）</a:t>
            </a:r>
            <a:endParaRPr lang="en-US" altLang="zh-CN" sz="2000" dirty="0">
              <a:solidFill>
                <a:schemeClr val="bg1"/>
              </a:solidFill>
            </a:endParaRPr>
          </a:p>
          <a:p>
            <a:pPr marL="742950" lvl="1" indent="-285750">
              <a:lnSpc>
                <a:spcPct val="150000"/>
              </a:lnSpc>
              <a:buFont typeface="Arial" panose="020B0604020202020204" pitchFamily="34" charset="0"/>
              <a:buChar char="•"/>
            </a:pPr>
            <a:r>
              <a:rPr lang="zh-CN" altLang="en-US" sz="2000" dirty="0">
                <a:solidFill>
                  <a:schemeClr val="bg1"/>
                </a:solidFill>
              </a:rPr>
              <a:t>费用的业务流程</a:t>
            </a:r>
            <a:r>
              <a:rPr lang="zh-CN" altLang="en-US" sz="2000" dirty="0">
                <a:solidFill>
                  <a:srgbClr val="FFFF00"/>
                </a:solidFill>
              </a:rPr>
              <a:t>（业务流）</a:t>
            </a:r>
            <a:endParaRPr lang="en-US" altLang="zh-CN" sz="2000" dirty="0">
              <a:solidFill>
                <a:srgbClr val="FFFF00"/>
              </a:solidFill>
            </a:endParaRPr>
          </a:p>
          <a:p>
            <a:pPr marL="742950" lvl="1" indent="-285750">
              <a:lnSpc>
                <a:spcPct val="150000"/>
              </a:lnSpc>
              <a:buFont typeface="Arial" panose="020B0604020202020204" pitchFamily="34" charset="0"/>
              <a:buChar char="•"/>
            </a:pPr>
            <a:r>
              <a:rPr lang="zh-CN" altLang="en-US" sz="2000" dirty="0">
                <a:solidFill>
                  <a:schemeClr val="bg1"/>
                </a:solidFill>
              </a:rPr>
              <a:t>费用的预算模型</a:t>
            </a:r>
            <a:r>
              <a:rPr lang="zh-CN" altLang="en-US" sz="2000" dirty="0">
                <a:solidFill>
                  <a:srgbClr val="FFFF00"/>
                </a:solidFill>
              </a:rPr>
              <a:t>（管控工具）</a:t>
            </a:r>
            <a:endParaRPr lang="en-US" altLang="zh-CN" sz="2000" dirty="0">
              <a:solidFill>
                <a:srgbClr val="FFFF00"/>
              </a:solidFill>
            </a:endParaRPr>
          </a:p>
        </p:txBody>
      </p:sp>
    </p:spTree>
    <p:extLst>
      <p:ext uri="{BB962C8B-B14F-4D97-AF65-F5344CB8AC3E}">
        <p14:creationId xmlns:p14="http://schemas.microsoft.com/office/powerpoint/2010/main" val="339779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D8ADECF0-2C11-46E6-8CAC-300FD2C9A005}"/>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框架构成一：费用业务核心三要素（抽象）</a:t>
            </a:r>
            <a:endParaRPr lang="zh-CN" altLang="zh-CN" sz="3199" b="1" dirty="0">
              <a:solidFill>
                <a:schemeClr val="bg1"/>
              </a:solidFill>
              <a:latin typeface="方正兰亭粗黑_GBK" charset="-122"/>
              <a:ea typeface="微软雅黑" pitchFamily="34" charset="-122"/>
            </a:endParaRPr>
          </a:p>
        </p:txBody>
      </p:sp>
      <p:sp>
        <p:nvSpPr>
          <p:cNvPr id="3" name="矩形: 圆角 2">
            <a:extLst>
              <a:ext uri="{FF2B5EF4-FFF2-40B4-BE49-F238E27FC236}">
                <a16:creationId xmlns:a16="http://schemas.microsoft.com/office/drawing/2014/main" id="{CF8FA1E1-1829-4CD3-BD06-875496C7D098}"/>
              </a:ext>
            </a:extLst>
          </p:cNvPr>
          <p:cNvSpPr/>
          <p:nvPr/>
        </p:nvSpPr>
        <p:spPr>
          <a:xfrm flipH="1">
            <a:off x="1104176" y="1290436"/>
            <a:ext cx="2935942" cy="4034424"/>
          </a:xfrm>
          <a:prstGeom prst="roundRect">
            <a:avLst>
              <a:gd name="adj" fmla="val 7005"/>
            </a:avLst>
          </a:prstGeom>
          <a:noFill/>
          <a:ln w="12700" cap="flat">
            <a:solidFill>
              <a:schemeClr val="accent1">
                <a:lumMod val="20000"/>
                <a:lumOff val="80000"/>
              </a:schemeClr>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4" name="组合 3">
            <a:extLst>
              <a:ext uri="{FF2B5EF4-FFF2-40B4-BE49-F238E27FC236}">
                <a16:creationId xmlns:a16="http://schemas.microsoft.com/office/drawing/2014/main" id="{44C2E0C3-B4B9-4DE1-9BAC-7D141BB2C2DF}"/>
              </a:ext>
            </a:extLst>
          </p:cNvPr>
          <p:cNvGrpSpPr/>
          <p:nvPr/>
        </p:nvGrpSpPr>
        <p:grpSpPr>
          <a:xfrm flipH="1">
            <a:off x="1083390" y="1290436"/>
            <a:ext cx="2935945" cy="418972"/>
            <a:chOff x="7319388" y="6371960"/>
            <a:chExt cx="2117024" cy="552810"/>
          </a:xfrm>
        </p:grpSpPr>
        <p:sp>
          <p:nvSpPr>
            <p:cNvPr id="5" name="圆角矩形 40">
              <a:extLst>
                <a:ext uri="{FF2B5EF4-FFF2-40B4-BE49-F238E27FC236}">
                  <a16:creationId xmlns:a16="http://schemas.microsoft.com/office/drawing/2014/main" id="{D66367E2-09A9-4E8C-8CB4-A1833B975E3D}"/>
                </a:ext>
              </a:extLst>
            </p:cNvPr>
            <p:cNvSpPr/>
            <p:nvPr/>
          </p:nvSpPr>
          <p:spPr>
            <a:xfrm>
              <a:off x="7319388" y="6371960"/>
              <a:ext cx="2117024" cy="552810"/>
            </a:xfrm>
            <a:prstGeom prst="roundRect">
              <a:avLst>
                <a:gd name="adj"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谁？</a:t>
              </a:r>
            </a:p>
          </p:txBody>
        </p:sp>
        <p:sp>
          <p:nvSpPr>
            <p:cNvPr id="6" name="矩形 5">
              <a:extLst>
                <a:ext uri="{FF2B5EF4-FFF2-40B4-BE49-F238E27FC236}">
                  <a16:creationId xmlns:a16="http://schemas.microsoft.com/office/drawing/2014/main" id="{3634894C-7D0F-4834-A812-7A7E705D0313}"/>
                </a:ext>
              </a:extLst>
            </p:cNvPr>
            <p:cNvSpPr/>
            <p:nvPr/>
          </p:nvSpPr>
          <p:spPr>
            <a:xfrm>
              <a:off x="7813426" y="6462711"/>
              <a:ext cx="1365436" cy="295529"/>
            </a:xfrm>
            <a:prstGeom prst="rect">
              <a:avLst/>
            </a:prstGeom>
          </p:spPr>
          <p:txBody>
            <a:bodyPr wrap="square">
              <a:spAutoFit/>
            </a:bodyPr>
            <a:lstStyle/>
            <a:p>
              <a:pPr algn="ct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13" name="矩形: 圆角 12">
            <a:extLst>
              <a:ext uri="{FF2B5EF4-FFF2-40B4-BE49-F238E27FC236}">
                <a16:creationId xmlns:a16="http://schemas.microsoft.com/office/drawing/2014/main" id="{1E3B3F57-12B5-4B65-8C03-61D2D3F977DE}"/>
              </a:ext>
            </a:extLst>
          </p:cNvPr>
          <p:cNvSpPr/>
          <p:nvPr/>
        </p:nvSpPr>
        <p:spPr>
          <a:xfrm flipH="1">
            <a:off x="4632568" y="1263739"/>
            <a:ext cx="2935942" cy="4049941"/>
          </a:xfrm>
          <a:prstGeom prst="roundRect">
            <a:avLst>
              <a:gd name="adj" fmla="val 7005"/>
            </a:avLst>
          </a:prstGeom>
          <a:noFill/>
          <a:ln w="12700" cap="flat">
            <a:solidFill>
              <a:schemeClr val="accent1">
                <a:lumMod val="20000"/>
                <a:lumOff val="80000"/>
              </a:schemeClr>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14" name="组合 13">
            <a:extLst>
              <a:ext uri="{FF2B5EF4-FFF2-40B4-BE49-F238E27FC236}">
                <a16:creationId xmlns:a16="http://schemas.microsoft.com/office/drawing/2014/main" id="{0CA93CF7-7C54-4D5B-AB45-FCBC8E8EC504}"/>
              </a:ext>
            </a:extLst>
          </p:cNvPr>
          <p:cNvGrpSpPr/>
          <p:nvPr/>
        </p:nvGrpSpPr>
        <p:grpSpPr>
          <a:xfrm flipH="1">
            <a:off x="4611782" y="1263723"/>
            <a:ext cx="2935945" cy="438112"/>
            <a:chOff x="7319388" y="6371960"/>
            <a:chExt cx="2117024" cy="578066"/>
          </a:xfrm>
        </p:grpSpPr>
        <p:sp>
          <p:nvSpPr>
            <p:cNvPr id="15" name="圆角矩形 40">
              <a:extLst>
                <a:ext uri="{FF2B5EF4-FFF2-40B4-BE49-F238E27FC236}">
                  <a16:creationId xmlns:a16="http://schemas.microsoft.com/office/drawing/2014/main" id="{FAB7E0E9-3FEA-4466-8098-B944A94A6DC4}"/>
                </a:ext>
              </a:extLst>
            </p:cNvPr>
            <p:cNvSpPr/>
            <p:nvPr/>
          </p:nvSpPr>
          <p:spPr>
            <a:xfrm>
              <a:off x="7319388" y="6371960"/>
              <a:ext cx="2117024" cy="55281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什么时间？</a:t>
              </a:r>
            </a:p>
          </p:txBody>
        </p:sp>
        <p:sp>
          <p:nvSpPr>
            <p:cNvPr id="16" name="矩形 15">
              <a:extLst>
                <a:ext uri="{FF2B5EF4-FFF2-40B4-BE49-F238E27FC236}">
                  <a16:creationId xmlns:a16="http://schemas.microsoft.com/office/drawing/2014/main" id="{46E51C72-6C43-494B-BBD9-A7DA1CE86198}"/>
                </a:ext>
              </a:extLst>
            </p:cNvPr>
            <p:cNvSpPr/>
            <p:nvPr/>
          </p:nvSpPr>
          <p:spPr>
            <a:xfrm>
              <a:off x="7813426" y="6462712"/>
              <a:ext cx="1365436" cy="487314"/>
            </a:xfrm>
            <a:prstGeom prst="rect">
              <a:avLst/>
            </a:prstGeom>
          </p:spPr>
          <p:txBody>
            <a:bodyPr wrap="square">
              <a:spAutoFit/>
            </a:bodyPr>
            <a:lstStyle/>
            <a:p>
              <a:pPr algn="ctr"/>
              <a:endParaRPr lang="zh-CN" altLang="en-US" sz="1800" b="1" dirty="0">
                <a:solidFill>
                  <a:schemeClr val="bg1"/>
                </a:solidFill>
                <a:latin typeface="微软雅黑" panose="020B0503020204020204" pitchFamily="34" charset="-122"/>
                <a:ea typeface="微软雅黑" panose="020B0503020204020204" pitchFamily="34" charset="-122"/>
              </a:endParaRPr>
            </a:p>
          </p:txBody>
        </p:sp>
      </p:grpSp>
      <p:sp>
        <p:nvSpPr>
          <p:cNvPr id="17" name="矩形: 圆角 16">
            <a:extLst>
              <a:ext uri="{FF2B5EF4-FFF2-40B4-BE49-F238E27FC236}">
                <a16:creationId xmlns:a16="http://schemas.microsoft.com/office/drawing/2014/main" id="{BA9F8A1F-FADC-41AB-AF17-EED7D2B933A0}"/>
              </a:ext>
            </a:extLst>
          </p:cNvPr>
          <p:cNvSpPr/>
          <p:nvPr/>
        </p:nvSpPr>
        <p:spPr>
          <a:xfrm flipH="1">
            <a:off x="8304976" y="1290436"/>
            <a:ext cx="2935942" cy="4034424"/>
          </a:xfrm>
          <a:prstGeom prst="roundRect">
            <a:avLst>
              <a:gd name="adj" fmla="val 7005"/>
            </a:avLst>
          </a:prstGeom>
          <a:noFill/>
          <a:ln w="12700" cap="flat">
            <a:solidFill>
              <a:schemeClr val="accent1">
                <a:lumMod val="20000"/>
                <a:lumOff val="80000"/>
              </a:schemeClr>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18" name="组合 17">
            <a:extLst>
              <a:ext uri="{FF2B5EF4-FFF2-40B4-BE49-F238E27FC236}">
                <a16:creationId xmlns:a16="http://schemas.microsoft.com/office/drawing/2014/main" id="{C02A6E05-FDC3-4281-9AB9-47ED930AF0E7}"/>
              </a:ext>
            </a:extLst>
          </p:cNvPr>
          <p:cNvGrpSpPr/>
          <p:nvPr/>
        </p:nvGrpSpPr>
        <p:grpSpPr>
          <a:xfrm flipH="1">
            <a:off x="8284190" y="1290436"/>
            <a:ext cx="2935945" cy="418972"/>
            <a:chOff x="7319388" y="6371960"/>
            <a:chExt cx="2117024" cy="552810"/>
          </a:xfrm>
        </p:grpSpPr>
        <p:sp>
          <p:nvSpPr>
            <p:cNvPr id="19" name="圆角矩形 40">
              <a:extLst>
                <a:ext uri="{FF2B5EF4-FFF2-40B4-BE49-F238E27FC236}">
                  <a16:creationId xmlns:a16="http://schemas.microsoft.com/office/drawing/2014/main" id="{46C5835B-4950-463D-95E4-8C05BF6D4438}"/>
                </a:ext>
              </a:extLst>
            </p:cNvPr>
            <p:cNvSpPr/>
            <p:nvPr/>
          </p:nvSpPr>
          <p:spPr>
            <a:xfrm>
              <a:off x="7319388" y="6371960"/>
              <a:ext cx="2117024" cy="552810"/>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钱花去哪里？</a:t>
              </a:r>
            </a:p>
          </p:txBody>
        </p:sp>
        <p:sp>
          <p:nvSpPr>
            <p:cNvPr id="20" name="矩形 19">
              <a:extLst>
                <a:ext uri="{FF2B5EF4-FFF2-40B4-BE49-F238E27FC236}">
                  <a16:creationId xmlns:a16="http://schemas.microsoft.com/office/drawing/2014/main" id="{DE7F4C62-FD9F-4579-9060-619117EDA5D1}"/>
                </a:ext>
              </a:extLst>
            </p:cNvPr>
            <p:cNvSpPr/>
            <p:nvPr/>
          </p:nvSpPr>
          <p:spPr>
            <a:xfrm>
              <a:off x="7813426" y="6462711"/>
              <a:ext cx="1365436" cy="390047"/>
            </a:xfrm>
            <a:prstGeom prst="rect">
              <a:avLst/>
            </a:prstGeom>
          </p:spPr>
          <p:txBody>
            <a:bodyPr wrap="square">
              <a:spAutoFit/>
            </a:bodyPr>
            <a:lstStyle/>
            <a:p>
              <a:pPr algn="ct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42" name="矩形 41">
            <a:extLst>
              <a:ext uri="{FF2B5EF4-FFF2-40B4-BE49-F238E27FC236}">
                <a16:creationId xmlns:a16="http://schemas.microsoft.com/office/drawing/2014/main" id="{6E3372CF-13CD-4CC5-9146-C1B5825C6B41}"/>
              </a:ext>
            </a:extLst>
          </p:cNvPr>
          <p:cNvSpPr/>
          <p:nvPr/>
        </p:nvSpPr>
        <p:spPr>
          <a:xfrm>
            <a:off x="1516346" y="3773737"/>
            <a:ext cx="1620957"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深圳公司工程部</a:t>
            </a:r>
            <a:endParaRPr lang="zh-CN" altLang="en-US" sz="1100" dirty="0"/>
          </a:p>
        </p:txBody>
      </p:sp>
      <p:sp>
        <p:nvSpPr>
          <p:cNvPr id="43" name="矩形 42">
            <a:extLst>
              <a:ext uri="{FF2B5EF4-FFF2-40B4-BE49-F238E27FC236}">
                <a16:creationId xmlns:a16="http://schemas.microsoft.com/office/drawing/2014/main" id="{9E7F472E-2136-4ADF-8F4E-CE196D79886F}"/>
              </a:ext>
            </a:extLst>
          </p:cNvPr>
          <p:cNvSpPr/>
          <p:nvPr/>
        </p:nvSpPr>
        <p:spPr>
          <a:xfrm>
            <a:off x="1516346" y="2934330"/>
            <a:ext cx="1415772"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翡翠绿洲项目</a:t>
            </a:r>
            <a:endParaRPr lang="zh-CN" altLang="en-US" sz="1100" dirty="0"/>
          </a:p>
        </p:txBody>
      </p:sp>
      <p:sp>
        <p:nvSpPr>
          <p:cNvPr id="44" name="矩形 43">
            <a:extLst>
              <a:ext uri="{FF2B5EF4-FFF2-40B4-BE49-F238E27FC236}">
                <a16:creationId xmlns:a16="http://schemas.microsoft.com/office/drawing/2014/main" id="{51944B07-9326-497E-BAA6-1E984A9804C9}"/>
              </a:ext>
            </a:extLst>
          </p:cNvPr>
          <p:cNvSpPr/>
          <p:nvPr/>
        </p:nvSpPr>
        <p:spPr>
          <a:xfrm>
            <a:off x="1516346" y="2094923"/>
            <a:ext cx="2225289"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XXX</a:t>
            </a:r>
            <a:r>
              <a:rPr lang="zh-CN" altLang="en-US" sz="1600" dirty="0">
                <a:solidFill>
                  <a:schemeClr val="bg1"/>
                </a:solidFill>
                <a:latin typeface="微软雅黑" panose="020B0503020204020204" pitchFamily="34" charset="-122"/>
                <a:ea typeface="微软雅黑" panose="020B0503020204020204" pitchFamily="34" charset="-122"/>
              </a:rPr>
              <a:t>地产公司有限公司</a:t>
            </a:r>
            <a:endParaRPr lang="zh-CN" altLang="en-US" sz="1100" dirty="0"/>
          </a:p>
        </p:txBody>
      </p:sp>
      <p:sp>
        <p:nvSpPr>
          <p:cNvPr id="45" name="矩形 44">
            <a:extLst>
              <a:ext uri="{FF2B5EF4-FFF2-40B4-BE49-F238E27FC236}">
                <a16:creationId xmlns:a16="http://schemas.microsoft.com/office/drawing/2014/main" id="{ADE66A0B-CB95-496A-99DF-E94385C40DCA}"/>
              </a:ext>
            </a:extLst>
          </p:cNvPr>
          <p:cNvSpPr/>
          <p:nvPr/>
        </p:nvSpPr>
        <p:spPr>
          <a:xfrm>
            <a:off x="1516346" y="4613145"/>
            <a:ext cx="595035"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张三</a:t>
            </a:r>
            <a:endParaRPr lang="zh-CN" altLang="en-US" sz="1100" dirty="0"/>
          </a:p>
        </p:txBody>
      </p:sp>
      <p:sp>
        <p:nvSpPr>
          <p:cNvPr id="46" name="矩形 45">
            <a:extLst>
              <a:ext uri="{FF2B5EF4-FFF2-40B4-BE49-F238E27FC236}">
                <a16:creationId xmlns:a16="http://schemas.microsoft.com/office/drawing/2014/main" id="{2A48F813-5B48-4C2D-B7F6-D3F83468A995}"/>
              </a:ext>
            </a:extLst>
          </p:cNvPr>
          <p:cNvSpPr/>
          <p:nvPr/>
        </p:nvSpPr>
        <p:spPr>
          <a:xfrm>
            <a:off x="5100300" y="4637224"/>
            <a:ext cx="1401346"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年</a:t>
            </a:r>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月</a:t>
            </a:r>
            <a:r>
              <a:rPr lang="en-US" altLang="zh-CN" sz="1600" dirty="0">
                <a:solidFill>
                  <a:schemeClr val="bg1"/>
                </a:solidFill>
                <a:latin typeface="微软雅黑" panose="020B0503020204020204" pitchFamily="34" charset="-122"/>
                <a:ea typeface="微软雅黑" panose="020B0503020204020204" pitchFamily="34" charset="-122"/>
              </a:rPr>
              <a:t>24</a:t>
            </a:r>
            <a:r>
              <a:rPr lang="zh-CN" altLang="en-US" sz="1600" dirty="0">
                <a:solidFill>
                  <a:schemeClr val="bg1"/>
                </a:solidFill>
                <a:latin typeface="微软雅黑" panose="020B0503020204020204" pitchFamily="34" charset="-122"/>
                <a:ea typeface="微软雅黑" panose="020B0503020204020204" pitchFamily="34" charset="-122"/>
              </a:rPr>
              <a:t>日</a:t>
            </a:r>
            <a:endParaRPr lang="zh-CN" altLang="en-US" sz="1600" dirty="0"/>
          </a:p>
        </p:txBody>
      </p:sp>
      <p:sp>
        <p:nvSpPr>
          <p:cNvPr id="47" name="矩形 46">
            <a:extLst>
              <a:ext uri="{FF2B5EF4-FFF2-40B4-BE49-F238E27FC236}">
                <a16:creationId xmlns:a16="http://schemas.microsoft.com/office/drawing/2014/main" id="{BBA5CBCA-61B3-45F0-82E7-EC6197D08160}"/>
              </a:ext>
            </a:extLst>
          </p:cNvPr>
          <p:cNvSpPr/>
          <p:nvPr/>
        </p:nvSpPr>
        <p:spPr>
          <a:xfrm>
            <a:off x="5065102" y="2934329"/>
            <a:ext cx="1245854"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年一季度</a:t>
            </a:r>
            <a:endParaRPr lang="zh-CN" altLang="en-US" sz="1600" dirty="0"/>
          </a:p>
        </p:txBody>
      </p:sp>
      <p:sp>
        <p:nvSpPr>
          <p:cNvPr id="48" name="矩形 47">
            <a:extLst>
              <a:ext uri="{FF2B5EF4-FFF2-40B4-BE49-F238E27FC236}">
                <a16:creationId xmlns:a16="http://schemas.microsoft.com/office/drawing/2014/main" id="{998FDB65-0ECF-4014-B5EB-56521CF93D8D}"/>
              </a:ext>
            </a:extLst>
          </p:cNvPr>
          <p:cNvSpPr/>
          <p:nvPr/>
        </p:nvSpPr>
        <p:spPr>
          <a:xfrm>
            <a:off x="5072032" y="2094923"/>
            <a:ext cx="1075936"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2020</a:t>
            </a:r>
            <a:r>
              <a:rPr lang="zh-CN" altLang="en-US" sz="1600" dirty="0">
                <a:solidFill>
                  <a:schemeClr val="bg1"/>
                </a:solidFill>
                <a:latin typeface="微软雅黑" panose="020B0503020204020204" pitchFamily="34" charset="-122"/>
                <a:ea typeface="微软雅黑" panose="020B0503020204020204" pitchFamily="34" charset="-122"/>
              </a:rPr>
              <a:t>财年</a:t>
            </a:r>
            <a:endParaRPr lang="zh-CN" altLang="en-US" sz="1600" dirty="0"/>
          </a:p>
        </p:txBody>
      </p:sp>
      <p:sp>
        <p:nvSpPr>
          <p:cNvPr id="49" name="矩形 48">
            <a:extLst>
              <a:ext uri="{FF2B5EF4-FFF2-40B4-BE49-F238E27FC236}">
                <a16:creationId xmlns:a16="http://schemas.microsoft.com/office/drawing/2014/main" id="{E1721584-D120-41E5-985C-9CDB29E40949}"/>
              </a:ext>
            </a:extLst>
          </p:cNvPr>
          <p:cNvSpPr/>
          <p:nvPr/>
        </p:nvSpPr>
        <p:spPr>
          <a:xfrm>
            <a:off x="5065102" y="3752586"/>
            <a:ext cx="1879041"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2020.01~2020.04</a:t>
            </a:r>
            <a:endParaRPr lang="zh-CN" altLang="en-US" sz="1600" dirty="0"/>
          </a:p>
        </p:txBody>
      </p:sp>
      <p:sp>
        <p:nvSpPr>
          <p:cNvPr id="50" name="矩形 49">
            <a:extLst>
              <a:ext uri="{FF2B5EF4-FFF2-40B4-BE49-F238E27FC236}">
                <a16:creationId xmlns:a16="http://schemas.microsoft.com/office/drawing/2014/main" id="{CF5D8084-B761-4C6F-B3BA-DFA490EE7D1D}"/>
              </a:ext>
            </a:extLst>
          </p:cNvPr>
          <p:cNvSpPr/>
          <p:nvPr/>
        </p:nvSpPr>
        <p:spPr>
          <a:xfrm>
            <a:off x="8459668" y="2929326"/>
            <a:ext cx="1863011"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案场二季度物业费</a:t>
            </a:r>
            <a:endParaRPr lang="zh-CN" altLang="en-US" sz="1600" dirty="0"/>
          </a:p>
        </p:txBody>
      </p:sp>
      <p:sp>
        <p:nvSpPr>
          <p:cNvPr id="51" name="矩形 50">
            <a:extLst>
              <a:ext uri="{FF2B5EF4-FFF2-40B4-BE49-F238E27FC236}">
                <a16:creationId xmlns:a16="http://schemas.microsoft.com/office/drawing/2014/main" id="{53076FF8-CD7E-4227-9C09-7CE388643E3C}"/>
              </a:ext>
            </a:extLst>
          </p:cNvPr>
          <p:cNvSpPr/>
          <p:nvPr/>
        </p:nvSpPr>
        <p:spPr>
          <a:xfrm>
            <a:off x="8459668" y="2094923"/>
            <a:ext cx="2356735"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地铁</a:t>
            </a:r>
            <a:r>
              <a:rPr lang="en-US" altLang="zh-CN" sz="1600" dirty="0">
                <a:solidFill>
                  <a:schemeClr val="bg1"/>
                </a:solidFill>
                <a:latin typeface="微软雅黑" panose="020B0503020204020204" pitchFamily="34" charset="-122"/>
                <a:ea typeface="微软雅黑" panose="020B0503020204020204" pitchFamily="34" charset="-122"/>
              </a:rPr>
              <a:t>3</a:t>
            </a:r>
            <a:r>
              <a:rPr lang="zh-CN" altLang="en-US" sz="1600" dirty="0">
                <a:solidFill>
                  <a:schemeClr val="bg1"/>
                </a:solidFill>
                <a:latin typeface="微软雅黑" panose="020B0503020204020204" pitchFamily="34" charset="-122"/>
                <a:ea typeface="微软雅黑" panose="020B0503020204020204" pitchFamily="34" charset="-122"/>
              </a:rPr>
              <a:t>号线进展厅广告位</a:t>
            </a:r>
            <a:endParaRPr lang="zh-CN" altLang="en-US" sz="1600" dirty="0"/>
          </a:p>
        </p:txBody>
      </p:sp>
      <p:sp>
        <p:nvSpPr>
          <p:cNvPr id="25" name="矩形 24">
            <a:extLst>
              <a:ext uri="{FF2B5EF4-FFF2-40B4-BE49-F238E27FC236}">
                <a16:creationId xmlns:a16="http://schemas.microsoft.com/office/drawing/2014/main" id="{8AA1CA89-F08C-4F15-A523-A65453176FFF}"/>
              </a:ext>
            </a:extLst>
          </p:cNvPr>
          <p:cNvSpPr/>
          <p:nvPr/>
        </p:nvSpPr>
        <p:spPr>
          <a:xfrm>
            <a:off x="8459668" y="3778742"/>
            <a:ext cx="2068195"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深圳公司办公用品费</a:t>
            </a:r>
            <a:endParaRPr lang="zh-CN" altLang="en-US" sz="1600" dirty="0"/>
          </a:p>
        </p:txBody>
      </p:sp>
      <p:sp>
        <p:nvSpPr>
          <p:cNvPr id="26" name="矩形 25">
            <a:extLst>
              <a:ext uri="{FF2B5EF4-FFF2-40B4-BE49-F238E27FC236}">
                <a16:creationId xmlns:a16="http://schemas.microsoft.com/office/drawing/2014/main" id="{12A6415B-DFE5-4F85-B7A6-EBEAEC33F9E0}"/>
              </a:ext>
            </a:extLst>
          </p:cNvPr>
          <p:cNvSpPr/>
          <p:nvPr/>
        </p:nvSpPr>
        <p:spPr>
          <a:xfrm>
            <a:off x="8459668" y="4613145"/>
            <a:ext cx="2646878"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翡翠绿洲项目开发贷款利息</a:t>
            </a:r>
            <a:endParaRPr lang="zh-CN" altLang="en-US" sz="1600" dirty="0"/>
          </a:p>
        </p:txBody>
      </p:sp>
      <p:sp>
        <p:nvSpPr>
          <p:cNvPr id="27" name="圆角矩形标注 27">
            <a:extLst>
              <a:ext uri="{FF2B5EF4-FFF2-40B4-BE49-F238E27FC236}">
                <a16:creationId xmlns:a16="http://schemas.microsoft.com/office/drawing/2014/main" id="{5B4CF1F1-2970-4ED3-8B59-F409DC4B1484}"/>
              </a:ext>
            </a:extLst>
          </p:cNvPr>
          <p:cNvSpPr/>
          <p:nvPr/>
        </p:nvSpPr>
        <p:spPr>
          <a:xfrm>
            <a:off x="532512" y="5794035"/>
            <a:ext cx="2801678" cy="719220"/>
          </a:xfrm>
          <a:prstGeom prst="wedgeRoundRectCallout">
            <a:avLst>
              <a:gd name="adj1" fmla="val 25128"/>
              <a:gd name="adj2" fmla="val -8323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法人公司、项目、部门、个人</a:t>
            </a:r>
          </a:p>
        </p:txBody>
      </p:sp>
      <p:sp>
        <p:nvSpPr>
          <p:cNvPr id="28" name="圆角矩形标注 27">
            <a:extLst>
              <a:ext uri="{FF2B5EF4-FFF2-40B4-BE49-F238E27FC236}">
                <a16:creationId xmlns:a16="http://schemas.microsoft.com/office/drawing/2014/main" id="{D1ED5AFC-44F0-4E4F-9511-5EC18102FA92}"/>
              </a:ext>
            </a:extLst>
          </p:cNvPr>
          <p:cNvSpPr/>
          <p:nvPr/>
        </p:nvSpPr>
        <p:spPr>
          <a:xfrm>
            <a:off x="4400134" y="5794035"/>
            <a:ext cx="2801678" cy="719220"/>
          </a:xfrm>
          <a:prstGeom prst="wedgeRoundRectCallout">
            <a:avLst>
              <a:gd name="adj1" fmla="val 20051"/>
              <a:gd name="adj2" fmla="val -8323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财年、季度、区间、天</a:t>
            </a:r>
          </a:p>
        </p:txBody>
      </p:sp>
      <p:sp>
        <p:nvSpPr>
          <p:cNvPr id="29" name="圆角矩形标注 27">
            <a:extLst>
              <a:ext uri="{FF2B5EF4-FFF2-40B4-BE49-F238E27FC236}">
                <a16:creationId xmlns:a16="http://schemas.microsoft.com/office/drawing/2014/main" id="{40D492B5-5365-4FC3-A97A-C747BF93B376}"/>
              </a:ext>
            </a:extLst>
          </p:cNvPr>
          <p:cNvSpPr/>
          <p:nvPr/>
        </p:nvSpPr>
        <p:spPr>
          <a:xfrm>
            <a:off x="7800944" y="5813724"/>
            <a:ext cx="2801678" cy="719220"/>
          </a:xfrm>
          <a:prstGeom prst="wedgeRoundRectCallout">
            <a:avLst>
              <a:gd name="adj1" fmla="val 20051"/>
              <a:gd name="adj2" fmla="val -8323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科目、事项</a:t>
            </a:r>
          </a:p>
        </p:txBody>
      </p:sp>
    </p:spTree>
    <p:extLst>
      <p:ext uri="{BB962C8B-B14F-4D97-AF65-F5344CB8AC3E}">
        <p14:creationId xmlns:p14="http://schemas.microsoft.com/office/powerpoint/2010/main" val="3466643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6">
            <a:extLst>
              <a:ext uri="{FF2B5EF4-FFF2-40B4-BE49-F238E27FC236}">
                <a16:creationId xmlns:a16="http://schemas.microsoft.com/office/drawing/2014/main" id="{E7E27B67-104C-461F-98DB-99492C9D209E}"/>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核心三要素映射到系统设计</a:t>
            </a:r>
            <a:endParaRPr lang="zh-CN" altLang="zh-CN" sz="3199" b="1" dirty="0">
              <a:solidFill>
                <a:schemeClr val="bg1"/>
              </a:solidFill>
              <a:latin typeface="方正兰亭粗黑_GBK" charset="-122"/>
              <a:ea typeface="微软雅黑" pitchFamily="34" charset="-122"/>
            </a:endParaRPr>
          </a:p>
        </p:txBody>
      </p:sp>
      <p:sp>
        <p:nvSpPr>
          <p:cNvPr id="60" name="矩形: 圆角 59">
            <a:extLst>
              <a:ext uri="{FF2B5EF4-FFF2-40B4-BE49-F238E27FC236}">
                <a16:creationId xmlns:a16="http://schemas.microsoft.com/office/drawing/2014/main" id="{435A6C64-1638-4559-8BDA-ED791151E6BD}"/>
              </a:ext>
            </a:extLst>
          </p:cNvPr>
          <p:cNvSpPr/>
          <p:nvPr/>
        </p:nvSpPr>
        <p:spPr>
          <a:xfrm flipH="1">
            <a:off x="1104176" y="1290436"/>
            <a:ext cx="2935942" cy="4085029"/>
          </a:xfrm>
          <a:prstGeom prst="roundRect">
            <a:avLst>
              <a:gd name="adj" fmla="val 7005"/>
            </a:avLst>
          </a:prstGeom>
          <a:noFill/>
          <a:ln w="12700" cap="flat">
            <a:solidFill>
              <a:schemeClr val="accent1">
                <a:lumMod val="20000"/>
                <a:lumOff val="80000"/>
              </a:schemeClr>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61" name="组合 60">
            <a:extLst>
              <a:ext uri="{FF2B5EF4-FFF2-40B4-BE49-F238E27FC236}">
                <a16:creationId xmlns:a16="http://schemas.microsoft.com/office/drawing/2014/main" id="{A70696A1-3CC2-4C31-9FD5-A2093FF8D9F3}"/>
              </a:ext>
            </a:extLst>
          </p:cNvPr>
          <p:cNvGrpSpPr/>
          <p:nvPr/>
        </p:nvGrpSpPr>
        <p:grpSpPr>
          <a:xfrm flipH="1">
            <a:off x="1083390" y="1290436"/>
            <a:ext cx="2935945" cy="418972"/>
            <a:chOff x="7319388" y="6371960"/>
            <a:chExt cx="2117024" cy="552810"/>
          </a:xfrm>
        </p:grpSpPr>
        <p:sp>
          <p:nvSpPr>
            <p:cNvPr id="62" name="圆角矩形 40">
              <a:extLst>
                <a:ext uri="{FF2B5EF4-FFF2-40B4-BE49-F238E27FC236}">
                  <a16:creationId xmlns:a16="http://schemas.microsoft.com/office/drawing/2014/main" id="{B8D65967-04AE-4F85-847C-26D2175FDAED}"/>
                </a:ext>
              </a:extLst>
            </p:cNvPr>
            <p:cNvSpPr/>
            <p:nvPr/>
          </p:nvSpPr>
          <p:spPr>
            <a:xfrm>
              <a:off x="7319388" y="6371960"/>
              <a:ext cx="2117024" cy="552810"/>
            </a:xfrm>
            <a:prstGeom prst="roundRect">
              <a:avLst>
                <a:gd name="adj" fmla="val 5000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谁？</a:t>
              </a:r>
            </a:p>
          </p:txBody>
        </p:sp>
        <p:sp>
          <p:nvSpPr>
            <p:cNvPr id="63" name="矩形 62">
              <a:extLst>
                <a:ext uri="{FF2B5EF4-FFF2-40B4-BE49-F238E27FC236}">
                  <a16:creationId xmlns:a16="http://schemas.microsoft.com/office/drawing/2014/main" id="{1CBD873F-D8C3-470A-B4CA-DCDC2BEBA5F0}"/>
                </a:ext>
              </a:extLst>
            </p:cNvPr>
            <p:cNvSpPr/>
            <p:nvPr/>
          </p:nvSpPr>
          <p:spPr>
            <a:xfrm>
              <a:off x="7813426" y="6462711"/>
              <a:ext cx="1365436" cy="295529"/>
            </a:xfrm>
            <a:prstGeom prst="rect">
              <a:avLst/>
            </a:prstGeom>
          </p:spPr>
          <p:txBody>
            <a:bodyPr wrap="square">
              <a:spAutoFit/>
            </a:bodyPr>
            <a:lstStyle/>
            <a:p>
              <a:pPr algn="ct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64" name="矩形: 圆角 63">
            <a:extLst>
              <a:ext uri="{FF2B5EF4-FFF2-40B4-BE49-F238E27FC236}">
                <a16:creationId xmlns:a16="http://schemas.microsoft.com/office/drawing/2014/main" id="{D69B66B4-2B62-4CD5-ABCD-E3C335AFD953}"/>
              </a:ext>
            </a:extLst>
          </p:cNvPr>
          <p:cNvSpPr/>
          <p:nvPr/>
        </p:nvSpPr>
        <p:spPr>
          <a:xfrm flipH="1">
            <a:off x="4632568" y="1263739"/>
            <a:ext cx="2935942" cy="4100741"/>
          </a:xfrm>
          <a:prstGeom prst="roundRect">
            <a:avLst>
              <a:gd name="adj" fmla="val 7005"/>
            </a:avLst>
          </a:prstGeom>
          <a:noFill/>
          <a:ln w="12700" cap="flat">
            <a:solidFill>
              <a:schemeClr val="accent1">
                <a:lumMod val="20000"/>
                <a:lumOff val="80000"/>
              </a:schemeClr>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65" name="组合 64">
            <a:extLst>
              <a:ext uri="{FF2B5EF4-FFF2-40B4-BE49-F238E27FC236}">
                <a16:creationId xmlns:a16="http://schemas.microsoft.com/office/drawing/2014/main" id="{DC3F36C3-8119-4279-A501-A4A0EA7B29CA}"/>
              </a:ext>
            </a:extLst>
          </p:cNvPr>
          <p:cNvGrpSpPr/>
          <p:nvPr/>
        </p:nvGrpSpPr>
        <p:grpSpPr>
          <a:xfrm flipH="1">
            <a:off x="4611782" y="1263723"/>
            <a:ext cx="2935945" cy="438112"/>
            <a:chOff x="7319388" y="6371960"/>
            <a:chExt cx="2117024" cy="578066"/>
          </a:xfrm>
        </p:grpSpPr>
        <p:sp>
          <p:nvSpPr>
            <p:cNvPr id="66" name="圆角矩形 40">
              <a:extLst>
                <a:ext uri="{FF2B5EF4-FFF2-40B4-BE49-F238E27FC236}">
                  <a16:creationId xmlns:a16="http://schemas.microsoft.com/office/drawing/2014/main" id="{8A42D005-5FBC-4CE3-B4F8-0C2EEFB63471}"/>
                </a:ext>
              </a:extLst>
            </p:cNvPr>
            <p:cNvSpPr/>
            <p:nvPr/>
          </p:nvSpPr>
          <p:spPr>
            <a:xfrm>
              <a:off x="7319388" y="6371960"/>
              <a:ext cx="2117024" cy="552810"/>
            </a:xfrm>
            <a:prstGeom prst="roundRect">
              <a:avLst>
                <a:gd name="adj" fmla="val 50000"/>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什么时间？</a:t>
              </a:r>
            </a:p>
          </p:txBody>
        </p:sp>
        <p:sp>
          <p:nvSpPr>
            <p:cNvPr id="67" name="矩形 66">
              <a:extLst>
                <a:ext uri="{FF2B5EF4-FFF2-40B4-BE49-F238E27FC236}">
                  <a16:creationId xmlns:a16="http://schemas.microsoft.com/office/drawing/2014/main" id="{24A7CE97-7D0D-400E-8B24-89E49DF3ACB6}"/>
                </a:ext>
              </a:extLst>
            </p:cNvPr>
            <p:cNvSpPr/>
            <p:nvPr/>
          </p:nvSpPr>
          <p:spPr>
            <a:xfrm>
              <a:off x="7813426" y="6462712"/>
              <a:ext cx="1365436" cy="487314"/>
            </a:xfrm>
            <a:prstGeom prst="rect">
              <a:avLst/>
            </a:prstGeom>
          </p:spPr>
          <p:txBody>
            <a:bodyPr wrap="square">
              <a:spAutoFit/>
            </a:bodyPr>
            <a:lstStyle/>
            <a:p>
              <a:pPr algn="ctr"/>
              <a:endParaRPr lang="zh-CN" altLang="en-US" sz="1800" b="1" dirty="0">
                <a:solidFill>
                  <a:schemeClr val="bg1"/>
                </a:solidFill>
                <a:latin typeface="微软雅黑" panose="020B0503020204020204" pitchFamily="34" charset="-122"/>
                <a:ea typeface="微软雅黑" panose="020B0503020204020204" pitchFamily="34" charset="-122"/>
              </a:endParaRPr>
            </a:p>
          </p:txBody>
        </p:sp>
      </p:grpSp>
      <p:sp>
        <p:nvSpPr>
          <p:cNvPr id="68" name="矩形: 圆角 67">
            <a:extLst>
              <a:ext uri="{FF2B5EF4-FFF2-40B4-BE49-F238E27FC236}">
                <a16:creationId xmlns:a16="http://schemas.microsoft.com/office/drawing/2014/main" id="{477D9919-14DA-467D-9796-6830D2B9EEA2}"/>
              </a:ext>
            </a:extLst>
          </p:cNvPr>
          <p:cNvSpPr/>
          <p:nvPr/>
        </p:nvSpPr>
        <p:spPr>
          <a:xfrm flipH="1">
            <a:off x="8304976" y="1290436"/>
            <a:ext cx="2935942" cy="4085029"/>
          </a:xfrm>
          <a:prstGeom prst="roundRect">
            <a:avLst>
              <a:gd name="adj" fmla="val 7005"/>
            </a:avLst>
          </a:prstGeom>
          <a:noFill/>
          <a:ln w="12700" cap="flat">
            <a:solidFill>
              <a:schemeClr val="accent1">
                <a:lumMod val="20000"/>
                <a:lumOff val="80000"/>
              </a:schemeClr>
            </a:solidFill>
            <a:prstDash val="sysDash"/>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fromWordArt="0" anchor="ctr" anchorCtr="0" forceAA="0" compatLnSpc="1">
            <a:prstTxWarp prst="textNoShape">
              <a:avLst/>
            </a:prstTxWarp>
            <a:noAutofit/>
          </a:bodyPr>
          <a:lstStyle/>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a:endParaRPr>
          </a:p>
        </p:txBody>
      </p:sp>
      <p:grpSp>
        <p:nvGrpSpPr>
          <p:cNvPr id="69" name="组合 68">
            <a:extLst>
              <a:ext uri="{FF2B5EF4-FFF2-40B4-BE49-F238E27FC236}">
                <a16:creationId xmlns:a16="http://schemas.microsoft.com/office/drawing/2014/main" id="{B478EB48-FB24-49B0-9210-A63AE722244C}"/>
              </a:ext>
            </a:extLst>
          </p:cNvPr>
          <p:cNvGrpSpPr/>
          <p:nvPr/>
        </p:nvGrpSpPr>
        <p:grpSpPr>
          <a:xfrm flipH="1">
            <a:off x="8284190" y="1290436"/>
            <a:ext cx="2935945" cy="418972"/>
            <a:chOff x="7319388" y="6371960"/>
            <a:chExt cx="2117024" cy="552810"/>
          </a:xfrm>
        </p:grpSpPr>
        <p:sp>
          <p:nvSpPr>
            <p:cNvPr id="70" name="圆角矩形 40">
              <a:extLst>
                <a:ext uri="{FF2B5EF4-FFF2-40B4-BE49-F238E27FC236}">
                  <a16:creationId xmlns:a16="http://schemas.microsoft.com/office/drawing/2014/main" id="{34B30691-8FEB-4663-9DA5-A71A90032674}"/>
                </a:ext>
              </a:extLst>
            </p:cNvPr>
            <p:cNvSpPr/>
            <p:nvPr/>
          </p:nvSpPr>
          <p:spPr>
            <a:xfrm>
              <a:off x="7319388" y="6371960"/>
              <a:ext cx="2117024" cy="552810"/>
            </a:xfrm>
            <a:prstGeom prst="roundRect">
              <a:avLst>
                <a:gd name="adj" fmla="val 50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800" dirty="0">
                  <a:solidFill>
                    <a:schemeClr val="bg1"/>
                  </a:solidFill>
                  <a:latin typeface="微软雅黑" panose="020B0503020204020204" pitchFamily="34" charset="-122"/>
                  <a:ea typeface="微软雅黑" panose="020B0503020204020204" pitchFamily="34" charset="-122"/>
                </a:rPr>
                <a:t>钱花去哪里？</a:t>
              </a:r>
            </a:p>
          </p:txBody>
        </p:sp>
        <p:sp>
          <p:nvSpPr>
            <p:cNvPr id="71" name="矩形 70">
              <a:extLst>
                <a:ext uri="{FF2B5EF4-FFF2-40B4-BE49-F238E27FC236}">
                  <a16:creationId xmlns:a16="http://schemas.microsoft.com/office/drawing/2014/main" id="{2E894F8C-B92B-4B8B-830A-F91B11600E23}"/>
                </a:ext>
              </a:extLst>
            </p:cNvPr>
            <p:cNvSpPr/>
            <p:nvPr/>
          </p:nvSpPr>
          <p:spPr>
            <a:xfrm>
              <a:off x="7813426" y="6462711"/>
              <a:ext cx="1365436" cy="390047"/>
            </a:xfrm>
            <a:prstGeom prst="rect">
              <a:avLst/>
            </a:prstGeom>
          </p:spPr>
          <p:txBody>
            <a:bodyPr wrap="square">
              <a:spAutoFit/>
            </a:bodyPr>
            <a:lstStyle/>
            <a:p>
              <a:pPr algn="ctr"/>
              <a:endParaRPr lang="zh-CN" altLang="en-US" sz="3200" b="1" dirty="0">
                <a:solidFill>
                  <a:schemeClr val="bg1"/>
                </a:solidFill>
                <a:latin typeface="微软雅黑" panose="020B0503020204020204" pitchFamily="34" charset="-122"/>
                <a:ea typeface="微软雅黑" panose="020B0503020204020204" pitchFamily="34" charset="-122"/>
              </a:endParaRPr>
            </a:p>
          </p:txBody>
        </p:sp>
      </p:grpSp>
      <p:sp>
        <p:nvSpPr>
          <p:cNvPr id="72" name="矩形 71">
            <a:extLst>
              <a:ext uri="{FF2B5EF4-FFF2-40B4-BE49-F238E27FC236}">
                <a16:creationId xmlns:a16="http://schemas.microsoft.com/office/drawing/2014/main" id="{8C0C980F-0DD3-49A4-A3BC-2C7F62CDAC6F}"/>
              </a:ext>
            </a:extLst>
          </p:cNvPr>
          <p:cNvSpPr/>
          <p:nvPr/>
        </p:nvSpPr>
        <p:spPr>
          <a:xfrm>
            <a:off x="1516346" y="3773737"/>
            <a:ext cx="1620957"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深圳公司工程部</a:t>
            </a:r>
            <a:endParaRPr lang="zh-CN" altLang="en-US" sz="1100" dirty="0"/>
          </a:p>
        </p:txBody>
      </p:sp>
      <p:sp>
        <p:nvSpPr>
          <p:cNvPr id="73" name="矩形 72">
            <a:extLst>
              <a:ext uri="{FF2B5EF4-FFF2-40B4-BE49-F238E27FC236}">
                <a16:creationId xmlns:a16="http://schemas.microsoft.com/office/drawing/2014/main" id="{DEEF824E-EDB8-440E-8DB7-E27B99A3CA28}"/>
              </a:ext>
            </a:extLst>
          </p:cNvPr>
          <p:cNvSpPr/>
          <p:nvPr/>
        </p:nvSpPr>
        <p:spPr>
          <a:xfrm>
            <a:off x="1516346" y="2934330"/>
            <a:ext cx="1415772"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翡翠绿洲项目</a:t>
            </a:r>
            <a:endParaRPr lang="zh-CN" altLang="en-US" sz="1100" dirty="0"/>
          </a:p>
        </p:txBody>
      </p:sp>
      <p:sp>
        <p:nvSpPr>
          <p:cNvPr id="74" name="矩形 73">
            <a:extLst>
              <a:ext uri="{FF2B5EF4-FFF2-40B4-BE49-F238E27FC236}">
                <a16:creationId xmlns:a16="http://schemas.microsoft.com/office/drawing/2014/main" id="{E340417D-8970-40AB-9D3A-F7CBE11449D5}"/>
              </a:ext>
            </a:extLst>
          </p:cNvPr>
          <p:cNvSpPr/>
          <p:nvPr/>
        </p:nvSpPr>
        <p:spPr>
          <a:xfrm>
            <a:off x="1516346" y="2094923"/>
            <a:ext cx="2225289"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XXX</a:t>
            </a:r>
            <a:r>
              <a:rPr lang="zh-CN" altLang="en-US" sz="1600" dirty="0">
                <a:solidFill>
                  <a:schemeClr val="bg1"/>
                </a:solidFill>
                <a:latin typeface="微软雅黑" panose="020B0503020204020204" pitchFamily="34" charset="-122"/>
                <a:ea typeface="微软雅黑" panose="020B0503020204020204" pitchFamily="34" charset="-122"/>
              </a:rPr>
              <a:t>地产公司有限公司</a:t>
            </a:r>
            <a:endParaRPr lang="zh-CN" altLang="en-US" sz="1100" dirty="0"/>
          </a:p>
        </p:txBody>
      </p:sp>
      <p:sp>
        <p:nvSpPr>
          <p:cNvPr id="75" name="矩形 74">
            <a:extLst>
              <a:ext uri="{FF2B5EF4-FFF2-40B4-BE49-F238E27FC236}">
                <a16:creationId xmlns:a16="http://schemas.microsoft.com/office/drawing/2014/main" id="{F0270B20-0C00-4522-853A-A81717FE0FC3}"/>
              </a:ext>
            </a:extLst>
          </p:cNvPr>
          <p:cNvSpPr/>
          <p:nvPr/>
        </p:nvSpPr>
        <p:spPr>
          <a:xfrm>
            <a:off x="1516346" y="4613145"/>
            <a:ext cx="595035"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张三</a:t>
            </a:r>
            <a:endParaRPr lang="zh-CN" altLang="en-US" sz="1100" dirty="0"/>
          </a:p>
        </p:txBody>
      </p:sp>
      <p:sp>
        <p:nvSpPr>
          <p:cNvPr id="76" name="矩形 75">
            <a:extLst>
              <a:ext uri="{FF2B5EF4-FFF2-40B4-BE49-F238E27FC236}">
                <a16:creationId xmlns:a16="http://schemas.microsoft.com/office/drawing/2014/main" id="{908BC550-3EF8-47D9-9D9E-94BDB5EBEB9D}"/>
              </a:ext>
            </a:extLst>
          </p:cNvPr>
          <p:cNvSpPr/>
          <p:nvPr/>
        </p:nvSpPr>
        <p:spPr>
          <a:xfrm>
            <a:off x="5100300" y="4637224"/>
            <a:ext cx="1401346"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年</a:t>
            </a:r>
            <a:r>
              <a:rPr lang="en-US" altLang="zh-CN" sz="1600" dirty="0">
                <a:solidFill>
                  <a:schemeClr val="bg1"/>
                </a:solidFill>
                <a:latin typeface="微软雅黑" panose="020B0503020204020204" pitchFamily="34" charset="-122"/>
                <a:ea typeface="微软雅黑" panose="020B0503020204020204" pitchFamily="34" charset="-122"/>
              </a:rPr>
              <a:t>2</a:t>
            </a:r>
            <a:r>
              <a:rPr lang="zh-CN" altLang="en-US" sz="1600" dirty="0">
                <a:solidFill>
                  <a:schemeClr val="bg1"/>
                </a:solidFill>
                <a:latin typeface="微软雅黑" panose="020B0503020204020204" pitchFamily="34" charset="-122"/>
                <a:ea typeface="微软雅黑" panose="020B0503020204020204" pitchFamily="34" charset="-122"/>
              </a:rPr>
              <a:t>月</a:t>
            </a:r>
            <a:r>
              <a:rPr lang="en-US" altLang="zh-CN" sz="1600" dirty="0">
                <a:solidFill>
                  <a:schemeClr val="bg1"/>
                </a:solidFill>
                <a:latin typeface="微软雅黑" panose="020B0503020204020204" pitchFamily="34" charset="-122"/>
                <a:ea typeface="微软雅黑" panose="020B0503020204020204" pitchFamily="34" charset="-122"/>
              </a:rPr>
              <a:t>24</a:t>
            </a:r>
            <a:r>
              <a:rPr lang="zh-CN" altLang="en-US" sz="1600" dirty="0">
                <a:solidFill>
                  <a:schemeClr val="bg1"/>
                </a:solidFill>
                <a:latin typeface="微软雅黑" panose="020B0503020204020204" pitchFamily="34" charset="-122"/>
                <a:ea typeface="微软雅黑" panose="020B0503020204020204" pitchFamily="34" charset="-122"/>
              </a:rPr>
              <a:t>日</a:t>
            </a:r>
            <a:endParaRPr lang="zh-CN" altLang="en-US" sz="1600" dirty="0"/>
          </a:p>
        </p:txBody>
      </p:sp>
      <p:sp>
        <p:nvSpPr>
          <p:cNvPr id="77" name="矩形 76">
            <a:extLst>
              <a:ext uri="{FF2B5EF4-FFF2-40B4-BE49-F238E27FC236}">
                <a16:creationId xmlns:a16="http://schemas.microsoft.com/office/drawing/2014/main" id="{5C4DDBC2-9004-4993-96FB-D5ACCDBFD3B3}"/>
              </a:ext>
            </a:extLst>
          </p:cNvPr>
          <p:cNvSpPr/>
          <p:nvPr/>
        </p:nvSpPr>
        <p:spPr>
          <a:xfrm>
            <a:off x="5065102" y="2934329"/>
            <a:ext cx="1245854"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a:t>
            </a:r>
            <a:r>
              <a:rPr lang="zh-CN" altLang="en-US" sz="1600" dirty="0">
                <a:solidFill>
                  <a:schemeClr val="bg1"/>
                </a:solidFill>
                <a:latin typeface="微软雅黑" panose="020B0503020204020204" pitchFamily="34" charset="-122"/>
                <a:ea typeface="微软雅黑" panose="020B0503020204020204" pitchFamily="34" charset="-122"/>
              </a:rPr>
              <a:t>年一季度</a:t>
            </a:r>
            <a:endParaRPr lang="zh-CN" altLang="en-US" sz="1600" dirty="0"/>
          </a:p>
        </p:txBody>
      </p:sp>
      <p:sp>
        <p:nvSpPr>
          <p:cNvPr id="78" name="矩形 77">
            <a:extLst>
              <a:ext uri="{FF2B5EF4-FFF2-40B4-BE49-F238E27FC236}">
                <a16:creationId xmlns:a16="http://schemas.microsoft.com/office/drawing/2014/main" id="{AC4F0FE2-D052-46E2-B019-A702BD25082F}"/>
              </a:ext>
            </a:extLst>
          </p:cNvPr>
          <p:cNvSpPr/>
          <p:nvPr/>
        </p:nvSpPr>
        <p:spPr>
          <a:xfrm>
            <a:off x="5072032" y="2094923"/>
            <a:ext cx="1075936"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2020</a:t>
            </a:r>
            <a:r>
              <a:rPr lang="zh-CN" altLang="en-US" sz="1600" dirty="0">
                <a:solidFill>
                  <a:schemeClr val="bg1"/>
                </a:solidFill>
                <a:latin typeface="微软雅黑" panose="020B0503020204020204" pitchFamily="34" charset="-122"/>
                <a:ea typeface="微软雅黑" panose="020B0503020204020204" pitchFamily="34" charset="-122"/>
              </a:rPr>
              <a:t>财年</a:t>
            </a:r>
            <a:endParaRPr lang="zh-CN" altLang="en-US" sz="1600" dirty="0"/>
          </a:p>
        </p:txBody>
      </p:sp>
      <p:sp>
        <p:nvSpPr>
          <p:cNvPr id="79" name="矩形 78">
            <a:extLst>
              <a:ext uri="{FF2B5EF4-FFF2-40B4-BE49-F238E27FC236}">
                <a16:creationId xmlns:a16="http://schemas.microsoft.com/office/drawing/2014/main" id="{8EC12B21-5346-406C-99F7-D384318B9662}"/>
              </a:ext>
            </a:extLst>
          </p:cNvPr>
          <p:cNvSpPr/>
          <p:nvPr/>
        </p:nvSpPr>
        <p:spPr>
          <a:xfrm>
            <a:off x="5065102" y="3752586"/>
            <a:ext cx="1879041" cy="338554"/>
          </a:xfrm>
          <a:prstGeom prst="rect">
            <a:avLst/>
          </a:prstGeom>
        </p:spPr>
        <p:txBody>
          <a:bodyPr wrap="none">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2020.01~2020.04</a:t>
            </a:r>
            <a:endParaRPr lang="zh-CN" altLang="en-US" sz="1600" dirty="0"/>
          </a:p>
        </p:txBody>
      </p:sp>
      <p:sp>
        <p:nvSpPr>
          <p:cNvPr id="80" name="矩形 79">
            <a:extLst>
              <a:ext uri="{FF2B5EF4-FFF2-40B4-BE49-F238E27FC236}">
                <a16:creationId xmlns:a16="http://schemas.microsoft.com/office/drawing/2014/main" id="{ABC256B1-C915-4076-9815-444334A83470}"/>
              </a:ext>
            </a:extLst>
          </p:cNvPr>
          <p:cNvSpPr/>
          <p:nvPr/>
        </p:nvSpPr>
        <p:spPr>
          <a:xfrm>
            <a:off x="8459668" y="2929326"/>
            <a:ext cx="1863011"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案场二季度物业费</a:t>
            </a:r>
            <a:endParaRPr lang="zh-CN" altLang="en-US" sz="1600" dirty="0"/>
          </a:p>
        </p:txBody>
      </p:sp>
      <p:sp>
        <p:nvSpPr>
          <p:cNvPr id="81" name="矩形 80">
            <a:extLst>
              <a:ext uri="{FF2B5EF4-FFF2-40B4-BE49-F238E27FC236}">
                <a16:creationId xmlns:a16="http://schemas.microsoft.com/office/drawing/2014/main" id="{55D010AF-50A7-44FC-9B82-92F06064D7CA}"/>
              </a:ext>
            </a:extLst>
          </p:cNvPr>
          <p:cNvSpPr/>
          <p:nvPr/>
        </p:nvSpPr>
        <p:spPr>
          <a:xfrm>
            <a:off x="8459668" y="2094923"/>
            <a:ext cx="2356735"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地铁</a:t>
            </a:r>
            <a:r>
              <a:rPr lang="en-US" altLang="zh-CN" sz="1600" dirty="0">
                <a:solidFill>
                  <a:schemeClr val="bg1"/>
                </a:solidFill>
                <a:latin typeface="微软雅黑" panose="020B0503020204020204" pitchFamily="34" charset="-122"/>
                <a:ea typeface="微软雅黑" panose="020B0503020204020204" pitchFamily="34" charset="-122"/>
              </a:rPr>
              <a:t>3</a:t>
            </a:r>
            <a:r>
              <a:rPr lang="zh-CN" altLang="en-US" sz="1600" dirty="0">
                <a:solidFill>
                  <a:schemeClr val="bg1"/>
                </a:solidFill>
                <a:latin typeface="微软雅黑" panose="020B0503020204020204" pitchFamily="34" charset="-122"/>
                <a:ea typeface="微软雅黑" panose="020B0503020204020204" pitchFamily="34" charset="-122"/>
              </a:rPr>
              <a:t>号线进展厅广告位</a:t>
            </a:r>
            <a:endParaRPr lang="zh-CN" altLang="en-US" sz="1600" dirty="0"/>
          </a:p>
        </p:txBody>
      </p:sp>
      <p:sp>
        <p:nvSpPr>
          <p:cNvPr id="82" name="矩形 81">
            <a:extLst>
              <a:ext uri="{FF2B5EF4-FFF2-40B4-BE49-F238E27FC236}">
                <a16:creationId xmlns:a16="http://schemas.microsoft.com/office/drawing/2014/main" id="{B3918B40-CB58-4E7D-83EE-DE8E706D1851}"/>
              </a:ext>
            </a:extLst>
          </p:cNvPr>
          <p:cNvSpPr/>
          <p:nvPr/>
        </p:nvSpPr>
        <p:spPr>
          <a:xfrm>
            <a:off x="8459668" y="3778742"/>
            <a:ext cx="2068195"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深圳公司办公用品费</a:t>
            </a:r>
            <a:endParaRPr lang="zh-CN" altLang="en-US" sz="1600" dirty="0"/>
          </a:p>
        </p:txBody>
      </p:sp>
      <p:sp>
        <p:nvSpPr>
          <p:cNvPr id="83" name="矩形 82">
            <a:extLst>
              <a:ext uri="{FF2B5EF4-FFF2-40B4-BE49-F238E27FC236}">
                <a16:creationId xmlns:a16="http://schemas.microsoft.com/office/drawing/2014/main" id="{A6FE111D-0D58-41C0-BD0C-976F8D7CCA93}"/>
              </a:ext>
            </a:extLst>
          </p:cNvPr>
          <p:cNvSpPr/>
          <p:nvPr/>
        </p:nvSpPr>
        <p:spPr>
          <a:xfrm>
            <a:off x="8459668" y="4613145"/>
            <a:ext cx="2646878" cy="338554"/>
          </a:xfrm>
          <a:prstGeom prst="rect">
            <a:avLst/>
          </a:prstGeom>
        </p:spPr>
        <p:txBody>
          <a:bodyPr wrap="none">
            <a:spAutoFit/>
          </a:bodyPr>
          <a:lstStyle/>
          <a:p>
            <a:r>
              <a:rPr lang="zh-CN" altLang="en-US" sz="1600" dirty="0">
                <a:solidFill>
                  <a:schemeClr val="bg1"/>
                </a:solidFill>
                <a:latin typeface="微软雅黑" panose="020B0503020204020204" pitchFamily="34" charset="-122"/>
                <a:ea typeface="微软雅黑" panose="020B0503020204020204" pitchFamily="34" charset="-122"/>
              </a:rPr>
              <a:t>翡翠绿洲项目开发贷款利息</a:t>
            </a:r>
            <a:endParaRPr lang="zh-CN" altLang="en-US" sz="1600" dirty="0"/>
          </a:p>
        </p:txBody>
      </p:sp>
      <p:sp>
        <p:nvSpPr>
          <p:cNvPr id="87" name="圆角矩形标注 27">
            <a:extLst>
              <a:ext uri="{FF2B5EF4-FFF2-40B4-BE49-F238E27FC236}">
                <a16:creationId xmlns:a16="http://schemas.microsoft.com/office/drawing/2014/main" id="{8D59A35C-AEC8-4D3F-B019-EB2B8895024E}"/>
              </a:ext>
            </a:extLst>
          </p:cNvPr>
          <p:cNvSpPr/>
          <p:nvPr/>
        </p:nvSpPr>
        <p:spPr>
          <a:xfrm>
            <a:off x="532512" y="5794035"/>
            <a:ext cx="2801678" cy="719220"/>
          </a:xfrm>
          <a:prstGeom prst="wedgeRoundRectCallout">
            <a:avLst>
              <a:gd name="adj1" fmla="val 25128"/>
              <a:gd name="adj2" fmla="val -8323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费用承担主体</a:t>
            </a:r>
          </a:p>
        </p:txBody>
      </p:sp>
      <p:sp>
        <p:nvSpPr>
          <p:cNvPr id="88" name="圆角矩形标注 27">
            <a:extLst>
              <a:ext uri="{FF2B5EF4-FFF2-40B4-BE49-F238E27FC236}">
                <a16:creationId xmlns:a16="http://schemas.microsoft.com/office/drawing/2014/main" id="{F0AB9B87-8981-42DA-B651-EF80FBB28BC7}"/>
              </a:ext>
            </a:extLst>
          </p:cNvPr>
          <p:cNvSpPr/>
          <p:nvPr/>
        </p:nvSpPr>
        <p:spPr>
          <a:xfrm>
            <a:off x="4400134" y="5794035"/>
            <a:ext cx="2801678" cy="719220"/>
          </a:xfrm>
          <a:prstGeom prst="wedgeRoundRectCallout">
            <a:avLst>
              <a:gd name="adj1" fmla="val 20051"/>
              <a:gd name="adj2" fmla="val -8323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财年统计区间</a:t>
            </a:r>
          </a:p>
        </p:txBody>
      </p:sp>
      <p:sp>
        <p:nvSpPr>
          <p:cNvPr id="89" name="圆角矩形标注 27">
            <a:extLst>
              <a:ext uri="{FF2B5EF4-FFF2-40B4-BE49-F238E27FC236}">
                <a16:creationId xmlns:a16="http://schemas.microsoft.com/office/drawing/2014/main" id="{F06AD8FD-6CC8-4925-8841-302E97AE411C}"/>
              </a:ext>
            </a:extLst>
          </p:cNvPr>
          <p:cNvSpPr/>
          <p:nvPr/>
        </p:nvSpPr>
        <p:spPr>
          <a:xfrm>
            <a:off x="7800944" y="5813724"/>
            <a:ext cx="2801678" cy="719220"/>
          </a:xfrm>
          <a:prstGeom prst="wedgeRoundRectCallout">
            <a:avLst>
              <a:gd name="adj1" fmla="val 20051"/>
              <a:gd name="adj2" fmla="val -83239"/>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科目</a:t>
            </a:r>
          </a:p>
        </p:txBody>
      </p:sp>
    </p:spTree>
    <p:extLst>
      <p:ext uri="{BB962C8B-B14F-4D97-AF65-F5344CB8AC3E}">
        <p14:creationId xmlns:p14="http://schemas.microsoft.com/office/powerpoint/2010/main" val="4104483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B5231DC-9DDC-401D-ADA7-A64320496A0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框架构成二：费用全景业务流程</a:t>
            </a:r>
            <a:endParaRPr lang="zh-CN" altLang="zh-CN" sz="3199" b="1" dirty="0">
              <a:solidFill>
                <a:schemeClr val="bg1"/>
              </a:solidFill>
              <a:latin typeface="方正兰亭粗黑_GBK" charset="-122"/>
              <a:ea typeface="微软雅黑" pitchFamily="34" charset="-122"/>
            </a:endParaRPr>
          </a:p>
        </p:txBody>
      </p:sp>
      <p:pic>
        <p:nvPicPr>
          <p:cNvPr id="4" name="图片 3">
            <a:extLst>
              <a:ext uri="{FF2B5EF4-FFF2-40B4-BE49-F238E27FC236}">
                <a16:creationId xmlns:a16="http://schemas.microsoft.com/office/drawing/2014/main" id="{9AE48A61-974A-4029-ADA5-46EF58742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440" y="835912"/>
            <a:ext cx="6770810" cy="5975520"/>
          </a:xfrm>
          <a:prstGeom prst="rect">
            <a:avLst/>
          </a:prstGeom>
        </p:spPr>
      </p:pic>
    </p:spTree>
    <p:extLst>
      <p:ext uri="{BB962C8B-B14F-4D97-AF65-F5344CB8AC3E}">
        <p14:creationId xmlns:p14="http://schemas.microsoft.com/office/powerpoint/2010/main" val="1340429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B5231DC-9DDC-401D-ADA7-A64320496A0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框架构成三：费用预算模型</a:t>
            </a:r>
            <a:endParaRPr lang="zh-CN" altLang="zh-CN" sz="3199" b="1" dirty="0">
              <a:solidFill>
                <a:schemeClr val="bg1"/>
              </a:solidFill>
              <a:latin typeface="方正兰亭粗黑_GBK" charset="-122"/>
              <a:ea typeface="微软雅黑" pitchFamily="34" charset="-122"/>
            </a:endParaRPr>
          </a:p>
        </p:txBody>
      </p:sp>
      <p:sp>
        <p:nvSpPr>
          <p:cNvPr id="28" name="矩形 27">
            <a:extLst>
              <a:ext uri="{FF2B5EF4-FFF2-40B4-BE49-F238E27FC236}">
                <a16:creationId xmlns:a16="http://schemas.microsoft.com/office/drawing/2014/main" id="{95E13343-81F7-41F6-A119-C8BD1A865855}"/>
              </a:ext>
            </a:extLst>
          </p:cNvPr>
          <p:cNvSpPr/>
          <p:nvPr/>
        </p:nvSpPr>
        <p:spPr>
          <a:xfrm>
            <a:off x="468162" y="5342879"/>
            <a:ext cx="8432607" cy="1399284"/>
          </a:xfrm>
          <a:prstGeom prst="rect">
            <a:avLst/>
          </a:prstGeom>
          <a:solidFill>
            <a:schemeClr val="accent2"/>
          </a:solidFill>
          <a:ln w="28575" cap="flat" cmpd="sng" algn="ctr">
            <a:noFill/>
            <a:prstDash val="sysDot"/>
          </a:ln>
          <a:effectLst/>
        </p:spPr>
        <p:txBody>
          <a:bodyPr anchor="ctr"/>
          <a:lstStyle/>
          <a:p>
            <a:pPr algn="ctr" defTabSz="895596">
              <a:defRPr/>
            </a:pPr>
            <a:endParaRPr lang="zh-CN" altLang="en-US" sz="1763" kern="0" dirty="0">
              <a:solidFill>
                <a:prstClr val="white"/>
              </a:solidFill>
              <a:latin typeface="Cambria" panose="02040503050406030204"/>
            </a:endParaRPr>
          </a:p>
        </p:txBody>
      </p:sp>
      <p:sp>
        <p:nvSpPr>
          <p:cNvPr id="29" name="矩形 28">
            <a:extLst>
              <a:ext uri="{FF2B5EF4-FFF2-40B4-BE49-F238E27FC236}">
                <a16:creationId xmlns:a16="http://schemas.microsoft.com/office/drawing/2014/main" id="{8CAA2232-5813-4008-9568-B31D3B211C05}"/>
              </a:ext>
            </a:extLst>
          </p:cNvPr>
          <p:cNvSpPr/>
          <p:nvPr/>
        </p:nvSpPr>
        <p:spPr>
          <a:xfrm>
            <a:off x="470911" y="3645818"/>
            <a:ext cx="8432607" cy="1326385"/>
          </a:xfrm>
          <a:prstGeom prst="rect">
            <a:avLst/>
          </a:prstGeom>
          <a:solidFill>
            <a:srgbClr val="7030A0"/>
          </a:solidFill>
          <a:ln w="28575" cap="flat" cmpd="sng" algn="ctr">
            <a:noFill/>
            <a:prstDash val="sysDot"/>
          </a:ln>
          <a:effectLst/>
        </p:spPr>
        <p:txBody>
          <a:bodyPr anchor="ctr"/>
          <a:lstStyle/>
          <a:p>
            <a:pPr algn="ctr" defTabSz="895596">
              <a:defRPr/>
            </a:pPr>
            <a:endParaRPr lang="zh-CN" altLang="en-US" sz="1763" kern="0" dirty="0">
              <a:solidFill>
                <a:prstClr val="white"/>
              </a:solidFill>
              <a:latin typeface="Cambria" panose="02040503050406030204"/>
            </a:endParaRPr>
          </a:p>
        </p:txBody>
      </p:sp>
      <p:sp>
        <p:nvSpPr>
          <p:cNvPr id="30" name="矩形 29">
            <a:extLst>
              <a:ext uri="{FF2B5EF4-FFF2-40B4-BE49-F238E27FC236}">
                <a16:creationId xmlns:a16="http://schemas.microsoft.com/office/drawing/2014/main" id="{1A5BC517-3681-436F-B676-99082AEDB98F}"/>
              </a:ext>
            </a:extLst>
          </p:cNvPr>
          <p:cNvSpPr/>
          <p:nvPr/>
        </p:nvSpPr>
        <p:spPr>
          <a:xfrm>
            <a:off x="470910" y="693490"/>
            <a:ext cx="8432608" cy="2592288"/>
          </a:xfrm>
          <a:prstGeom prst="rect">
            <a:avLst/>
          </a:prstGeom>
          <a:solidFill>
            <a:schemeClr val="tx2"/>
          </a:solidFill>
          <a:ln w="28575" cap="flat" cmpd="sng" algn="ctr">
            <a:noFill/>
            <a:prstDash val="sysDot"/>
          </a:ln>
          <a:effectLst/>
        </p:spPr>
        <p:txBody>
          <a:bodyPr anchor="ctr"/>
          <a:lstStyle/>
          <a:p>
            <a:pPr algn="ctr" defTabSz="895596">
              <a:defRPr/>
            </a:pPr>
            <a:endParaRPr lang="zh-CN" altLang="en-US" sz="1763" kern="0" dirty="0">
              <a:solidFill>
                <a:prstClr val="white"/>
              </a:solidFill>
              <a:latin typeface="Cambria" panose="02040503050406030204"/>
            </a:endParaRPr>
          </a:p>
        </p:txBody>
      </p:sp>
      <p:graphicFrame>
        <p:nvGraphicFramePr>
          <p:cNvPr id="32" name="表格 31">
            <a:extLst>
              <a:ext uri="{FF2B5EF4-FFF2-40B4-BE49-F238E27FC236}">
                <a16:creationId xmlns:a16="http://schemas.microsoft.com/office/drawing/2014/main" id="{DC9A27D5-ABD8-4DF3-B88B-E15E931304E8}"/>
              </a:ext>
            </a:extLst>
          </p:cNvPr>
          <p:cNvGraphicFramePr>
            <a:graphicFrameLocks noGrp="1"/>
          </p:cNvGraphicFramePr>
          <p:nvPr>
            <p:extLst>
              <p:ext uri="{D42A27DB-BD31-4B8C-83A1-F6EECF244321}">
                <p14:modId xmlns:p14="http://schemas.microsoft.com/office/powerpoint/2010/main" val="3524106413"/>
              </p:ext>
            </p:extLst>
          </p:nvPr>
        </p:nvGraphicFramePr>
        <p:xfrm>
          <a:off x="1560950" y="3728082"/>
          <a:ext cx="5609704" cy="1119957"/>
        </p:xfrm>
        <a:graphic>
          <a:graphicData uri="http://schemas.openxmlformats.org/drawingml/2006/table">
            <a:tbl>
              <a:tblPr firstRow="1" bandRow="1">
                <a:tableStyleId>{5C22544A-7EE6-4342-B048-85BDC9FD1C3A}</a:tableStyleId>
              </a:tblPr>
              <a:tblGrid>
                <a:gridCol w="1797952">
                  <a:extLst>
                    <a:ext uri="{9D8B030D-6E8A-4147-A177-3AD203B41FA5}">
                      <a16:colId xmlns:a16="http://schemas.microsoft.com/office/drawing/2014/main" val="20000"/>
                    </a:ext>
                  </a:extLst>
                </a:gridCol>
                <a:gridCol w="794336">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815355">
                  <a:extLst>
                    <a:ext uri="{9D8B030D-6E8A-4147-A177-3AD203B41FA5}">
                      <a16:colId xmlns:a16="http://schemas.microsoft.com/office/drawing/2014/main" val="20003"/>
                    </a:ext>
                  </a:extLst>
                </a:gridCol>
                <a:gridCol w="1121941">
                  <a:extLst>
                    <a:ext uri="{9D8B030D-6E8A-4147-A177-3AD203B41FA5}">
                      <a16:colId xmlns:a16="http://schemas.microsoft.com/office/drawing/2014/main" val="20004"/>
                    </a:ext>
                  </a:extLst>
                </a:gridCol>
              </a:tblGrid>
              <a:tr h="378277">
                <a:tc>
                  <a:txBody>
                    <a:bodyPr/>
                    <a:lstStyle/>
                    <a:p>
                      <a:r>
                        <a:rPr lang="en-US" altLang="zh-CN" sz="1200" dirty="0">
                          <a:latin typeface="微软雅黑" panose="020B0503020204020204" pitchFamily="34" charset="-122"/>
                          <a:ea typeface="微软雅黑" panose="020B0503020204020204" pitchFamily="34" charset="-122"/>
                        </a:rPr>
                        <a:t>2018</a:t>
                      </a:r>
                      <a:r>
                        <a:rPr lang="zh-CN" altLang="en-US" sz="1200" dirty="0">
                          <a:latin typeface="微软雅黑" panose="020B0503020204020204" pitchFamily="34" charset="-122"/>
                          <a:ea typeface="微软雅黑" panose="020B0503020204020204" pitchFamily="34" charset="-122"/>
                        </a:rPr>
                        <a:t>翡翠绿洲年度预算</a:t>
                      </a:r>
                    </a:p>
                  </a:txBody>
                  <a:tcPr>
                    <a:solidFill>
                      <a:srgbClr val="7030A0"/>
                    </a:solidFill>
                  </a:tcPr>
                </a:tc>
                <a:tc>
                  <a:txBody>
                    <a:bodyPr/>
                    <a:lstStyle/>
                    <a:p>
                      <a:pPr algn="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月</a:t>
                      </a:r>
                    </a:p>
                  </a:txBody>
                  <a:tcPr>
                    <a:solidFill>
                      <a:srgbClr val="7030A0"/>
                    </a:solidFill>
                  </a:tcPr>
                </a:tc>
                <a:tc>
                  <a:txBody>
                    <a:bodyPr/>
                    <a:lstStyle/>
                    <a:p>
                      <a:pPr algn="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月</a:t>
                      </a:r>
                    </a:p>
                  </a:txBody>
                  <a:tcPr>
                    <a:solidFill>
                      <a:srgbClr val="7030A0"/>
                    </a:solidFill>
                  </a:tcPr>
                </a:tc>
                <a:tc>
                  <a:txBody>
                    <a:bodyPr/>
                    <a:lstStyle/>
                    <a:p>
                      <a:pPr algn="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txBody>
                  <a:tcPr>
                    <a:solidFill>
                      <a:srgbClr val="7030A0"/>
                    </a:solidFill>
                  </a:tcPr>
                </a:tc>
                <a:tc>
                  <a:txBody>
                    <a:bodyPr/>
                    <a:lstStyle/>
                    <a:p>
                      <a:pPr algn="r"/>
                      <a:r>
                        <a:rPr lang="en-US" altLang="zh-CN" sz="1200" dirty="0">
                          <a:latin typeface="微软雅黑" panose="020B0503020204020204" pitchFamily="34" charset="-122"/>
                          <a:ea typeface="微软雅黑" panose="020B0503020204020204" pitchFamily="34" charset="-122"/>
                        </a:rPr>
                        <a:t>12</a:t>
                      </a:r>
                      <a:r>
                        <a:rPr lang="zh-CN" altLang="en-US" sz="1200" dirty="0">
                          <a:latin typeface="微软雅黑" panose="020B0503020204020204" pitchFamily="34" charset="-122"/>
                          <a:ea typeface="微软雅黑" panose="020B0503020204020204" pitchFamily="34" charset="-122"/>
                        </a:rPr>
                        <a:t>月</a:t>
                      </a:r>
                    </a:p>
                  </a:txBody>
                  <a:tcPr>
                    <a:solidFill>
                      <a:srgbClr val="7030A0"/>
                    </a:solidFill>
                  </a:tcPr>
                </a:tc>
                <a:extLst>
                  <a:ext uri="{0D108BD9-81ED-4DB2-BD59-A6C34878D82A}">
                    <a16:rowId xmlns:a16="http://schemas.microsoft.com/office/drawing/2014/main" val="10000"/>
                  </a:ext>
                </a:extLst>
              </a:tr>
              <a:tr h="370840">
                <a:tc>
                  <a:txBody>
                    <a:bodyPr/>
                    <a:lstStyle/>
                    <a:p>
                      <a:r>
                        <a:rPr lang="zh-CN" altLang="en-US" sz="1200" dirty="0">
                          <a:latin typeface="微软雅黑" panose="020B0503020204020204" pitchFamily="34" charset="-122"/>
                          <a:ea typeface="微软雅黑" panose="020B0503020204020204" pitchFamily="34" charset="-122"/>
                        </a:rPr>
                        <a:t>推广费</a:t>
                      </a:r>
                    </a:p>
                  </a:txBody>
                  <a:tcPr/>
                </a:tc>
                <a:tc>
                  <a:txBody>
                    <a:bodyPr/>
                    <a:lstStyle/>
                    <a:p>
                      <a:pPr algn="r"/>
                      <a:r>
                        <a:rPr lang="en-US" altLang="zh-CN" sz="1200" dirty="0">
                          <a:latin typeface="微软雅黑" panose="020B0503020204020204" pitchFamily="34" charset="-122"/>
                          <a:ea typeface="微软雅黑" panose="020B0503020204020204" pitchFamily="34" charset="-122"/>
                        </a:rPr>
                        <a:t>1000</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r>
                        <a:rPr lang="en-US" altLang="zh-CN" sz="1200" dirty="0">
                          <a:latin typeface="微软雅黑" panose="020B0503020204020204" pitchFamily="34" charset="-122"/>
                          <a:ea typeface="微软雅黑" panose="020B0503020204020204" pitchFamily="34" charset="-122"/>
                        </a:rPr>
                        <a:t>1000</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r>
                        <a:rPr lang="en-US" altLang="zh-CN" sz="1200" dirty="0">
                          <a:latin typeface="微软雅黑" panose="020B0503020204020204" pitchFamily="34" charset="-122"/>
                          <a:ea typeface="微软雅黑" panose="020B0503020204020204" pitchFamily="34" charset="-122"/>
                        </a:rPr>
                        <a:t>1000</a:t>
                      </a:r>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r>
                        <a:rPr lang="zh-CN" altLang="en-US" sz="1200" dirty="0">
                          <a:latin typeface="微软雅黑" panose="020B0503020204020204" pitchFamily="34" charset="-122"/>
                          <a:ea typeface="微软雅黑" panose="020B0503020204020204" pitchFamily="34" charset="-122"/>
                        </a:rPr>
                        <a:t>售楼处行政费</a:t>
                      </a:r>
                    </a:p>
                  </a:txBody>
                  <a:tcPr/>
                </a:tc>
                <a:tc>
                  <a:txBody>
                    <a:bodyPr/>
                    <a:lstStyle/>
                    <a:p>
                      <a:pPr algn="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bl>
          </a:graphicData>
        </a:graphic>
      </p:graphicFrame>
      <p:grpSp>
        <p:nvGrpSpPr>
          <p:cNvPr id="33" name="组合 32">
            <a:extLst>
              <a:ext uri="{FF2B5EF4-FFF2-40B4-BE49-F238E27FC236}">
                <a16:creationId xmlns:a16="http://schemas.microsoft.com/office/drawing/2014/main" id="{4E107E0B-118B-48E0-BD0C-765DF211DB3E}"/>
              </a:ext>
            </a:extLst>
          </p:cNvPr>
          <p:cNvGrpSpPr/>
          <p:nvPr/>
        </p:nvGrpSpPr>
        <p:grpSpPr>
          <a:xfrm>
            <a:off x="1516480" y="1518950"/>
            <a:ext cx="4578726" cy="1544973"/>
            <a:chOff x="4495965" y="2326017"/>
            <a:chExt cx="4578726" cy="1544973"/>
          </a:xfrm>
        </p:grpSpPr>
        <p:pic>
          <p:nvPicPr>
            <p:cNvPr id="34" name="图片 37">
              <a:extLst>
                <a:ext uri="{FF2B5EF4-FFF2-40B4-BE49-F238E27FC236}">
                  <a16:creationId xmlns:a16="http://schemas.microsoft.com/office/drawing/2014/main" id="{9B6D5C98-4F43-4798-AEBC-B7F9520CE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965" y="2637025"/>
              <a:ext cx="4578726" cy="12339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5" name="下箭头 22">
              <a:extLst>
                <a:ext uri="{FF2B5EF4-FFF2-40B4-BE49-F238E27FC236}">
                  <a16:creationId xmlns:a16="http://schemas.microsoft.com/office/drawing/2014/main" id="{8BEB02B6-7C45-48D4-BDF2-6D66FCB7BCA0}"/>
                </a:ext>
              </a:extLst>
            </p:cNvPr>
            <p:cNvSpPr/>
            <p:nvPr/>
          </p:nvSpPr>
          <p:spPr>
            <a:xfrm>
              <a:off x="6572398" y="2326017"/>
              <a:ext cx="504056" cy="240709"/>
            </a:xfrm>
            <a:prstGeom prst="downArrow">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a:extLst>
              <a:ext uri="{FF2B5EF4-FFF2-40B4-BE49-F238E27FC236}">
                <a16:creationId xmlns:a16="http://schemas.microsoft.com/office/drawing/2014/main" id="{4E25E7BE-695A-4D3E-9C25-B197C9C8B644}"/>
              </a:ext>
            </a:extLst>
          </p:cNvPr>
          <p:cNvGrpSpPr/>
          <p:nvPr/>
        </p:nvGrpSpPr>
        <p:grpSpPr>
          <a:xfrm>
            <a:off x="587706" y="882844"/>
            <a:ext cx="8075323" cy="520841"/>
            <a:chOff x="587706" y="1026860"/>
            <a:chExt cx="8075323" cy="520841"/>
          </a:xfrm>
        </p:grpSpPr>
        <p:sp>
          <p:nvSpPr>
            <p:cNvPr id="37" name="矩形 36">
              <a:extLst>
                <a:ext uri="{FF2B5EF4-FFF2-40B4-BE49-F238E27FC236}">
                  <a16:creationId xmlns:a16="http://schemas.microsoft.com/office/drawing/2014/main" id="{DE8C4D1B-EDD4-40E8-B161-D7DE96D8BA0C}"/>
                </a:ext>
              </a:extLst>
            </p:cNvPr>
            <p:cNvSpPr/>
            <p:nvPr/>
          </p:nvSpPr>
          <p:spPr>
            <a:xfrm>
              <a:off x="3502918" y="1093715"/>
              <a:ext cx="1725768" cy="403200"/>
            </a:xfrm>
            <a:prstGeom prst="rect">
              <a:avLst/>
            </a:prstGeom>
            <a:noFill/>
            <a:ln w="19050" cap="flat" cmpd="sng" algn="ctr">
              <a:solidFill>
                <a:schemeClr val="accent4"/>
              </a:solidFill>
              <a:prstDash val="solid"/>
            </a:ln>
            <a:effectLst/>
          </p:spPr>
          <p:txBody>
            <a:bodyPr anchor="ctr"/>
            <a:lstStyle/>
            <a:p>
              <a:pPr algn="ctr" defTabSz="895596" fontAlgn="base">
                <a:spcBef>
                  <a:spcPct val="0"/>
                </a:spcBef>
                <a:spcAft>
                  <a:spcPct val="0"/>
                </a:spcAft>
                <a:defRPr/>
              </a:pPr>
              <a:r>
                <a:rPr lang="zh-CN" altLang="en-US" sz="1400" kern="0" noProof="1">
                  <a:solidFill>
                    <a:prstClr val="white"/>
                  </a:solidFill>
                  <a:latin typeface="微软雅黑" panose="020B0503020204020204" pitchFamily="34" charset="-122"/>
                  <a:ea typeface="微软雅黑" panose="020B0503020204020204" pitchFamily="34" charset="-122"/>
                </a:rPr>
                <a:t>费率比（</a:t>
              </a:r>
              <a:r>
                <a:rPr lang="en-US" altLang="zh-CN" sz="1400" b="1" kern="0" noProof="1">
                  <a:solidFill>
                    <a:prstClr val="white"/>
                  </a:solidFill>
                  <a:latin typeface="微软雅黑" panose="020B0503020204020204" pitchFamily="34" charset="-122"/>
                  <a:ea typeface="微软雅黑" panose="020B0503020204020204" pitchFamily="34" charset="-122"/>
                </a:rPr>
                <a:t>3%</a:t>
              </a:r>
              <a:r>
                <a:rPr lang="zh-CN" altLang="en-US" sz="1400" kern="0" noProof="1">
                  <a:solidFill>
                    <a:prstClr val="white"/>
                  </a:solidFill>
                  <a:latin typeface="微软雅黑" panose="020B0503020204020204" pitchFamily="34" charset="-122"/>
                  <a:ea typeface="微软雅黑" panose="020B0503020204020204" pitchFamily="34" charset="-122"/>
                </a:rPr>
                <a:t>）</a:t>
              </a:r>
            </a:p>
          </p:txBody>
        </p:sp>
        <p:sp>
          <p:nvSpPr>
            <p:cNvPr id="38" name="矩形 31">
              <a:extLst>
                <a:ext uri="{FF2B5EF4-FFF2-40B4-BE49-F238E27FC236}">
                  <a16:creationId xmlns:a16="http://schemas.microsoft.com/office/drawing/2014/main" id="{FD881656-9F5D-49FC-A6E6-B0E0CEFE5111}"/>
                </a:ext>
              </a:extLst>
            </p:cNvPr>
            <p:cNvSpPr>
              <a:spLocks noChangeArrowheads="1"/>
            </p:cNvSpPr>
            <p:nvPr/>
          </p:nvSpPr>
          <p:spPr bwMode="auto">
            <a:xfrm>
              <a:off x="587706" y="1073503"/>
              <a:ext cx="2229546" cy="423412"/>
            </a:xfrm>
            <a:prstGeom prst="rect">
              <a:avLst/>
            </a:prstGeom>
            <a:noFill/>
            <a:ln w="19050">
              <a:solidFill>
                <a:srgbClr val="2BB3D0"/>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defTabSz="895596" fontAlgn="base">
                <a:lnSpc>
                  <a:spcPct val="100000"/>
                </a:lnSpc>
                <a:spcBef>
                  <a:spcPct val="0"/>
                </a:spcBef>
                <a:spcAft>
                  <a:spcPct val="0"/>
                </a:spcAft>
                <a:buNone/>
              </a:pPr>
              <a:r>
                <a:rPr lang="zh-CN" altLang="en-US" sz="1400" dirty="0">
                  <a:solidFill>
                    <a:srgbClr val="FFFFFF"/>
                  </a:solidFill>
                  <a:latin typeface="微软雅黑" panose="020B0503020204020204" pitchFamily="34" charset="-122"/>
                  <a:ea typeface="微软雅黑" panose="020B0503020204020204" pitchFamily="34" charset="-122"/>
                </a:rPr>
                <a:t>项目销售总货值（</a:t>
              </a:r>
              <a:r>
                <a:rPr lang="en-US" altLang="zh-CN" sz="1400" dirty="0">
                  <a:solidFill>
                    <a:srgbClr val="FFFFFF"/>
                  </a:solidFill>
                  <a:latin typeface="微软雅黑" panose="020B0503020204020204" pitchFamily="34" charset="-122"/>
                  <a:ea typeface="微软雅黑" panose="020B0503020204020204" pitchFamily="34" charset="-122"/>
                </a:rPr>
                <a:t>20</a:t>
              </a:r>
              <a:r>
                <a:rPr lang="zh-CN" altLang="en-US" sz="1400" dirty="0">
                  <a:solidFill>
                    <a:srgbClr val="FFFFFF"/>
                  </a:solidFill>
                  <a:latin typeface="微软雅黑" panose="020B0503020204020204" pitchFamily="34" charset="-122"/>
                  <a:ea typeface="微软雅黑" panose="020B0503020204020204" pitchFamily="34" charset="-122"/>
                </a:rPr>
                <a:t>亿）</a:t>
              </a:r>
            </a:p>
          </p:txBody>
        </p:sp>
        <p:sp>
          <p:nvSpPr>
            <p:cNvPr id="39" name="乘号 38">
              <a:extLst>
                <a:ext uri="{FF2B5EF4-FFF2-40B4-BE49-F238E27FC236}">
                  <a16:creationId xmlns:a16="http://schemas.microsoft.com/office/drawing/2014/main" id="{6CCC34F6-F277-4B19-BADD-48EA8DA59A20}"/>
                </a:ext>
              </a:extLst>
            </p:cNvPr>
            <p:cNvSpPr/>
            <p:nvPr/>
          </p:nvSpPr>
          <p:spPr>
            <a:xfrm>
              <a:off x="2926854" y="1026860"/>
              <a:ext cx="494409" cy="520840"/>
            </a:xfrm>
            <a:prstGeom prst="mathMultiply">
              <a:avLst/>
            </a:prstGeom>
            <a:solidFill>
              <a:schemeClr val="bg1"/>
            </a:solidFill>
            <a:ln w="9525" cap="flat" cmpd="sng" algn="ctr">
              <a:noFill/>
              <a:prstDash val="solid"/>
            </a:ln>
            <a:effectLst>
              <a:outerShdw blurRad="63500" dist="25400" dir="5400000" rotWithShape="0">
                <a:srgbClr val="000000">
                  <a:alpha val="43137"/>
                </a:srgbClr>
              </a:outerShdw>
            </a:effectLst>
          </p:spPr>
          <p:txBody>
            <a:bodyPr anchor="ctr"/>
            <a:lstStyle/>
            <a:p>
              <a:pPr algn="ctr" defTabSz="895596">
                <a:defRPr/>
              </a:pPr>
              <a:endParaRPr lang="zh-CN" altLang="en-US" sz="1763" kern="0">
                <a:solidFill>
                  <a:prstClr val="black"/>
                </a:solidFill>
                <a:latin typeface="Cambria" panose="02040503050406030204"/>
              </a:endParaRPr>
            </a:p>
          </p:txBody>
        </p:sp>
        <p:sp>
          <p:nvSpPr>
            <p:cNvPr id="40" name="等于号 9">
              <a:extLst>
                <a:ext uri="{FF2B5EF4-FFF2-40B4-BE49-F238E27FC236}">
                  <a16:creationId xmlns:a16="http://schemas.microsoft.com/office/drawing/2014/main" id="{C54BA602-5827-4818-8C88-3366051A6399}"/>
                </a:ext>
              </a:extLst>
            </p:cNvPr>
            <p:cNvSpPr/>
            <p:nvPr/>
          </p:nvSpPr>
          <p:spPr>
            <a:xfrm>
              <a:off x="5447134" y="1166787"/>
              <a:ext cx="679423" cy="380914"/>
            </a:xfrm>
            <a:prstGeom prst="mathEqual">
              <a:avLst/>
            </a:prstGeom>
            <a:solidFill>
              <a:schemeClr val="bg1"/>
            </a:solidFill>
            <a:ln w="9525" cap="flat" cmpd="sng" algn="ctr">
              <a:noFill/>
              <a:prstDash val="solid"/>
            </a:ln>
            <a:effectLst>
              <a:outerShdw blurRad="63500" dist="25400" dir="5400000" rotWithShape="0">
                <a:srgbClr val="000000">
                  <a:alpha val="43137"/>
                </a:srgbClr>
              </a:outerShdw>
            </a:effectLst>
          </p:spPr>
          <p:txBody>
            <a:bodyPr anchor="ctr"/>
            <a:lstStyle/>
            <a:p>
              <a:pPr algn="ctr" defTabSz="895596">
                <a:defRPr/>
              </a:pPr>
              <a:endParaRPr lang="zh-CN" altLang="en-US" sz="1763" kern="0">
                <a:solidFill>
                  <a:prstClr val="black"/>
                </a:solidFill>
                <a:latin typeface="Cambria" panose="02040503050406030204"/>
              </a:endParaRPr>
            </a:p>
          </p:txBody>
        </p:sp>
        <p:sp>
          <p:nvSpPr>
            <p:cNvPr id="41" name="矩形 35">
              <a:extLst>
                <a:ext uri="{FF2B5EF4-FFF2-40B4-BE49-F238E27FC236}">
                  <a16:creationId xmlns:a16="http://schemas.microsoft.com/office/drawing/2014/main" id="{8606638A-A580-40C9-B614-F1BC2DA47945}"/>
                </a:ext>
              </a:extLst>
            </p:cNvPr>
            <p:cNvSpPr>
              <a:spLocks noChangeArrowheads="1"/>
            </p:cNvSpPr>
            <p:nvPr/>
          </p:nvSpPr>
          <p:spPr bwMode="auto">
            <a:xfrm>
              <a:off x="6167214" y="1096824"/>
              <a:ext cx="2495815" cy="426464"/>
            </a:xfrm>
            <a:prstGeom prst="rect">
              <a:avLst/>
            </a:prstGeom>
            <a:noFill/>
            <a:ln w="19050">
              <a:solidFill>
                <a:srgbClr val="2BB3D0"/>
              </a:solidFill>
              <a:round/>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defTabSz="895596" fontAlgn="base">
                <a:lnSpc>
                  <a:spcPct val="100000"/>
                </a:lnSpc>
                <a:spcBef>
                  <a:spcPct val="0"/>
                </a:spcBef>
                <a:spcAft>
                  <a:spcPct val="0"/>
                </a:spcAft>
                <a:buNone/>
              </a:pPr>
              <a:r>
                <a:rPr lang="zh-CN" altLang="en-US" sz="1400" dirty="0">
                  <a:solidFill>
                    <a:srgbClr val="FFFFFF"/>
                  </a:solidFill>
                  <a:latin typeface="微软雅黑" panose="020B0503020204020204" pitchFamily="34" charset="-122"/>
                  <a:ea typeface="微软雅黑" panose="020B0503020204020204" pitchFamily="34" charset="-122"/>
                </a:rPr>
                <a:t>项目费用预算目标（</a:t>
              </a:r>
              <a:r>
                <a:rPr lang="en-US" altLang="zh-CN" sz="1400" dirty="0">
                  <a:solidFill>
                    <a:srgbClr val="FFFFFF"/>
                  </a:solidFill>
                  <a:latin typeface="微软雅黑" panose="020B0503020204020204" pitchFamily="34" charset="-122"/>
                  <a:ea typeface="微软雅黑" panose="020B0503020204020204" pitchFamily="34" charset="-122"/>
                </a:rPr>
                <a:t>6</a:t>
              </a:r>
              <a:r>
                <a:rPr lang="zh-CN" altLang="en-US" sz="1400" dirty="0">
                  <a:solidFill>
                    <a:srgbClr val="FFFFFF"/>
                  </a:solidFill>
                  <a:latin typeface="微软雅黑" panose="020B0503020204020204" pitchFamily="34" charset="-122"/>
                  <a:ea typeface="微软雅黑" panose="020B0503020204020204" pitchFamily="34" charset="-122"/>
                </a:rPr>
                <a:t>千万）</a:t>
              </a:r>
            </a:p>
          </p:txBody>
        </p:sp>
      </p:grpSp>
      <p:sp>
        <p:nvSpPr>
          <p:cNvPr id="42" name="圆角矩形标注 15">
            <a:extLst>
              <a:ext uri="{FF2B5EF4-FFF2-40B4-BE49-F238E27FC236}">
                <a16:creationId xmlns:a16="http://schemas.microsoft.com/office/drawing/2014/main" id="{5A760F99-6171-458F-B8E0-73A21D7854A0}"/>
              </a:ext>
            </a:extLst>
          </p:cNvPr>
          <p:cNvSpPr/>
          <p:nvPr/>
        </p:nvSpPr>
        <p:spPr>
          <a:xfrm>
            <a:off x="8315770" y="1360985"/>
            <a:ext cx="2994140" cy="604796"/>
          </a:xfrm>
          <a:prstGeom prst="wedgeRoundRectCallout">
            <a:avLst>
              <a:gd name="adj1" fmla="val -65293"/>
              <a:gd name="adj2" fmla="val 54272"/>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项目启动：全盘预算确定</a:t>
            </a:r>
            <a:endParaRPr lang="en-US" altLang="zh-CN" sz="1962" b="1" kern="0" noProof="1">
              <a:solidFill>
                <a:prstClr val="black"/>
              </a:solidFill>
              <a:latin typeface="微软雅黑" pitchFamily="34" charset="-122"/>
              <a:ea typeface="微软雅黑" panose="020B0503020204020204" pitchFamily="34" charset="-122"/>
            </a:endParaRPr>
          </a:p>
        </p:txBody>
      </p:sp>
      <p:graphicFrame>
        <p:nvGraphicFramePr>
          <p:cNvPr id="43" name="表格 42">
            <a:extLst>
              <a:ext uri="{FF2B5EF4-FFF2-40B4-BE49-F238E27FC236}">
                <a16:creationId xmlns:a16="http://schemas.microsoft.com/office/drawing/2014/main" id="{89D2C522-7FB4-4C62-8EA1-35BB01224A3F}"/>
              </a:ext>
            </a:extLst>
          </p:cNvPr>
          <p:cNvGraphicFramePr>
            <a:graphicFrameLocks noGrp="1"/>
          </p:cNvGraphicFramePr>
          <p:nvPr>
            <p:extLst>
              <p:ext uri="{D42A27DB-BD31-4B8C-83A1-F6EECF244321}">
                <p14:modId xmlns:p14="http://schemas.microsoft.com/office/powerpoint/2010/main" val="4086116192"/>
              </p:ext>
            </p:extLst>
          </p:nvPr>
        </p:nvGraphicFramePr>
        <p:xfrm>
          <a:off x="1560950" y="5518026"/>
          <a:ext cx="5529924" cy="1119957"/>
        </p:xfrm>
        <a:graphic>
          <a:graphicData uri="http://schemas.openxmlformats.org/drawingml/2006/table">
            <a:tbl>
              <a:tblPr firstRow="1" bandRow="1">
                <a:tableStyleId>{5C22544A-7EE6-4342-B048-85BDC9FD1C3A}</a:tableStyleId>
              </a:tblPr>
              <a:tblGrid>
                <a:gridCol w="2306977">
                  <a:extLst>
                    <a:ext uri="{9D8B030D-6E8A-4147-A177-3AD203B41FA5}">
                      <a16:colId xmlns:a16="http://schemas.microsoft.com/office/drawing/2014/main" val="20000"/>
                    </a:ext>
                  </a:extLst>
                </a:gridCol>
                <a:gridCol w="887299">
                  <a:extLst>
                    <a:ext uri="{9D8B030D-6E8A-4147-A177-3AD203B41FA5}">
                      <a16:colId xmlns:a16="http://schemas.microsoft.com/office/drawing/2014/main" val="20001"/>
                    </a:ext>
                  </a:extLst>
                </a:gridCol>
                <a:gridCol w="1330949">
                  <a:extLst>
                    <a:ext uri="{9D8B030D-6E8A-4147-A177-3AD203B41FA5}">
                      <a16:colId xmlns:a16="http://schemas.microsoft.com/office/drawing/2014/main" val="20002"/>
                    </a:ext>
                  </a:extLst>
                </a:gridCol>
                <a:gridCol w="1004699">
                  <a:extLst>
                    <a:ext uri="{9D8B030D-6E8A-4147-A177-3AD203B41FA5}">
                      <a16:colId xmlns:a16="http://schemas.microsoft.com/office/drawing/2014/main" val="20003"/>
                    </a:ext>
                  </a:extLst>
                </a:gridCol>
              </a:tblGrid>
              <a:tr h="378277">
                <a:tc>
                  <a:txBody>
                    <a:bodyPr/>
                    <a:lstStyle/>
                    <a:p>
                      <a:r>
                        <a:rPr lang="en-US" altLang="zh-CN" sz="1200" dirty="0">
                          <a:latin typeface="微软雅黑" panose="020B0503020204020204" pitchFamily="34" charset="-122"/>
                          <a:ea typeface="微软雅黑" panose="020B0503020204020204" pitchFamily="34" charset="-122"/>
                        </a:rPr>
                        <a:t>2018</a:t>
                      </a:r>
                      <a:r>
                        <a:rPr lang="zh-CN" altLang="en-US" sz="1200" dirty="0">
                          <a:latin typeface="微软雅黑" panose="020B0503020204020204" pitchFamily="34" charset="-122"/>
                          <a:ea typeface="微软雅黑" panose="020B0503020204020204" pitchFamily="34" charset="-122"/>
                        </a:rPr>
                        <a:t>年</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月营销月度计划</a:t>
                      </a:r>
                    </a:p>
                  </a:txBody>
                  <a:tcPr>
                    <a:solidFill>
                      <a:schemeClr val="accent2"/>
                    </a:solidFill>
                  </a:tcPr>
                </a:tc>
                <a:tc>
                  <a:txBody>
                    <a:bodyPr/>
                    <a:lstStyle/>
                    <a:p>
                      <a:pPr algn="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月</a:t>
                      </a:r>
                    </a:p>
                  </a:txBody>
                  <a:tcPr>
                    <a:solidFill>
                      <a:schemeClr val="accent2"/>
                    </a:solidFill>
                  </a:tcPr>
                </a:tc>
                <a:tc>
                  <a:txBody>
                    <a:bodyPr/>
                    <a:lstStyle/>
                    <a:p>
                      <a:pPr algn="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txBody>
                  <a:tcPr>
                    <a:solidFill>
                      <a:schemeClr val="accent2"/>
                    </a:solidFill>
                  </a:tcPr>
                </a:tc>
                <a:tc>
                  <a:txBody>
                    <a:bodyPr/>
                    <a:lstStyle/>
                    <a:p>
                      <a:pPr marL="0" marR="0" lvl="0" indent="0" algn="r" defTabSz="121914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6</a:t>
                      </a:r>
                      <a:r>
                        <a:rPr lang="zh-CN" altLang="en-US" sz="1200" dirty="0">
                          <a:latin typeface="微软雅黑" panose="020B0503020204020204" pitchFamily="34" charset="-122"/>
                          <a:ea typeface="微软雅黑" panose="020B0503020204020204" pitchFamily="34" charset="-122"/>
                        </a:rPr>
                        <a:t>月</a:t>
                      </a:r>
                    </a:p>
                  </a:txBody>
                  <a:tcPr>
                    <a:solidFill>
                      <a:schemeClr val="accent2"/>
                    </a:solidFill>
                  </a:tcPr>
                </a:tc>
                <a:extLst>
                  <a:ext uri="{0D108BD9-81ED-4DB2-BD59-A6C34878D82A}">
                    <a16:rowId xmlns:a16="http://schemas.microsoft.com/office/drawing/2014/main" val="10000"/>
                  </a:ext>
                </a:extLst>
              </a:tr>
              <a:tr h="370840">
                <a:tc>
                  <a:txBody>
                    <a:bodyPr/>
                    <a:lstStyle/>
                    <a:p>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号线地铁内楼盘宣传半年</a:t>
                      </a:r>
                    </a:p>
                  </a:txBody>
                  <a:tcPr/>
                </a:tc>
                <a:tc>
                  <a:txBody>
                    <a:bodyPr/>
                    <a:lstStyle/>
                    <a:p>
                      <a:pPr algn="r"/>
                      <a:r>
                        <a:rPr lang="en-US" altLang="zh-CN" sz="1200" dirty="0">
                          <a:latin typeface="微软雅黑" panose="020B0503020204020204" pitchFamily="34" charset="-122"/>
                          <a:ea typeface="微软雅黑" panose="020B0503020204020204" pitchFamily="34" charset="-122"/>
                        </a:rPr>
                        <a:t>1000</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r>
                        <a:rPr lang="en-US" altLang="zh-CN" sz="1200"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a:txBody>
                  <a:tcPr/>
                </a:tc>
                <a:tc>
                  <a:txBody>
                    <a:bodyPr/>
                    <a:lstStyle/>
                    <a:p>
                      <a:pPr marL="0" marR="0" lvl="0" indent="0" algn="r" defTabSz="121914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1000</a:t>
                      </a:r>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月售楼处保洁费</a:t>
                      </a:r>
                    </a:p>
                  </a:txBody>
                  <a:tcPr/>
                </a:tc>
                <a:tc>
                  <a:txBody>
                    <a:bodyPr/>
                    <a:lstStyle/>
                    <a:p>
                      <a:pPr algn="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endParaRPr lang="zh-CN" altLang="en-US" sz="1200" dirty="0">
                        <a:latin typeface="微软雅黑" panose="020B0503020204020204" pitchFamily="34" charset="-122"/>
                        <a:ea typeface="微软雅黑" panose="020B0503020204020204" pitchFamily="34" charset="-122"/>
                      </a:endParaRPr>
                    </a:p>
                  </a:txBody>
                  <a:tcPr/>
                </a:tc>
                <a:tc>
                  <a:txBody>
                    <a:bodyPr/>
                    <a:lstStyle/>
                    <a:p>
                      <a:pPr algn="r"/>
                      <a:endParaRPr lang="zh-CN" altLang="en-US" sz="12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bl>
          </a:graphicData>
        </a:graphic>
      </p:graphicFrame>
      <p:sp>
        <p:nvSpPr>
          <p:cNvPr id="44" name="圆角矩形标注 24">
            <a:extLst>
              <a:ext uri="{FF2B5EF4-FFF2-40B4-BE49-F238E27FC236}">
                <a16:creationId xmlns:a16="http://schemas.microsoft.com/office/drawing/2014/main" id="{AF39ACB5-6195-4FA3-B7F7-9BFD914AEC8A}"/>
              </a:ext>
            </a:extLst>
          </p:cNvPr>
          <p:cNvSpPr/>
          <p:nvPr/>
        </p:nvSpPr>
        <p:spPr>
          <a:xfrm>
            <a:off x="8358735" y="5466004"/>
            <a:ext cx="2887240" cy="1039243"/>
          </a:xfrm>
          <a:prstGeom prst="wedgeRoundRectCallout">
            <a:avLst>
              <a:gd name="adj1" fmla="val -69916"/>
              <a:gd name="adj2" fmla="val 42140"/>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每月：分解到事项形成月度营销预算</a:t>
            </a:r>
            <a:endParaRPr lang="en-US" altLang="zh-CN" sz="1962" b="1" kern="0" noProof="1">
              <a:solidFill>
                <a:prstClr val="black"/>
              </a:solidFill>
              <a:latin typeface="微软雅黑" pitchFamily="34" charset="-122"/>
              <a:ea typeface="微软雅黑" panose="020B0503020204020204" pitchFamily="34" charset="-122"/>
            </a:endParaRPr>
          </a:p>
        </p:txBody>
      </p:sp>
      <p:sp>
        <p:nvSpPr>
          <p:cNvPr id="45" name="圆角矩形标注 24">
            <a:extLst>
              <a:ext uri="{FF2B5EF4-FFF2-40B4-BE49-F238E27FC236}">
                <a16:creationId xmlns:a16="http://schemas.microsoft.com/office/drawing/2014/main" id="{32BD32F8-6AD5-4C37-8035-81F00BEE6D55}"/>
              </a:ext>
            </a:extLst>
          </p:cNvPr>
          <p:cNvSpPr/>
          <p:nvPr/>
        </p:nvSpPr>
        <p:spPr>
          <a:xfrm>
            <a:off x="8358735" y="3573810"/>
            <a:ext cx="2887240" cy="1036844"/>
          </a:xfrm>
          <a:prstGeom prst="wedgeRoundRectCallout">
            <a:avLst>
              <a:gd name="adj1" fmla="val -69520"/>
              <a:gd name="adj2" fmla="val 35373"/>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每年：分解到科目、月度形成年度预算</a:t>
            </a:r>
            <a:endParaRPr lang="en-US" altLang="zh-CN" sz="1962" b="1" kern="0" noProof="1">
              <a:solidFill>
                <a:prstClr val="black"/>
              </a:solidFill>
              <a:latin typeface="微软雅黑" pitchFamily="34" charset="-122"/>
              <a:ea typeface="微软雅黑" panose="020B0503020204020204" pitchFamily="34" charset="-122"/>
            </a:endParaRPr>
          </a:p>
        </p:txBody>
      </p:sp>
      <p:cxnSp>
        <p:nvCxnSpPr>
          <p:cNvPr id="46" name="连接符: 肘形 45">
            <a:extLst>
              <a:ext uri="{FF2B5EF4-FFF2-40B4-BE49-F238E27FC236}">
                <a16:creationId xmlns:a16="http://schemas.microsoft.com/office/drawing/2014/main" id="{7729DB25-F40C-42A3-BAEE-A0364077BE03}"/>
              </a:ext>
            </a:extLst>
          </p:cNvPr>
          <p:cNvCxnSpPr>
            <a:cxnSpLocks/>
            <a:stCxn id="52" idx="1"/>
            <a:endCxn id="49" idx="1"/>
          </p:cNvCxnSpPr>
          <p:nvPr/>
        </p:nvCxnSpPr>
        <p:spPr>
          <a:xfrm rot="10800000" flipV="1">
            <a:off x="1414686" y="2489562"/>
            <a:ext cx="12700" cy="1381939"/>
          </a:xfrm>
          <a:prstGeom prst="bentConnector3">
            <a:avLst>
              <a:gd name="adj1" fmla="val 3537929"/>
            </a:avLst>
          </a:prstGeom>
          <a:ln w="19050">
            <a:solidFill>
              <a:schemeClr val="bg1"/>
            </a:solidFill>
            <a:tailEnd type="triangle"/>
          </a:ln>
        </p:spPr>
        <p:style>
          <a:lnRef idx="1">
            <a:schemeClr val="accent2"/>
          </a:lnRef>
          <a:fillRef idx="0">
            <a:schemeClr val="accent2"/>
          </a:fillRef>
          <a:effectRef idx="0">
            <a:schemeClr val="accent2"/>
          </a:effectRef>
          <a:fontRef idx="minor">
            <a:schemeClr val="tx1"/>
          </a:fontRef>
        </p:style>
      </p:cxnSp>
      <p:sp>
        <p:nvSpPr>
          <p:cNvPr id="47" name="矩形 46">
            <a:extLst>
              <a:ext uri="{FF2B5EF4-FFF2-40B4-BE49-F238E27FC236}">
                <a16:creationId xmlns:a16="http://schemas.microsoft.com/office/drawing/2014/main" id="{35D1DD9B-03C5-479C-ADC6-6080E56C679A}"/>
              </a:ext>
            </a:extLst>
          </p:cNvPr>
          <p:cNvSpPr/>
          <p:nvPr/>
        </p:nvSpPr>
        <p:spPr>
          <a:xfrm>
            <a:off x="1054646" y="3287121"/>
            <a:ext cx="2723823" cy="369332"/>
          </a:xfrm>
          <a:prstGeom prst="rect">
            <a:avLst/>
          </a:prstGeom>
        </p:spPr>
        <p:txBody>
          <a:bodyPr wrap="none">
            <a:spAutoFit/>
          </a:bodyPr>
          <a:lstStyle/>
          <a:p>
            <a:r>
              <a:rPr lang="zh-CN" altLang="en-US" sz="1800" b="1" kern="0" noProof="1">
                <a:solidFill>
                  <a:schemeClr val="bg1"/>
                </a:solidFill>
                <a:latin typeface="微软雅黑" pitchFamily="34" charset="-122"/>
                <a:ea typeface="微软雅黑" panose="020B0503020204020204" pitchFamily="34" charset="-122"/>
              </a:rPr>
              <a:t>逐年分解，年度不超全盘</a:t>
            </a:r>
            <a:endParaRPr lang="zh-CN" altLang="en-US" sz="1800" dirty="0">
              <a:solidFill>
                <a:schemeClr val="bg1"/>
              </a:solidFill>
            </a:endParaRPr>
          </a:p>
        </p:txBody>
      </p:sp>
      <p:cxnSp>
        <p:nvCxnSpPr>
          <p:cNvPr id="48" name="连接符: 肘形 47">
            <a:extLst>
              <a:ext uri="{FF2B5EF4-FFF2-40B4-BE49-F238E27FC236}">
                <a16:creationId xmlns:a16="http://schemas.microsoft.com/office/drawing/2014/main" id="{FCE651AA-654C-4377-91FC-E4A6F6C95E7B}"/>
              </a:ext>
            </a:extLst>
          </p:cNvPr>
          <p:cNvCxnSpPr>
            <a:cxnSpLocks/>
            <a:stCxn id="50" idx="1"/>
            <a:endCxn id="43" idx="1"/>
          </p:cNvCxnSpPr>
          <p:nvPr/>
        </p:nvCxnSpPr>
        <p:spPr>
          <a:xfrm rot="10800000" flipH="1" flipV="1">
            <a:off x="1414686" y="4276782"/>
            <a:ext cx="146264" cy="1801222"/>
          </a:xfrm>
          <a:prstGeom prst="bentConnector3">
            <a:avLst>
              <a:gd name="adj1" fmla="val -290258"/>
            </a:avLst>
          </a:prstGeom>
          <a:ln w="19050">
            <a:solidFill>
              <a:schemeClr val="bg1"/>
            </a:solidFill>
            <a:tailEnd type="triangle"/>
          </a:ln>
        </p:spPr>
        <p:style>
          <a:lnRef idx="1">
            <a:schemeClr val="accent2"/>
          </a:lnRef>
          <a:fillRef idx="0">
            <a:schemeClr val="accent2"/>
          </a:fillRef>
          <a:effectRef idx="0">
            <a:schemeClr val="accent2"/>
          </a:effectRef>
          <a:fontRef idx="minor">
            <a:schemeClr val="tx1"/>
          </a:fontRef>
        </p:style>
      </p:cxnSp>
      <p:sp>
        <p:nvSpPr>
          <p:cNvPr id="49" name="矩形 48">
            <a:extLst>
              <a:ext uri="{FF2B5EF4-FFF2-40B4-BE49-F238E27FC236}">
                <a16:creationId xmlns:a16="http://schemas.microsoft.com/office/drawing/2014/main" id="{43DAA799-F143-4E08-A1B8-2B0C277E18C1}"/>
              </a:ext>
            </a:extLst>
          </p:cNvPr>
          <p:cNvSpPr/>
          <p:nvPr/>
        </p:nvSpPr>
        <p:spPr>
          <a:xfrm>
            <a:off x="1414686" y="3727854"/>
            <a:ext cx="109136" cy="287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矩形 49">
            <a:extLst>
              <a:ext uri="{FF2B5EF4-FFF2-40B4-BE49-F238E27FC236}">
                <a16:creationId xmlns:a16="http://schemas.microsoft.com/office/drawing/2014/main" id="{859A984D-C254-4E14-A4B0-D93FB832FD82}"/>
              </a:ext>
            </a:extLst>
          </p:cNvPr>
          <p:cNvSpPr/>
          <p:nvPr/>
        </p:nvSpPr>
        <p:spPr>
          <a:xfrm>
            <a:off x="1414686" y="4150396"/>
            <a:ext cx="108000" cy="2527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矩形 50">
            <a:extLst>
              <a:ext uri="{FF2B5EF4-FFF2-40B4-BE49-F238E27FC236}">
                <a16:creationId xmlns:a16="http://schemas.microsoft.com/office/drawing/2014/main" id="{73FCF3B4-55C8-4B62-96D3-DAFA20DFDDB9}"/>
              </a:ext>
            </a:extLst>
          </p:cNvPr>
          <p:cNvSpPr/>
          <p:nvPr/>
        </p:nvSpPr>
        <p:spPr>
          <a:xfrm>
            <a:off x="1054646" y="5004200"/>
            <a:ext cx="3185487" cy="369332"/>
          </a:xfrm>
          <a:prstGeom prst="rect">
            <a:avLst/>
          </a:prstGeom>
        </p:spPr>
        <p:txBody>
          <a:bodyPr wrap="none">
            <a:spAutoFit/>
          </a:bodyPr>
          <a:lstStyle/>
          <a:p>
            <a:r>
              <a:rPr lang="zh-CN" altLang="en-US" sz="1800" b="1" kern="0" noProof="1">
                <a:solidFill>
                  <a:schemeClr val="bg1"/>
                </a:solidFill>
                <a:latin typeface="微软雅黑" pitchFamily="34" charset="-122"/>
                <a:ea typeface="微软雅黑" panose="020B0503020204020204" pitchFamily="34" charset="-122"/>
              </a:rPr>
              <a:t>逐月分解，月度累计不超年度</a:t>
            </a:r>
            <a:endParaRPr lang="zh-CN" altLang="en-US" sz="1800" dirty="0">
              <a:solidFill>
                <a:schemeClr val="bg1"/>
              </a:solidFill>
            </a:endParaRPr>
          </a:p>
        </p:txBody>
      </p:sp>
      <p:sp>
        <p:nvSpPr>
          <p:cNvPr id="52" name="矩形 51">
            <a:extLst>
              <a:ext uri="{FF2B5EF4-FFF2-40B4-BE49-F238E27FC236}">
                <a16:creationId xmlns:a16="http://schemas.microsoft.com/office/drawing/2014/main" id="{AC9E1BFF-601C-4ED4-86F2-8D68740DDBCD}"/>
              </a:ext>
            </a:extLst>
          </p:cNvPr>
          <p:cNvSpPr/>
          <p:nvPr/>
        </p:nvSpPr>
        <p:spPr>
          <a:xfrm>
            <a:off x="1414686" y="2345915"/>
            <a:ext cx="109136" cy="287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80324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B5231DC-9DDC-401D-ADA7-A64320496A0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Arial"/>
                <a:ea typeface="微软雅黑"/>
              </a:rPr>
              <a:t>费用三要素</a:t>
            </a:r>
            <a:r>
              <a:rPr lang="en-US" altLang="zh-CN" sz="3199" b="1" dirty="0">
                <a:solidFill>
                  <a:schemeClr val="bg1"/>
                </a:solidFill>
                <a:latin typeface="Arial"/>
                <a:ea typeface="微软雅黑"/>
              </a:rPr>
              <a:t>+</a:t>
            </a:r>
            <a:r>
              <a:rPr lang="zh-CN" altLang="en-US" sz="3199" b="1" dirty="0">
                <a:solidFill>
                  <a:schemeClr val="bg1"/>
                </a:solidFill>
                <a:latin typeface="Arial"/>
                <a:ea typeface="微软雅黑"/>
              </a:rPr>
              <a:t>费用预算</a:t>
            </a:r>
            <a:r>
              <a:rPr lang="en-US" altLang="zh-CN" sz="3199" b="1" dirty="0">
                <a:solidFill>
                  <a:schemeClr val="bg1"/>
                </a:solidFill>
                <a:latin typeface="Arial"/>
                <a:ea typeface="微软雅黑"/>
              </a:rPr>
              <a:t>+</a:t>
            </a:r>
            <a:r>
              <a:rPr lang="zh-CN" altLang="en-US" sz="3199" b="1" dirty="0">
                <a:solidFill>
                  <a:schemeClr val="bg1"/>
                </a:solidFill>
                <a:latin typeface="Arial"/>
                <a:ea typeface="微软雅黑"/>
              </a:rPr>
              <a:t>费用业务流：构成费用系统核心框架</a:t>
            </a:r>
            <a:endParaRPr lang="zh-CN" altLang="zh-CN" sz="3199" b="1" dirty="0">
              <a:solidFill>
                <a:schemeClr val="bg1"/>
              </a:solidFill>
              <a:latin typeface="方正兰亭粗黑_GBK" charset="-122"/>
              <a:ea typeface="微软雅黑" pitchFamily="34" charset="-122"/>
            </a:endParaRPr>
          </a:p>
        </p:txBody>
      </p:sp>
      <p:pic>
        <p:nvPicPr>
          <p:cNvPr id="3" name="图片 2">
            <a:extLst>
              <a:ext uri="{FF2B5EF4-FFF2-40B4-BE49-F238E27FC236}">
                <a16:creationId xmlns:a16="http://schemas.microsoft.com/office/drawing/2014/main" id="{3A68A17F-8B70-4741-BDC3-F8D8CD5F1736}"/>
              </a:ext>
            </a:extLst>
          </p:cNvPr>
          <p:cNvPicPr>
            <a:picLocks noChangeAspect="1"/>
          </p:cNvPicPr>
          <p:nvPr/>
        </p:nvPicPr>
        <p:blipFill>
          <a:blip r:embed="rId2"/>
          <a:stretch>
            <a:fillRect/>
          </a:stretch>
        </p:blipFill>
        <p:spPr>
          <a:xfrm>
            <a:off x="2350614" y="660400"/>
            <a:ext cx="1988055" cy="6268720"/>
          </a:xfrm>
          <a:prstGeom prst="rect">
            <a:avLst/>
          </a:prstGeom>
        </p:spPr>
      </p:pic>
      <p:sp>
        <p:nvSpPr>
          <p:cNvPr id="4" name="圆角矩形标注 27">
            <a:extLst>
              <a:ext uri="{FF2B5EF4-FFF2-40B4-BE49-F238E27FC236}">
                <a16:creationId xmlns:a16="http://schemas.microsoft.com/office/drawing/2014/main" id="{8EF5B84D-BE47-4710-A12F-FAF269433ADB}"/>
              </a:ext>
            </a:extLst>
          </p:cNvPr>
          <p:cNvSpPr/>
          <p:nvPr/>
        </p:nvSpPr>
        <p:spPr>
          <a:xfrm>
            <a:off x="4909415" y="2818705"/>
            <a:ext cx="2436265" cy="610295"/>
          </a:xfrm>
          <a:prstGeom prst="wedgeRoundRectCallout">
            <a:avLst>
              <a:gd name="adj1" fmla="val -66982"/>
              <a:gd name="adj2" fmla="val 24021"/>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预算</a:t>
            </a:r>
          </a:p>
        </p:txBody>
      </p:sp>
      <p:sp>
        <p:nvSpPr>
          <p:cNvPr id="5" name="圆角矩形标注 27">
            <a:extLst>
              <a:ext uri="{FF2B5EF4-FFF2-40B4-BE49-F238E27FC236}">
                <a16:creationId xmlns:a16="http://schemas.microsoft.com/office/drawing/2014/main" id="{7BD44542-FB62-489B-BEA7-DC494E413769}"/>
              </a:ext>
            </a:extLst>
          </p:cNvPr>
          <p:cNvSpPr/>
          <p:nvPr/>
        </p:nvSpPr>
        <p:spPr>
          <a:xfrm>
            <a:off x="4828134" y="2092264"/>
            <a:ext cx="4326025" cy="610295"/>
          </a:xfrm>
          <a:prstGeom prst="wedgeRoundRectCallout">
            <a:avLst>
              <a:gd name="adj1" fmla="val -58828"/>
              <a:gd name="adj2" fmla="val 27351"/>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三要素、供应商、业务参数初始化</a:t>
            </a:r>
          </a:p>
        </p:txBody>
      </p:sp>
      <p:sp>
        <p:nvSpPr>
          <p:cNvPr id="6" name="圆角矩形标注 27">
            <a:extLst>
              <a:ext uri="{FF2B5EF4-FFF2-40B4-BE49-F238E27FC236}">
                <a16:creationId xmlns:a16="http://schemas.microsoft.com/office/drawing/2014/main" id="{7E872A07-BC17-45C1-8C45-11C8371C90DF}"/>
              </a:ext>
            </a:extLst>
          </p:cNvPr>
          <p:cNvSpPr/>
          <p:nvPr/>
        </p:nvSpPr>
        <p:spPr>
          <a:xfrm>
            <a:off x="4909415" y="3819116"/>
            <a:ext cx="2436265" cy="610295"/>
          </a:xfrm>
          <a:prstGeom prst="wedgeRoundRectCallout">
            <a:avLst>
              <a:gd name="adj1" fmla="val -66982"/>
              <a:gd name="adj2" fmla="val 24021"/>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业务流程</a:t>
            </a:r>
          </a:p>
        </p:txBody>
      </p:sp>
      <p:sp>
        <p:nvSpPr>
          <p:cNvPr id="7" name="圆角矩形标注 27">
            <a:extLst>
              <a:ext uri="{FF2B5EF4-FFF2-40B4-BE49-F238E27FC236}">
                <a16:creationId xmlns:a16="http://schemas.microsoft.com/office/drawing/2014/main" id="{CC2910C9-C37E-41F9-98C2-D2DA230F1276}"/>
              </a:ext>
            </a:extLst>
          </p:cNvPr>
          <p:cNvSpPr/>
          <p:nvPr/>
        </p:nvSpPr>
        <p:spPr>
          <a:xfrm>
            <a:off x="4922115" y="5006095"/>
            <a:ext cx="2436265" cy="610295"/>
          </a:xfrm>
          <a:prstGeom prst="wedgeRoundRectCallout">
            <a:avLst>
              <a:gd name="adj1" fmla="val -68433"/>
              <a:gd name="adj2" fmla="val 12368"/>
              <a:gd name="adj3" fmla="val 16667"/>
            </a:avLst>
          </a:prstGeom>
          <a:solidFill>
            <a:srgbClr val="FFFF00">
              <a:alpha val="85000"/>
            </a:srgbClr>
          </a:solidFill>
          <a:ln w="9525" cap="flat" cmpd="sng" algn="ctr">
            <a:noFill/>
            <a:prstDash val="solid"/>
          </a:ln>
          <a:effectLst>
            <a:outerShdw blurRad="190500" dist="228600" dir="2700000" sy="90000" rotWithShape="0">
              <a:srgbClr val="000000">
                <a:alpha val="25500"/>
              </a:srgbClr>
            </a:outerShdw>
          </a:effectLst>
        </p:spPr>
        <p:txBody>
          <a:bodyPr anchor="ctr"/>
          <a:lstStyle/>
          <a:p>
            <a:pPr defTabSz="897209"/>
            <a:r>
              <a:rPr lang="zh-CN" altLang="en-US" sz="1962" b="1" kern="0" noProof="1">
                <a:solidFill>
                  <a:prstClr val="black"/>
                </a:solidFill>
                <a:latin typeface="微软雅黑" pitchFamily="34" charset="-122"/>
                <a:ea typeface="微软雅黑" panose="020B0503020204020204" pitchFamily="34" charset="-122"/>
              </a:rPr>
              <a:t>数据分析</a:t>
            </a:r>
          </a:p>
        </p:txBody>
      </p:sp>
      <p:sp>
        <p:nvSpPr>
          <p:cNvPr id="8" name="矩形: 圆角 7">
            <a:extLst>
              <a:ext uri="{FF2B5EF4-FFF2-40B4-BE49-F238E27FC236}">
                <a16:creationId xmlns:a16="http://schemas.microsoft.com/office/drawing/2014/main" id="{198214F6-CA98-4699-BF0B-4291FDF09621}"/>
              </a:ext>
            </a:extLst>
          </p:cNvPr>
          <p:cNvSpPr/>
          <p:nvPr/>
        </p:nvSpPr>
        <p:spPr>
          <a:xfrm>
            <a:off x="2350614" y="3449321"/>
            <a:ext cx="2129946" cy="1351486"/>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DB3EFADC-662E-459C-BE2A-663DD7831835}"/>
              </a:ext>
            </a:extLst>
          </p:cNvPr>
          <p:cNvSpPr/>
          <p:nvPr/>
        </p:nvSpPr>
        <p:spPr>
          <a:xfrm>
            <a:off x="2350614" y="2956559"/>
            <a:ext cx="2129946" cy="401529"/>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5FF68F8C-FD49-4D7A-902E-CFF327DF5F06}"/>
              </a:ext>
            </a:extLst>
          </p:cNvPr>
          <p:cNvSpPr/>
          <p:nvPr/>
        </p:nvSpPr>
        <p:spPr>
          <a:xfrm>
            <a:off x="2350614" y="2464007"/>
            <a:ext cx="2129946" cy="401529"/>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2482C980-E90E-4D3A-8E53-8F19278A7853}"/>
              </a:ext>
            </a:extLst>
          </p:cNvPr>
          <p:cNvSpPr/>
          <p:nvPr/>
        </p:nvSpPr>
        <p:spPr>
          <a:xfrm>
            <a:off x="2350614" y="4902406"/>
            <a:ext cx="2129946" cy="817674"/>
          </a:xfrm>
          <a:prstGeom prst="roundRect">
            <a:avLst>
              <a:gd name="adj" fmla="val 12379"/>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连接符: 肘形 12">
            <a:extLst>
              <a:ext uri="{FF2B5EF4-FFF2-40B4-BE49-F238E27FC236}">
                <a16:creationId xmlns:a16="http://schemas.microsoft.com/office/drawing/2014/main" id="{824F02EC-625C-48E3-B6B5-863E582F2E30}"/>
              </a:ext>
            </a:extLst>
          </p:cNvPr>
          <p:cNvCxnSpPr>
            <a:stCxn id="4" idx="3"/>
            <a:endCxn id="6" idx="3"/>
          </p:cNvCxnSpPr>
          <p:nvPr/>
        </p:nvCxnSpPr>
        <p:spPr>
          <a:xfrm>
            <a:off x="7345680" y="3123853"/>
            <a:ext cx="12700" cy="1000411"/>
          </a:xfrm>
          <a:prstGeom prst="bentConnector3">
            <a:avLst>
              <a:gd name="adj1" fmla="val 332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93BE396-4933-4847-BA67-705149180E3D}"/>
              </a:ext>
            </a:extLst>
          </p:cNvPr>
          <p:cNvSpPr txBox="1"/>
          <p:nvPr/>
        </p:nvSpPr>
        <p:spPr>
          <a:xfrm>
            <a:off x="7853680" y="3449784"/>
            <a:ext cx="646331" cy="369332"/>
          </a:xfrm>
          <a:prstGeom prst="rect">
            <a:avLst/>
          </a:prstGeom>
          <a:noFill/>
        </p:spPr>
        <p:txBody>
          <a:bodyPr wrap="none" rtlCol="0">
            <a:spAutoFit/>
          </a:bodyPr>
          <a:lstStyle/>
          <a:p>
            <a:r>
              <a:rPr lang="zh-CN" altLang="en-US" dirty="0">
                <a:solidFill>
                  <a:schemeClr val="bg1"/>
                </a:solidFill>
              </a:rPr>
              <a:t>控制</a:t>
            </a:r>
          </a:p>
        </p:txBody>
      </p:sp>
    </p:spTree>
    <p:extLst>
      <p:ext uri="{BB962C8B-B14F-4D97-AF65-F5344CB8AC3E}">
        <p14:creationId xmlns:p14="http://schemas.microsoft.com/office/powerpoint/2010/main" val="290304585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1958</TotalTime>
  <Words>778</Words>
  <Application>Microsoft Office PowerPoint</Application>
  <PresentationFormat>宽屏</PresentationFormat>
  <Paragraphs>117</Paragraphs>
  <Slides>18</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PingFang SC</vt:lpstr>
      <vt:lpstr>等线</vt:lpstr>
      <vt:lpstr>等线 Light</vt:lpstr>
      <vt:lpstr>方正兰亭粗黑_GBK</vt:lpstr>
      <vt:lpstr>微软雅黑</vt:lpstr>
      <vt:lpstr>Arial</vt:lpstr>
      <vt:lpstr>Cambria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刘文洲</cp:lastModifiedBy>
  <cp:revision>156</cp:revision>
  <dcterms:created xsi:type="dcterms:W3CDTF">2020-02-02T07:20:00Z</dcterms:created>
  <dcterms:modified xsi:type="dcterms:W3CDTF">2020-11-13T03:19:42Z</dcterms:modified>
</cp:coreProperties>
</file>