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92" r:id="rId2"/>
    <p:sldId id="710" r:id="rId3"/>
    <p:sldId id="714" r:id="rId4"/>
    <p:sldId id="699" r:id="rId5"/>
    <p:sldId id="698" r:id="rId6"/>
    <p:sldId id="716" r:id="rId7"/>
    <p:sldId id="704" r:id="rId8"/>
    <p:sldId id="708" r:id="rId9"/>
    <p:sldId id="706" r:id="rId10"/>
    <p:sldId id="700" r:id="rId11"/>
    <p:sldId id="705" r:id="rId12"/>
    <p:sldId id="717" r:id="rId13"/>
    <p:sldId id="703" r:id="rId14"/>
    <p:sldId id="707" r:id="rId15"/>
    <p:sldId id="712" r:id="rId16"/>
    <p:sldId id="71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48" autoAdjust="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销售收入分布</c:v>
                </c:pt>
              </c:strCache>
            </c:strRef>
          </c:tx>
          <c:spPr>
            <a:ln>
              <a:noFill/>
            </a:ln>
          </c:spPr>
          <c:dPt>
            <c:idx val="0"/>
            <c:bubble3D val="0"/>
            <c:spPr>
              <a:solidFill>
                <a:srgbClr val="00B050"/>
              </a:solidFill>
              <a:ln w="9525" cap="flat" cmpd="sng" algn="ctr">
                <a:noFill/>
                <a:round/>
              </a:ln>
              <a:effectLst>
                <a:outerShdw blurRad="63500" dist="25400" dir="5400000" rotWithShape="0">
                  <a:srgbClr val="000000">
                    <a:alpha val="43137"/>
                  </a:srgbClr>
                </a:outerShdw>
              </a:effectLst>
            </c:spPr>
            <c:extLst>
              <c:ext xmlns:c16="http://schemas.microsoft.com/office/drawing/2014/chart" uri="{C3380CC4-5D6E-409C-BE32-E72D297353CC}">
                <c16:uniqueId val="{00000001-64A7-4508-8078-12DC24640F6B}"/>
              </c:ext>
            </c:extLst>
          </c:dPt>
          <c:dPt>
            <c:idx val="1"/>
            <c:bubble3D val="0"/>
            <c:spPr>
              <a:solidFill>
                <a:schemeClr val="accent3">
                  <a:lumMod val="60000"/>
                  <a:lumOff val="40000"/>
                </a:schemeClr>
              </a:solidFill>
              <a:ln w="9525" cap="flat" cmpd="sng" algn="ctr">
                <a:noFill/>
                <a:round/>
              </a:ln>
              <a:effectLst>
                <a:outerShdw blurRad="63500" dist="25400" dir="5400000" rotWithShape="0">
                  <a:srgbClr val="000000">
                    <a:alpha val="43137"/>
                  </a:srgbClr>
                </a:outerShdw>
              </a:effectLst>
            </c:spPr>
            <c:extLst>
              <c:ext xmlns:c16="http://schemas.microsoft.com/office/drawing/2014/chart" uri="{C3380CC4-5D6E-409C-BE32-E72D297353CC}">
                <c16:uniqueId val="{00000003-64A7-4508-8078-12DC24640F6B}"/>
              </c:ext>
            </c:extLst>
          </c:dPt>
          <c:dPt>
            <c:idx val="2"/>
            <c:bubble3D val="0"/>
            <c:spPr>
              <a:solidFill>
                <a:srgbClr val="52BAA6"/>
              </a:solidFill>
              <a:ln w="9525" cap="flat" cmpd="sng" algn="ctr">
                <a:noFill/>
                <a:round/>
              </a:ln>
              <a:effectLst>
                <a:outerShdw blurRad="63500" dist="25400" dir="5400000" rotWithShape="0">
                  <a:srgbClr val="000000">
                    <a:alpha val="43137"/>
                  </a:srgbClr>
                </a:outerShdw>
              </a:effectLst>
            </c:spPr>
            <c:extLst>
              <c:ext xmlns:c16="http://schemas.microsoft.com/office/drawing/2014/chart" uri="{C3380CC4-5D6E-409C-BE32-E72D297353CC}">
                <c16:uniqueId val="{00000005-64A7-4508-8078-12DC24640F6B}"/>
              </c:ext>
            </c:extLst>
          </c:dPt>
          <c:dPt>
            <c:idx val="3"/>
            <c:bubble3D val="0"/>
            <c:spPr>
              <a:solidFill>
                <a:srgbClr val="FF0000"/>
              </a:solidFill>
              <a:ln w="9525" cap="flat" cmpd="sng" algn="ctr">
                <a:noFill/>
                <a:round/>
              </a:ln>
              <a:effectLst>
                <a:outerShdw blurRad="63500" dist="25400" dir="5400000" rotWithShape="0">
                  <a:srgbClr val="000000">
                    <a:alpha val="43137"/>
                  </a:srgbClr>
                </a:outerShdw>
              </a:effectLst>
            </c:spPr>
            <c:extLst>
              <c:ext xmlns:c16="http://schemas.microsoft.com/office/drawing/2014/chart" uri="{C3380CC4-5D6E-409C-BE32-E72D297353CC}">
                <c16:uniqueId val="{00000007-64A7-4508-8078-12DC24640F6B}"/>
              </c:ext>
            </c:extLst>
          </c:dPt>
          <c:cat>
            <c:strRef>
              <c:f>Sheet1!$A$2:$A$5</c:f>
              <c:strCache>
                <c:ptCount val="4"/>
                <c:pt idx="0">
                  <c:v>成本</c:v>
                </c:pt>
                <c:pt idx="1">
                  <c:v>税费</c:v>
                </c:pt>
                <c:pt idx="2">
                  <c:v>费用</c:v>
                </c:pt>
                <c:pt idx="3">
                  <c:v>利润</c:v>
                </c:pt>
              </c:strCache>
            </c:strRef>
          </c:cat>
          <c:val>
            <c:numRef>
              <c:f>Sheet1!$B$2:$B$5</c:f>
              <c:numCache>
                <c:formatCode>General</c:formatCode>
                <c:ptCount val="4"/>
                <c:pt idx="0">
                  <c:v>45</c:v>
                </c:pt>
                <c:pt idx="1">
                  <c:v>20</c:v>
                </c:pt>
                <c:pt idx="2">
                  <c:v>15</c:v>
                </c:pt>
                <c:pt idx="3">
                  <c:v>20</c:v>
                </c:pt>
              </c:numCache>
            </c:numRef>
          </c:val>
          <c:extLst>
            <c:ext xmlns:c16="http://schemas.microsoft.com/office/drawing/2014/chart" uri="{C3380CC4-5D6E-409C-BE32-E72D297353CC}">
              <c16:uniqueId val="{00000008-64A7-4508-8078-12DC24640F6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C8470-00C3-4350-837E-17C9E1E9190B}" type="doc">
      <dgm:prSet loTypeId="urn:microsoft.com/office/officeart/2005/8/layout/lProcess2" loCatId="list" qsTypeId="urn:microsoft.com/office/officeart/2005/8/quickstyle/simple3" qsCatId="simple" csTypeId="urn:microsoft.com/office/officeart/2005/8/colors/accent1_2" csCatId="accent1" phldr="1"/>
      <dgm:spPr/>
      <dgm:t>
        <a:bodyPr/>
        <a:lstStyle/>
        <a:p>
          <a:endParaRPr lang="zh-CN" altLang="en-US"/>
        </a:p>
      </dgm:t>
    </dgm:pt>
    <dgm:pt modelId="{B013EFB4-AA3A-4E3B-B5D2-EAE93B272EF4}">
      <dgm:prSet phldrT="[文本]" custT="1"/>
      <dgm:spPr/>
      <dgm:t>
        <a:bodyPr/>
        <a:lstStyle/>
        <a:p>
          <a:r>
            <a:rPr lang="zh-CN" altLang="en-US" sz="1800" b="1" dirty="0">
              <a:latin typeface="微软雅黑" panose="020B0503020204020204" pitchFamily="34" charset="-122"/>
              <a:ea typeface="微软雅黑" panose="020B0503020204020204" pitchFamily="34" charset="-122"/>
            </a:rPr>
            <a:t>营销费用</a:t>
          </a:r>
        </a:p>
      </dgm:t>
    </dgm:pt>
    <dgm:pt modelId="{15BC6CAA-0819-464B-B408-1C7A3C6CC1A5}" type="parTrans" cxnId="{9C82684E-F391-4605-A8DB-2464F2C5D07F}">
      <dgm:prSet/>
      <dgm:spPr/>
      <dgm:t>
        <a:bodyPr/>
        <a:lstStyle/>
        <a:p>
          <a:endParaRPr lang="zh-CN" altLang="en-US" sz="700"/>
        </a:p>
      </dgm:t>
    </dgm:pt>
    <dgm:pt modelId="{31B1AB8E-964E-43B1-8EC1-809D1AF2EA8C}" type="sibTrans" cxnId="{9C82684E-F391-4605-A8DB-2464F2C5D07F}">
      <dgm:prSet/>
      <dgm:spPr/>
      <dgm:t>
        <a:bodyPr/>
        <a:lstStyle/>
        <a:p>
          <a:endParaRPr lang="zh-CN" altLang="en-US" sz="700"/>
        </a:p>
      </dgm:t>
    </dgm:pt>
    <dgm:pt modelId="{387AD3FA-96B1-47A8-91DF-F4F499A1420D}">
      <dgm:prSet phldrT="[文本]"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zh-CN" altLang="en-US" sz="1100" dirty="0"/>
            <a:t>推广类费用</a:t>
          </a:r>
        </a:p>
      </dgm:t>
    </dgm:pt>
    <dgm:pt modelId="{C0B3304A-4C52-4A41-ADDD-2275EC857F2D}" type="parTrans" cxnId="{7005FFD1-F900-4505-8553-93CD194E2180}">
      <dgm:prSet/>
      <dgm:spPr/>
      <dgm:t>
        <a:bodyPr/>
        <a:lstStyle/>
        <a:p>
          <a:endParaRPr lang="zh-CN" altLang="en-US" sz="700"/>
        </a:p>
      </dgm:t>
    </dgm:pt>
    <dgm:pt modelId="{DFB7C127-2128-479B-8E27-3224D4222053}" type="sibTrans" cxnId="{7005FFD1-F900-4505-8553-93CD194E2180}">
      <dgm:prSet/>
      <dgm:spPr/>
      <dgm:t>
        <a:bodyPr/>
        <a:lstStyle/>
        <a:p>
          <a:endParaRPr lang="zh-CN" altLang="en-US" sz="700"/>
        </a:p>
      </dgm:t>
    </dgm:pt>
    <dgm:pt modelId="{EB4FE182-A8A1-49A8-A92F-F324E4A4ACCF}">
      <dgm:prSet phldrT="[文本]"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zh-CN" altLang="en-US" sz="1100" dirty="0"/>
            <a:t>行政类费用</a:t>
          </a:r>
        </a:p>
      </dgm:t>
    </dgm:pt>
    <dgm:pt modelId="{F05B51FA-E119-4D40-8CC0-0DB08D8E0743}" type="parTrans" cxnId="{A545F054-6449-44FA-B3EF-B690A85BBA71}">
      <dgm:prSet/>
      <dgm:spPr/>
      <dgm:t>
        <a:bodyPr/>
        <a:lstStyle/>
        <a:p>
          <a:endParaRPr lang="zh-CN" altLang="en-US" sz="700"/>
        </a:p>
      </dgm:t>
    </dgm:pt>
    <dgm:pt modelId="{741ED236-886C-4125-93A8-6B8B0C25D10D}" type="sibTrans" cxnId="{A545F054-6449-44FA-B3EF-B690A85BBA71}">
      <dgm:prSet/>
      <dgm:spPr/>
      <dgm:t>
        <a:bodyPr/>
        <a:lstStyle/>
        <a:p>
          <a:endParaRPr lang="zh-CN" altLang="en-US" sz="700"/>
        </a:p>
      </dgm:t>
    </dgm:pt>
    <dgm:pt modelId="{60615832-47ED-4DF7-B5E0-DC2A602807A3}">
      <dgm:prSet phldrT="[文本]" custT="1"/>
      <dgm:spPr/>
      <dgm:t>
        <a:bodyPr/>
        <a:lstStyle/>
        <a:p>
          <a:r>
            <a:rPr lang="zh-CN" altLang="en-US" sz="1800" b="1" dirty="0">
              <a:latin typeface="微软雅黑" panose="020B0503020204020204" pitchFamily="34" charset="-122"/>
              <a:ea typeface="微软雅黑" panose="020B0503020204020204" pitchFamily="34" charset="-122"/>
            </a:rPr>
            <a:t>管理费用</a:t>
          </a:r>
        </a:p>
      </dgm:t>
    </dgm:pt>
    <dgm:pt modelId="{BBF235D0-C129-4322-BBB6-6142FD88CA71}" type="parTrans" cxnId="{F117F852-BB48-473C-8814-568EDBD548AD}">
      <dgm:prSet/>
      <dgm:spPr/>
      <dgm:t>
        <a:bodyPr/>
        <a:lstStyle/>
        <a:p>
          <a:endParaRPr lang="zh-CN" altLang="en-US" sz="700"/>
        </a:p>
      </dgm:t>
    </dgm:pt>
    <dgm:pt modelId="{297D44D8-A6F2-4334-83F0-479885E2272F}" type="sibTrans" cxnId="{F117F852-BB48-473C-8814-568EDBD548AD}">
      <dgm:prSet/>
      <dgm:spPr/>
      <dgm:t>
        <a:bodyPr/>
        <a:lstStyle/>
        <a:p>
          <a:endParaRPr lang="zh-CN" altLang="en-US" sz="700"/>
        </a:p>
      </dgm:t>
    </dgm:pt>
    <dgm:pt modelId="{CB47325B-F2B1-4699-BEC5-B77FA79B0CFC}">
      <dgm:prSet phldrT="[文本]"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zh-CN" altLang="en-US" sz="1100" dirty="0"/>
            <a:t>工资</a:t>
          </a:r>
        </a:p>
      </dgm:t>
    </dgm:pt>
    <dgm:pt modelId="{38C1C80C-4433-43B1-8CF6-A144BC797947}" type="parTrans" cxnId="{4BC83CEF-407D-46DA-88A3-DEC10F6E4CD8}">
      <dgm:prSet/>
      <dgm:spPr/>
      <dgm:t>
        <a:bodyPr/>
        <a:lstStyle/>
        <a:p>
          <a:endParaRPr lang="zh-CN" altLang="en-US" sz="700"/>
        </a:p>
      </dgm:t>
    </dgm:pt>
    <dgm:pt modelId="{96A50F79-E956-478B-B68A-AAC5131B14FF}" type="sibTrans" cxnId="{4BC83CEF-407D-46DA-88A3-DEC10F6E4CD8}">
      <dgm:prSet/>
      <dgm:spPr/>
      <dgm:t>
        <a:bodyPr/>
        <a:lstStyle/>
        <a:p>
          <a:endParaRPr lang="zh-CN" altLang="en-US" sz="700"/>
        </a:p>
      </dgm:t>
    </dgm:pt>
    <dgm:pt modelId="{779766B2-63A6-4968-8E6A-EE0DB8399C67}">
      <dgm:prSet phldrT="[文本]"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zh-CN" altLang="en-US" sz="1100" dirty="0"/>
            <a:t>福利</a:t>
          </a:r>
        </a:p>
      </dgm:t>
    </dgm:pt>
    <dgm:pt modelId="{5E75EB17-2C98-4EF9-A144-52AE51672E30}" type="parTrans" cxnId="{57C4845C-03A6-4F51-A2A7-C7E5E95BF16B}">
      <dgm:prSet/>
      <dgm:spPr/>
      <dgm:t>
        <a:bodyPr/>
        <a:lstStyle/>
        <a:p>
          <a:endParaRPr lang="zh-CN" altLang="en-US" sz="700"/>
        </a:p>
      </dgm:t>
    </dgm:pt>
    <dgm:pt modelId="{2816A665-7E31-47B3-BBB2-AE7C0DF58A7C}" type="sibTrans" cxnId="{57C4845C-03A6-4F51-A2A7-C7E5E95BF16B}">
      <dgm:prSet/>
      <dgm:spPr/>
      <dgm:t>
        <a:bodyPr/>
        <a:lstStyle/>
        <a:p>
          <a:endParaRPr lang="zh-CN" altLang="en-US" sz="700"/>
        </a:p>
      </dgm:t>
    </dgm:pt>
    <dgm:pt modelId="{56C3C502-A4B4-431C-934A-A424238940AC}">
      <dgm:prSet custT="1"/>
      <dgm:spPr/>
      <dgm:t>
        <a:bodyPr/>
        <a:lstStyle/>
        <a:p>
          <a:r>
            <a:rPr lang="zh-CN" altLang="en-US" sz="1800" b="1" dirty="0">
              <a:latin typeface="微软雅黑" panose="020B0503020204020204" pitchFamily="34" charset="-122"/>
              <a:ea typeface="微软雅黑" panose="020B0503020204020204" pitchFamily="34" charset="-122"/>
            </a:rPr>
            <a:t>财务费用</a:t>
          </a:r>
        </a:p>
      </dgm:t>
    </dgm:pt>
    <dgm:pt modelId="{13473B7A-269F-4038-A771-6B915C6033AA}" type="parTrans" cxnId="{68921856-EA2D-458E-BB80-ADE2DD6ED3C3}">
      <dgm:prSet/>
      <dgm:spPr/>
      <dgm:t>
        <a:bodyPr/>
        <a:lstStyle/>
        <a:p>
          <a:endParaRPr lang="zh-CN" altLang="en-US" sz="1100"/>
        </a:p>
      </dgm:t>
    </dgm:pt>
    <dgm:pt modelId="{6A2255E0-7A97-464C-BE2D-40ACD7297F5B}" type="sibTrans" cxnId="{68921856-EA2D-458E-BB80-ADE2DD6ED3C3}">
      <dgm:prSet/>
      <dgm:spPr/>
      <dgm:t>
        <a:bodyPr/>
        <a:lstStyle/>
        <a:p>
          <a:endParaRPr lang="zh-CN" altLang="en-US" sz="1100"/>
        </a:p>
      </dgm:t>
    </dgm:pt>
    <dgm:pt modelId="{BC198927-52CB-4822-BC67-34D6D9BC8AB3}">
      <dgm:prSet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zh-CN" altLang="en-US" sz="1100" dirty="0"/>
            <a:t>人员类费用</a:t>
          </a:r>
        </a:p>
      </dgm:t>
    </dgm:pt>
    <dgm:pt modelId="{F2AE85FF-7D52-4FAA-8C15-6572A2C2B91D}" type="parTrans" cxnId="{16060F3B-E08F-469B-9C8C-7B4A4A271B64}">
      <dgm:prSet/>
      <dgm:spPr/>
      <dgm:t>
        <a:bodyPr/>
        <a:lstStyle/>
        <a:p>
          <a:endParaRPr lang="zh-CN" altLang="en-US" sz="1100"/>
        </a:p>
      </dgm:t>
    </dgm:pt>
    <dgm:pt modelId="{0966844A-5C59-47ED-BDC9-34095AA0E314}" type="sibTrans" cxnId="{16060F3B-E08F-469B-9C8C-7B4A4A271B64}">
      <dgm:prSet/>
      <dgm:spPr/>
      <dgm:t>
        <a:bodyPr/>
        <a:lstStyle/>
        <a:p>
          <a:endParaRPr lang="zh-CN" altLang="en-US" sz="1100"/>
        </a:p>
      </dgm:t>
    </dgm:pt>
    <dgm:pt modelId="{6455EFEA-9788-47DC-82B3-69EFBA190EF9}">
      <dgm:prSet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zh-CN" altLang="en-US" sz="1100" dirty="0"/>
            <a:t>办公费用</a:t>
          </a:r>
        </a:p>
      </dgm:t>
    </dgm:pt>
    <dgm:pt modelId="{0908D93D-4FDA-407D-AFA4-4597591ABCDB}" type="parTrans" cxnId="{14EFF006-B9F3-4E49-B97B-903F22966BFA}">
      <dgm:prSet/>
      <dgm:spPr/>
      <dgm:t>
        <a:bodyPr/>
        <a:lstStyle/>
        <a:p>
          <a:endParaRPr lang="zh-CN" altLang="en-US" sz="1100"/>
        </a:p>
      </dgm:t>
    </dgm:pt>
    <dgm:pt modelId="{BEC756B8-EDE7-417E-AD1E-649068687CE4}" type="sibTrans" cxnId="{14EFF006-B9F3-4E49-B97B-903F22966BFA}">
      <dgm:prSet/>
      <dgm:spPr/>
      <dgm:t>
        <a:bodyPr/>
        <a:lstStyle/>
        <a:p>
          <a:endParaRPr lang="zh-CN" altLang="en-US" sz="1100"/>
        </a:p>
      </dgm:t>
    </dgm:pt>
    <dgm:pt modelId="{6AFF761F-E8E2-4262-B96D-A0D8EEDADBCE}">
      <dgm:prSet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zh-CN" altLang="en-US" sz="1100" dirty="0"/>
            <a:t>固定资产折旧</a:t>
          </a:r>
        </a:p>
      </dgm:t>
    </dgm:pt>
    <dgm:pt modelId="{EC0E111B-638B-4B86-A5E5-999C40261DFE}" type="parTrans" cxnId="{F5B9560C-6937-4EED-892F-2F2E91BE9E5B}">
      <dgm:prSet/>
      <dgm:spPr/>
      <dgm:t>
        <a:bodyPr/>
        <a:lstStyle/>
        <a:p>
          <a:endParaRPr lang="zh-CN" altLang="en-US" sz="1100"/>
        </a:p>
      </dgm:t>
    </dgm:pt>
    <dgm:pt modelId="{5B27D24C-D860-4822-9551-6FA3F6423D01}" type="sibTrans" cxnId="{F5B9560C-6937-4EED-892F-2F2E91BE9E5B}">
      <dgm:prSet/>
      <dgm:spPr/>
      <dgm:t>
        <a:bodyPr/>
        <a:lstStyle/>
        <a:p>
          <a:endParaRPr lang="zh-CN" altLang="en-US" sz="1100"/>
        </a:p>
      </dgm:t>
    </dgm:pt>
    <dgm:pt modelId="{B0682902-6107-4464-8ABE-B7318449D12A}">
      <dgm:prSet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zh-CN" altLang="en-US" sz="1100" dirty="0"/>
            <a:t>利息支出</a:t>
          </a:r>
        </a:p>
      </dgm:t>
    </dgm:pt>
    <dgm:pt modelId="{E9C19635-9CAE-4739-94E9-053829F80047}" type="parTrans" cxnId="{603EF44A-B6C5-4254-8CAF-354F96009EA0}">
      <dgm:prSet/>
      <dgm:spPr/>
      <dgm:t>
        <a:bodyPr/>
        <a:lstStyle/>
        <a:p>
          <a:endParaRPr lang="zh-CN" altLang="en-US" sz="1100"/>
        </a:p>
      </dgm:t>
    </dgm:pt>
    <dgm:pt modelId="{AB596E45-638D-442A-A614-12854CC6FE1C}" type="sibTrans" cxnId="{603EF44A-B6C5-4254-8CAF-354F96009EA0}">
      <dgm:prSet/>
      <dgm:spPr/>
      <dgm:t>
        <a:bodyPr/>
        <a:lstStyle/>
        <a:p>
          <a:endParaRPr lang="zh-CN" altLang="en-US" sz="1100"/>
        </a:p>
      </dgm:t>
    </dgm:pt>
    <dgm:pt modelId="{327F9B3B-ED24-4F1E-98EB-B99B42A9858F}">
      <dgm:prSet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zh-CN" altLang="en-US" sz="1100"/>
            <a:t>银行手续费</a:t>
          </a:r>
        </a:p>
      </dgm:t>
    </dgm:pt>
    <dgm:pt modelId="{AA16CF8E-7F11-41C3-977E-A19D4C3C82A0}" type="parTrans" cxnId="{E67697C1-9CD6-4B84-8C16-07E7475927C0}">
      <dgm:prSet/>
      <dgm:spPr/>
      <dgm:t>
        <a:bodyPr/>
        <a:lstStyle/>
        <a:p>
          <a:endParaRPr lang="zh-CN" altLang="en-US" sz="1100"/>
        </a:p>
      </dgm:t>
    </dgm:pt>
    <dgm:pt modelId="{79E999BB-BCFF-410B-B396-4DA9DAEDACA9}" type="sibTrans" cxnId="{E67697C1-9CD6-4B84-8C16-07E7475927C0}">
      <dgm:prSet/>
      <dgm:spPr/>
      <dgm:t>
        <a:bodyPr/>
        <a:lstStyle/>
        <a:p>
          <a:endParaRPr lang="zh-CN" altLang="en-US" sz="1100"/>
        </a:p>
      </dgm:t>
    </dgm:pt>
    <dgm:pt modelId="{5166EEF2-989A-4779-A28C-8A3CEE2327CB}">
      <dgm:prSet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zh-CN" altLang="en-US" sz="1100" dirty="0"/>
            <a:t>刷卡手续费</a:t>
          </a:r>
        </a:p>
      </dgm:t>
    </dgm:pt>
    <dgm:pt modelId="{5D747E3E-10A3-4F99-BC8B-2AA75259DDCD}" type="parTrans" cxnId="{30D5ED2E-0761-49C8-95FC-675B5C5D2729}">
      <dgm:prSet/>
      <dgm:spPr/>
      <dgm:t>
        <a:bodyPr/>
        <a:lstStyle/>
        <a:p>
          <a:endParaRPr lang="zh-CN" altLang="en-US" sz="1100"/>
        </a:p>
      </dgm:t>
    </dgm:pt>
    <dgm:pt modelId="{BEEE6DA3-7EDB-4C6D-8B59-0CB666142925}" type="sibTrans" cxnId="{30D5ED2E-0761-49C8-95FC-675B5C5D2729}">
      <dgm:prSet/>
      <dgm:spPr/>
      <dgm:t>
        <a:bodyPr/>
        <a:lstStyle/>
        <a:p>
          <a:endParaRPr lang="zh-CN" altLang="en-US" sz="1100"/>
        </a:p>
      </dgm:t>
    </dgm:pt>
    <dgm:pt modelId="{718E9FB2-4E84-44BE-9ED4-ACF7FF8F9F92}">
      <dgm:prSet phldrT="[文本]"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en-US" altLang="zh-CN" sz="1600" dirty="0"/>
            <a:t>…</a:t>
          </a:r>
          <a:endParaRPr lang="zh-CN" altLang="en-US" sz="1600" dirty="0"/>
        </a:p>
      </dgm:t>
    </dgm:pt>
    <dgm:pt modelId="{F86951D4-95A5-4721-886B-A8A6BF5D6D2C}" type="parTrans" cxnId="{33846293-44AC-4D8F-8EF1-0BCE03B42878}">
      <dgm:prSet/>
      <dgm:spPr/>
      <dgm:t>
        <a:bodyPr/>
        <a:lstStyle/>
        <a:p>
          <a:endParaRPr lang="zh-CN" altLang="en-US" sz="1100"/>
        </a:p>
      </dgm:t>
    </dgm:pt>
    <dgm:pt modelId="{983FF1CC-C3FB-47C3-BCFE-9478FA82EAA9}" type="sibTrans" cxnId="{33846293-44AC-4D8F-8EF1-0BCE03B42878}">
      <dgm:prSet/>
      <dgm:spPr/>
      <dgm:t>
        <a:bodyPr/>
        <a:lstStyle/>
        <a:p>
          <a:endParaRPr lang="zh-CN" altLang="en-US" sz="1100"/>
        </a:p>
      </dgm:t>
    </dgm:pt>
    <dgm:pt modelId="{98124F95-A186-4408-ACF5-AEDF495BDD8F}">
      <dgm:prSet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en-US" altLang="zh-CN" sz="1600" dirty="0"/>
            <a:t>…</a:t>
          </a:r>
          <a:endParaRPr lang="zh-CN" altLang="en-US" sz="1600" dirty="0"/>
        </a:p>
      </dgm:t>
    </dgm:pt>
    <dgm:pt modelId="{7B30EF79-A0F3-45D9-9859-5FE6EC0526D9}" type="parTrans" cxnId="{EC70DEBD-7423-4665-9CF0-A9BF8F04DE41}">
      <dgm:prSet/>
      <dgm:spPr/>
      <dgm:t>
        <a:bodyPr/>
        <a:lstStyle/>
        <a:p>
          <a:endParaRPr lang="zh-CN" altLang="en-US" sz="1100"/>
        </a:p>
      </dgm:t>
    </dgm:pt>
    <dgm:pt modelId="{D99FC5F1-051F-49E2-9CBD-CC423F2F77B4}" type="sibTrans" cxnId="{EC70DEBD-7423-4665-9CF0-A9BF8F04DE41}">
      <dgm:prSet/>
      <dgm:spPr/>
      <dgm:t>
        <a:bodyPr/>
        <a:lstStyle/>
        <a:p>
          <a:endParaRPr lang="zh-CN" altLang="en-US" sz="1100"/>
        </a:p>
      </dgm:t>
    </dgm:pt>
    <dgm:pt modelId="{FEE15AD9-C9F8-403A-893F-6D60ECC80211}">
      <dgm:prSet custT="1">
        <dgm:style>
          <a:lnRef idx="1">
            <a:schemeClr val="accent1"/>
          </a:lnRef>
          <a:fillRef idx="2">
            <a:schemeClr val="accent1"/>
          </a:fillRef>
          <a:effectRef idx="1">
            <a:schemeClr val="accent1"/>
          </a:effectRef>
          <a:fontRef idx="minor">
            <a:schemeClr val="dk1"/>
          </a:fontRef>
        </dgm:style>
      </dgm:prSet>
      <dgm:spPr>
        <a:solidFill>
          <a:schemeClr val="accent6">
            <a:lumMod val="40000"/>
            <a:lumOff val="60000"/>
          </a:schemeClr>
        </a:solidFill>
        <a:ln>
          <a:noFill/>
        </a:ln>
      </dgm:spPr>
      <dgm:t>
        <a:bodyPr/>
        <a:lstStyle/>
        <a:p>
          <a:r>
            <a:rPr lang="en-US" altLang="zh-CN" sz="1600" dirty="0"/>
            <a:t>…</a:t>
          </a:r>
          <a:endParaRPr lang="zh-CN" altLang="en-US" sz="1600" dirty="0"/>
        </a:p>
      </dgm:t>
    </dgm:pt>
    <dgm:pt modelId="{FE46EAEB-0E70-486B-AA7B-D1C24395C079}" type="parTrans" cxnId="{4E39A11B-CB9F-4869-943E-AC7B08991F02}">
      <dgm:prSet/>
      <dgm:spPr/>
      <dgm:t>
        <a:bodyPr/>
        <a:lstStyle/>
        <a:p>
          <a:endParaRPr lang="zh-CN" altLang="en-US" sz="1100"/>
        </a:p>
      </dgm:t>
    </dgm:pt>
    <dgm:pt modelId="{3A58DD3D-CDD7-4E66-9AE9-0F5198437080}" type="sibTrans" cxnId="{4E39A11B-CB9F-4869-943E-AC7B08991F02}">
      <dgm:prSet/>
      <dgm:spPr/>
      <dgm:t>
        <a:bodyPr/>
        <a:lstStyle/>
        <a:p>
          <a:endParaRPr lang="zh-CN" altLang="en-US" sz="1100"/>
        </a:p>
      </dgm:t>
    </dgm:pt>
    <dgm:pt modelId="{1F4857BC-8B91-4682-9581-46A546F61D35}" type="pres">
      <dgm:prSet presAssocID="{EA2C8470-00C3-4350-837E-17C9E1E9190B}" presName="theList" presStyleCnt="0">
        <dgm:presLayoutVars>
          <dgm:dir/>
          <dgm:animLvl val="lvl"/>
          <dgm:resizeHandles val="exact"/>
        </dgm:presLayoutVars>
      </dgm:prSet>
      <dgm:spPr/>
    </dgm:pt>
    <dgm:pt modelId="{EB305A69-A33B-46BD-9819-C3D285454973}" type="pres">
      <dgm:prSet presAssocID="{B013EFB4-AA3A-4E3B-B5D2-EAE93B272EF4}" presName="compNode" presStyleCnt="0"/>
      <dgm:spPr/>
    </dgm:pt>
    <dgm:pt modelId="{A0E1F1FF-411D-4332-9DAC-85AA5A0FF15A}" type="pres">
      <dgm:prSet presAssocID="{B013EFB4-AA3A-4E3B-B5D2-EAE93B272EF4}" presName="aNode" presStyleLbl="bgShp" presStyleIdx="0" presStyleCnt="3"/>
      <dgm:spPr/>
    </dgm:pt>
    <dgm:pt modelId="{DEA2A007-FB3B-4FBC-A676-4D0B8A520F17}" type="pres">
      <dgm:prSet presAssocID="{B013EFB4-AA3A-4E3B-B5D2-EAE93B272EF4}" presName="textNode" presStyleLbl="bgShp" presStyleIdx="0" presStyleCnt="3"/>
      <dgm:spPr/>
    </dgm:pt>
    <dgm:pt modelId="{5FF5CB89-360B-44BD-A230-DF3567779B84}" type="pres">
      <dgm:prSet presAssocID="{B013EFB4-AA3A-4E3B-B5D2-EAE93B272EF4}" presName="compChildNode" presStyleCnt="0"/>
      <dgm:spPr/>
    </dgm:pt>
    <dgm:pt modelId="{9EDFBC42-7E6B-4627-AEDA-D60C41149E14}" type="pres">
      <dgm:prSet presAssocID="{B013EFB4-AA3A-4E3B-B5D2-EAE93B272EF4}" presName="theInnerList" presStyleCnt="0"/>
      <dgm:spPr/>
    </dgm:pt>
    <dgm:pt modelId="{3D9F6DEA-F211-448F-AC88-FC7400478557}" type="pres">
      <dgm:prSet presAssocID="{387AD3FA-96B1-47A8-91DF-F4F499A1420D}" presName="childNode" presStyleLbl="node1" presStyleIdx="0" presStyleCnt="13">
        <dgm:presLayoutVars>
          <dgm:bulletEnabled val="1"/>
        </dgm:presLayoutVars>
      </dgm:prSet>
      <dgm:spPr/>
    </dgm:pt>
    <dgm:pt modelId="{9EF8BC16-B1DF-430A-A626-87727F1CB117}" type="pres">
      <dgm:prSet presAssocID="{387AD3FA-96B1-47A8-91DF-F4F499A1420D}" presName="aSpace2" presStyleCnt="0"/>
      <dgm:spPr/>
    </dgm:pt>
    <dgm:pt modelId="{31228C54-A147-4315-8DE1-C7CF433311EB}" type="pres">
      <dgm:prSet presAssocID="{BC198927-52CB-4822-BC67-34D6D9BC8AB3}" presName="childNode" presStyleLbl="node1" presStyleIdx="1" presStyleCnt="13">
        <dgm:presLayoutVars>
          <dgm:bulletEnabled val="1"/>
        </dgm:presLayoutVars>
      </dgm:prSet>
      <dgm:spPr/>
    </dgm:pt>
    <dgm:pt modelId="{7AA06C2F-ABE3-4A97-8402-0C98178B353F}" type="pres">
      <dgm:prSet presAssocID="{BC198927-52CB-4822-BC67-34D6D9BC8AB3}" presName="aSpace2" presStyleCnt="0"/>
      <dgm:spPr/>
    </dgm:pt>
    <dgm:pt modelId="{97545C9F-5CA7-4F73-8877-5B9BF3789FBF}" type="pres">
      <dgm:prSet presAssocID="{EB4FE182-A8A1-49A8-A92F-F324E4A4ACCF}" presName="childNode" presStyleLbl="node1" presStyleIdx="2" presStyleCnt="13">
        <dgm:presLayoutVars>
          <dgm:bulletEnabled val="1"/>
        </dgm:presLayoutVars>
      </dgm:prSet>
      <dgm:spPr/>
    </dgm:pt>
    <dgm:pt modelId="{FB131569-57F4-4B49-A212-1A7EC39FB9C6}" type="pres">
      <dgm:prSet presAssocID="{EB4FE182-A8A1-49A8-A92F-F324E4A4ACCF}" presName="aSpace2" presStyleCnt="0"/>
      <dgm:spPr/>
    </dgm:pt>
    <dgm:pt modelId="{BD34C575-4998-4E89-AD19-0F7C82D48D22}" type="pres">
      <dgm:prSet presAssocID="{718E9FB2-4E84-44BE-9ED4-ACF7FF8F9F92}" presName="childNode" presStyleLbl="node1" presStyleIdx="3" presStyleCnt="13">
        <dgm:presLayoutVars>
          <dgm:bulletEnabled val="1"/>
        </dgm:presLayoutVars>
      </dgm:prSet>
      <dgm:spPr/>
    </dgm:pt>
    <dgm:pt modelId="{FA2E9630-E11A-48D2-BEBC-579573F6710C}" type="pres">
      <dgm:prSet presAssocID="{B013EFB4-AA3A-4E3B-B5D2-EAE93B272EF4}" presName="aSpace" presStyleCnt="0"/>
      <dgm:spPr/>
    </dgm:pt>
    <dgm:pt modelId="{4A21F9B3-F911-466F-9A41-A83DD6799DA2}" type="pres">
      <dgm:prSet presAssocID="{60615832-47ED-4DF7-B5E0-DC2A602807A3}" presName="compNode" presStyleCnt="0"/>
      <dgm:spPr/>
    </dgm:pt>
    <dgm:pt modelId="{EBED6DF0-2868-454B-862C-F5071B5A584D}" type="pres">
      <dgm:prSet presAssocID="{60615832-47ED-4DF7-B5E0-DC2A602807A3}" presName="aNode" presStyleLbl="bgShp" presStyleIdx="1" presStyleCnt="3"/>
      <dgm:spPr/>
    </dgm:pt>
    <dgm:pt modelId="{306B25ED-B24A-4C04-B0BC-29782E140049}" type="pres">
      <dgm:prSet presAssocID="{60615832-47ED-4DF7-B5E0-DC2A602807A3}" presName="textNode" presStyleLbl="bgShp" presStyleIdx="1" presStyleCnt="3"/>
      <dgm:spPr/>
    </dgm:pt>
    <dgm:pt modelId="{6D39CDE0-C1FD-4A92-A36E-AADC61070B93}" type="pres">
      <dgm:prSet presAssocID="{60615832-47ED-4DF7-B5E0-DC2A602807A3}" presName="compChildNode" presStyleCnt="0"/>
      <dgm:spPr/>
    </dgm:pt>
    <dgm:pt modelId="{1DD7052B-DFAD-480B-9025-29F8B4D23F08}" type="pres">
      <dgm:prSet presAssocID="{60615832-47ED-4DF7-B5E0-DC2A602807A3}" presName="theInnerList" presStyleCnt="0"/>
      <dgm:spPr/>
    </dgm:pt>
    <dgm:pt modelId="{B75C39E6-611C-43A4-BE37-5164E06C0083}" type="pres">
      <dgm:prSet presAssocID="{CB47325B-F2B1-4699-BEC5-B77FA79B0CFC}" presName="childNode" presStyleLbl="node1" presStyleIdx="4" presStyleCnt="13">
        <dgm:presLayoutVars>
          <dgm:bulletEnabled val="1"/>
        </dgm:presLayoutVars>
      </dgm:prSet>
      <dgm:spPr/>
    </dgm:pt>
    <dgm:pt modelId="{D5F6B992-2BD6-46C3-8E14-0C8545450EB9}" type="pres">
      <dgm:prSet presAssocID="{CB47325B-F2B1-4699-BEC5-B77FA79B0CFC}" presName="aSpace2" presStyleCnt="0"/>
      <dgm:spPr/>
    </dgm:pt>
    <dgm:pt modelId="{66F0B7C7-C205-432F-A6FF-42006C4C1965}" type="pres">
      <dgm:prSet presAssocID="{779766B2-63A6-4968-8E6A-EE0DB8399C67}" presName="childNode" presStyleLbl="node1" presStyleIdx="5" presStyleCnt="13">
        <dgm:presLayoutVars>
          <dgm:bulletEnabled val="1"/>
        </dgm:presLayoutVars>
      </dgm:prSet>
      <dgm:spPr/>
    </dgm:pt>
    <dgm:pt modelId="{898CA92B-81F1-45D1-8D91-FE5E454574B8}" type="pres">
      <dgm:prSet presAssocID="{779766B2-63A6-4968-8E6A-EE0DB8399C67}" presName="aSpace2" presStyleCnt="0"/>
      <dgm:spPr/>
    </dgm:pt>
    <dgm:pt modelId="{F957B36D-0512-45E2-984C-2F773391A7D3}" type="pres">
      <dgm:prSet presAssocID="{6455EFEA-9788-47DC-82B3-69EFBA190EF9}" presName="childNode" presStyleLbl="node1" presStyleIdx="6" presStyleCnt="13">
        <dgm:presLayoutVars>
          <dgm:bulletEnabled val="1"/>
        </dgm:presLayoutVars>
      </dgm:prSet>
      <dgm:spPr/>
    </dgm:pt>
    <dgm:pt modelId="{B9140C80-3EFD-443E-99EA-26B5198EF1AF}" type="pres">
      <dgm:prSet presAssocID="{6455EFEA-9788-47DC-82B3-69EFBA190EF9}" presName="aSpace2" presStyleCnt="0"/>
      <dgm:spPr/>
    </dgm:pt>
    <dgm:pt modelId="{DC21D8F3-D8BE-467D-BFCA-21FB8726B948}" type="pres">
      <dgm:prSet presAssocID="{6AFF761F-E8E2-4262-B96D-A0D8EEDADBCE}" presName="childNode" presStyleLbl="node1" presStyleIdx="7" presStyleCnt="13">
        <dgm:presLayoutVars>
          <dgm:bulletEnabled val="1"/>
        </dgm:presLayoutVars>
      </dgm:prSet>
      <dgm:spPr/>
    </dgm:pt>
    <dgm:pt modelId="{7F161BEE-E3B2-463E-8C30-B3256BB750BD}" type="pres">
      <dgm:prSet presAssocID="{6AFF761F-E8E2-4262-B96D-A0D8EEDADBCE}" presName="aSpace2" presStyleCnt="0"/>
      <dgm:spPr/>
    </dgm:pt>
    <dgm:pt modelId="{08EE56CF-6705-4A5F-BA97-6F3DAAF4BF81}" type="pres">
      <dgm:prSet presAssocID="{98124F95-A186-4408-ACF5-AEDF495BDD8F}" presName="childNode" presStyleLbl="node1" presStyleIdx="8" presStyleCnt="13">
        <dgm:presLayoutVars>
          <dgm:bulletEnabled val="1"/>
        </dgm:presLayoutVars>
      </dgm:prSet>
      <dgm:spPr/>
    </dgm:pt>
    <dgm:pt modelId="{FFD9E742-400D-4268-98D5-B58885D8CA79}" type="pres">
      <dgm:prSet presAssocID="{60615832-47ED-4DF7-B5E0-DC2A602807A3}" presName="aSpace" presStyleCnt="0"/>
      <dgm:spPr/>
    </dgm:pt>
    <dgm:pt modelId="{BF2D223E-D128-4754-BFB6-CEC4DF16DDBA}" type="pres">
      <dgm:prSet presAssocID="{56C3C502-A4B4-431C-934A-A424238940AC}" presName="compNode" presStyleCnt="0"/>
      <dgm:spPr/>
    </dgm:pt>
    <dgm:pt modelId="{D8ACF48C-5825-4B28-940C-3702EFD7439F}" type="pres">
      <dgm:prSet presAssocID="{56C3C502-A4B4-431C-934A-A424238940AC}" presName="aNode" presStyleLbl="bgShp" presStyleIdx="2" presStyleCnt="3"/>
      <dgm:spPr/>
    </dgm:pt>
    <dgm:pt modelId="{A28CFF1C-7921-4C4A-8855-3F96652F4AC5}" type="pres">
      <dgm:prSet presAssocID="{56C3C502-A4B4-431C-934A-A424238940AC}" presName="textNode" presStyleLbl="bgShp" presStyleIdx="2" presStyleCnt="3"/>
      <dgm:spPr/>
    </dgm:pt>
    <dgm:pt modelId="{096B3358-407A-4A2A-9A2C-08404B268276}" type="pres">
      <dgm:prSet presAssocID="{56C3C502-A4B4-431C-934A-A424238940AC}" presName="compChildNode" presStyleCnt="0"/>
      <dgm:spPr/>
    </dgm:pt>
    <dgm:pt modelId="{2B4BE2EA-C15E-48AD-8AA7-692D100E4B04}" type="pres">
      <dgm:prSet presAssocID="{56C3C502-A4B4-431C-934A-A424238940AC}" presName="theInnerList" presStyleCnt="0"/>
      <dgm:spPr/>
    </dgm:pt>
    <dgm:pt modelId="{0AA346B0-E8E9-49D9-BDFD-B968F6FC75A2}" type="pres">
      <dgm:prSet presAssocID="{B0682902-6107-4464-8ABE-B7318449D12A}" presName="childNode" presStyleLbl="node1" presStyleIdx="9" presStyleCnt="13">
        <dgm:presLayoutVars>
          <dgm:bulletEnabled val="1"/>
        </dgm:presLayoutVars>
      </dgm:prSet>
      <dgm:spPr/>
    </dgm:pt>
    <dgm:pt modelId="{4B4AB602-5D19-45E2-AAE2-31246C33568B}" type="pres">
      <dgm:prSet presAssocID="{B0682902-6107-4464-8ABE-B7318449D12A}" presName="aSpace2" presStyleCnt="0"/>
      <dgm:spPr/>
    </dgm:pt>
    <dgm:pt modelId="{1E0997CA-7916-4BA3-B12C-123CBBD969FE}" type="pres">
      <dgm:prSet presAssocID="{327F9B3B-ED24-4F1E-98EB-B99B42A9858F}" presName="childNode" presStyleLbl="node1" presStyleIdx="10" presStyleCnt="13">
        <dgm:presLayoutVars>
          <dgm:bulletEnabled val="1"/>
        </dgm:presLayoutVars>
      </dgm:prSet>
      <dgm:spPr/>
    </dgm:pt>
    <dgm:pt modelId="{9F1D6A8D-B1F3-42F3-A178-0102C245D7A8}" type="pres">
      <dgm:prSet presAssocID="{327F9B3B-ED24-4F1E-98EB-B99B42A9858F}" presName="aSpace2" presStyleCnt="0"/>
      <dgm:spPr/>
    </dgm:pt>
    <dgm:pt modelId="{CF31D929-9A93-4FB1-8830-0079CF9BF947}" type="pres">
      <dgm:prSet presAssocID="{5166EEF2-989A-4779-A28C-8A3CEE2327CB}" presName="childNode" presStyleLbl="node1" presStyleIdx="11" presStyleCnt="13">
        <dgm:presLayoutVars>
          <dgm:bulletEnabled val="1"/>
        </dgm:presLayoutVars>
      </dgm:prSet>
      <dgm:spPr/>
    </dgm:pt>
    <dgm:pt modelId="{93CEDC72-A10D-4C07-8170-3A2DB139FBCD}" type="pres">
      <dgm:prSet presAssocID="{5166EEF2-989A-4779-A28C-8A3CEE2327CB}" presName="aSpace2" presStyleCnt="0"/>
      <dgm:spPr/>
    </dgm:pt>
    <dgm:pt modelId="{D32E0635-8EC0-4D1E-AD07-79341164C6E9}" type="pres">
      <dgm:prSet presAssocID="{FEE15AD9-C9F8-403A-893F-6D60ECC80211}" presName="childNode" presStyleLbl="node1" presStyleIdx="12" presStyleCnt="13">
        <dgm:presLayoutVars>
          <dgm:bulletEnabled val="1"/>
        </dgm:presLayoutVars>
      </dgm:prSet>
      <dgm:spPr/>
    </dgm:pt>
  </dgm:ptLst>
  <dgm:cxnLst>
    <dgm:cxn modelId="{83933000-CA8E-45EA-B241-C97020096226}" type="presOf" srcId="{BC198927-52CB-4822-BC67-34D6D9BC8AB3}" destId="{31228C54-A147-4315-8DE1-C7CF433311EB}" srcOrd="0" destOrd="0" presId="urn:microsoft.com/office/officeart/2005/8/layout/lProcess2"/>
    <dgm:cxn modelId="{14EFF006-B9F3-4E49-B97B-903F22966BFA}" srcId="{60615832-47ED-4DF7-B5E0-DC2A602807A3}" destId="{6455EFEA-9788-47DC-82B3-69EFBA190EF9}" srcOrd="2" destOrd="0" parTransId="{0908D93D-4FDA-407D-AFA4-4597591ABCDB}" sibTransId="{BEC756B8-EDE7-417E-AD1E-649068687CE4}"/>
    <dgm:cxn modelId="{F5B9560C-6937-4EED-892F-2F2E91BE9E5B}" srcId="{60615832-47ED-4DF7-B5E0-DC2A602807A3}" destId="{6AFF761F-E8E2-4262-B96D-A0D8EEDADBCE}" srcOrd="3" destOrd="0" parTransId="{EC0E111B-638B-4B86-A5E5-999C40261DFE}" sibTransId="{5B27D24C-D860-4822-9551-6FA3F6423D01}"/>
    <dgm:cxn modelId="{61581F0E-BCB7-4FC8-9DE6-DCCF004E311C}" type="presOf" srcId="{387AD3FA-96B1-47A8-91DF-F4F499A1420D}" destId="{3D9F6DEA-F211-448F-AC88-FC7400478557}" srcOrd="0" destOrd="0" presId="urn:microsoft.com/office/officeart/2005/8/layout/lProcess2"/>
    <dgm:cxn modelId="{4E39A11B-CB9F-4869-943E-AC7B08991F02}" srcId="{56C3C502-A4B4-431C-934A-A424238940AC}" destId="{FEE15AD9-C9F8-403A-893F-6D60ECC80211}" srcOrd="3" destOrd="0" parTransId="{FE46EAEB-0E70-486B-AA7B-D1C24395C079}" sibTransId="{3A58DD3D-CDD7-4E66-9AE9-0F5198437080}"/>
    <dgm:cxn modelId="{320B981F-52D2-42FB-9A06-5D3A9266B335}" type="presOf" srcId="{FEE15AD9-C9F8-403A-893F-6D60ECC80211}" destId="{D32E0635-8EC0-4D1E-AD07-79341164C6E9}" srcOrd="0" destOrd="0" presId="urn:microsoft.com/office/officeart/2005/8/layout/lProcess2"/>
    <dgm:cxn modelId="{2DAE1E22-09BF-4FB2-8080-90EF1D8DFFAF}" type="presOf" srcId="{56C3C502-A4B4-431C-934A-A424238940AC}" destId="{A28CFF1C-7921-4C4A-8855-3F96652F4AC5}" srcOrd="1" destOrd="0" presId="urn:microsoft.com/office/officeart/2005/8/layout/lProcess2"/>
    <dgm:cxn modelId="{CC5D3E26-35EC-4D98-8700-310F2BA98E73}" type="presOf" srcId="{B013EFB4-AA3A-4E3B-B5D2-EAE93B272EF4}" destId="{DEA2A007-FB3B-4FBC-A676-4D0B8A520F17}" srcOrd="1" destOrd="0" presId="urn:microsoft.com/office/officeart/2005/8/layout/lProcess2"/>
    <dgm:cxn modelId="{7156252A-BA9A-4A2B-ABB5-BF7500552446}" type="presOf" srcId="{6AFF761F-E8E2-4262-B96D-A0D8EEDADBCE}" destId="{DC21D8F3-D8BE-467D-BFCA-21FB8726B948}" srcOrd="0" destOrd="0" presId="urn:microsoft.com/office/officeart/2005/8/layout/lProcess2"/>
    <dgm:cxn modelId="{30D5ED2E-0761-49C8-95FC-675B5C5D2729}" srcId="{56C3C502-A4B4-431C-934A-A424238940AC}" destId="{5166EEF2-989A-4779-A28C-8A3CEE2327CB}" srcOrd="2" destOrd="0" parTransId="{5D747E3E-10A3-4F99-BC8B-2AA75259DDCD}" sibTransId="{BEEE6DA3-7EDB-4C6D-8B59-0CB666142925}"/>
    <dgm:cxn modelId="{4F020534-0811-461A-85DB-6CA49E068D93}" type="presOf" srcId="{98124F95-A186-4408-ACF5-AEDF495BDD8F}" destId="{08EE56CF-6705-4A5F-BA97-6F3DAAF4BF81}" srcOrd="0" destOrd="0" presId="urn:microsoft.com/office/officeart/2005/8/layout/lProcess2"/>
    <dgm:cxn modelId="{16060F3B-E08F-469B-9C8C-7B4A4A271B64}" srcId="{B013EFB4-AA3A-4E3B-B5D2-EAE93B272EF4}" destId="{BC198927-52CB-4822-BC67-34D6D9BC8AB3}" srcOrd="1" destOrd="0" parTransId="{F2AE85FF-7D52-4FAA-8C15-6572A2C2B91D}" sibTransId="{0966844A-5C59-47ED-BDC9-34095AA0E314}"/>
    <dgm:cxn modelId="{57C4845C-03A6-4F51-A2A7-C7E5E95BF16B}" srcId="{60615832-47ED-4DF7-B5E0-DC2A602807A3}" destId="{779766B2-63A6-4968-8E6A-EE0DB8399C67}" srcOrd="1" destOrd="0" parTransId="{5E75EB17-2C98-4EF9-A144-52AE51672E30}" sibTransId="{2816A665-7E31-47B3-BBB2-AE7C0DF58A7C}"/>
    <dgm:cxn modelId="{04204663-9E44-46FC-B505-4A8789DFC41C}" type="presOf" srcId="{718E9FB2-4E84-44BE-9ED4-ACF7FF8F9F92}" destId="{BD34C575-4998-4E89-AD19-0F7C82D48D22}" srcOrd="0" destOrd="0" presId="urn:microsoft.com/office/officeart/2005/8/layout/lProcess2"/>
    <dgm:cxn modelId="{47E45A43-F375-4C06-960B-53F73D95F616}" type="presOf" srcId="{56C3C502-A4B4-431C-934A-A424238940AC}" destId="{D8ACF48C-5825-4B28-940C-3702EFD7439F}" srcOrd="0" destOrd="0" presId="urn:microsoft.com/office/officeart/2005/8/layout/lProcess2"/>
    <dgm:cxn modelId="{1C7E384A-6F71-420A-A88E-347B3A063FBF}" type="presOf" srcId="{5166EEF2-989A-4779-A28C-8A3CEE2327CB}" destId="{CF31D929-9A93-4FB1-8830-0079CF9BF947}" srcOrd="0" destOrd="0" presId="urn:microsoft.com/office/officeart/2005/8/layout/lProcess2"/>
    <dgm:cxn modelId="{603EF44A-B6C5-4254-8CAF-354F96009EA0}" srcId="{56C3C502-A4B4-431C-934A-A424238940AC}" destId="{B0682902-6107-4464-8ABE-B7318449D12A}" srcOrd="0" destOrd="0" parTransId="{E9C19635-9CAE-4739-94E9-053829F80047}" sibTransId="{AB596E45-638D-442A-A614-12854CC6FE1C}"/>
    <dgm:cxn modelId="{FD06B46D-E4E5-48A0-B5D2-DEB25F160C5F}" type="presOf" srcId="{60615832-47ED-4DF7-B5E0-DC2A602807A3}" destId="{306B25ED-B24A-4C04-B0BC-29782E140049}" srcOrd="1" destOrd="0" presId="urn:microsoft.com/office/officeart/2005/8/layout/lProcess2"/>
    <dgm:cxn modelId="{1B67664E-3BF3-4E63-83F0-FC19E895BB05}" type="presOf" srcId="{B013EFB4-AA3A-4E3B-B5D2-EAE93B272EF4}" destId="{A0E1F1FF-411D-4332-9DAC-85AA5A0FF15A}" srcOrd="0" destOrd="0" presId="urn:microsoft.com/office/officeart/2005/8/layout/lProcess2"/>
    <dgm:cxn modelId="{9C82684E-F391-4605-A8DB-2464F2C5D07F}" srcId="{EA2C8470-00C3-4350-837E-17C9E1E9190B}" destId="{B013EFB4-AA3A-4E3B-B5D2-EAE93B272EF4}" srcOrd="0" destOrd="0" parTransId="{15BC6CAA-0819-464B-B408-1C7A3C6CC1A5}" sibTransId="{31B1AB8E-964E-43B1-8EC1-809D1AF2EA8C}"/>
    <dgm:cxn modelId="{F117F852-BB48-473C-8814-568EDBD548AD}" srcId="{EA2C8470-00C3-4350-837E-17C9E1E9190B}" destId="{60615832-47ED-4DF7-B5E0-DC2A602807A3}" srcOrd="1" destOrd="0" parTransId="{BBF235D0-C129-4322-BBB6-6142FD88CA71}" sibTransId="{297D44D8-A6F2-4334-83F0-479885E2272F}"/>
    <dgm:cxn modelId="{A545F054-6449-44FA-B3EF-B690A85BBA71}" srcId="{B013EFB4-AA3A-4E3B-B5D2-EAE93B272EF4}" destId="{EB4FE182-A8A1-49A8-A92F-F324E4A4ACCF}" srcOrd="2" destOrd="0" parTransId="{F05B51FA-E119-4D40-8CC0-0DB08D8E0743}" sibTransId="{741ED236-886C-4125-93A8-6B8B0C25D10D}"/>
    <dgm:cxn modelId="{68921856-EA2D-458E-BB80-ADE2DD6ED3C3}" srcId="{EA2C8470-00C3-4350-837E-17C9E1E9190B}" destId="{56C3C502-A4B4-431C-934A-A424238940AC}" srcOrd="2" destOrd="0" parTransId="{13473B7A-269F-4038-A771-6B915C6033AA}" sibTransId="{6A2255E0-7A97-464C-BE2D-40ACD7297F5B}"/>
    <dgm:cxn modelId="{02B9DA58-C8B4-4632-AA35-9706F702653C}" type="presOf" srcId="{6455EFEA-9788-47DC-82B3-69EFBA190EF9}" destId="{F957B36D-0512-45E2-984C-2F773391A7D3}" srcOrd="0" destOrd="0" presId="urn:microsoft.com/office/officeart/2005/8/layout/lProcess2"/>
    <dgm:cxn modelId="{84771C59-E337-4A4A-A3F1-0EA67CB1C864}" type="presOf" srcId="{CB47325B-F2B1-4699-BEC5-B77FA79B0CFC}" destId="{B75C39E6-611C-43A4-BE37-5164E06C0083}" srcOrd="0" destOrd="0" presId="urn:microsoft.com/office/officeart/2005/8/layout/lProcess2"/>
    <dgm:cxn modelId="{33A06F7D-54D4-4FE8-8869-6E2F6CFE292A}" type="presOf" srcId="{779766B2-63A6-4968-8E6A-EE0DB8399C67}" destId="{66F0B7C7-C205-432F-A6FF-42006C4C1965}" srcOrd="0" destOrd="0" presId="urn:microsoft.com/office/officeart/2005/8/layout/lProcess2"/>
    <dgm:cxn modelId="{20FF1583-A450-468A-9FEC-53090F701455}" type="presOf" srcId="{60615832-47ED-4DF7-B5E0-DC2A602807A3}" destId="{EBED6DF0-2868-454B-862C-F5071B5A584D}" srcOrd="0" destOrd="0" presId="urn:microsoft.com/office/officeart/2005/8/layout/lProcess2"/>
    <dgm:cxn modelId="{A07BF184-2615-4DAB-AE15-9BF2B3378F31}" type="presOf" srcId="{EA2C8470-00C3-4350-837E-17C9E1E9190B}" destId="{1F4857BC-8B91-4682-9581-46A546F61D35}" srcOrd="0" destOrd="0" presId="urn:microsoft.com/office/officeart/2005/8/layout/lProcess2"/>
    <dgm:cxn modelId="{33846293-44AC-4D8F-8EF1-0BCE03B42878}" srcId="{B013EFB4-AA3A-4E3B-B5D2-EAE93B272EF4}" destId="{718E9FB2-4E84-44BE-9ED4-ACF7FF8F9F92}" srcOrd="3" destOrd="0" parTransId="{F86951D4-95A5-4721-886B-A8A6BF5D6D2C}" sibTransId="{983FF1CC-C3FB-47C3-BCFE-9478FA82EAA9}"/>
    <dgm:cxn modelId="{EC70DEBD-7423-4665-9CF0-A9BF8F04DE41}" srcId="{60615832-47ED-4DF7-B5E0-DC2A602807A3}" destId="{98124F95-A186-4408-ACF5-AEDF495BDD8F}" srcOrd="4" destOrd="0" parTransId="{7B30EF79-A0F3-45D9-9859-5FE6EC0526D9}" sibTransId="{D99FC5F1-051F-49E2-9CBD-CC423F2F77B4}"/>
    <dgm:cxn modelId="{E67697C1-9CD6-4B84-8C16-07E7475927C0}" srcId="{56C3C502-A4B4-431C-934A-A424238940AC}" destId="{327F9B3B-ED24-4F1E-98EB-B99B42A9858F}" srcOrd="1" destOrd="0" parTransId="{AA16CF8E-7F11-41C3-977E-A19D4C3C82A0}" sibTransId="{79E999BB-BCFF-410B-B396-4DA9DAEDACA9}"/>
    <dgm:cxn modelId="{A30944C2-E0A2-47C0-82C1-5696ED21152E}" type="presOf" srcId="{B0682902-6107-4464-8ABE-B7318449D12A}" destId="{0AA346B0-E8E9-49D9-BDFD-B968F6FC75A2}" srcOrd="0" destOrd="0" presId="urn:microsoft.com/office/officeart/2005/8/layout/lProcess2"/>
    <dgm:cxn modelId="{18BA4BC9-C7F9-4580-AA34-6D83143964C2}" type="presOf" srcId="{327F9B3B-ED24-4F1E-98EB-B99B42A9858F}" destId="{1E0997CA-7916-4BA3-B12C-123CBBD969FE}" srcOrd="0" destOrd="0" presId="urn:microsoft.com/office/officeart/2005/8/layout/lProcess2"/>
    <dgm:cxn modelId="{7005FFD1-F900-4505-8553-93CD194E2180}" srcId="{B013EFB4-AA3A-4E3B-B5D2-EAE93B272EF4}" destId="{387AD3FA-96B1-47A8-91DF-F4F499A1420D}" srcOrd="0" destOrd="0" parTransId="{C0B3304A-4C52-4A41-ADDD-2275EC857F2D}" sibTransId="{DFB7C127-2128-479B-8E27-3224D4222053}"/>
    <dgm:cxn modelId="{F58853EA-CEF6-4A15-BA26-BB0B9FDB69CB}" type="presOf" srcId="{EB4FE182-A8A1-49A8-A92F-F324E4A4ACCF}" destId="{97545C9F-5CA7-4F73-8877-5B9BF3789FBF}" srcOrd="0" destOrd="0" presId="urn:microsoft.com/office/officeart/2005/8/layout/lProcess2"/>
    <dgm:cxn modelId="{4BC83CEF-407D-46DA-88A3-DEC10F6E4CD8}" srcId="{60615832-47ED-4DF7-B5E0-DC2A602807A3}" destId="{CB47325B-F2B1-4699-BEC5-B77FA79B0CFC}" srcOrd="0" destOrd="0" parTransId="{38C1C80C-4433-43B1-8CF6-A144BC797947}" sibTransId="{96A50F79-E956-478B-B68A-AAC5131B14FF}"/>
    <dgm:cxn modelId="{782C9F4A-BF40-4AFD-A7A1-86E6BDFED4E8}" type="presParOf" srcId="{1F4857BC-8B91-4682-9581-46A546F61D35}" destId="{EB305A69-A33B-46BD-9819-C3D285454973}" srcOrd="0" destOrd="0" presId="urn:microsoft.com/office/officeart/2005/8/layout/lProcess2"/>
    <dgm:cxn modelId="{D0EC1A16-43AC-4406-AA2F-74DEB0A64403}" type="presParOf" srcId="{EB305A69-A33B-46BD-9819-C3D285454973}" destId="{A0E1F1FF-411D-4332-9DAC-85AA5A0FF15A}" srcOrd="0" destOrd="0" presId="urn:microsoft.com/office/officeart/2005/8/layout/lProcess2"/>
    <dgm:cxn modelId="{00CFA194-FB08-4134-B3FB-CCCA6F21017F}" type="presParOf" srcId="{EB305A69-A33B-46BD-9819-C3D285454973}" destId="{DEA2A007-FB3B-4FBC-A676-4D0B8A520F17}" srcOrd="1" destOrd="0" presId="urn:microsoft.com/office/officeart/2005/8/layout/lProcess2"/>
    <dgm:cxn modelId="{CC5A0CF5-8F2B-416F-B202-3712D63F922E}" type="presParOf" srcId="{EB305A69-A33B-46BD-9819-C3D285454973}" destId="{5FF5CB89-360B-44BD-A230-DF3567779B84}" srcOrd="2" destOrd="0" presId="urn:microsoft.com/office/officeart/2005/8/layout/lProcess2"/>
    <dgm:cxn modelId="{8825A585-19C0-4F02-BE73-86C115FCD4BF}" type="presParOf" srcId="{5FF5CB89-360B-44BD-A230-DF3567779B84}" destId="{9EDFBC42-7E6B-4627-AEDA-D60C41149E14}" srcOrd="0" destOrd="0" presId="urn:microsoft.com/office/officeart/2005/8/layout/lProcess2"/>
    <dgm:cxn modelId="{9277195D-7E91-4E95-883D-02476192475D}" type="presParOf" srcId="{9EDFBC42-7E6B-4627-AEDA-D60C41149E14}" destId="{3D9F6DEA-F211-448F-AC88-FC7400478557}" srcOrd="0" destOrd="0" presId="urn:microsoft.com/office/officeart/2005/8/layout/lProcess2"/>
    <dgm:cxn modelId="{6FE83635-94D7-4571-B2EB-3693CFCEC548}" type="presParOf" srcId="{9EDFBC42-7E6B-4627-AEDA-D60C41149E14}" destId="{9EF8BC16-B1DF-430A-A626-87727F1CB117}" srcOrd="1" destOrd="0" presId="urn:microsoft.com/office/officeart/2005/8/layout/lProcess2"/>
    <dgm:cxn modelId="{2CF0AF9A-A9F8-47B8-BE99-5FBAF8652062}" type="presParOf" srcId="{9EDFBC42-7E6B-4627-AEDA-D60C41149E14}" destId="{31228C54-A147-4315-8DE1-C7CF433311EB}" srcOrd="2" destOrd="0" presId="urn:microsoft.com/office/officeart/2005/8/layout/lProcess2"/>
    <dgm:cxn modelId="{1E72BE4D-DDFD-4BFE-9DCC-73115089D16F}" type="presParOf" srcId="{9EDFBC42-7E6B-4627-AEDA-D60C41149E14}" destId="{7AA06C2F-ABE3-4A97-8402-0C98178B353F}" srcOrd="3" destOrd="0" presId="urn:microsoft.com/office/officeart/2005/8/layout/lProcess2"/>
    <dgm:cxn modelId="{2A5E64FB-80C2-4AE9-AA05-62F43E007FF2}" type="presParOf" srcId="{9EDFBC42-7E6B-4627-AEDA-D60C41149E14}" destId="{97545C9F-5CA7-4F73-8877-5B9BF3789FBF}" srcOrd="4" destOrd="0" presId="urn:microsoft.com/office/officeart/2005/8/layout/lProcess2"/>
    <dgm:cxn modelId="{9A8C9644-5E2C-419A-99A5-C3B624345BBF}" type="presParOf" srcId="{9EDFBC42-7E6B-4627-AEDA-D60C41149E14}" destId="{FB131569-57F4-4B49-A212-1A7EC39FB9C6}" srcOrd="5" destOrd="0" presId="urn:microsoft.com/office/officeart/2005/8/layout/lProcess2"/>
    <dgm:cxn modelId="{537D7C82-2F02-4259-AE19-79EBB0ACE89A}" type="presParOf" srcId="{9EDFBC42-7E6B-4627-AEDA-D60C41149E14}" destId="{BD34C575-4998-4E89-AD19-0F7C82D48D22}" srcOrd="6" destOrd="0" presId="urn:microsoft.com/office/officeart/2005/8/layout/lProcess2"/>
    <dgm:cxn modelId="{57B57127-9E17-4917-A3C1-CFE42D691A8E}" type="presParOf" srcId="{1F4857BC-8B91-4682-9581-46A546F61D35}" destId="{FA2E9630-E11A-48D2-BEBC-579573F6710C}" srcOrd="1" destOrd="0" presId="urn:microsoft.com/office/officeart/2005/8/layout/lProcess2"/>
    <dgm:cxn modelId="{C25956E4-58E8-4E68-8570-727A1E27DADE}" type="presParOf" srcId="{1F4857BC-8B91-4682-9581-46A546F61D35}" destId="{4A21F9B3-F911-466F-9A41-A83DD6799DA2}" srcOrd="2" destOrd="0" presId="urn:microsoft.com/office/officeart/2005/8/layout/lProcess2"/>
    <dgm:cxn modelId="{360A688A-5B74-48DC-8ECF-3DCFB2896475}" type="presParOf" srcId="{4A21F9B3-F911-466F-9A41-A83DD6799DA2}" destId="{EBED6DF0-2868-454B-862C-F5071B5A584D}" srcOrd="0" destOrd="0" presId="urn:microsoft.com/office/officeart/2005/8/layout/lProcess2"/>
    <dgm:cxn modelId="{987D4F90-3833-4D37-97FC-682D70CF79F0}" type="presParOf" srcId="{4A21F9B3-F911-466F-9A41-A83DD6799DA2}" destId="{306B25ED-B24A-4C04-B0BC-29782E140049}" srcOrd="1" destOrd="0" presId="urn:microsoft.com/office/officeart/2005/8/layout/lProcess2"/>
    <dgm:cxn modelId="{3AA3F804-61C0-450A-BCB4-D9B5B370517E}" type="presParOf" srcId="{4A21F9B3-F911-466F-9A41-A83DD6799DA2}" destId="{6D39CDE0-C1FD-4A92-A36E-AADC61070B93}" srcOrd="2" destOrd="0" presId="urn:microsoft.com/office/officeart/2005/8/layout/lProcess2"/>
    <dgm:cxn modelId="{768EB377-0DEE-4CCF-8E76-1BF172FDDE72}" type="presParOf" srcId="{6D39CDE0-C1FD-4A92-A36E-AADC61070B93}" destId="{1DD7052B-DFAD-480B-9025-29F8B4D23F08}" srcOrd="0" destOrd="0" presId="urn:microsoft.com/office/officeart/2005/8/layout/lProcess2"/>
    <dgm:cxn modelId="{E431A529-C613-4BD9-B8DE-16326AE64A8E}" type="presParOf" srcId="{1DD7052B-DFAD-480B-9025-29F8B4D23F08}" destId="{B75C39E6-611C-43A4-BE37-5164E06C0083}" srcOrd="0" destOrd="0" presId="urn:microsoft.com/office/officeart/2005/8/layout/lProcess2"/>
    <dgm:cxn modelId="{095D72D1-76E8-48DF-83B4-78D278EDC60B}" type="presParOf" srcId="{1DD7052B-DFAD-480B-9025-29F8B4D23F08}" destId="{D5F6B992-2BD6-46C3-8E14-0C8545450EB9}" srcOrd="1" destOrd="0" presId="urn:microsoft.com/office/officeart/2005/8/layout/lProcess2"/>
    <dgm:cxn modelId="{EBA32F2F-DB66-4B86-A6DC-B20DF962E14B}" type="presParOf" srcId="{1DD7052B-DFAD-480B-9025-29F8B4D23F08}" destId="{66F0B7C7-C205-432F-A6FF-42006C4C1965}" srcOrd="2" destOrd="0" presId="urn:microsoft.com/office/officeart/2005/8/layout/lProcess2"/>
    <dgm:cxn modelId="{D2ADA359-5012-4B33-805A-02AC9B7C3BAB}" type="presParOf" srcId="{1DD7052B-DFAD-480B-9025-29F8B4D23F08}" destId="{898CA92B-81F1-45D1-8D91-FE5E454574B8}" srcOrd="3" destOrd="0" presId="urn:microsoft.com/office/officeart/2005/8/layout/lProcess2"/>
    <dgm:cxn modelId="{04D585C8-D4EA-432B-B32E-CD80022AA909}" type="presParOf" srcId="{1DD7052B-DFAD-480B-9025-29F8B4D23F08}" destId="{F957B36D-0512-45E2-984C-2F773391A7D3}" srcOrd="4" destOrd="0" presId="urn:microsoft.com/office/officeart/2005/8/layout/lProcess2"/>
    <dgm:cxn modelId="{6B842C96-7C37-4E5F-97A0-505DA17EEDAA}" type="presParOf" srcId="{1DD7052B-DFAD-480B-9025-29F8B4D23F08}" destId="{B9140C80-3EFD-443E-99EA-26B5198EF1AF}" srcOrd="5" destOrd="0" presId="urn:microsoft.com/office/officeart/2005/8/layout/lProcess2"/>
    <dgm:cxn modelId="{F379867B-BA5B-445E-BF55-5BCF20C0F6BD}" type="presParOf" srcId="{1DD7052B-DFAD-480B-9025-29F8B4D23F08}" destId="{DC21D8F3-D8BE-467D-BFCA-21FB8726B948}" srcOrd="6" destOrd="0" presId="urn:microsoft.com/office/officeart/2005/8/layout/lProcess2"/>
    <dgm:cxn modelId="{D8CCF6F0-4538-4C38-AD65-34761A2A2DA5}" type="presParOf" srcId="{1DD7052B-DFAD-480B-9025-29F8B4D23F08}" destId="{7F161BEE-E3B2-463E-8C30-B3256BB750BD}" srcOrd="7" destOrd="0" presId="urn:microsoft.com/office/officeart/2005/8/layout/lProcess2"/>
    <dgm:cxn modelId="{259428B9-6D24-4275-B6F6-7D2D7E98F187}" type="presParOf" srcId="{1DD7052B-DFAD-480B-9025-29F8B4D23F08}" destId="{08EE56CF-6705-4A5F-BA97-6F3DAAF4BF81}" srcOrd="8" destOrd="0" presId="urn:microsoft.com/office/officeart/2005/8/layout/lProcess2"/>
    <dgm:cxn modelId="{E97D2CFF-C550-4476-9816-4029E6060DB4}" type="presParOf" srcId="{1F4857BC-8B91-4682-9581-46A546F61D35}" destId="{FFD9E742-400D-4268-98D5-B58885D8CA79}" srcOrd="3" destOrd="0" presId="urn:microsoft.com/office/officeart/2005/8/layout/lProcess2"/>
    <dgm:cxn modelId="{E8D98240-F121-4DD8-A4FF-F5B8F90CCB10}" type="presParOf" srcId="{1F4857BC-8B91-4682-9581-46A546F61D35}" destId="{BF2D223E-D128-4754-BFB6-CEC4DF16DDBA}" srcOrd="4" destOrd="0" presId="urn:microsoft.com/office/officeart/2005/8/layout/lProcess2"/>
    <dgm:cxn modelId="{47AC7386-5DDD-412E-9F0B-4712A0B6739A}" type="presParOf" srcId="{BF2D223E-D128-4754-BFB6-CEC4DF16DDBA}" destId="{D8ACF48C-5825-4B28-940C-3702EFD7439F}" srcOrd="0" destOrd="0" presId="urn:microsoft.com/office/officeart/2005/8/layout/lProcess2"/>
    <dgm:cxn modelId="{BEE12E92-610A-40A0-A017-DA90ED08B61E}" type="presParOf" srcId="{BF2D223E-D128-4754-BFB6-CEC4DF16DDBA}" destId="{A28CFF1C-7921-4C4A-8855-3F96652F4AC5}" srcOrd="1" destOrd="0" presId="urn:microsoft.com/office/officeart/2005/8/layout/lProcess2"/>
    <dgm:cxn modelId="{5DCAE853-8EE4-4CAA-BC28-6E608C495E90}" type="presParOf" srcId="{BF2D223E-D128-4754-BFB6-CEC4DF16DDBA}" destId="{096B3358-407A-4A2A-9A2C-08404B268276}" srcOrd="2" destOrd="0" presId="urn:microsoft.com/office/officeart/2005/8/layout/lProcess2"/>
    <dgm:cxn modelId="{4AB8994B-169C-4823-AB3C-CAAE0C375768}" type="presParOf" srcId="{096B3358-407A-4A2A-9A2C-08404B268276}" destId="{2B4BE2EA-C15E-48AD-8AA7-692D100E4B04}" srcOrd="0" destOrd="0" presId="urn:microsoft.com/office/officeart/2005/8/layout/lProcess2"/>
    <dgm:cxn modelId="{C9D257D8-65C0-4C7C-9EBF-1AC3C9DFBD8A}" type="presParOf" srcId="{2B4BE2EA-C15E-48AD-8AA7-692D100E4B04}" destId="{0AA346B0-E8E9-49D9-BDFD-B968F6FC75A2}" srcOrd="0" destOrd="0" presId="urn:microsoft.com/office/officeart/2005/8/layout/lProcess2"/>
    <dgm:cxn modelId="{726944AB-7AAC-44C9-A0B2-9DFB5A192359}" type="presParOf" srcId="{2B4BE2EA-C15E-48AD-8AA7-692D100E4B04}" destId="{4B4AB602-5D19-45E2-AAE2-31246C33568B}" srcOrd="1" destOrd="0" presId="urn:microsoft.com/office/officeart/2005/8/layout/lProcess2"/>
    <dgm:cxn modelId="{9D5B2BE3-68FE-4B20-852D-CA1F451A4234}" type="presParOf" srcId="{2B4BE2EA-C15E-48AD-8AA7-692D100E4B04}" destId="{1E0997CA-7916-4BA3-B12C-123CBBD969FE}" srcOrd="2" destOrd="0" presId="urn:microsoft.com/office/officeart/2005/8/layout/lProcess2"/>
    <dgm:cxn modelId="{EDE76A6E-9CF8-4F5F-83C8-33C0F3ABF1B9}" type="presParOf" srcId="{2B4BE2EA-C15E-48AD-8AA7-692D100E4B04}" destId="{9F1D6A8D-B1F3-42F3-A178-0102C245D7A8}" srcOrd="3" destOrd="0" presId="urn:microsoft.com/office/officeart/2005/8/layout/lProcess2"/>
    <dgm:cxn modelId="{277A93BE-417F-44EF-833F-5265A2C7EEB0}" type="presParOf" srcId="{2B4BE2EA-C15E-48AD-8AA7-692D100E4B04}" destId="{CF31D929-9A93-4FB1-8830-0079CF9BF947}" srcOrd="4" destOrd="0" presId="urn:microsoft.com/office/officeart/2005/8/layout/lProcess2"/>
    <dgm:cxn modelId="{3DEAF166-174E-4616-A268-53D125EAFC06}" type="presParOf" srcId="{2B4BE2EA-C15E-48AD-8AA7-692D100E4B04}" destId="{93CEDC72-A10D-4C07-8170-3A2DB139FBCD}" srcOrd="5" destOrd="0" presId="urn:microsoft.com/office/officeart/2005/8/layout/lProcess2"/>
    <dgm:cxn modelId="{A604DD05-2AC9-4363-B44F-ABDC7F9FFFCC}" type="presParOf" srcId="{2B4BE2EA-C15E-48AD-8AA7-692D100E4B04}" destId="{D32E0635-8EC0-4D1E-AD07-79341164C6E9}"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1F1FF-411D-4332-9DAC-85AA5A0FF15A}">
      <dsp:nvSpPr>
        <dsp:cNvPr id="0" name=""/>
        <dsp:cNvSpPr/>
      </dsp:nvSpPr>
      <dsp:spPr>
        <a:xfrm>
          <a:off x="466" y="0"/>
          <a:ext cx="1212051" cy="31147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营销费用</a:t>
          </a:r>
        </a:p>
      </dsp:txBody>
      <dsp:txXfrm>
        <a:off x="466" y="0"/>
        <a:ext cx="1212051" cy="934421"/>
      </dsp:txXfrm>
    </dsp:sp>
    <dsp:sp modelId="{3D9F6DEA-F211-448F-AC88-FC7400478557}">
      <dsp:nvSpPr>
        <dsp:cNvPr id="0" name=""/>
        <dsp:cNvSpPr/>
      </dsp:nvSpPr>
      <dsp:spPr>
        <a:xfrm>
          <a:off x="121671" y="934497"/>
          <a:ext cx="969641" cy="45375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推广类费用</a:t>
          </a:r>
        </a:p>
      </dsp:txBody>
      <dsp:txXfrm>
        <a:off x="134961" y="947787"/>
        <a:ext cx="943061" cy="427171"/>
      </dsp:txXfrm>
    </dsp:sp>
    <dsp:sp modelId="{31228C54-A147-4315-8DE1-C7CF433311EB}">
      <dsp:nvSpPr>
        <dsp:cNvPr id="0" name=""/>
        <dsp:cNvSpPr/>
      </dsp:nvSpPr>
      <dsp:spPr>
        <a:xfrm>
          <a:off x="121671" y="1458056"/>
          <a:ext cx="969641" cy="45375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人员类费用</a:t>
          </a:r>
        </a:p>
      </dsp:txBody>
      <dsp:txXfrm>
        <a:off x="134961" y="1471346"/>
        <a:ext cx="943061" cy="427171"/>
      </dsp:txXfrm>
    </dsp:sp>
    <dsp:sp modelId="{97545C9F-5CA7-4F73-8877-5B9BF3789FBF}">
      <dsp:nvSpPr>
        <dsp:cNvPr id="0" name=""/>
        <dsp:cNvSpPr/>
      </dsp:nvSpPr>
      <dsp:spPr>
        <a:xfrm>
          <a:off x="121671" y="1981615"/>
          <a:ext cx="969641" cy="45375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行政类费用</a:t>
          </a:r>
        </a:p>
      </dsp:txBody>
      <dsp:txXfrm>
        <a:off x="134961" y="1994905"/>
        <a:ext cx="943061" cy="427171"/>
      </dsp:txXfrm>
    </dsp:sp>
    <dsp:sp modelId="{BD34C575-4998-4E89-AD19-0F7C82D48D22}">
      <dsp:nvSpPr>
        <dsp:cNvPr id="0" name=""/>
        <dsp:cNvSpPr/>
      </dsp:nvSpPr>
      <dsp:spPr>
        <a:xfrm>
          <a:off x="121671" y="2505174"/>
          <a:ext cx="969641" cy="45375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a:t>
          </a:r>
          <a:endParaRPr lang="zh-CN" altLang="en-US" sz="1600" kern="1200" dirty="0"/>
        </a:p>
      </dsp:txBody>
      <dsp:txXfrm>
        <a:off x="134961" y="2518464"/>
        <a:ext cx="943061" cy="427171"/>
      </dsp:txXfrm>
    </dsp:sp>
    <dsp:sp modelId="{EBED6DF0-2868-454B-862C-F5071B5A584D}">
      <dsp:nvSpPr>
        <dsp:cNvPr id="0" name=""/>
        <dsp:cNvSpPr/>
      </dsp:nvSpPr>
      <dsp:spPr>
        <a:xfrm>
          <a:off x="1303422" y="0"/>
          <a:ext cx="1212051" cy="31147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管理费用</a:t>
          </a:r>
        </a:p>
      </dsp:txBody>
      <dsp:txXfrm>
        <a:off x="1303422" y="0"/>
        <a:ext cx="1212051" cy="934421"/>
      </dsp:txXfrm>
    </dsp:sp>
    <dsp:sp modelId="{B75C39E6-611C-43A4-BE37-5164E06C0083}">
      <dsp:nvSpPr>
        <dsp:cNvPr id="0" name=""/>
        <dsp:cNvSpPr/>
      </dsp:nvSpPr>
      <dsp:spPr>
        <a:xfrm>
          <a:off x="1424627" y="935011"/>
          <a:ext cx="969641" cy="36033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工资</a:t>
          </a:r>
        </a:p>
      </dsp:txBody>
      <dsp:txXfrm>
        <a:off x="1435181" y="945565"/>
        <a:ext cx="948533" cy="339223"/>
      </dsp:txXfrm>
    </dsp:sp>
    <dsp:sp modelId="{66F0B7C7-C205-432F-A6FF-42006C4C1965}">
      <dsp:nvSpPr>
        <dsp:cNvPr id="0" name=""/>
        <dsp:cNvSpPr/>
      </dsp:nvSpPr>
      <dsp:spPr>
        <a:xfrm>
          <a:off x="1424627" y="1350778"/>
          <a:ext cx="969641" cy="36033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福利</a:t>
          </a:r>
        </a:p>
      </dsp:txBody>
      <dsp:txXfrm>
        <a:off x="1435181" y="1361332"/>
        <a:ext cx="948533" cy="339223"/>
      </dsp:txXfrm>
    </dsp:sp>
    <dsp:sp modelId="{F957B36D-0512-45E2-984C-2F773391A7D3}">
      <dsp:nvSpPr>
        <dsp:cNvPr id="0" name=""/>
        <dsp:cNvSpPr/>
      </dsp:nvSpPr>
      <dsp:spPr>
        <a:xfrm>
          <a:off x="1424627" y="1766545"/>
          <a:ext cx="969641" cy="36033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办公费用</a:t>
          </a:r>
        </a:p>
      </dsp:txBody>
      <dsp:txXfrm>
        <a:off x="1435181" y="1777099"/>
        <a:ext cx="948533" cy="339223"/>
      </dsp:txXfrm>
    </dsp:sp>
    <dsp:sp modelId="{DC21D8F3-D8BE-467D-BFCA-21FB8726B948}">
      <dsp:nvSpPr>
        <dsp:cNvPr id="0" name=""/>
        <dsp:cNvSpPr/>
      </dsp:nvSpPr>
      <dsp:spPr>
        <a:xfrm>
          <a:off x="1424627" y="2182313"/>
          <a:ext cx="969641" cy="36033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固定资产折旧</a:t>
          </a:r>
        </a:p>
      </dsp:txBody>
      <dsp:txXfrm>
        <a:off x="1435181" y="2192867"/>
        <a:ext cx="948533" cy="339223"/>
      </dsp:txXfrm>
    </dsp:sp>
    <dsp:sp modelId="{08EE56CF-6705-4A5F-BA97-6F3DAAF4BF81}">
      <dsp:nvSpPr>
        <dsp:cNvPr id="0" name=""/>
        <dsp:cNvSpPr/>
      </dsp:nvSpPr>
      <dsp:spPr>
        <a:xfrm>
          <a:off x="1424627" y="2598080"/>
          <a:ext cx="969641" cy="36033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a:t>
          </a:r>
          <a:endParaRPr lang="zh-CN" altLang="en-US" sz="1600" kern="1200" dirty="0"/>
        </a:p>
      </dsp:txBody>
      <dsp:txXfrm>
        <a:off x="1435181" y="2608634"/>
        <a:ext cx="948533" cy="339223"/>
      </dsp:txXfrm>
    </dsp:sp>
    <dsp:sp modelId="{D8ACF48C-5825-4B28-940C-3702EFD7439F}">
      <dsp:nvSpPr>
        <dsp:cNvPr id="0" name=""/>
        <dsp:cNvSpPr/>
      </dsp:nvSpPr>
      <dsp:spPr>
        <a:xfrm>
          <a:off x="2606377" y="0"/>
          <a:ext cx="1212051" cy="31147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财务费用</a:t>
          </a:r>
        </a:p>
      </dsp:txBody>
      <dsp:txXfrm>
        <a:off x="2606377" y="0"/>
        <a:ext cx="1212051" cy="934421"/>
      </dsp:txXfrm>
    </dsp:sp>
    <dsp:sp modelId="{0AA346B0-E8E9-49D9-BDFD-B968F6FC75A2}">
      <dsp:nvSpPr>
        <dsp:cNvPr id="0" name=""/>
        <dsp:cNvSpPr/>
      </dsp:nvSpPr>
      <dsp:spPr>
        <a:xfrm>
          <a:off x="2727583" y="934497"/>
          <a:ext cx="969641" cy="45375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利息支出</a:t>
          </a:r>
        </a:p>
      </dsp:txBody>
      <dsp:txXfrm>
        <a:off x="2740873" y="947787"/>
        <a:ext cx="943061" cy="427171"/>
      </dsp:txXfrm>
    </dsp:sp>
    <dsp:sp modelId="{1E0997CA-7916-4BA3-B12C-123CBBD969FE}">
      <dsp:nvSpPr>
        <dsp:cNvPr id="0" name=""/>
        <dsp:cNvSpPr/>
      </dsp:nvSpPr>
      <dsp:spPr>
        <a:xfrm>
          <a:off x="2727583" y="1458056"/>
          <a:ext cx="969641" cy="45375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a:t>银行手续费</a:t>
          </a:r>
        </a:p>
      </dsp:txBody>
      <dsp:txXfrm>
        <a:off x="2740873" y="1471346"/>
        <a:ext cx="943061" cy="427171"/>
      </dsp:txXfrm>
    </dsp:sp>
    <dsp:sp modelId="{CF31D929-9A93-4FB1-8830-0079CF9BF947}">
      <dsp:nvSpPr>
        <dsp:cNvPr id="0" name=""/>
        <dsp:cNvSpPr/>
      </dsp:nvSpPr>
      <dsp:spPr>
        <a:xfrm>
          <a:off x="2727583" y="1981615"/>
          <a:ext cx="969641" cy="45375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刷卡手续费</a:t>
          </a:r>
        </a:p>
      </dsp:txBody>
      <dsp:txXfrm>
        <a:off x="2740873" y="1994905"/>
        <a:ext cx="943061" cy="427171"/>
      </dsp:txXfrm>
    </dsp:sp>
    <dsp:sp modelId="{D32E0635-8EC0-4D1E-AD07-79341164C6E9}">
      <dsp:nvSpPr>
        <dsp:cNvPr id="0" name=""/>
        <dsp:cNvSpPr/>
      </dsp:nvSpPr>
      <dsp:spPr>
        <a:xfrm>
          <a:off x="2727583" y="2505174"/>
          <a:ext cx="969641" cy="453751"/>
        </a:xfrm>
        <a:prstGeom prst="roundRect">
          <a:avLst>
            <a:gd name="adj" fmla="val 10000"/>
          </a:avLst>
        </a:prstGeom>
        <a:solidFill>
          <a:schemeClr val="accent6">
            <a:lumMod val="40000"/>
            <a:lumOff val="60000"/>
          </a:schemeClr>
        </a:solidFill>
        <a:ln w="6350" cap="flat" cmpd="sng" algn="ctr">
          <a:no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a:t>
          </a:r>
          <a:endParaRPr lang="zh-CN" altLang="en-US" sz="1600" kern="1200" dirty="0"/>
        </a:p>
      </dsp:txBody>
      <dsp:txXfrm>
        <a:off x="2740873" y="2518464"/>
        <a:ext cx="943061" cy="42717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5D4A2-4758-4FB2-A5C8-0D05332F18AB}" type="datetimeFigureOut">
              <a:rPr lang="zh-CN" altLang="en-US" smtClean="0"/>
              <a:t>2020/2/4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5447D-0BF9-4406-95EF-7A01447FB74A}" type="slidenum">
              <a:rPr lang="zh-CN" altLang="en-US" smtClean="0"/>
              <a:t>‹#›</a:t>
            </a:fld>
            <a:endParaRPr lang="zh-CN" altLang="en-US"/>
          </a:p>
        </p:txBody>
      </p:sp>
    </p:spTree>
    <p:extLst>
      <p:ext uri="{BB962C8B-B14F-4D97-AF65-F5344CB8AC3E}">
        <p14:creationId xmlns:p14="http://schemas.microsoft.com/office/powerpoint/2010/main" val="246493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55A643-1664-4E10-B570-05AAF1100397}" type="slidenum">
              <a:rPr lang="zh-CN" altLang="en-US" smtClean="0"/>
              <a:t>1</a:t>
            </a:fld>
            <a:endParaRPr lang="zh-CN" altLang="en-US"/>
          </a:p>
        </p:txBody>
      </p:sp>
    </p:spTree>
    <p:extLst>
      <p:ext uri="{BB962C8B-B14F-4D97-AF65-F5344CB8AC3E}">
        <p14:creationId xmlns:p14="http://schemas.microsoft.com/office/powerpoint/2010/main" val="382973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CC35C-E448-4509-BEA6-74C4BC4F45F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D644B96-8E42-4A48-8AEB-39CA72E15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00C644-3E91-4249-886E-ABA592AC0392}"/>
              </a:ext>
            </a:extLst>
          </p:cNvPr>
          <p:cNvSpPr>
            <a:spLocks noGrp="1"/>
          </p:cNvSpPr>
          <p:nvPr>
            <p:ph type="dt" sz="half" idx="10"/>
          </p:nvPr>
        </p:nvSpPr>
        <p:spPr/>
        <p:txBody>
          <a:bodyPr/>
          <a:lstStyle/>
          <a:p>
            <a:fld id="{E44EC9A5-C5EB-483D-8A17-BE654D2B2259}"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9ED8907D-94B0-4937-87EB-5DFACD7418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9D011B-7162-4936-80C0-26E42F1F0F6C}"/>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334683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C0E16-9416-431A-9289-DD1E45E721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25A7F1-9556-44D0-92B0-53E61CDCF2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B3708-E357-4221-BB01-0CB5D2C87ACE}"/>
              </a:ext>
            </a:extLst>
          </p:cNvPr>
          <p:cNvSpPr>
            <a:spLocks noGrp="1"/>
          </p:cNvSpPr>
          <p:nvPr>
            <p:ph type="dt" sz="half" idx="10"/>
          </p:nvPr>
        </p:nvSpPr>
        <p:spPr/>
        <p:txBody>
          <a:bodyPr/>
          <a:lstStyle/>
          <a:p>
            <a:fld id="{E44EC9A5-C5EB-483D-8A17-BE654D2B2259}"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8CB2FDF1-BD03-4695-905E-EC25087AA3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413102-428D-43C2-871A-CE68CA45672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200787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BDABF9-00A3-4FF3-820E-14CD8918A9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F884FE-BD28-48A3-8F91-EC95F8987CF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348FD2-B54E-4CD7-B307-79621A30AE36}"/>
              </a:ext>
            </a:extLst>
          </p:cNvPr>
          <p:cNvSpPr>
            <a:spLocks noGrp="1"/>
          </p:cNvSpPr>
          <p:nvPr>
            <p:ph type="dt" sz="half" idx="10"/>
          </p:nvPr>
        </p:nvSpPr>
        <p:spPr/>
        <p:txBody>
          <a:bodyPr/>
          <a:lstStyle/>
          <a:p>
            <a:fld id="{E44EC9A5-C5EB-483D-8A17-BE654D2B2259}"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BF3AD99E-1A15-4A26-B102-AD4B158F28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ADB386-1D71-4CB8-A0C9-45D61399A2AE}"/>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24072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5443" cy="5127948"/>
          </a:xfrm>
          <a:prstGeom prst="rect">
            <a:avLst/>
          </a:prstGeom>
        </p:spPr>
      </p:pic>
      <p:sp>
        <p:nvSpPr>
          <p:cNvPr id="8" name="矩形 6"/>
          <p:cNvSpPr>
            <a:spLocks noChangeArrowheads="1"/>
          </p:cNvSpPr>
          <p:nvPr userDrawn="1"/>
        </p:nvSpPr>
        <p:spPr bwMode="auto">
          <a:xfrm>
            <a:off x="1" y="2880368"/>
            <a:ext cx="12195442" cy="3990845"/>
          </a:xfrm>
          <a:prstGeom prst="rect">
            <a:avLst/>
          </a:prstGeom>
          <a:solidFill>
            <a:schemeClr val="tx1">
              <a:lumMod val="95000"/>
              <a:lumOff val="5000"/>
            </a:schemeClr>
          </a:solidFill>
          <a:ln>
            <a:noFill/>
          </a:ln>
        </p:spPr>
        <p:txBody>
          <a:bodyPr lIns="64487" tIns="32244" rIns="64487" bIns="32244" anchor="ctr"/>
          <a:lstStyle/>
          <a:p>
            <a:pPr algn="ctr"/>
            <a:endParaRPr lang="zh-CN" altLang="zh-CN" sz="1800">
              <a:solidFill>
                <a:srgbClr val="FFFFFF"/>
              </a:solidFill>
              <a:latin typeface="方正兰亭粗黑_GBK" charset="-122"/>
              <a:ea typeface="方正兰亭粗黑_GBK" charset="-122"/>
              <a:sym typeface="微软雅黑" pitchFamily="34" charset="-122"/>
            </a:endParaRPr>
          </a:p>
        </p:txBody>
      </p:sp>
      <p:sp>
        <p:nvSpPr>
          <p:cNvPr id="10" name="TextBox 9"/>
          <p:cNvSpPr txBox="1"/>
          <p:nvPr userDrawn="1"/>
        </p:nvSpPr>
        <p:spPr>
          <a:xfrm>
            <a:off x="5354801" y="6629355"/>
            <a:ext cx="1282990" cy="218969"/>
          </a:xfrm>
          <a:prstGeom prst="rect">
            <a:avLst/>
          </a:prstGeom>
          <a:noFill/>
        </p:spPr>
        <p:txBody>
          <a:bodyPr wrap="none" lIns="64487" tIns="32244" rIns="64487" bIns="32244" rtlCol="0">
            <a:spAutoFit/>
          </a:bodyPr>
          <a:lstStyle/>
          <a:p>
            <a:r>
              <a:rPr lang="en-US" altLang="zh-CN" sz="1000" dirty="0">
                <a:solidFill>
                  <a:prstClr val="white">
                    <a:lumMod val="50000"/>
                  </a:prstClr>
                </a:solidFill>
              </a:rPr>
              <a:t>© </a:t>
            </a:r>
            <a:r>
              <a:rPr lang="zh-CN" altLang="en-US" sz="1000" dirty="0">
                <a:solidFill>
                  <a:prstClr val="white">
                    <a:lumMod val="50000"/>
                  </a:prstClr>
                </a:solidFill>
              </a:rPr>
              <a:t>明源云   版权所有</a:t>
            </a:r>
            <a:endParaRPr lang="zh-CN" altLang="en-US" sz="1000" dirty="0">
              <a:solidFill>
                <a:prstClr val="white">
                  <a:lumMod val="50000"/>
                </a:prst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24125" y="868716"/>
            <a:ext cx="1347191" cy="415045"/>
          </a:xfrm>
          <a:prstGeom prst="rect">
            <a:avLst/>
          </a:prstGeom>
        </p:spPr>
      </p:pic>
    </p:spTree>
    <p:extLst>
      <p:ext uri="{BB962C8B-B14F-4D97-AF65-F5344CB8AC3E}">
        <p14:creationId xmlns:p14="http://schemas.microsoft.com/office/powerpoint/2010/main" val="174613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968"/>
            <a:ext cx="12193718" cy="6857032"/>
          </a:xfrm>
          <a:prstGeom prst="rect">
            <a:avLst/>
          </a:prstGeom>
        </p:spPr>
      </p:pic>
    </p:spTree>
    <p:extLst>
      <p:ext uri="{BB962C8B-B14F-4D97-AF65-F5344CB8AC3E}">
        <p14:creationId xmlns:p14="http://schemas.microsoft.com/office/powerpoint/2010/main" val="332297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936D5-27CC-4830-89CE-1BF96733A3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D9C7C5-87FE-4FF7-BC36-83B4994F6D3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0A4E3C-944E-4640-A052-5F19B6BB6CDF}"/>
              </a:ext>
            </a:extLst>
          </p:cNvPr>
          <p:cNvSpPr>
            <a:spLocks noGrp="1"/>
          </p:cNvSpPr>
          <p:nvPr>
            <p:ph type="dt" sz="half" idx="10"/>
          </p:nvPr>
        </p:nvSpPr>
        <p:spPr/>
        <p:txBody>
          <a:bodyPr/>
          <a:lstStyle/>
          <a:p>
            <a:fld id="{E44EC9A5-C5EB-483D-8A17-BE654D2B2259}"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D41A4965-F820-469F-8B38-565B3E935B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D8A60B-23DB-4DBA-954E-2AF8B51DFAF3}"/>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16216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82BFF-2C78-439C-A548-886FBFD935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4E692A5-64FC-43C0-8DE7-74D170405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3B4251-0194-4A0F-92B1-D96C190BCB47}"/>
              </a:ext>
            </a:extLst>
          </p:cNvPr>
          <p:cNvSpPr>
            <a:spLocks noGrp="1"/>
          </p:cNvSpPr>
          <p:nvPr>
            <p:ph type="dt" sz="half" idx="10"/>
          </p:nvPr>
        </p:nvSpPr>
        <p:spPr/>
        <p:txBody>
          <a:bodyPr/>
          <a:lstStyle/>
          <a:p>
            <a:fld id="{E44EC9A5-C5EB-483D-8A17-BE654D2B2259}"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37469479-5EA7-4E58-87ED-39DFECF5F6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01CF89-BC55-498B-BCFD-8DF985FB47EF}"/>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4038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462B3-FC92-4919-9AFF-D8D3F4AEE1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0C33C3-B43E-47CB-9CC7-7EA899763B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9EC8CF-7B28-4D2A-987C-8433C99343C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2E06009-39F7-46BC-B770-07E0788384B7}"/>
              </a:ext>
            </a:extLst>
          </p:cNvPr>
          <p:cNvSpPr>
            <a:spLocks noGrp="1"/>
          </p:cNvSpPr>
          <p:nvPr>
            <p:ph type="dt" sz="half" idx="10"/>
          </p:nvPr>
        </p:nvSpPr>
        <p:spPr/>
        <p:txBody>
          <a:bodyPr/>
          <a:lstStyle/>
          <a:p>
            <a:fld id="{E44EC9A5-C5EB-483D-8A17-BE654D2B2259}"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223E658D-0327-4886-A6FD-F619F110B9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BA0C09-1E7A-4D07-B2B2-CC12798FE850}"/>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282745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EEF8D-5E1F-44B5-AD81-CE645CD7EF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11FDE2-A7B5-4854-9207-6020CCD2A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6D9F8C5-0572-49CB-B5D0-8BA61C6801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542F84-A6FA-4295-B2C4-8FFD96C8A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0D0A4F5-A829-415E-8208-1547BD2712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473C51E-C086-4C65-88B2-9068E744C622}"/>
              </a:ext>
            </a:extLst>
          </p:cNvPr>
          <p:cNvSpPr>
            <a:spLocks noGrp="1"/>
          </p:cNvSpPr>
          <p:nvPr>
            <p:ph type="dt" sz="half" idx="10"/>
          </p:nvPr>
        </p:nvSpPr>
        <p:spPr/>
        <p:txBody>
          <a:bodyPr/>
          <a:lstStyle/>
          <a:p>
            <a:fld id="{E44EC9A5-C5EB-483D-8A17-BE654D2B2259}" type="datetimeFigureOut">
              <a:rPr lang="zh-CN" altLang="en-US" smtClean="0"/>
              <a:t>2020/2/4</a:t>
            </a:fld>
            <a:endParaRPr lang="zh-CN" altLang="en-US"/>
          </a:p>
        </p:txBody>
      </p:sp>
      <p:sp>
        <p:nvSpPr>
          <p:cNvPr id="8" name="页脚占位符 7">
            <a:extLst>
              <a:ext uri="{FF2B5EF4-FFF2-40B4-BE49-F238E27FC236}">
                <a16:creationId xmlns:a16="http://schemas.microsoft.com/office/drawing/2014/main" id="{E4577BDB-C36D-4410-80C1-F63C61882F9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79D9A4-8DBE-4481-8D71-2B4DDAD1706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39033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5932A-9E76-4611-963D-78BFC89D50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2724BE-6BEF-4458-9F66-7FF2D2A61624}"/>
              </a:ext>
            </a:extLst>
          </p:cNvPr>
          <p:cNvSpPr>
            <a:spLocks noGrp="1"/>
          </p:cNvSpPr>
          <p:nvPr>
            <p:ph type="dt" sz="half" idx="10"/>
          </p:nvPr>
        </p:nvSpPr>
        <p:spPr/>
        <p:txBody>
          <a:bodyPr/>
          <a:lstStyle/>
          <a:p>
            <a:fld id="{E44EC9A5-C5EB-483D-8A17-BE654D2B2259}" type="datetimeFigureOut">
              <a:rPr lang="zh-CN" altLang="en-US" smtClean="0"/>
              <a:t>2020/2/4</a:t>
            </a:fld>
            <a:endParaRPr lang="zh-CN" altLang="en-US"/>
          </a:p>
        </p:txBody>
      </p:sp>
      <p:sp>
        <p:nvSpPr>
          <p:cNvPr id="4" name="页脚占位符 3">
            <a:extLst>
              <a:ext uri="{FF2B5EF4-FFF2-40B4-BE49-F238E27FC236}">
                <a16:creationId xmlns:a16="http://schemas.microsoft.com/office/drawing/2014/main" id="{961D7793-4B07-4826-A923-EE75FF98A6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DE1011-7D1F-4434-878C-1657D43F10AC}"/>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1810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3E066E-53F9-4EDE-BCB5-8C08A5CFD499}"/>
              </a:ext>
            </a:extLst>
          </p:cNvPr>
          <p:cNvSpPr>
            <a:spLocks noGrp="1"/>
          </p:cNvSpPr>
          <p:nvPr>
            <p:ph type="dt" sz="half" idx="10"/>
          </p:nvPr>
        </p:nvSpPr>
        <p:spPr/>
        <p:txBody>
          <a:bodyPr/>
          <a:lstStyle/>
          <a:p>
            <a:fld id="{E44EC9A5-C5EB-483D-8A17-BE654D2B2259}" type="datetimeFigureOut">
              <a:rPr lang="zh-CN" altLang="en-US" smtClean="0"/>
              <a:t>2020/2/4</a:t>
            </a:fld>
            <a:endParaRPr lang="zh-CN" altLang="en-US"/>
          </a:p>
        </p:txBody>
      </p:sp>
      <p:sp>
        <p:nvSpPr>
          <p:cNvPr id="3" name="页脚占位符 2">
            <a:extLst>
              <a:ext uri="{FF2B5EF4-FFF2-40B4-BE49-F238E27FC236}">
                <a16:creationId xmlns:a16="http://schemas.microsoft.com/office/drawing/2014/main" id="{CB7988FA-BAB3-4809-8A8F-47C8EB3948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0C9A8C-E238-403B-B50A-64A2644A8AE9}"/>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7570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0B906-2B8F-4BB3-BE01-5A3BB5946A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303D03-A98B-4D23-A76E-8CD233B3D9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0E2FF6D-972E-49FA-9F1C-BA63B3F8B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337886-F998-457A-9996-2F87E141E109}"/>
              </a:ext>
            </a:extLst>
          </p:cNvPr>
          <p:cNvSpPr>
            <a:spLocks noGrp="1"/>
          </p:cNvSpPr>
          <p:nvPr>
            <p:ph type="dt" sz="half" idx="10"/>
          </p:nvPr>
        </p:nvSpPr>
        <p:spPr/>
        <p:txBody>
          <a:bodyPr/>
          <a:lstStyle/>
          <a:p>
            <a:fld id="{E44EC9A5-C5EB-483D-8A17-BE654D2B2259}"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98CC6B7D-5F08-4F9C-BCAC-495A82F9AA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84B9F7-A60D-405A-9B78-2EF937D9A6E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80919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6ED6-7354-4D73-BF0D-9263B1E10C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5767C7-5015-4123-A6C6-917B505889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5CD784-5CF8-45BE-A038-297382D63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0328FF-C173-43A5-8FD5-E3DAA93A3B77}"/>
              </a:ext>
            </a:extLst>
          </p:cNvPr>
          <p:cNvSpPr>
            <a:spLocks noGrp="1"/>
          </p:cNvSpPr>
          <p:nvPr>
            <p:ph type="dt" sz="half" idx="10"/>
          </p:nvPr>
        </p:nvSpPr>
        <p:spPr/>
        <p:txBody>
          <a:bodyPr/>
          <a:lstStyle/>
          <a:p>
            <a:fld id="{E44EC9A5-C5EB-483D-8A17-BE654D2B2259}"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9E967507-20E1-4B93-AA69-CBA3E8D7F4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B91115-0D98-45EC-A8FA-6F22631274B3}"/>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62153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B15EAA-5D39-4A56-91DD-F35635F6B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8FCA7C-85B6-4057-B973-D3A64834E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2D0A62-BC70-43DB-88A9-53C5C623E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C9A5-C5EB-483D-8A17-BE654D2B2259}"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4E3D1141-8496-4A60-B86E-801E3FA8D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9E4587-CACC-417C-8E57-F87ABDAAC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5475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chart" Target="../charts/chart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59679" y="5660732"/>
            <a:ext cx="2864923" cy="680671"/>
          </a:xfrm>
          <a:prstGeom prst="rect">
            <a:avLst/>
          </a:prstGeom>
          <a:noFill/>
        </p:spPr>
        <p:txBody>
          <a:bodyPr wrap="square" lIns="64487" tIns="32244" rIns="64487" bIns="32244" rtlCol="0">
            <a:spAutoFit/>
          </a:bodyPr>
          <a:lstStyle/>
          <a:p>
            <a:pPr algn="ctr"/>
            <a:r>
              <a:rPr lang="zh-CN" altLang="en-US" sz="2000" dirty="0">
                <a:solidFill>
                  <a:prstClr val="white"/>
                </a:solidFill>
                <a:latin typeface="微软雅黑" panose="020B0503020204020204" pitchFamily="34" charset="-122"/>
                <a:ea typeface="微软雅黑" panose="020B0503020204020204" pitchFamily="34" charset="-122"/>
              </a:rPr>
              <a:t>成本事业部</a:t>
            </a:r>
            <a:r>
              <a:rPr lang="en-US" altLang="zh-CN" sz="2000" dirty="0">
                <a:solidFill>
                  <a:prstClr val="white"/>
                </a:solidFill>
                <a:latin typeface="微软雅黑" panose="020B0503020204020204" pitchFamily="34" charset="-122"/>
                <a:ea typeface="微软雅黑" panose="020B0503020204020204" pitchFamily="34" charset="-122"/>
              </a:rPr>
              <a:t>-</a:t>
            </a:r>
            <a:r>
              <a:rPr lang="zh-CN" altLang="en-US" sz="2000" dirty="0">
                <a:solidFill>
                  <a:prstClr val="white"/>
                </a:solidFill>
                <a:latin typeface="微软雅黑" panose="020B0503020204020204" pitchFamily="34" charset="-122"/>
                <a:ea typeface="微软雅黑" panose="020B0503020204020204" pitchFamily="34" charset="-122"/>
              </a:rPr>
              <a:t>费用产品组</a:t>
            </a:r>
            <a:endParaRPr lang="en-US" altLang="zh-CN" sz="2000" dirty="0">
              <a:solidFill>
                <a:prstClr val="white"/>
              </a:solidFill>
              <a:latin typeface="微软雅黑" panose="020B0503020204020204" pitchFamily="34" charset="-122"/>
              <a:ea typeface="微软雅黑" panose="020B0503020204020204" pitchFamily="34" charset="-122"/>
            </a:endParaRPr>
          </a:p>
          <a:p>
            <a:pPr algn="ctr"/>
            <a:r>
              <a:rPr lang="en-US" altLang="zh-CN" sz="2000" dirty="0">
                <a:solidFill>
                  <a:prstClr val="white"/>
                </a:solidFill>
                <a:latin typeface="微软雅黑" panose="020B0503020204020204" pitchFamily="34" charset="-122"/>
                <a:ea typeface="微软雅黑" panose="020B0503020204020204" pitchFamily="34" charset="-122"/>
              </a:rPr>
              <a:t>2020</a:t>
            </a:r>
            <a:r>
              <a:rPr lang="zh-CN" altLang="en-US" sz="2000" dirty="0">
                <a:solidFill>
                  <a:prstClr val="white"/>
                </a:solidFill>
                <a:latin typeface="微软雅黑" panose="020B0503020204020204" pitchFamily="34" charset="-122"/>
                <a:ea typeface="微软雅黑" panose="020B0503020204020204" pitchFamily="34" charset="-122"/>
              </a:rPr>
              <a:t>年</a:t>
            </a:r>
            <a:r>
              <a:rPr lang="en-US" altLang="zh-CN" sz="2000" dirty="0">
                <a:solidFill>
                  <a:prstClr val="white"/>
                </a:solidFill>
                <a:latin typeface="微软雅黑" panose="020B0503020204020204" pitchFamily="34" charset="-122"/>
                <a:ea typeface="微软雅黑" panose="020B0503020204020204" pitchFamily="34" charset="-122"/>
              </a:rPr>
              <a:t>2</a:t>
            </a:r>
            <a:r>
              <a:rPr lang="zh-CN" altLang="en-US" sz="2000" dirty="0">
                <a:solidFill>
                  <a:prstClr val="white"/>
                </a:solidFill>
                <a:latin typeface="微软雅黑" panose="020B0503020204020204" pitchFamily="34" charset="-122"/>
                <a:ea typeface="微软雅黑" panose="020B0503020204020204" pitchFamily="34" charset="-122"/>
              </a:rPr>
              <a:t>月</a:t>
            </a:r>
          </a:p>
        </p:txBody>
      </p:sp>
      <p:sp>
        <p:nvSpPr>
          <p:cNvPr id="5" name="Text Box 6"/>
          <p:cNvSpPr txBox="1">
            <a:spLocks noChangeArrowheads="1"/>
          </p:cNvSpPr>
          <p:nvPr/>
        </p:nvSpPr>
        <p:spPr bwMode="auto">
          <a:xfrm>
            <a:off x="2205" y="2908781"/>
            <a:ext cx="12186004" cy="218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779" tIns="61389" rIns="122779" bIns="61389">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defTabSz="613983" eaLnBrk="1" hangingPunct="1">
              <a:lnSpc>
                <a:spcPct val="150000"/>
              </a:lnSpc>
            </a:pPr>
            <a:r>
              <a:rPr lang="zh-CN" altLang="en-US" sz="5399" b="1" dirty="0">
                <a:solidFill>
                  <a:srgbClr val="FFC000"/>
                </a:solidFill>
                <a:latin typeface="微软雅黑" panose="020B0503020204020204" pitchFamily="34" charset="-122"/>
                <a:ea typeface="微软雅黑" panose="020B0503020204020204" pitchFamily="34" charset="-122"/>
                <a:cs typeface="+mn-cs"/>
              </a:rPr>
              <a:t>明源云</a:t>
            </a:r>
            <a:r>
              <a:rPr lang="en-US" altLang="zh-CN" sz="5399" b="1" dirty="0">
                <a:solidFill>
                  <a:srgbClr val="FFC000"/>
                </a:solidFill>
                <a:latin typeface="微软雅黑" panose="020B0503020204020204" pitchFamily="34" charset="-122"/>
                <a:ea typeface="微软雅黑" panose="020B0503020204020204" pitchFamily="34" charset="-122"/>
                <a:cs typeface="+mn-cs"/>
              </a:rPr>
              <a:t>ERP-</a:t>
            </a:r>
            <a:r>
              <a:rPr lang="zh-CN" altLang="en-US" sz="5399" b="1" dirty="0">
                <a:solidFill>
                  <a:srgbClr val="FFC000"/>
                </a:solidFill>
                <a:latin typeface="微软雅黑" panose="020B0503020204020204" pitchFamily="34" charset="-122"/>
                <a:ea typeface="微软雅黑" panose="020B0503020204020204" pitchFamily="34" charset="-122"/>
                <a:cs typeface="+mn-cs"/>
              </a:rPr>
              <a:t>费用系统培训</a:t>
            </a:r>
            <a:endParaRPr lang="en-US" altLang="zh-CN" sz="5399" b="1" dirty="0">
              <a:solidFill>
                <a:srgbClr val="FFC000"/>
              </a:solidFill>
              <a:latin typeface="微软雅黑" panose="020B0503020204020204" pitchFamily="34" charset="-122"/>
              <a:ea typeface="微软雅黑" panose="020B0503020204020204" pitchFamily="34" charset="-122"/>
              <a:cs typeface="+mn-cs"/>
            </a:endParaRPr>
          </a:p>
          <a:p>
            <a:pPr algn="ctr" defTabSz="613983" eaLnBrk="1" hangingPunct="1">
              <a:lnSpc>
                <a:spcPct val="150000"/>
              </a:lnSpc>
            </a:pPr>
            <a:r>
              <a:rPr lang="zh-CN" altLang="en-US" sz="4000" b="1" dirty="0">
                <a:solidFill>
                  <a:srgbClr val="FFC000"/>
                </a:solidFill>
                <a:latin typeface="微软雅黑" panose="020B0503020204020204" pitchFamily="34" charset="-122"/>
                <a:ea typeface="微软雅黑" panose="020B0503020204020204" pitchFamily="34" charset="-122"/>
                <a:cs typeface="+mn-cs"/>
              </a:rPr>
              <a:t>第一节：费用基础知识</a:t>
            </a:r>
            <a:endParaRPr lang="en-US" altLang="zh-CN" sz="4000" b="1" dirty="0">
              <a:solidFill>
                <a:srgbClr val="FFC000"/>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4819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6">
            <a:extLst>
              <a:ext uri="{FF2B5EF4-FFF2-40B4-BE49-F238E27FC236}">
                <a16:creationId xmlns:a16="http://schemas.microsoft.com/office/drawing/2014/main" id="{E7E27B67-104C-461F-98DB-99492C9D209E}"/>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核心三要素映射到系统设计</a:t>
            </a:r>
            <a:endParaRPr lang="zh-CN" altLang="zh-CN" sz="3199" b="1" dirty="0">
              <a:solidFill>
                <a:schemeClr val="bg1"/>
              </a:solidFill>
              <a:latin typeface="方正兰亭粗黑_GBK" charset="-122"/>
              <a:ea typeface="微软雅黑" pitchFamily="34" charset="-122"/>
            </a:endParaRPr>
          </a:p>
        </p:txBody>
      </p:sp>
      <p:sp>
        <p:nvSpPr>
          <p:cNvPr id="60" name="矩形: 圆角 59">
            <a:extLst>
              <a:ext uri="{FF2B5EF4-FFF2-40B4-BE49-F238E27FC236}">
                <a16:creationId xmlns:a16="http://schemas.microsoft.com/office/drawing/2014/main" id="{435A6C64-1638-4559-8BDA-ED791151E6BD}"/>
              </a:ext>
            </a:extLst>
          </p:cNvPr>
          <p:cNvSpPr/>
          <p:nvPr/>
        </p:nvSpPr>
        <p:spPr>
          <a:xfrm flipH="1">
            <a:off x="1104176" y="1290436"/>
            <a:ext cx="2935942" cy="4085029"/>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61" name="组合 60">
            <a:extLst>
              <a:ext uri="{FF2B5EF4-FFF2-40B4-BE49-F238E27FC236}">
                <a16:creationId xmlns:a16="http://schemas.microsoft.com/office/drawing/2014/main" id="{A70696A1-3CC2-4C31-9FD5-A2093FF8D9F3}"/>
              </a:ext>
            </a:extLst>
          </p:cNvPr>
          <p:cNvGrpSpPr/>
          <p:nvPr/>
        </p:nvGrpSpPr>
        <p:grpSpPr>
          <a:xfrm flipH="1">
            <a:off x="1083390" y="1290436"/>
            <a:ext cx="2935945" cy="418972"/>
            <a:chOff x="7319388" y="6371960"/>
            <a:chExt cx="2117024" cy="552810"/>
          </a:xfrm>
        </p:grpSpPr>
        <p:sp>
          <p:nvSpPr>
            <p:cNvPr id="62" name="圆角矩形 40">
              <a:extLst>
                <a:ext uri="{FF2B5EF4-FFF2-40B4-BE49-F238E27FC236}">
                  <a16:creationId xmlns:a16="http://schemas.microsoft.com/office/drawing/2014/main" id="{B8D65967-04AE-4F85-847C-26D2175FDAED}"/>
                </a:ext>
              </a:extLst>
            </p:cNvPr>
            <p:cNvSpPr/>
            <p:nvPr/>
          </p:nvSpPr>
          <p:spPr>
            <a:xfrm>
              <a:off x="7319388" y="6371960"/>
              <a:ext cx="2117024" cy="552810"/>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谁？</a:t>
              </a:r>
            </a:p>
          </p:txBody>
        </p:sp>
        <p:sp>
          <p:nvSpPr>
            <p:cNvPr id="63" name="矩形 62">
              <a:extLst>
                <a:ext uri="{FF2B5EF4-FFF2-40B4-BE49-F238E27FC236}">
                  <a16:creationId xmlns:a16="http://schemas.microsoft.com/office/drawing/2014/main" id="{1CBD873F-D8C3-470A-B4CA-DCDC2BEBA5F0}"/>
                </a:ext>
              </a:extLst>
            </p:cNvPr>
            <p:cNvSpPr/>
            <p:nvPr/>
          </p:nvSpPr>
          <p:spPr>
            <a:xfrm>
              <a:off x="7813426" y="6462711"/>
              <a:ext cx="1365436" cy="295529"/>
            </a:xfrm>
            <a:prstGeom prst="rect">
              <a:avLst/>
            </a:prstGeom>
          </p:spPr>
          <p:txBody>
            <a:bodyPr wrap="square">
              <a:spAutoFit/>
            </a:bodyPr>
            <a:lstStyle/>
            <a:p>
              <a:pPr algn="ct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64" name="矩形: 圆角 63">
            <a:extLst>
              <a:ext uri="{FF2B5EF4-FFF2-40B4-BE49-F238E27FC236}">
                <a16:creationId xmlns:a16="http://schemas.microsoft.com/office/drawing/2014/main" id="{D69B66B4-2B62-4CD5-ABCD-E3C335AFD953}"/>
              </a:ext>
            </a:extLst>
          </p:cNvPr>
          <p:cNvSpPr/>
          <p:nvPr/>
        </p:nvSpPr>
        <p:spPr>
          <a:xfrm flipH="1">
            <a:off x="4632568" y="1263739"/>
            <a:ext cx="2935942" cy="4100741"/>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65" name="组合 64">
            <a:extLst>
              <a:ext uri="{FF2B5EF4-FFF2-40B4-BE49-F238E27FC236}">
                <a16:creationId xmlns:a16="http://schemas.microsoft.com/office/drawing/2014/main" id="{DC3F36C3-8119-4279-A501-A4A0EA7B29CA}"/>
              </a:ext>
            </a:extLst>
          </p:cNvPr>
          <p:cNvGrpSpPr/>
          <p:nvPr/>
        </p:nvGrpSpPr>
        <p:grpSpPr>
          <a:xfrm flipH="1">
            <a:off x="4611782" y="1263723"/>
            <a:ext cx="2935945" cy="438112"/>
            <a:chOff x="7319388" y="6371960"/>
            <a:chExt cx="2117024" cy="578066"/>
          </a:xfrm>
        </p:grpSpPr>
        <p:sp>
          <p:nvSpPr>
            <p:cNvPr id="66" name="圆角矩形 40">
              <a:extLst>
                <a:ext uri="{FF2B5EF4-FFF2-40B4-BE49-F238E27FC236}">
                  <a16:creationId xmlns:a16="http://schemas.microsoft.com/office/drawing/2014/main" id="{8A42D005-5FBC-4CE3-B4F8-0C2EEFB63471}"/>
                </a:ext>
              </a:extLst>
            </p:cNvPr>
            <p:cNvSpPr/>
            <p:nvPr/>
          </p:nvSpPr>
          <p:spPr>
            <a:xfrm>
              <a:off x="7319388" y="6371960"/>
              <a:ext cx="2117024" cy="55281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什么时间？</a:t>
              </a:r>
            </a:p>
          </p:txBody>
        </p:sp>
        <p:sp>
          <p:nvSpPr>
            <p:cNvPr id="67" name="矩形 66">
              <a:extLst>
                <a:ext uri="{FF2B5EF4-FFF2-40B4-BE49-F238E27FC236}">
                  <a16:creationId xmlns:a16="http://schemas.microsoft.com/office/drawing/2014/main" id="{24A7CE97-7D0D-400E-8B24-89E49DF3ACB6}"/>
                </a:ext>
              </a:extLst>
            </p:cNvPr>
            <p:cNvSpPr/>
            <p:nvPr/>
          </p:nvSpPr>
          <p:spPr>
            <a:xfrm>
              <a:off x="7813426" y="6462712"/>
              <a:ext cx="1365436" cy="487314"/>
            </a:xfrm>
            <a:prstGeom prst="rect">
              <a:avLst/>
            </a:prstGeom>
          </p:spPr>
          <p:txBody>
            <a:bodyPr wrap="square">
              <a:spAutoFit/>
            </a:bodyPr>
            <a:lstStyle/>
            <a:p>
              <a:pPr algn="ct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sp>
        <p:nvSpPr>
          <p:cNvPr id="68" name="矩形: 圆角 67">
            <a:extLst>
              <a:ext uri="{FF2B5EF4-FFF2-40B4-BE49-F238E27FC236}">
                <a16:creationId xmlns:a16="http://schemas.microsoft.com/office/drawing/2014/main" id="{477D9919-14DA-467D-9796-6830D2B9EEA2}"/>
              </a:ext>
            </a:extLst>
          </p:cNvPr>
          <p:cNvSpPr/>
          <p:nvPr/>
        </p:nvSpPr>
        <p:spPr>
          <a:xfrm flipH="1">
            <a:off x="8304976" y="1290436"/>
            <a:ext cx="2935942" cy="4085029"/>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69" name="组合 68">
            <a:extLst>
              <a:ext uri="{FF2B5EF4-FFF2-40B4-BE49-F238E27FC236}">
                <a16:creationId xmlns:a16="http://schemas.microsoft.com/office/drawing/2014/main" id="{B478EB48-FB24-49B0-9210-A63AE722244C}"/>
              </a:ext>
            </a:extLst>
          </p:cNvPr>
          <p:cNvGrpSpPr/>
          <p:nvPr/>
        </p:nvGrpSpPr>
        <p:grpSpPr>
          <a:xfrm flipH="1">
            <a:off x="8284190" y="1290436"/>
            <a:ext cx="2935945" cy="418972"/>
            <a:chOff x="7319388" y="6371960"/>
            <a:chExt cx="2117024" cy="552810"/>
          </a:xfrm>
        </p:grpSpPr>
        <p:sp>
          <p:nvSpPr>
            <p:cNvPr id="70" name="圆角矩形 40">
              <a:extLst>
                <a:ext uri="{FF2B5EF4-FFF2-40B4-BE49-F238E27FC236}">
                  <a16:creationId xmlns:a16="http://schemas.microsoft.com/office/drawing/2014/main" id="{34B30691-8FEB-4663-9DA5-A71A90032674}"/>
                </a:ext>
              </a:extLst>
            </p:cNvPr>
            <p:cNvSpPr/>
            <p:nvPr/>
          </p:nvSpPr>
          <p:spPr>
            <a:xfrm>
              <a:off x="7319388" y="6371960"/>
              <a:ext cx="2117024" cy="552810"/>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钱花去哪里？</a:t>
              </a:r>
            </a:p>
          </p:txBody>
        </p:sp>
        <p:sp>
          <p:nvSpPr>
            <p:cNvPr id="71" name="矩形 70">
              <a:extLst>
                <a:ext uri="{FF2B5EF4-FFF2-40B4-BE49-F238E27FC236}">
                  <a16:creationId xmlns:a16="http://schemas.microsoft.com/office/drawing/2014/main" id="{2E894F8C-B92B-4B8B-830A-F91B11600E23}"/>
                </a:ext>
              </a:extLst>
            </p:cNvPr>
            <p:cNvSpPr/>
            <p:nvPr/>
          </p:nvSpPr>
          <p:spPr>
            <a:xfrm>
              <a:off x="7813426" y="6462711"/>
              <a:ext cx="1365436" cy="390047"/>
            </a:xfrm>
            <a:prstGeom prst="rect">
              <a:avLst/>
            </a:prstGeom>
          </p:spPr>
          <p:txBody>
            <a:bodyPr wrap="square">
              <a:spAutoFit/>
            </a:bodyPr>
            <a:lstStyle/>
            <a:p>
              <a:pPr algn="ct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72" name="矩形 71">
            <a:extLst>
              <a:ext uri="{FF2B5EF4-FFF2-40B4-BE49-F238E27FC236}">
                <a16:creationId xmlns:a16="http://schemas.microsoft.com/office/drawing/2014/main" id="{8C0C980F-0DD3-49A4-A3BC-2C7F62CDAC6F}"/>
              </a:ext>
            </a:extLst>
          </p:cNvPr>
          <p:cNvSpPr/>
          <p:nvPr/>
        </p:nvSpPr>
        <p:spPr>
          <a:xfrm>
            <a:off x="1516346" y="3773737"/>
            <a:ext cx="1620957"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深圳公司工程部</a:t>
            </a:r>
            <a:endParaRPr lang="zh-CN" altLang="en-US" sz="1100" dirty="0"/>
          </a:p>
        </p:txBody>
      </p:sp>
      <p:sp>
        <p:nvSpPr>
          <p:cNvPr id="73" name="矩形 72">
            <a:extLst>
              <a:ext uri="{FF2B5EF4-FFF2-40B4-BE49-F238E27FC236}">
                <a16:creationId xmlns:a16="http://schemas.microsoft.com/office/drawing/2014/main" id="{DEEF824E-EDB8-440E-8DB7-E27B99A3CA28}"/>
              </a:ext>
            </a:extLst>
          </p:cNvPr>
          <p:cNvSpPr/>
          <p:nvPr/>
        </p:nvSpPr>
        <p:spPr>
          <a:xfrm>
            <a:off x="1516346" y="2934330"/>
            <a:ext cx="1415772"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翡翠绿洲项目</a:t>
            </a:r>
            <a:endParaRPr lang="zh-CN" altLang="en-US" sz="1100" dirty="0"/>
          </a:p>
        </p:txBody>
      </p:sp>
      <p:sp>
        <p:nvSpPr>
          <p:cNvPr id="74" name="矩形 73">
            <a:extLst>
              <a:ext uri="{FF2B5EF4-FFF2-40B4-BE49-F238E27FC236}">
                <a16:creationId xmlns:a16="http://schemas.microsoft.com/office/drawing/2014/main" id="{E340417D-8970-40AB-9D3A-F7CBE11449D5}"/>
              </a:ext>
            </a:extLst>
          </p:cNvPr>
          <p:cNvSpPr/>
          <p:nvPr/>
        </p:nvSpPr>
        <p:spPr>
          <a:xfrm>
            <a:off x="1516346" y="2094923"/>
            <a:ext cx="2225289"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XXX</a:t>
            </a:r>
            <a:r>
              <a:rPr lang="zh-CN" altLang="en-US" sz="1600" dirty="0">
                <a:solidFill>
                  <a:schemeClr val="bg1"/>
                </a:solidFill>
                <a:latin typeface="微软雅黑" panose="020B0503020204020204" pitchFamily="34" charset="-122"/>
                <a:ea typeface="微软雅黑" panose="020B0503020204020204" pitchFamily="34" charset="-122"/>
              </a:rPr>
              <a:t>地产公司有限公司</a:t>
            </a:r>
            <a:endParaRPr lang="zh-CN" altLang="en-US" sz="1100" dirty="0"/>
          </a:p>
        </p:txBody>
      </p:sp>
      <p:sp>
        <p:nvSpPr>
          <p:cNvPr id="75" name="矩形 74">
            <a:extLst>
              <a:ext uri="{FF2B5EF4-FFF2-40B4-BE49-F238E27FC236}">
                <a16:creationId xmlns:a16="http://schemas.microsoft.com/office/drawing/2014/main" id="{F0270B20-0C00-4522-853A-A81717FE0FC3}"/>
              </a:ext>
            </a:extLst>
          </p:cNvPr>
          <p:cNvSpPr/>
          <p:nvPr/>
        </p:nvSpPr>
        <p:spPr>
          <a:xfrm>
            <a:off x="1516346" y="4613145"/>
            <a:ext cx="59503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张三</a:t>
            </a:r>
            <a:endParaRPr lang="zh-CN" altLang="en-US" sz="1100" dirty="0"/>
          </a:p>
        </p:txBody>
      </p:sp>
      <p:sp>
        <p:nvSpPr>
          <p:cNvPr id="76" name="矩形 75">
            <a:extLst>
              <a:ext uri="{FF2B5EF4-FFF2-40B4-BE49-F238E27FC236}">
                <a16:creationId xmlns:a16="http://schemas.microsoft.com/office/drawing/2014/main" id="{908BC550-3EF8-47D9-9D9E-94BDB5EBEB9D}"/>
              </a:ext>
            </a:extLst>
          </p:cNvPr>
          <p:cNvSpPr/>
          <p:nvPr/>
        </p:nvSpPr>
        <p:spPr>
          <a:xfrm>
            <a:off x="5100300" y="4637224"/>
            <a:ext cx="1401346"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年</a:t>
            </a: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月</a:t>
            </a:r>
            <a:r>
              <a:rPr lang="en-US" altLang="zh-CN" sz="1600" dirty="0">
                <a:solidFill>
                  <a:schemeClr val="bg1"/>
                </a:solidFill>
                <a:latin typeface="微软雅黑" panose="020B0503020204020204" pitchFamily="34" charset="-122"/>
                <a:ea typeface="微软雅黑" panose="020B0503020204020204" pitchFamily="34" charset="-122"/>
              </a:rPr>
              <a:t>24</a:t>
            </a:r>
            <a:r>
              <a:rPr lang="zh-CN" altLang="en-US" sz="1600" dirty="0">
                <a:solidFill>
                  <a:schemeClr val="bg1"/>
                </a:solidFill>
                <a:latin typeface="微软雅黑" panose="020B0503020204020204" pitchFamily="34" charset="-122"/>
                <a:ea typeface="微软雅黑" panose="020B0503020204020204" pitchFamily="34" charset="-122"/>
              </a:rPr>
              <a:t>日</a:t>
            </a:r>
            <a:endParaRPr lang="zh-CN" altLang="en-US" sz="1600" dirty="0"/>
          </a:p>
        </p:txBody>
      </p:sp>
      <p:sp>
        <p:nvSpPr>
          <p:cNvPr id="77" name="矩形 76">
            <a:extLst>
              <a:ext uri="{FF2B5EF4-FFF2-40B4-BE49-F238E27FC236}">
                <a16:creationId xmlns:a16="http://schemas.microsoft.com/office/drawing/2014/main" id="{5C4DDBC2-9004-4993-96FB-D5ACCDBFD3B3}"/>
              </a:ext>
            </a:extLst>
          </p:cNvPr>
          <p:cNvSpPr/>
          <p:nvPr/>
        </p:nvSpPr>
        <p:spPr>
          <a:xfrm>
            <a:off x="5065102" y="2934329"/>
            <a:ext cx="1245854"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年一季度</a:t>
            </a:r>
            <a:endParaRPr lang="zh-CN" altLang="en-US" sz="1600" dirty="0"/>
          </a:p>
        </p:txBody>
      </p:sp>
      <p:sp>
        <p:nvSpPr>
          <p:cNvPr id="78" name="矩形 77">
            <a:extLst>
              <a:ext uri="{FF2B5EF4-FFF2-40B4-BE49-F238E27FC236}">
                <a16:creationId xmlns:a16="http://schemas.microsoft.com/office/drawing/2014/main" id="{AC4F0FE2-D052-46E2-B019-A702BD25082F}"/>
              </a:ext>
            </a:extLst>
          </p:cNvPr>
          <p:cNvSpPr/>
          <p:nvPr/>
        </p:nvSpPr>
        <p:spPr>
          <a:xfrm>
            <a:off x="5072032" y="2094923"/>
            <a:ext cx="1075936"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2020</a:t>
            </a:r>
            <a:r>
              <a:rPr lang="zh-CN" altLang="en-US" sz="1600" dirty="0">
                <a:solidFill>
                  <a:schemeClr val="bg1"/>
                </a:solidFill>
                <a:latin typeface="微软雅黑" panose="020B0503020204020204" pitchFamily="34" charset="-122"/>
                <a:ea typeface="微软雅黑" panose="020B0503020204020204" pitchFamily="34" charset="-122"/>
              </a:rPr>
              <a:t>财年</a:t>
            </a:r>
            <a:endParaRPr lang="zh-CN" altLang="en-US" sz="1600" dirty="0"/>
          </a:p>
        </p:txBody>
      </p:sp>
      <p:sp>
        <p:nvSpPr>
          <p:cNvPr id="79" name="矩形 78">
            <a:extLst>
              <a:ext uri="{FF2B5EF4-FFF2-40B4-BE49-F238E27FC236}">
                <a16:creationId xmlns:a16="http://schemas.microsoft.com/office/drawing/2014/main" id="{8EC12B21-5346-406C-99F7-D384318B9662}"/>
              </a:ext>
            </a:extLst>
          </p:cNvPr>
          <p:cNvSpPr/>
          <p:nvPr/>
        </p:nvSpPr>
        <p:spPr>
          <a:xfrm>
            <a:off x="5065102" y="3752586"/>
            <a:ext cx="1879041"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2020.01~2020.04</a:t>
            </a:r>
            <a:endParaRPr lang="zh-CN" altLang="en-US" sz="1600" dirty="0"/>
          </a:p>
        </p:txBody>
      </p:sp>
      <p:sp>
        <p:nvSpPr>
          <p:cNvPr id="80" name="矩形 79">
            <a:extLst>
              <a:ext uri="{FF2B5EF4-FFF2-40B4-BE49-F238E27FC236}">
                <a16:creationId xmlns:a16="http://schemas.microsoft.com/office/drawing/2014/main" id="{ABC256B1-C915-4076-9815-444334A83470}"/>
              </a:ext>
            </a:extLst>
          </p:cNvPr>
          <p:cNvSpPr/>
          <p:nvPr/>
        </p:nvSpPr>
        <p:spPr>
          <a:xfrm>
            <a:off x="8459668" y="2929326"/>
            <a:ext cx="1863011"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案场二季度物业费</a:t>
            </a:r>
            <a:endParaRPr lang="zh-CN" altLang="en-US" sz="1600" dirty="0"/>
          </a:p>
        </p:txBody>
      </p:sp>
      <p:sp>
        <p:nvSpPr>
          <p:cNvPr id="81" name="矩形 80">
            <a:extLst>
              <a:ext uri="{FF2B5EF4-FFF2-40B4-BE49-F238E27FC236}">
                <a16:creationId xmlns:a16="http://schemas.microsoft.com/office/drawing/2014/main" id="{55D010AF-50A7-44FC-9B82-92F06064D7CA}"/>
              </a:ext>
            </a:extLst>
          </p:cNvPr>
          <p:cNvSpPr/>
          <p:nvPr/>
        </p:nvSpPr>
        <p:spPr>
          <a:xfrm>
            <a:off x="8459668" y="2094923"/>
            <a:ext cx="235673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地铁</a:t>
            </a:r>
            <a:r>
              <a:rPr lang="en-US" altLang="zh-CN" sz="1600" dirty="0">
                <a:solidFill>
                  <a:schemeClr val="bg1"/>
                </a:solidFill>
                <a:latin typeface="微软雅黑" panose="020B0503020204020204" pitchFamily="34" charset="-122"/>
                <a:ea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rPr>
              <a:t>号线进展厅广告位</a:t>
            </a:r>
            <a:endParaRPr lang="zh-CN" altLang="en-US" sz="1600" dirty="0"/>
          </a:p>
        </p:txBody>
      </p:sp>
      <p:sp>
        <p:nvSpPr>
          <p:cNvPr id="82" name="矩形 81">
            <a:extLst>
              <a:ext uri="{FF2B5EF4-FFF2-40B4-BE49-F238E27FC236}">
                <a16:creationId xmlns:a16="http://schemas.microsoft.com/office/drawing/2014/main" id="{B3918B40-CB58-4E7D-83EE-DE8E706D1851}"/>
              </a:ext>
            </a:extLst>
          </p:cNvPr>
          <p:cNvSpPr/>
          <p:nvPr/>
        </p:nvSpPr>
        <p:spPr>
          <a:xfrm>
            <a:off x="8459668" y="3778742"/>
            <a:ext cx="206819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深圳公司办公用品费</a:t>
            </a:r>
            <a:endParaRPr lang="zh-CN" altLang="en-US" sz="1600" dirty="0"/>
          </a:p>
        </p:txBody>
      </p:sp>
      <p:sp>
        <p:nvSpPr>
          <p:cNvPr id="83" name="矩形 82">
            <a:extLst>
              <a:ext uri="{FF2B5EF4-FFF2-40B4-BE49-F238E27FC236}">
                <a16:creationId xmlns:a16="http://schemas.microsoft.com/office/drawing/2014/main" id="{A6FE111D-0D58-41C0-BD0C-976F8D7CCA93}"/>
              </a:ext>
            </a:extLst>
          </p:cNvPr>
          <p:cNvSpPr/>
          <p:nvPr/>
        </p:nvSpPr>
        <p:spPr>
          <a:xfrm>
            <a:off x="8459668" y="4613145"/>
            <a:ext cx="2646878"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翡翠绿洲项目开发贷款利息</a:t>
            </a:r>
            <a:endParaRPr lang="zh-CN" altLang="en-US" sz="1600" dirty="0"/>
          </a:p>
        </p:txBody>
      </p:sp>
      <p:sp>
        <p:nvSpPr>
          <p:cNvPr id="87" name="圆角矩形标注 27">
            <a:extLst>
              <a:ext uri="{FF2B5EF4-FFF2-40B4-BE49-F238E27FC236}">
                <a16:creationId xmlns:a16="http://schemas.microsoft.com/office/drawing/2014/main" id="{8D59A35C-AEC8-4D3F-B019-EB2B8895024E}"/>
              </a:ext>
            </a:extLst>
          </p:cNvPr>
          <p:cNvSpPr/>
          <p:nvPr/>
        </p:nvSpPr>
        <p:spPr>
          <a:xfrm>
            <a:off x="532512" y="5794035"/>
            <a:ext cx="2801678" cy="719220"/>
          </a:xfrm>
          <a:prstGeom prst="wedgeRoundRectCallout">
            <a:avLst>
              <a:gd name="adj1" fmla="val 25128"/>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费用承担主体</a:t>
            </a:r>
          </a:p>
        </p:txBody>
      </p:sp>
      <p:sp>
        <p:nvSpPr>
          <p:cNvPr id="88" name="圆角矩形标注 27">
            <a:extLst>
              <a:ext uri="{FF2B5EF4-FFF2-40B4-BE49-F238E27FC236}">
                <a16:creationId xmlns:a16="http://schemas.microsoft.com/office/drawing/2014/main" id="{F0AB9B87-8981-42DA-B651-EF80FBB28BC7}"/>
              </a:ext>
            </a:extLst>
          </p:cNvPr>
          <p:cNvSpPr/>
          <p:nvPr/>
        </p:nvSpPr>
        <p:spPr>
          <a:xfrm>
            <a:off x="4400134" y="5794035"/>
            <a:ext cx="2801678" cy="719220"/>
          </a:xfrm>
          <a:prstGeom prst="wedgeRoundRectCallout">
            <a:avLst>
              <a:gd name="adj1" fmla="val 20051"/>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财年统计区间</a:t>
            </a:r>
          </a:p>
        </p:txBody>
      </p:sp>
      <p:sp>
        <p:nvSpPr>
          <p:cNvPr id="89" name="圆角矩形标注 27">
            <a:extLst>
              <a:ext uri="{FF2B5EF4-FFF2-40B4-BE49-F238E27FC236}">
                <a16:creationId xmlns:a16="http://schemas.microsoft.com/office/drawing/2014/main" id="{F06AD8FD-6CC8-4925-8841-302E97AE411C}"/>
              </a:ext>
            </a:extLst>
          </p:cNvPr>
          <p:cNvSpPr/>
          <p:nvPr/>
        </p:nvSpPr>
        <p:spPr>
          <a:xfrm>
            <a:off x="7800944" y="5813724"/>
            <a:ext cx="2801678" cy="719220"/>
          </a:xfrm>
          <a:prstGeom prst="wedgeRoundRectCallout">
            <a:avLst>
              <a:gd name="adj1" fmla="val 20051"/>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科目</a:t>
            </a:r>
          </a:p>
        </p:txBody>
      </p:sp>
    </p:spTree>
    <p:extLst>
      <p:ext uri="{BB962C8B-B14F-4D97-AF65-F5344CB8AC3E}">
        <p14:creationId xmlns:p14="http://schemas.microsoft.com/office/powerpoint/2010/main" val="410448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费用三要素</a:t>
            </a:r>
            <a:r>
              <a:rPr lang="en-US" altLang="zh-CN" sz="3199" b="1" dirty="0">
                <a:solidFill>
                  <a:schemeClr val="bg1"/>
                </a:solidFill>
                <a:latin typeface="Arial"/>
                <a:ea typeface="微软雅黑"/>
              </a:rPr>
              <a:t>+</a:t>
            </a:r>
            <a:r>
              <a:rPr lang="zh-CN" altLang="en-US" sz="3199" b="1" dirty="0">
                <a:solidFill>
                  <a:schemeClr val="bg1"/>
                </a:solidFill>
                <a:latin typeface="Arial"/>
                <a:ea typeface="微软雅黑"/>
              </a:rPr>
              <a:t>费用预算</a:t>
            </a:r>
            <a:r>
              <a:rPr lang="en-US" altLang="zh-CN" sz="3199" b="1" dirty="0">
                <a:solidFill>
                  <a:schemeClr val="bg1"/>
                </a:solidFill>
                <a:latin typeface="Arial"/>
                <a:ea typeface="微软雅黑"/>
              </a:rPr>
              <a:t>+</a:t>
            </a:r>
            <a:r>
              <a:rPr lang="zh-CN" altLang="en-US" sz="3199" b="1" dirty="0">
                <a:solidFill>
                  <a:schemeClr val="bg1"/>
                </a:solidFill>
                <a:latin typeface="Arial"/>
                <a:ea typeface="微软雅黑"/>
              </a:rPr>
              <a:t>费用业务流：构成费用系统核心框架</a:t>
            </a:r>
            <a:endParaRPr lang="zh-CN" altLang="zh-CN" sz="3199" b="1" dirty="0">
              <a:solidFill>
                <a:schemeClr val="bg1"/>
              </a:solidFill>
              <a:latin typeface="方正兰亭粗黑_GBK" charset="-122"/>
              <a:ea typeface="微软雅黑" pitchFamily="34" charset="-122"/>
            </a:endParaRPr>
          </a:p>
        </p:txBody>
      </p:sp>
      <p:pic>
        <p:nvPicPr>
          <p:cNvPr id="3" name="图片 2">
            <a:extLst>
              <a:ext uri="{FF2B5EF4-FFF2-40B4-BE49-F238E27FC236}">
                <a16:creationId xmlns:a16="http://schemas.microsoft.com/office/drawing/2014/main" id="{3A68A17F-8B70-4741-BDC3-F8D8CD5F1736}"/>
              </a:ext>
            </a:extLst>
          </p:cNvPr>
          <p:cNvPicPr>
            <a:picLocks noChangeAspect="1"/>
          </p:cNvPicPr>
          <p:nvPr/>
        </p:nvPicPr>
        <p:blipFill>
          <a:blip r:embed="rId2"/>
          <a:stretch>
            <a:fillRect/>
          </a:stretch>
        </p:blipFill>
        <p:spPr>
          <a:xfrm>
            <a:off x="2350614" y="660400"/>
            <a:ext cx="1988055" cy="6268720"/>
          </a:xfrm>
          <a:prstGeom prst="rect">
            <a:avLst/>
          </a:prstGeom>
        </p:spPr>
      </p:pic>
      <p:sp>
        <p:nvSpPr>
          <p:cNvPr id="4" name="圆角矩形标注 27">
            <a:extLst>
              <a:ext uri="{FF2B5EF4-FFF2-40B4-BE49-F238E27FC236}">
                <a16:creationId xmlns:a16="http://schemas.microsoft.com/office/drawing/2014/main" id="{8EF5B84D-BE47-4710-A12F-FAF269433ADB}"/>
              </a:ext>
            </a:extLst>
          </p:cNvPr>
          <p:cNvSpPr/>
          <p:nvPr/>
        </p:nvSpPr>
        <p:spPr>
          <a:xfrm>
            <a:off x="4909415" y="2818705"/>
            <a:ext cx="2436265" cy="610295"/>
          </a:xfrm>
          <a:prstGeom prst="wedgeRoundRectCallout">
            <a:avLst>
              <a:gd name="adj1" fmla="val -66982"/>
              <a:gd name="adj2" fmla="val 24021"/>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预算</a:t>
            </a:r>
          </a:p>
        </p:txBody>
      </p:sp>
      <p:sp>
        <p:nvSpPr>
          <p:cNvPr id="5" name="圆角矩形标注 27">
            <a:extLst>
              <a:ext uri="{FF2B5EF4-FFF2-40B4-BE49-F238E27FC236}">
                <a16:creationId xmlns:a16="http://schemas.microsoft.com/office/drawing/2014/main" id="{7BD44542-FB62-489B-BEA7-DC494E413769}"/>
              </a:ext>
            </a:extLst>
          </p:cNvPr>
          <p:cNvSpPr/>
          <p:nvPr/>
        </p:nvSpPr>
        <p:spPr>
          <a:xfrm>
            <a:off x="4828134" y="2092264"/>
            <a:ext cx="4326025" cy="610295"/>
          </a:xfrm>
          <a:prstGeom prst="wedgeRoundRectCallout">
            <a:avLst>
              <a:gd name="adj1" fmla="val -58828"/>
              <a:gd name="adj2" fmla="val 27351"/>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三要素、供应商、业务参数初始化</a:t>
            </a:r>
          </a:p>
        </p:txBody>
      </p:sp>
      <p:sp>
        <p:nvSpPr>
          <p:cNvPr id="6" name="圆角矩形标注 27">
            <a:extLst>
              <a:ext uri="{FF2B5EF4-FFF2-40B4-BE49-F238E27FC236}">
                <a16:creationId xmlns:a16="http://schemas.microsoft.com/office/drawing/2014/main" id="{7E872A07-BC17-45C1-8C45-11C8371C90DF}"/>
              </a:ext>
            </a:extLst>
          </p:cNvPr>
          <p:cNvSpPr/>
          <p:nvPr/>
        </p:nvSpPr>
        <p:spPr>
          <a:xfrm>
            <a:off x="4909415" y="3819116"/>
            <a:ext cx="2436265" cy="610295"/>
          </a:xfrm>
          <a:prstGeom prst="wedgeRoundRectCallout">
            <a:avLst>
              <a:gd name="adj1" fmla="val -66982"/>
              <a:gd name="adj2" fmla="val 24021"/>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业务流程</a:t>
            </a:r>
          </a:p>
        </p:txBody>
      </p:sp>
      <p:sp>
        <p:nvSpPr>
          <p:cNvPr id="7" name="圆角矩形标注 27">
            <a:extLst>
              <a:ext uri="{FF2B5EF4-FFF2-40B4-BE49-F238E27FC236}">
                <a16:creationId xmlns:a16="http://schemas.microsoft.com/office/drawing/2014/main" id="{CC2910C9-C37E-41F9-98C2-D2DA230F1276}"/>
              </a:ext>
            </a:extLst>
          </p:cNvPr>
          <p:cNvSpPr/>
          <p:nvPr/>
        </p:nvSpPr>
        <p:spPr>
          <a:xfrm>
            <a:off x="4922115" y="5006095"/>
            <a:ext cx="2436265" cy="610295"/>
          </a:xfrm>
          <a:prstGeom prst="wedgeRoundRectCallout">
            <a:avLst>
              <a:gd name="adj1" fmla="val -68433"/>
              <a:gd name="adj2" fmla="val 12368"/>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数据分析</a:t>
            </a:r>
          </a:p>
        </p:txBody>
      </p:sp>
      <p:sp>
        <p:nvSpPr>
          <p:cNvPr id="8" name="矩形: 圆角 7">
            <a:extLst>
              <a:ext uri="{FF2B5EF4-FFF2-40B4-BE49-F238E27FC236}">
                <a16:creationId xmlns:a16="http://schemas.microsoft.com/office/drawing/2014/main" id="{198214F6-CA98-4699-BF0B-4291FDF09621}"/>
              </a:ext>
            </a:extLst>
          </p:cNvPr>
          <p:cNvSpPr/>
          <p:nvPr/>
        </p:nvSpPr>
        <p:spPr>
          <a:xfrm>
            <a:off x="2350614" y="3449321"/>
            <a:ext cx="2129946" cy="1351486"/>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DB3EFADC-662E-459C-BE2A-663DD7831835}"/>
              </a:ext>
            </a:extLst>
          </p:cNvPr>
          <p:cNvSpPr/>
          <p:nvPr/>
        </p:nvSpPr>
        <p:spPr>
          <a:xfrm>
            <a:off x="2350614" y="2956559"/>
            <a:ext cx="2129946" cy="401529"/>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5FF68F8C-FD49-4D7A-902E-CFF327DF5F06}"/>
              </a:ext>
            </a:extLst>
          </p:cNvPr>
          <p:cNvSpPr/>
          <p:nvPr/>
        </p:nvSpPr>
        <p:spPr>
          <a:xfrm>
            <a:off x="2350614" y="2464007"/>
            <a:ext cx="2129946" cy="401529"/>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2482C980-E90E-4D3A-8E53-8F19278A7853}"/>
              </a:ext>
            </a:extLst>
          </p:cNvPr>
          <p:cNvSpPr/>
          <p:nvPr/>
        </p:nvSpPr>
        <p:spPr>
          <a:xfrm>
            <a:off x="2350614" y="4902406"/>
            <a:ext cx="2129946" cy="817674"/>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824F02EC-625C-48E3-B6B5-863E582F2E30}"/>
              </a:ext>
            </a:extLst>
          </p:cNvPr>
          <p:cNvCxnSpPr>
            <a:stCxn id="4" idx="3"/>
            <a:endCxn id="6" idx="3"/>
          </p:cNvCxnSpPr>
          <p:nvPr/>
        </p:nvCxnSpPr>
        <p:spPr>
          <a:xfrm>
            <a:off x="7345680" y="3123853"/>
            <a:ext cx="12700" cy="1000411"/>
          </a:xfrm>
          <a:prstGeom prst="bentConnector3">
            <a:avLst>
              <a:gd name="adj1" fmla="val 332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93BE396-4933-4847-BA67-705149180E3D}"/>
              </a:ext>
            </a:extLst>
          </p:cNvPr>
          <p:cNvSpPr txBox="1"/>
          <p:nvPr/>
        </p:nvSpPr>
        <p:spPr>
          <a:xfrm>
            <a:off x="7853680" y="3449784"/>
            <a:ext cx="646331" cy="369332"/>
          </a:xfrm>
          <a:prstGeom prst="rect">
            <a:avLst/>
          </a:prstGeom>
          <a:noFill/>
        </p:spPr>
        <p:txBody>
          <a:bodyPr wrap="none" rtlCol="0">
            <a:spAutoFit/>
          </a:bodyPr>
          <a:lstStyle/>
          <a:p>
            <a:r>
              <a:rPr lang="zh-CN" altLang="en-US" dirty="0">
                <a:solidFill>
                  <a:schemeClr val="bg1"/>
                </a:solidFill>
              </a:rPr>
              <a:t>控制</a:t>
            </a:r>
          </a:p>
        </p:txBody>
      </p:sp>
    </p:spTree>
    <p:extLst>
      <p:ext uri="{BB962C8B-B14F-4D97-AF65-F5344CB8AC3E}">
        <p14:creationId xmlns:p14="http://schemas.microsoft.com/office/powerpoint/2010/main" val="290304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本节课你需要掌握</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F252C8CA-57FD-4B42-A512-ACE0B8282E9C}"/>
              </a:ext>
            </a:extLst>
          </p:cNvPr>
          <p:cNvSpPr txBox="1"/>
          <p:nvPr/>
        </p:nvSpPr>
        <p:spPr>
          <a:xfrm>
            <a:off x="1940559" y="1463040"/>
            <a:ext cx="8404279" cy="420044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chemeClr val="bg1"/>
                </a:solidFill>
              </a:rPr>
              <a:t>基础概念：</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什么是费用？什么是成本</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地产费用支出的基本构成（最好能强记住一家客户的费用科目树）</a:t>
            </a:r>
            <a:endParaRPr lang="en-US" altLang="zh-CN" sz="2000" dirty="0">
              <a:solidFill>
                <a:schemeClr val="bg1"/>
              </a:solidFill>
            </a:endParaRPr>
          </a:p>
          <a:p>
            <a:pPr marL="342900" indent="-342900">
              <a:lnSpc>
                <a:spcPct val="150000"/>
              </a:lnSpc>
              <a:buFont typeface="Wingdings" panose="05000000000000000000" pitchFamily="2" charset="2"/>
              <a:buChar char="Ø"/>
            </a:pPr>
            <a:r>
              <a:rPr lang="zh-CN" altLang="en-US" sz="2000" dirty="0">
                <a:solidFill>
                  <a:schemeClr val="bg1"/>
                </a:solidFill>
              </a:rPr>
              <a:t>费用业务框架的三个构成</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费用的业务流程</a:t>
            </a:r>
            <a:r>
              <a:rPr lang="zh-CN" altLang="en-US" sz="2000" dirty="0">
                <a:solidFill>
                  <a:srgbClr val="FFFF00"/>
                </a:solidFill>
              </a:rPr>
              <a:t>（业务流）</a:t>
            </a:r>
            <a:endParaRPr lang="en-US" altLang="zh-CN" sz="2000" dirty="0">
              <a:solidFill>
                <a:srgbClr val="FFFF00"/>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费用的预算模型</a:t>
            </a:r>
            <a:r>
              <a:rPr lang="zh-CN" altLang="en-US" sz="2000" dirty="0">
                <a:solidFill>
                  <a:srgbClr val="FFFF00"/>
                </a:solidFill>
              </a:rPr>
              <a:t>（管控工具）</a:t>
            </a:r>
            <a:endParaRPr lang="en-US" altLang="zh-CN" sz="2000" dirty="0">
              <a:solidFill>
                <a:srgbClr val="FFFF00"/>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费用三要素</a:t>
            </a:r>
            <a:r>
              <a:rPr lang="zh-CN" altLang="en-US" sz="2000" dirty="0">
                <a:solidFill>
                  <a:srgbClr val="FFFF00"/>
                </a:solidFill>
              </a:rPr>
              <a:t>（基本单元）</a:t>
            </a:r>
            <a:endParaRPr lang="en-US" altLang="zh-CN" sz="2000" dirty="0">
              <a:solidFill>
                <a:srgbClr val="FFFF00"/>
              </a:solidFill>
            </a:endParaRPr>
          </a:p>
          <a:p>
            <a:pPr marL="342900" indent="-342900">
              <a:lnSpc>
                <a:spcPct val="150000"/>
              </a:lnSpc>
              <a:buFont typeface="Wingdings" panose="05000000000000000000" pitchFamily="2" charset="2"/>
              <a:buChar char="Ø"/>
            </a:pPr>
            <a:r>
              <a:rPr lang="zh-CN" altLang="en-US" sz="2000" b="1" dirty="0">
                <a:solidFill>
                  <a:srgbClr val="00B0F0"/>
                </a:solidFill>
              </a:rPr>
              <a:t>业务与账务的区别</a:t>
            </a:r>
            <a:endParaRPr lang="en-US" altLang="zh-CN" sz="2000" b="1" dirty="0">
              <a:solidFill>
                <a:srgbClr val="00B0F0"/>
              </a:solidFill>
            </a:endParaRPr>
          </a:p>
          <a:p>
            <a:pPr>
              <a:lnSpc>
                <a:spcPct val="150000"/>
              </a:lnSpc>
            </a:pPr>
            <a:endParaRPr lang="zh-CN" altLang="en-US" sz="2000" dirty="0">
              <a:solidFill>
                <a:schemeClr val="bg1"/>
              </a:solidFill>
            </a:endParaRPr>
          </a:p>
        </p:txBody>
      </p:sp>
    </p:spTree>
    <p:extLst>
      <p:ext uri="{BB962C8B-B14F-4D97-AF65-F5344CB8AC3E}">
        <p14:creationId xmlns:p14="http://schemas.microsoft.com/office/powerpoint/2010/main" val="10477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72D1D77B-A1CC-4ACC-BECC-1169C8FA0187}"/>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业务与账务的区别</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D4D15198-37C3-4572-8D85-C06808E74109}"/>
              </a:ext>
            </a:extLst>
          </p:cNvPr>
          <p:cNvSpPr txBox="1"/>
          <p:nvPr/>
        </p:nvSpPr>
        <p:spPr>
          <a:xfrm>
            <a:off x="883920" y="1158240"/>
            <a:ext cx="10109200" cy="1430456"/>
          </a:xfrm>
          <a:prstGeom prst="rect">
            <a:avLst/>
          </a:prstGeom>
          <a:noFill/>
        </p:spPr>
        <p:txBody>
          <a:bodyPr wrap="square" rtlCol="0">
            <a:spAutoFit/>
          </a:bodyPr>
          <a:lstStyle/>
          <a:p>
            <a:pPr>
              <a:lnSpc>
                <a:spcPct val="150000"/>
              </a:lnSpc>
            </a:pPr>
            <a:r>
              <a:rPr lang="zh-CN" altLang="en-US" sz="2000" b="1" dirty="0">
                <a:solidFill>
                  <a:srgbClr val="FFFF00"/>
                </a:solidFill>
              </a:rPr>
              <a:t>例子：</a:t>
            </a:r>
            <a:r>
              <a:rPr lang="zh-CN" altLang="en-US" sz="2000" dirty="0">
                <a:solidFill>
                  <a:schemeClr val="bg1"/>
                </a:solidFill>
              </a:rPr>
              <a:t>上海公司设计管理部的张三报销</a:t>
            </a:r>
            <a:r>
              <a:rPr lang="en-US" altLang="zh-CN" sz="2000" dirty="0">
                <a:solidFill>
                  <a:schemeClr val="bg1"/>
                </a:solidFill>
              </a:rPr>
              <a:t>1000</a:t>
            </a:r>
            <a:r>
              <a:rPr lang="zh-CN" altLang="en-US" sz="2000" dirty="0">
                <a:solidFill>
                  <a:schemeClr val="bg1"/>
                </a:solidFill>
              </a:rPr>
              <a:t>块钱的部门活动经费，拿的办公用品发票报销，由于张三挂靠的在上海翡翠绿洲房地产有限公司下，因此开票抬头是“上海翡翠绿洲房地产有限公司”，费用由上海公司设计管理部承担。</a:t>
            </a:r>
            <a:endParaRPr lang="en-US" altLang="zh-CN" sz="2000" dirty="0">
              <a:solidFill>
                <a:schemeClr val="bg1"/>
              </a:solidFill>
            </a:endParaRPr>
          </a:p>
        </p:txBody>
      </p:sp>
      <p:sp>
        <p:nvSpPr>
          <p:cNvPr id="4" name="文本框 3">
            <a:extLst>
              <a:ext uri="{FF2B5EF4-FFF2-40B4-BE49-F238E27FC236}">
                <a16:creationId xmlns:a16="http://schemas.microsoft.com/office/drawing/2014/main" id="{EBED67AE-A536-4755-A511-B6F8078A82F9}"/>
              </a:ext>
            </a:extLst>
          </p:cNvPr>
          <p:cNvSpPr txBox="1"/>
          <p:nvPr/>
        </p:nvSpPr>
        <p:spPr>
          <a:xfrm>
            <a:off x="812800" y="3195775"/>
            <a:ext cx="10109200" cy="5071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a:solidFill>
                  <a:srgbClr val="FFFF00"/>
                </a:solidFill>
              </a:rPr>
              <a:t>业务属性：</a:t>
            </a:r>
            <a:r>
              <a:rPr lang="zh-CN" altLang="en-US" sz="2000" dirty="0">
                <a:solidFill>
                  <a:schemeClr val="bg1"/>
                </a:solidFill>
              </a:rPr>
              <a:t>上海公司、设计管理部、张三、活动经费、</a:t>
            </a:r>
            <a:r>
              <a:rPr lang="en-US" altLang="zh-CN" sz="2000" dirty="0">
                <a:solidFill>
                  <a:schemeClr val="bg1"/>
                </a:solidFill>
              </a:rPr>
              <a:t>1000</a:t>
            </a:r>
            <a:r>
              <a:rPr lang="zh-CN" altLang="en-US" sz="2000" dirty="0">
                <a:solidFill>
                  <a:schemeClr val="bg1"/>
                </a:solidFill>
              </a:rPr>
              <a:t>块钱</a:t>
            </a:r>
            <a:r>
              <a:rPr lang="zh-CN" altLang="en-US" sz="2000" b="1" dirty="0">
                <a:solidFill>
                  <a:srgbClr val="00B050"/>
                </a:solidFill>
              </a:rPr>
              <a:t>（反映真实业务）</a:t>
            </a:r>
            <a:endParaRPr lang="en-US" altLang="zh-CN" sz="2000" b="1" dirty="0">
              <a:solidFill>
                <a:srgbClr val="00B050"/>
              </a:solidFill>
            </a:endParaRPr>
          </a:p>
        </p:txBody>
      </p:sp>
      <p:sp>
        <p:nvSpPr>
          <p:cNvPr id="5" name="文本框 4">
            <a:extLst>
              <a:ext uri="{FF2B5EF4-FFF2-40B4-BE49-F238E27FC236}">
                <a16:creationId xmlns:a16="http://schemas.microsoft.com/office/drawing/2014/main" id="{9FE9D7B9-4685-4BA5-A096-1D9A93D35308}"/>
              </a:ext>
            </a:extLst>
          </p:cNvPr>
          <p:cNvSpPr txBox="1"/>
          <p:nvPr/>
        </p:nvSpPr>
        <p:spPr>
          <a:xfrm>
            <a:off x="812800" y="4015741"/>
            <a:ext cx="10109200" cy="9687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a:solidFill>
                  <a:srgbClr val="FFFF00"/>
                </a:solidFill>
              </a:rPr>
              <a:t>账务属性：</a:t>
            </a:r>
            <a:r>
              <a:rPr lang="zh-CN" altLang="en-US" sz="2000" dirty="0">
                <a:solidFill>
                  <a:schemeClr val="bg1"/>
                </a:solidFill>
              </a:rPr>
              <a:t>上海翡翠绿洲房地产有限公司、设计管理部、张三、办公用品费、</a:t>
            </a:r>
            <a:r>
              <a:rPr lang="en-US" altLang="zh-CN" sz="2000" dirty="0">
                <a:solidFill>
                  <a:schemeClr val="bg1"/>
                </a:solidFill>
              </a:rPr>
              <a:t>1000</a:t>
            </a:r>
            <a:r>
              <a:rPr lang="zh-CN" altLang="en-US" sz="2000" dirty="0">
                <a:solidFill>
                  <a:schemeClr val="bg1"/>
                </a:solidFill>
              </a:rPr>
              <a:t>块钱</a:t>
            </a:r>
            <a:r>
              <a:rPr lang="zh-CN" altLang="en-US" sz="2000" b="1" dirty="0">
                <a:solidFill>
                  <a:srgbClr val="00B050"/>
                </a:solidFill>
              </a:rPr>
              <a:t>（满足国家会计法则，满足税法，反映企业账务结果）</a:t>
            </a:r>
            <a:endParaRPr lang="en-US" altLang="zh-CN" sz="2000" b="1" dirty="0">
              <a:solidFill>
                <a:srgbClr val="00B050"/>
              </a:solidFill>
            </a:endParaRPr>
          </a:p>
        </p:txBody>
      </p:sp>
    </p:spTree>
    <p:extLst>
      <p:ext uri="{BB962C8B-B14F-4D97-AF65-F5344CB8AC3E}">
        <p14:creationId xmlns:p14="http://schemas.microsoft.com/office/powerpoint/2010/main" val="187211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B59F456-B20F-4AE1-9938-CD459F29E703}"/>
              </a:ext>
            </a:extLst>
          </p:cNvPr>
          <p:cNvPicPr>
            <a:picLocks noChangeAspect="1"/>
          </p:cNvPicPr>
          <p:nvPr/>
        </p:nvPicPr>
        <p:blipFill>
          <a:blip r:embed="rId2"/>
          <a:stretch>
            <a:fillRect/>
          </a:stretch>
        </p:blipFill>
        <p:spPr>
          <a:xfrm>
            <a:off x="913527" y="3834426"/>
            <a:ext cx="4326026" cy="2782585"/>
          </a:xfrm>
          <a:prstGeom prst="rect">
            <a:avLst/>
          </a:prstGeom>
        </p:spPr>
      </p:pic>
      <p:sp>
        <p:nvSpPr>
          <p:cNvPr id="2" name="TextBox 6">
            <a:extLst>
              <a:ext uri="{FF2B5EF4-FFF2-40B4-BE49-F238E27FC236}">
                <a16:creationId xmlns:a16="http://schemas.microsoft.com/office/drawing/2014/main" id="{72D1D77B-A1CC-4ACC-BECC-1169C8FA0187}"/>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系统中如何区分业务与账务</a:t>
            </a:r>
            <a:endParaRPr lang="zh-CN" altLang="zh-CN" sz="3199" b="1" dirty="0">
              <a:solidFill>
                <a:schemeClr val="bg1"/>
              </a:solidFill>
              <a:latin typeface="方正兰亭粗黑_GBK" charset="-122"/>
              <a:ea typeface="微软雅黑" pitchFamily="34" charset="-122"/>
            </a:endParaRPr>
          </a:p>
        </p:txBody>
      </p:sp>
      <p:pic>
        <p:nvPicPr>
          <p:cNvPr id="3" name="图片 2">
            <a:extLst>
              <a:ext uri="{FF2B5EF4-FFF2-40B4-BE49-F238E27FC236}">
                <a16:creationId xmlns:a16="http://schemas.microsoft.com/office/drawing/2014/main" id="{50288691-2C55-4EBB-AB3B-956E4BA9FA56}"/>
              </a:ext>
            </a:extLst>
          </p:cNvPr>
          <p:cNvPicPr>
            <a:picLocks noChangeAspect="1"/>
          </p:cNvPicPr>
          <p:nvPr/>
        </p:nvPicPr>
        <p:blipFill>
          <a:blip r:embed="rId3"/>
          <a:stretch>
            <a:fillRect/>
          </a:stretch>
        </p:blipFill>
        <p:spPr>
          <a:xfrm>
            <a:off x="1000668" y="875568"/>
            <a:ext cx="4238885" cy="2579879"/>
          </a:xfrm>
          <a:prstGeom prst="rect">
            <a:avLst/>
          </a:prstGeom>
          <a:ln>
            <a:noFill/>
          </a:ln>
          <a:effectLst>
            <a:outerShdw blurRad="292100" dist="139700" dir="2700000" algn="tl" rotWithShape="0">
              <a:srgbClr val="333333">
                <a:alpha val="65000"/>
              </a:srgbClr>
            </a:outerShdw>
          </a:effectLst>
        </p:spPr>
      </p:pic>
      <p:sp>
        <p:nvSpPr>
          <p:cNvPr id="5" name="圆角矩形标注 27">
            <a:extLst>
              <a:ext uri="{FF2B5EF4-FFF2-40B4-BE49-F238E27FC236}">
                <a16:creationId xmlns:a16="http://schemas.microsoft.com/office/drawing/2014/main" id="{CE9448E8-D909-40A6-9CD0-57465CCE43B7}"/>
              </a:ext>
            </a:extLst>
          </p:cNvPr>
          <p:cNvSpPr/>
          <p:nvPr/>
        </p:nvSpPr>
        <p:spPr>
          <a:xfrm>
            <a:off x="957097" y="1988368"/>
            <a:ext cx="4326025" cy="610295"/>
          </a:xfrm>
          <a:prstGeom prst="wedgeRoundRectCallout">
            <a:avLst>
              <a:gd name="adj1" fmla="val -25478"/>
              <a:gd name="adj2" fmla="val -94177"/>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科目划分为管理科目、财务科目</a:t>
            </a:r>
          </a:p>
        </p:txBody>
      </p:sp>
      <p:sp>
        <p:nvSpPr>
          <p:cNvPr id="6" name="圆角矩形标注 27">
            <a:extLst>
              <a:ext uri="{FF2B5EF4-FFF2-40B4-BE49-F238E27FC236}">
                <a16:creationId xmlns:a16="http://schemas.microsoft.com/office/drawing/2014/main" id="{EEBAA110-FBFF-420E-94E7-A9E3A5966112}"/>
              </a:ext>
            </a:extLst>
          </p:cNvPr>
          <p:cNvSpPr/>
          <p:nvPr/>
        </p:nvSpPr>
        <p:spPr>
          <a:xfrm>
            <a:off x="1000668" y="4771617"/>
            <a:ext cx="4326025" cy="610295"/>
          </a:xfrm>
          <a:prstGeom prst="wedgeRoundRectCallout">
            <a:avLst>
              <a:gd name="adj1" fmla="val -27122"/>
              <a:gd name="adj2" fmla="val 7895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业务单据中区分账务归属和业务归属</a:t>
            </a:r>
          </a:p>
        </p:txBody>
      </p:sp>
      <p:sp>
        <p:nvSpPr>
          <p:cNvPr id="8" name="矩形: 圆角 7">
            <a:extLst>
              <a:ext uri="{FF2B5EF4-FFF2-40B4-BE49-F238E27FC236}">
                <a16:creationId xmlns:a16="http://schemas.microsoft.com/office/drawing/2014/main" id="{1DFD46FC-AE7A-43CA-B47D-2617705F2FAD}"/>
              </a:ext>
            </a:extLst>
          </p:cNvPr>
          <p:cNvSpPr/>
          <p:nvPr/>
        </p:nvSpPr>
        <p:spPr>
          <a:xfrm>
            <a:off x="1000668" y="4279937"/>
            <a:ext cx="2129946" cy="190464"/>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755CFCEA-12C8-46C6-BE23-73FF4C4A24AA}"/>
              </a:ext>
            </a:extLst>
          </p:cNvPr>
          <p:cNvSpPr/>
          <p:nvPr/>
        </p:nvSpPr>
        <p:spPr>
          <a:xfrm>
            <a:off x="1710534" y="984407"/>
            <a:ext cx="2129946" cy="401529"/>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82E61FAA-9DFF-45F1-8930-E7E6E3A1BBF6}"/>
              </a:ext>
            </a:extLst>
          </p:cNvPr>
          <p:cNvSpPr/>
          <p:nvPr/>
        </p:nvSpPr>
        <p:spPr>
          <a:xfrm>
            <a:off x="1132748" y="5683128"/>
            <a:ext cx="1122772" cy="382391"/>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AB378FA6-2974-47A2-A763-547191DFC617}"/>
              </a:ext>
            </a:extLst>
          </p:cNvPr>
          <p:cNvPicPr>
            <a:picLocks noChangeAspect="1"/>
          </p:cNvPicPr>
          <p:nvPr/>
        </p:nvPicPr>
        <p:blipFill>
          <a:blip r:embed="rId4"/>
          <a:stretch>
            <a:fillRect/>
          </a:stretch>
        </p:blipFill>
        <p:spPr>
          <a:xfrm>
            <a:off x="6632575" y="1559972"/>
            <a:ext cx="3905250" cy="3790950"/>
          </a:xfrm>
          <a:prstGeom prst="rect">
            <a:avLst/>
          </a:prstGeom>
        </p:spPr>
      </p:pic>
      <p:sp>
        <p:nvSpPr>
          <p:cNvPr id="12" name="圆角矩形标注 27">
            <a:extLst>
              <a:ext uri="{FF2B5EF4-FFF2-40B4-BE49-F238E27FC236}">
                <a16:creationId xmlns:a16="http://schemas.microsoft.com/office/drawing/2014/main" id="{A1ADCEEF-AEDB-4ED1-B884-55F640EBE4BD}"/>
              </a:ext>
            </a:extLst>
          </p:cNvPr>
          <p:cNvSpPr/>
          <p:nvPr/>
        </p:nvSpPr>
        <p:spPr>
          <a:xfrm>
            <a:off x="8881897" y="916732"/>
            <a:ext cx="2609063" cy="610295"/>
          </a:xfrm>
          <a:prstGeom prst="wedgeRoundRectCallout">
            <a:avLst>
              <a:gd name="adj1" fmla="val -20546"/>
              <a:gd name="adj2" fmla="val 7562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业务统计分析</a:t>
            </a:r>
          </a:p>
        </p:txBody>
      </p:sp>
      <p:sp>
        <p:nvSpPr>
          <p:cNvPr id="13" name="矩形: 圆角 12">
            <a:extLst>
              <a:ext uri="{FF2B5EF4-FFF2-40B4-BE49-F238E27FC236}">
                <a16:creationId xmlns:a16="http://schemas.microsoft.com/office/drawing/2014/main" id="{C0B61C54-8004-4BE3-8A20-37FA79661608}"/>
              </a:ext>
            </a:extLst>
          </p:cNvPr>
          <p:cNvSpPr/>
          <p:nvPr/>
        </p:nvSpPr>
        <p:spPr>
          <a:xfrm>
            <a:off x="8750576" y="4981532"/>
            <a:ext cx="1787249" cy="316496"/>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BD2784FF-3C33-4B10-9EFA-BC66170A4F11}"/>
              </a:ext>
            </a:extLst>
          </p:cNvPr>
          <p:cNvSpPr/>
          <p:nvPr/>
        </p:nvSpPr>
        <p:spPr>
          <a:xfrm>
            <a:off x="8750576" y="1991649"/>
            <a:ext cx="1787249" cy="2779968"/>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标注 27">
            <a:extLst>
              <a:ext uri="{FF2B5EF4-FFF2-40B4-BE49-F238E27FC236}">
                <a16:creationId xmlns:a16="http://schemas.microsoft.com/office/drawing/2014/main" id="{9925F18E-B3EC-4ED2-8C46-E247D011FC83}"/>
              </a:ext>
            </a:extLst>
          </p:cNvPr>
          <p:cNvSpPr/>
          <p:nvPr/>
        </p:nvSpPr>
        <p:spPr>
          <a:xfrm>
            <a:off x="9030069" y="5782599"/>
            <a:ext cx="2248404" cy="610295"/>
          </a:xfrm>
          <a:prstGeom prst="wedgeRoundRectCallout">
            <a:avLst>
              <a:gd name="adj1" fmla="val -19378"/>
              <a:gd name="adj2" fmla="val -8418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账务统计分析</a:t>
            </a:r>
          </a:p>
        </p:txBody>
      </p:sp>
    </p:spTree>
    <p:extLst>
      <p:ext uri="{BB962C8B-B14F-4D97-AF65-F5344CB8AC3E}">
        <p14:creationId xmlns:p14="http://schemas.microsoft.com/office/powerpoint/2010/main" val="75779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1DCE6024-5724-4262-9E90-F2D232068A14}"/>
              </a:ext>
            </a:extLst>
          </p:cNvPr>
          <p:cNvPicPr>
            <a:picLocks noChangeAspect="1"/>
          </p:cNvPicPr>
          <p:nvPr/>
        </p:nvPicPr>
        <p:blipFill>
          <a:blip r:embed="rId2"/>
          <a:stretch>
            <a:fillRect/>
          </a:stretch>
        </p:blipFill>
        <p:spPr>
          <a:xfrm>
            <a:off x="5949154" y="1475990"/>
            <a:ext cx="4710649" cy="4472585"/>
          </a:xfrm>
          <a:prstGeom prst="rect">
            <a:avLst/>
          </a:prstGeom>
          <a:ln>
            <a:noFill/>
          </a:ln>
          <a:effectLst>
            <a:outerShdw blurRad="292100" dist="139700" dir="2700000" algn="tl" rotWithShape="0">
              <a:srgbClr val="333333">
                <a:alpha val="65000"/>
              </a:srgbClr>
            </a:outerShdw>
          </a:effectLst>
        </p:spPr>
      </p:pic>
      <p:pic>
        <p:nvPicPr>
          <p:cNvPr id="4" name="图片 3">
            <a:extLst>
              <a:ext uri="{FF2B5EF4-FFF2-40B4-BE49-F238E27FC236}">
                <a16:creationId xmlns:a16="http://schemas.microsoft.com/office/drawing/2014/main" id="{A4B3C186-3187-4FDA-A93F-9AC2AE566BF8}"/>
              </a:ext>
            </a:extLst>
          </p:cNvPr>
          <p:cNvPicPr>
            <a:picLocks noChangeAspect="1"/>
          </p:cNvPicPr>
          <p:nvPr/>
        </p:nvPicPr>
        <p:blipFill>
          <a:blip r:embed="rId3"/>
          <a:stretch>
            <a:fillRect/>
          </a:stretch>
        </p:blipFill>
        <p:spPr>
          <a:xfrm>
            <a:off x="701040" y="1527027"/>
            <a:ext cx="3427065" cy="4421548"/>
          </a:xfrm>
          <a:prstGeom prst="rect">
            <a:avLst/>
          </a:prstGeom>
        </p:spPr>
      </p:pic>
      <p:sp>
        <p:nvSpPr>
          <p:cNvPr id="2" name="TextBox 6">
            <a:extLst>
              <a:ext uri="{FF2B5EF4-FFF2-40B4-BE49-F238E27FC236}">
                <a16:creationId xmlns:a16="http://schemas.microsoft.com/office/drawing/2014/main" id="{72D1D77B-A1CC-4ACC-BECC-1169C8FA0187}"/>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管理组织架构与财务法人架构</a:t>
            </a:r>
            <a:endParaRPr lang="zh-CN" altLang="zh-CN" sz="3199" b="1" dirty="0">
              <a:solidFill>
                <a:schemeClr val="bg1"/>
              </a:solidFill>
              <a:latin typeface="方正兰亭粗黑_GBK" charset="-122"/>
              <a:ea typeface="微软雅黑" pitchFamily="34" charset="-122"/>
            </a:endParaRPr>
          </a:p>
        </p:txBody>
      </p:sp>
      <p:sp>
        <p:nvSpPr>
          <p:cNvPr id="5" name="圆角矩形标注 27">
            <a:extLst>
              <a:ext uri="{FF2B5EF4-FFF2-40B4-BE49-F238E27FC236}">
                <a16:creationId xmlns:a16="http://schemas.microsoft.com/office/drawing/2014/main" id="{CE9448E8-D909-40A6-9CD0-57465CCE43B7}"/>
              </a:ext>
            </a:extLst>
          </p:cNvPr>
          <p:cNvSpPr/>
          <p:nvPr/>
        </p:nvSpPr>
        <p:spPr>
          <a:xfrm>
            <a:off x="2259174" y="962484"/>
            <a:ext cx="2302666" cy="712336"/>
          </a:xfrm>
          <a:prstGeom prst="wedgeRoundRectCallout">
            <a:avLst>
              <a:gd name="adj1" fmla="val -27357"/>
              <a:gd name="adj2" fmla="val 102266"/>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系统中的组织架构是管理组织架构</a:t>
            </a:r>
          </a:p>
        </p:txBody>
      </p:sp>
      <p:sp>
        <p:nvSpPr>
          <p:cNvPr id="9" name="矩形: 圆角 8">
            <a:extLst>
              <a:ext uri="{FF2B5EF4-FFF2-40B4-BE49-F238E27FC236}">
                <a16:creationId xmlns:a16="http://schemas.microsoft.com/office/drawing/2014/main" id="{755CFCEA-12C8-46C6-BE23-73FF4C4A24AA}"/>
              </a:ext>
            </a:extLst>
          </p:cNvPr>
          <p:cNvSpPr/>
          <p:nvPr/>
        </p:nvSpPr>
        <p:spPr>
          <a:xfrm>
            <a:off x="2139840" y="2306782"/>
            <a:ext cx="1917145" cy="3535786"/>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27">
            <a:extLst>
              <a:ext uri="{FF2B5EF4-FFF2-40B4-BE49-F238E27FC236}">
                <a16:creationId xmlns:a16="http://schemas.microsoft.com/office/drawing/2014/main" id="{A1ADCEEF-AEDB-4ED1-B884-55F640EBE4BD}"/>
              </a:ext>
            </a:extLst>
          </p:cNvPr>
          <p:cNvSpPr/>
          <p:nvPr/>
        </p:nvSpPr>
        <p:spPr>
          <a:xfrm>
            <a:off x="7446044" y="807455"/>
            <a:ext cx="3091781" cy="974279"/>
          </a:xfrm>
          <a:prstGeom prst="wedgeRoundRectCallout">
            <a:avLst>
              <a:gd name="adj1" fmla="val -20546"/>
              <a:gd name="adj2" fmla="val 7562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费用系统中通过设置甲方单位的法人归属公司实现简易版的法人架构</a:t>
            </a:r>
          </a:p>
        </p:txBody>
      </p:sp>
      <p:sp>
        <p:nvSpPr>
          <p:cNvPr id="14" name="矩形: 圆角 13">
            <a:extLst>
              <a:ext uri="{FF2B5EF4-FFF2-40B4-BE49-F238E27FC236}">
                <a16:creationId xmlns:a16="http://schemas.microsoft.com/office/drawing/2014/main" id="{BD2784FF-3C33-4B10-9EFA-BC66170A4F11}"/>
              </a:ext>
            </a:extLst>
          </p:cNvPr>
          <p:cNvSpPr/>
          <p:nvPr/>
        </p:nvSpPr>
        <p:spPr>
          <a:xfrm>
            <a:off x="7927119" y="2201564"/>
            <a:ext cx="1787249" cy="3284836"/>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980938D4-8030-46C3-A50E-784C80BED4ED}"/>
              </a:ext>
            </a:extLst>
          </p:cNvPr>
          <p:cNvPicPr>
            <a:picLocks noChangeAspect="1"/>
          </p:cNvPicPr>
          <p:nvPr/>
        </p:nvPicPr>
        <p:blipFill>
          <a:blip r:embed="rId4"/>
          <a:stretch>
            <a:fillRect/>
          </a:stretch>
        </p:blipFill>
        <p:spPr>
          <a:xfrm>
            <a:off x="7589637" y="4873149"/>
            <a:ext cx="3901323" cy="1688677"/>
          </a:xfrm>
          <a:prstGeom prst="rect">
            <a:avLst/>
          </a:prstGeom>
          <a:ln>
            <a:noFill/>
          </a:ln>
          <a:effectLst>
            <a:outerShdw blurRad="292100" dist="139700" dir="2700000" algn="tl" rotWithShape="0">
              <a:srgbClr val="333333">
                <a:alpha val="65000"/>
              </a:srgbClr>
            </a:outerShdw>
          </a:effectLst>
        </p:spPr>
      </p:pic>
      <p:sp>
        <p:nvSpPr>
          <p:cNvPr id="18" name="矩形: 圆角 17">
            <a:extLst>
              <a:ext uri="{FF2B5EF4-FFF2-40B4-BE49-F238E27FC236}">
                <a16:creationId xmlns:a16="http://schemas.microsoft.com/office/drawing/2014/main" id="{180CED57-1A63-4D0C-8EC3-762ACD1C8158}"/>
              </a:ext>
            </a:extLst>
          </p:cNvPr>
          <p:cNvSpPr/>
          <p:nvPr/>
        </p:nvSpPr>
        <p:spPr>
          <a:xfrm>
            <a:off x="9518319" y="5416189"/>
            <a:ext cx="1972641" cy="317261"/>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745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本节课你需要掌握</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F252C8CA-57FD-4B42-A512-ACE0B8282E9C}"/>
              </a:ext>
            </a:extLst>
          </p:cNvPr>
          <p:cNvSpPr txBox="1"/>
          <p:nvPr/>
        </p:nvSpPr>
        <p:spPr>
          <a:xfrm>
            <a:off x="1940559" y="1463040"/>
            <a:ext cx="8404279" cy="420044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chemeClr val="bg1"/>
                </a:solidFill>
              </a:rPr>
              <a:t>基础概念：</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什么是费用？什么是成本</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地产费用支出的基本构成（最好能强记住一家客户的费用科目树）</a:t>
            </a:r>
            <a:endParaRPr lang="en-US" altLang="zh-CN" sz="2000" dirty="0">
              <a:solidFill>
                <a:schemeClr val="bg1"/>
              </a:solidFill>
            </a:endParaRPr>
          </a:p>
          <a:p>
            <a:pPr marL="342900" indent="-342900">
              <a:lnSpc>
                <a:spcPct val="150000"/>
              </a:lnSpc>
              <a:buFont typeface="Wingdings" panose="05000000000000000000" pitchFamily="2" charset="2"/>
              <a:buChar char="Ø"/>
            </a:pPr>
            <a:r>
              <a:rPr lang="zh-CN" altLang="en-US" sz="2000" dirty="0">
                <a:solidFill>
                  <a:schemeClr val="bg1"/>
                </a:solidFill>
              </a:rPr>
              <a:t>核心费用业务框架的三个构成</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费用的业务流程</a:t>
            </a:r>
            <a:r>
              <a:rPr lang="zh-CN" altLang="en-US" sz="2000" dirty="0">
                <a:solidFill>
                  <a:srgbClr val="FFFF00"/>
                </a:solidFill>
              </a:rPr>
              <a:t>（业务流）</a:t>
            </a:r>
            <a:endParaRPr lang="en-US" altLang="zh-CN" sz="2000" dirty="0">
              <a:solidFill>
                <a:srgbClr val="FFFF00"/>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费用的预算模型</a:t>
            </a:r>
            <a:r>
              <a:rPr lang="zh-CN" altLang="en-US" sz="2000" dirty="0">
                <a:solidFill>
                  <a:srgbClr val="FFFF00"/>
                </a:solidFill>
              </a:rPr>
              <a:t>（管控工具）</a:t>
            </a:r>
            <a:endParaRPr lang="en-US" altLang="zh-CN" sz="2000" dirty="0">
              <a:solidFill>
                <a:srgbClr val="FFFF00"/>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费用三要素</a:t>
            </a:r>
            <a:r>
              <a:rPr lang="zh-CN" altLang="en-US" sz="2000" dirty="0">
                <a:solidFill>
                  <a:srgbClr val="FFFF00"/>
                </a:solidFill>
              </a:rPr>
              <a:t>（基本单元）</a:t>
            </a:r>
            <a:endParaRPr lang="en-US" altLang="zh-CN" sz="2000" dirty="0">
              <a:solidFill>
                <a:srgbClr val="FFFF00"/>
              </a:solidFill>
            </a:endParaRPr>
          </a:p>
          <a:p>
            <a:pPr marL="342900" indent="-342900">
              <a:lnSpc>
                <a:spcPct val="150000"/>
              </a:lnSpc>
              <a:buFont typeface="Wingdings" panose="05000000000000000000" pitchFamily="2" charset="2"/>
              <a:buChar char="Ø"/>
            </a:pPr>
            <a:r>
              <a:rPr lang="zh-CN" altLang="en-US" sz="2000" dirty="0">
                <a:solidFill>
                  <a:schemeClr val="bg1"/>
                </a:solidFill>
              </a:rPr>
              <a:t>业务与账务的区别</a:t>
            </a:r>
            <a:endParaRPr lang="en-US" altLang="zh-CN" sz="2000" dirty="0">
              <a:solidFill>
                <a:schemeClr val="bg1"/>
              </a:solidFill>
            </a:endParaRPr>
          </a:p>
          <a:p>
            <a:pPr>
              <a:lnSpc>
                <a:spcPct val="150000"/>
              </a:lnSpc>
            </a:pPr>
            <a:endParaRPr lang="zh-CN" altLang="en-US" sz="2000" dirty="0">
              <a:solidFill>
                <a:schemeClr val="bg1"/>
              </a:solidFill>
            </a:endParaRPr>
          </a:p>
        </p:txBody>
      </p:sp>
    </p:spTree>
    <p:extLst>
      <p:ext uri="{BB962C8B-B14F-4D97-AF65-F5344CB8AC3E}">
        <p14:creationId xmlns:p14="http://schemas.microsoft.com/office/powerpoint/2010/main" val="179831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72471C4-4825-4547-81D3-C5E44BEA712E}"/>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学习目的</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E990A207-4BD8-4AD4-8F2C-4029601E6EE8}"/>
              </a:ext>
            </a:extLst>
          </p:cNvPr>
          <p:cNvSpPr txBox="1"/>
          <p:nvPr/>
        </p:nvSpPr>
        <p:spPr>
          <a:xfrm>
            <a:off x="1209040" y="1402080"/>
            <a:ext cx="9428480" cy="28984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了解费用基础概念</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构建费用业务到系统解决方案的整体认识</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掌握业务的本质学会正确的理解客户需求</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539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本节课你需要掌握</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F252C8CA-57FD-4B42-A512-ACE0B8282E9C}"/>
              </a:ext>
            </a:extLst>
          </p:cNvPr>
          <p:cNvSpPr txBox="1"/>
          <p:nvPr/>
        </p:nvSpPr>
        <p:spPr>
          <a:xfrm>
            <a:off x="1940559" y="1463040"/>
            <a:ext cx="8404279" cy="420044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b="1" dirty="0">
                <a:solidFill>
                  <a:srgbClr val="00B0F0"/>
                </a:solidFill>
              </a:rPr>
              <a:t>基础概念</a:t>
            </a:r>
            <a:r>
              <a:rPr lang="zh-CN" altLang="en-US" sz="2000" dirty="0">
                <a:solidFill>
                  <a:schemeClr val="bg1"/>
                </a:solidFill>
              </a:rPr>
              <a:t>：</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什么是费用？什么是成本</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地产费用支出的基本构成（最好能强记住一家客户的费用科目树）</a:t>
            </a:r>
            <a:endParaRPr lang="en-US" altLang="zh-CN" sz="2000" dirty="0">
              <a:solidFill>
                <a:schemeClr val="bg1"/>
              </a:solidFill>
            </a:endParaRPr>
          </a:p>
          <a:p>
            <a:pPr marL="342900" indent="-342900">
              <a:lnSpc>
                <a:spcPct val="150000"/>
              </a:lnSpc>
              <a:buFont typeface="Wingdings" panose="05000000000000000000" pitchFamily="2" charset="2"/>
              <a:buChar char="Ø"/>
            </a:pPr>
            <a:r>
              <a:rPr lang="zh-CN" altLang="en-US" sz="2000" dirty="0">
                <a:solidFill>
                  <a:schemeClr val="bg1"/>
                </a:solidFill>
              </a:rPr>
              <a:t>费用业务框架的三个构成</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费用的业务流程</a:t>
            </a:r>
            <a:r>
              <a:rPr lang="zh-CN" altLang="en-US" sz="2000" dirty="0">
                <a:solidFill>
                  <a:srgbClr val="FFFF00"/>
                </a:solidFill>
              </a:rPr>
              <a:t>（业务流）</a:t>
            </a:r>
            <a:endParaRPr lang="en-US" altLang="zh-CN" sz="2000" dirty="0">
              <a:solidFill>
                <a:srgbClr val="FFFF00"/>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费用的预算模型</a:t>
            </a:r>
            <a:r>
              <a:rPr lang="zh-CN" altLang="en-US" sz="2000" dirty="0">
                <a:solidFill>
                  <a:srgbClr val="FFFF00"/>
                </a:solidFill>
              </a:rPr>
              <a:t>（管控工具）</a:t>
            </a:r>
            <a:endParaRPr lang="en-US" altLang="zh-CN" sz="2000" dirty="0">
              <a:solidFill>
                <a:srgbClr val="FFFF00"/>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费用三要素</a:t>
            </a:r>
            <a:r>
              <a:rPr lang="zh-CN" altLang="en-US" sz="2000" dirty="0">
                <a:solidFill>
                  <a:srgbClr val="FFFF00"/>
                </a:solidFill>
              </a:rPr>
              <a:t>（基本单元）</a:t>
            </a:r>
            <a:endParaRPr lang="en-US" altLang="zh-CN" sz="2000" dirty="0">
              <a:solidFill>
                <a:srgbClr val="FFFF00"/>
              </a:solidFill>
            </a:endParaRPr>
          </a:p>
          <a:p>
            <a:pPr marL="342900" indent="-342900">
              <a:lnSpc>
                <a:spcPct val="150000"/>
              </a:lnSpc>
              <a:buFont typeface="Wingdings" panose="05000000000000000000" pitchFamily="2" charset="2"/>
              <a:buChar char="Ø"/>
            </a:pPr>
            <a:r>
              <a:rPr lang="zh-CN" altLang="en-US" sz="2000" dirty="0">
                <a:solidFill>
                  <a:schemeClr val="bg1"/>
                </a:solidFill>
              </a:rPr>
              <a:t>业务与账务的区别</a:t>
            </a:r>
            <a:endParaRPr lang="en-US" altLang="zh-CN" sz="2000" dirty="0">
              <a:solidFill>
                <a:schemeClr val="bg1"/>
              </a:solidFill>
            </a:endParaRPr>
          </a:p>
          <a:p>
            <a:pPr>
              <a:lnSpc>
                <a:spcPct val="150000"/>
              </a:lnSpc>
            </a:pPr>
            <a:endParaRPr lang="zh-CN" altLang="en-US" sz="2000" dirty="0">
              <a:solidFill>
                <a:schemeClr val="bg1"/>
              </a:solidFill>
            </a:endParaRPr>
          </a:p>
        </p:txBody>
      </p:sp>
    </p:spTree>
    <p:extLst>
      <p:ext uri="{BB962C8B-B14F-4D97-AF65-F5344CB8AC3E}">
        <p14:creationId xmlns:p14="http://schemas.microsoft.com/office/powerpoint/2010/main" val="351789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9F67DC8-03DB-4BF7-9F7C-BBA199769DA1}"/>
              </a:ext>
            </a:extLst>
          </p:cNvPr>
          <p:cNvSpPr/>
          <p:nvPr/>
        </p:nvSpPr>
        <p:spPr>
          <a:xfrm>
            <a:off x="609600" y="3919583"/>
            <a:ext cx="8270240" cy="1272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6">
            <a:extLst>
              <a:ext uri="{FF2B5EF4-FFF2-40B4-BE49-F238E27FC236}">
                <a16:creationId xmlns:a16="http://schemas.microsoft.com/office/drawing/2014/main" id="{71293156-BB69-4ED5-8150-B4345EFE85DE}"/>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基础概念：什么是费用、成本</a:t>
            </a:r>
            <a:endParaRPr lang="zh-CN" altLang="zh-CN" sz="3199" b="1" dirty="0">
              <a:solidFill>
                <a:schemeClr val="bg1"/>
              </a:solidFill>
              <a:latin typeface="方正兰亭粗黑_GBK" charset="-122"/>
              <a:ea typeface="微软雅黑" pitchFamily="34" charset="-122"/>
            </a:endParaRPr>
          </a:p>
        </p:txBody>
      </p:sp>
      <p:sp>
        <p:nvSpPr>
          <p:cNvPr id="18" name="矩形 17">
            <a:extLst>
              <a:ext uri="{FF2B5EF4-FFF2-40B4-BE49-F238E27FC236}">
                <a16:creationId xmlns:a16="http://schemas.microsoft.com/office/drawing/2014/main" id="{F5B0B9E2-E9DB-4FA4-A8BF-FA051EFBF85D}"/>
              </a:ext>
            </a:extLst>
          </p:cNvPr>
          <p:cNvSpPr/>
          <p:nvPr/>
        </p:nvSpPr>
        <p:spPr>
          <a:xfrm>
            <a:off x="519985" y="638296"/>
            <a:ext cx="3416320" cy="458908"/>
          </a:xfrm>
          <a:prstGeom prst="rect">
            <a:avLst/>
          </a:prstGeom>
        </p:spPr>
        <p:txBody>
          <a:bodyPr wrap="none">
            <a:spAutoFit/>
          </a:bodyPr>
          <a:lstStyle/>
          <a:p>
            <a:pPr defTabSz="914400">
              <a:lnSpc>
                <a:spcPct val="150000"/>
              </a:lnSpc>
            </a:pPr>
            <a:r>
              <a:rPr lang="zh-CN" altLang="en-US" b="1" i="1" dirty="0">
                <a:solidFill>
                  <a:schemeClr val="bg1"/>
                </a:solidFill>
                <a:latin typeface="微软雅黑" panose="020B0503020204020204" pitchFamily="34" charset="-122"/>
                <a:ea typeface="微软雅黑" panose="020B0503020204020204" pitchFamily="34" charset="-122"/>
              </a:rPr>
              <a:t>会计法则中对成本和费用的定义</a:t>
            </a:r>
          </a:p>
        </p:txBody>
      </p:sp>
      <p:pic>
        <p:nvPicPr>
          <p:cNvPr id="1025" name="Picture 1">
            <a:extLst>
              <a:ext uri="{FF2B5EF4-FFF2-40B4-BE49-F238E27FC236}">
                <a16:creationId xmlns:a16="http://schemas.microsoft.com/office/drawing/2014/main" id="{82435FD2-D259-43AE-800D-8E2A46460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37920"/>
            <a:ext cx="8191500" cy="210502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880DAEB1-1B7F-4419-8B30-557F650EFE30}"/>
              </a:ext>
            </a:extLst>
          </p:cNvPr>
          <p:cNvSpPr/>
          <p:nvPr/>
        </p:nvSpPr>
        <p:spPr>
          <a:xfrm>
            <a:off x="680720" y="4062921"/>
            <a:ext cx="8097519" cy="338554"/>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成本：</a:t>
            </a:r>
            <a:r>
              <a:rPr lang="zh-CN" altLang="en-US" sz="1600" b="1" dirty="0">
                <a:solidFill>
                  <a:srgbClr val="FF0000"/>
                </a:solidFill>
                <a:latin typeface="微软雅黑" panose="020B0503020204020204" pitchFamily="34" charset="-122"/>
                <a:ea typeface="微软雅黑" panose="020B0503020204020204" pitchFamily="34" charset="-122"/>
              </a:rPr>
              <a:t>花出去有变为有形资产（花完看得见）</a:t>
            </a:r>
            <a:r>
              <a:rPr lang="zh-CN" altLang="en-US" sz="1600" dirty="0">
                <a:solidFill>
                  <a:srgbClr val="FF0000"/>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例如土地购置费、三通一平、建安类等</a:t>
            </a:r>
          </a:p>
        </p:txBody>
      </p:sp>
      <p:sp>
        <p:nvSpPr>
          <p:cNvPr id="9" name="矩形 8">
            <a:extLst>
              <a:ext uri="{FF2B5EF4-FFF2-40B4-BE49-F238E27FC236}">
                <a16:creationId xmlns:a16="http://schemas.microsoft.com/office/drawing/2014/main" id="{35465AEC-16FE-4F1F-8B4B-26FCBBB30727}"/>
              </a:ext>
            </a:extLst>
          </p:cNvPr>
          <p:cNvSpPr/>
          <p:nvPr/>
        </p:nvSpPr>
        <p:spPr>
          <a:xfrm>
            <a:off x="680720" y="4585063"/>
            <a:ext cx="8097519" cy="338554"/>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费用：</a:t>
            </a:r>
            <a:r>
              <a:rPr lang="zh-CN" altLang="en-US" sz="1600" b="1" dirty="0">
                <a:solidFill>
                  <a:srgbClr val="FF0000"/>
                </a:solidFill>
                <a:latin typeface="微软雅黑" panose="020B0503020204020204" pitchFamily="34" charset="-122"/>
                <a:ea typeface="微软雅黑" panose="020B0503020204020204" pitchFamily="34" charset="-122"/>
              </a:rPr>
              <a:t>花出去后变为无形消耗（花完看不见）</a:t>
            </a:r>
            <a:r>
              <a:rPr lang="zh-CN" altLang="en-US" sz="1600" dirty="0">
                <a:solidFill>
                  <a:srgbClr val="FF0000"/>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例如营销推广、行政、差旅、招待等</a:t>
            </a:r>
          </a:p>
        </p:txBody>
      </p:sp>
      <p:sp>
        <p:nvSpPr>
          <p:cNvPr id="10" name="矩形 9">
            <a:extLst>
              <a:ext uri="{FF2B5EF4-FFF2-40B4-BE49-F238E27FC236}">
                <a16:creationId xmlns:a16="http://schemas.microsoft.com/office/drawing/2014/main" id="{460516EB-177C-4B0D-B384-3BFD485B7D27}"/>
              </a:ext>
            </a:extLst>
          </p:cNvPr>
          <p:cNvSpPr/>
          <p:nvPr/>
        </p:nvSpPr>
        <p:spPr>
          <a:xfrm>
            <a:off x="609600" y="3450350"/>
            <a:ext cx="5032147" cy="458908"/>
          </a:xfrm>
          <a:prstGeom prst="rect">
            <a:avLst/>
          </a:prstGeom>
        </p:spPr>
        <p:txBody>
          <a:bodyPr wrap="none">
            <a:spAutoFit/>
          </a:bodyPr>
          <a:lstStyle/>
          <a:p>
            <a:pPr defTabSz="914400">
              <a:lnSpc>
                <a:spcPct val="150000"/>
              </a:lnSpc>
            </a:pPr>
            <a:r>
              <a:rPr lang="zh-CN" altLang="en-US" b="1" i="1" dirty="0">
                <a:solidFill>
                  <a:schemeClr val="bg1"/>
                </a:solidFill>
                <a:latin typeface="微软雅黑" panose="020B0503020204020204" pitchFamily="34" charset="-122"/>
                <a:ea typeface="微软雅黑" panose="020B0503020204020204" pitchFamily="34" charset="-122"/>
              </a:rPr>
              <a:t>两句话教你快速理解，什么是成本，什么是费用</a:t>
            </a:r>
          </a:p>
        </p:txBody>
      </p:sp>
      <p:sp>
        <p:nvSpPr>
          <p:cNvPr id="12" name="矩形 11">
            <a:extLst>
              <a:ext uri="{FF2B5EF4-FFF2-40B4-BE49-F238E27FC236}">
                <a16:creationId xmlns:a16="http://schemas.microsoft.com/office/drawing/2014/main" id="{AA2E1B7F-6877-450B-9CDD-225CD4F0C3BC}"/>
              </a:ext>
            </a:extLst>
          </p:cNvPr>
          <p:cNvSpPr/>
          <p:nvPr/>
        </p:nvSpPr>
        <p:spPr>
          <a:xfrm>
            <a:off x="609600" y="5304140"/>
            <a:ext cx="2954655" cy="458908"/>
          </a:xfrm>
          <a:prstGeom prst="rect">
            <a:avLst/>
          </a:prstGeom>
        </p:spPr>
        <p:txBody>
          <a:bodyPr wrap="none">
            <a:spAutoFit/>
          </a:bodyPr>
          <a:lstStyle/>
          <a:p>
            <a:pPr defTabSz="914400">
              <a:lnSpc>
                <a:spcPct val="150000"/>
              </a:lnSpc>
            </a:pPr>
            <a:r>
              <a:rPr lang="zh-CN" altLang="en-US" b="1" i="1" dirty="0">
                <a:solidFill>
                  <a:schemeClr val="bg1"/>
                </a:solidFill>
                <a:latin typeface="微软雅黑" panose="020B0503020204020204" pitchFamily="34" charset="-122"/>
                <a:ea typeface="微软雅黑" panose="020B0503020204020204" pitchFamily="34" charset="-122"/>
              </a:rPr>
              <a:t>都是支出，为什么要区分？</a:t>
            </a:r>
          </a:p>
        </p:txBody>
      </p:sp>
      <p:sp>
        <p:nvSpPr>
          <p:cNvPr id="13" name="矩形 12">
            <a:extLst>
              <a:ext uri="{FF2B5EF4-FFF2-40B4-BE49-F238E27FC236}">
                <a16:creationId xmlns:a16="http://schemas.microsoft.com/office/drawing/2014/main" id="{D2FF81A5-5748-412B-90EE-C584640402F7}"/>
              </a:ext>
            </a:extLst>
          </p:cNvPr>
          <p:cNvSpPr/>
          <p:nvPr/>
        </p:nvSpPr>
        <p:spPr>
          <a:xfrm>
            <a:off x="609600" y="5792406"/>
            <a:ext cx="10505440" cy="418191"/>
          </a:xfrm>
          <a:prstGeom prst="rect">
            <a:avLst/>
          </a:prstGeom>
          <a:solidFill>
            <a:schemeClr val="bg1"/>
          </a:solidFill>
        </p:spPr>
        <p:txBody>
          <a:bodyPr wrap="square">
            <a:spAutoFit/>
          </a:bodyPr>
          <a:lstStyle/>
          <a:p>
            <a:pPr>
              <a:lnSpc>
                <a:spcPct val="150000"/>
              </a:lnSpc>
            </a:pPr>
            <a:r>
              <a:rPr lang="zh-CN" altLang="en-US" sz="1600" b="0" i="0" dirty="0">
                <a:effectLst/>
                <a:latin typeface="微软雅黑" panose="020B0503020204020204" pitchFamily="34" charset="-122"/>
                <a:ea typeface="微软雅黑" panose="020B0503020204020204" pitchFamily="34" charset="-122"/>
              </a:rPr>
              <a:t>为了便于企业的生产经营情况分析，成本核算可以体现企业生产的收率情况，费用核算体现企业的经营管理效率</a:t>
            </a:r>
            <a:endParaRPr lang="zh-CN" altLang="en-US" sz="160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2DD885D8-6C03-4D84-8BCF-60E6DCCBF89F}"/>
              </a:ext>
            </a:extLst>
          </p:cNvPr>
          <p:cNvSpPr/>
          <p:nvPr/>
        </p:nvSpPr>
        <p:spPr>
          <a:xfrm>
            <a:off x="528320" y="6363050"/>
            <a:ext cx="8379217" cy="307777"/>
          </a:xfrm>
          <a:prstGeom prst="rect">
            <a:avLst/>
          </a:prstGeom>
        </p:spPr>
        <p:txBody>
          <a:bodyPr wrap="none">
            <a:spAutoFit/>
          </a:bodyPr>
          <a:lstStyle/>
          <a:p>
            <a:r>
              <a:rPr lang="zh-CN" altLang="en-US" sz="1400" i="1" dirty="0">
                <a:solidFill>
                  <a:schemeClr val="bg1"/>
                </a:solidFill>
              </a:rPr>
              <a:t>推荐一篇系列文章（费用管理的技术与艺术）：https://mp.weixin.qq.com/s/5_QAlCN4wGuR3HRXDbL_-A</a:t>
            </a:r>
          </a:p>
        </p:txBody>
      </p:sp>
    </p:spTree>
    <p:extLst>
      <p:ext uri="{BB962C8B-B14F-4D97-AF65-F5344CB8AC3E}">
        <p14:creationId xmlns:p14="http://schemas.microsoft.com/office/powerpoint/2010/main" val="267267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不完整圆 27">
            <a:extLst>
              <a:ext uri="{FF2B5EF4-FFF2-40B4-BE49-F238E27FC236}">
                <a16:creationId xmlns:a16="http://schemas.microsoft.com/office/drawing/2014/main" id="{EC6488F5-12F1-4BFB-BCE9-BE83B4A20C73}"/>
              </a:ext>
            </a:extLst>
          </p:cNvPr>
          <p:cNvSpPr/>
          <p:nvPr/>
        </p:nvSpPr>
        <p:spPr>
          <a:xfrm rot="17761681">
            <a:off x="7916723" y="77636"/>
            <a:ext cx="3960000" cy="3960000"/>
          </a:xfrm>
          <a:prstGeom prst="pie">
            <a:avLst>
              <a:gd name="adj1" fmla="val 12464247"/>
              <a:gd name="adj2" fmla="val 15929043"/>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TextBox 6">
            <a:extLst>
              <a:ext uri="{FF2B5EF4-FFF2-40B4-BE49-F238E27FC236}">
                <a16:creationId xmlns:a16="http://schemas.microsoft.com/office/drawing/2014/main" id="{71293156-BB69-4ED5-8150-B4345EFE85DE}"/>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基础概念：营销费用、管理费用、财务费用</a:t>
            </a:r>
            <a:endParaRPr lang="zh-CN" altLang="zh-CN" sz="3199" b="1" dirty="0">
              <a:solidFill>
                <a:schemeClr val="bg1"/>
              </a:solidFill>
              <a:latin typeface="方正兰亭粗黑_GBK" charset="-122"/>
              <a:ea typeface="微软雅黑" pitchFamily="34" charset="-122"/>
            </a:endParaRPr>
          </a:p>
        </p:txBody>
      </p:sp>
      <p:sp>
        <p:nvSpPr>
          <p:cNvPr id="7" name="TextBox 83">
            <a:extLst>
              <a:ext uri="{FF2B5EF4-FFF2-40B4-BE49-F238E27FC236}">
                <a16:creationId xmlns:a16="http://schemas.microsoft.com/office/drawing/2014/main" id="{7F6CF534-FB84-47B4-8610-05E3482D522D}"/>
              </a:ext>
            </a:extLst>
          </p:cNvPr>
          <p:cNvSpPr txBox="1"/>
          <p:nvPr/>
        </p:nvSpPr>
        <p:spPr>
          <a:xfrm>
            <a:off x="708909" y="2621779"/>
            <a:ext cx="3685392" cy="584647"/>
          </a:xfrm>
          <a:prstGeom prst="rect">
            <a:avLst/>
          </a:prstGeom>
          <a:noFill/>
        </p:spPr>
        <p:txBody>
          <a:bodyPr wrap="square" rtlCol="0">
            <a:spAutoFit/>
          </a:bodyPr>
          <a:lstStyle/>
          <a:p>
            <a:pPr algn="just" defTabSz="914217">
              <a:defRPr/>
            </a:pPr>
            <a:r>
              <a:rPr lang="zh-CN" altLang="en-US" sz="3199" b="1" kern="0" dirty="0">
                <a:solidFill>
                  <a:schemeClr val="bg1"/>
                </a:solidFill>
                <a:latin typeface="微软雅黑" panose="020B0503020204020204" pitchFamily="34" charset="-122"/>
                <a:ea typeface="微软雅黑" panose="020B0503020204020204" pitchFamily="34" charset="-122"/>
                <a:cs typeface="Arial" pitchFamily="34" charset="0"/>
              </a:rPr>
              <a:t>成本：</a:t>
            </a:r>
            <a:endParaRPr lang="en-US" altLang="zh-CN" sz="3199" b="1"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graphicFrame>
        <p:nvGraphicFramePr>
          <p:cNvPr id="9" name="图表 8">
            <a:extLst>
              <a:ext uri="{FF2B5EF4-FFF2-40B4-BE49-F238E27FC236}">
                <a16:creationId xmlns:a16="http://schemas.microsoft.com/office/drawing/2014/main" id="{41859103-AD6C-41F2-B1AA-1CFC08190E93}"/>
              </a:ext>
            </a:extLst>
          </p:cNvPr>
          <p:cNvGraphicFramePr/>
          <p:nvPr>
            <p:extLst>
              <p:ext uri="{D42A27DB-BD31-4B8C-83A1-F6EECF244321}">
                <p14:modId xmlns:p14="http://schemas.microsoft.com/office/powerpoint/2010/main" val="147722269"/>
              </p:ext>
            </p:extLst>
          </p:nvPr>
        </p:nvGraphicFramePr>
        <p:xfrm>
          <a:off x="-39456" y="709134"/>
          <a:ext cx="5616624" cy="4680520"/>
        </p:xfrm>
        <a:graphic>
          <a:graphicData uri="http://schemas.openxmlformats.org/drawingml/2006/chart">
            <c:chart xmlns:c="http://schemas.openxmlformats.org/drawingml/2006/chart" xmlns:r="http://schemas.openxmlformats.org/officeDocument/2006/relationships" r:id="rId2"/>
          </a:graphicData>
        </a:graphic>
      </p:graphicFrame>
      <p:sp>
        <p:nvSpPr>
          <p:cNvPr id="10" name="矩形 9">
            <a:extLst>
              <a:ext uri="{FF2B5EF4-FFF2-40B4-BE49-F238E27FC236}">
                <a16:creationId xmlns:a16="http://schemas.microsoft.com/office/drawing/2014/main" id="{D0C9314F-3DDB-41DD-9055-7FAB79189299}"/>
              </a:ext>
            </a:extLst>
          </p:cNvPr>
          <p:cNvSpPr/>
          <p:nvPr/>
        </p:nvSpPr>
        <p:spPr>
          <a:xfrm>
            <a:off x="3366650" y="2847790"/>
            <a:ext cx="892063" cy="369332"/>
          </a:xfrm>
          <a:prstGeom prst="rect">
            <a:avLst/>
          </a:prstGeom>
        </p:spPr>
        <p:txBody>
          <a:bodyPr wrap="square">
            <a:spAutoFit/>
          </a:bodyPr>
          <a:lstStyle/>
          <a:p>
            <a:pPr defTabSz="914400"/>
            <a:r>
              <a:rPr lang="zh-CN" altLang="en-US" sz="1800" dirty="0">
                <a:solidFill>
                  <a:prstClr val="black"/>
                </a:solidFill>
                <a:latin typeface="微软雅黑" panose="020B0503020204020204" pitchFamily="34" charset="-122"/>
                <a:ea typeface="微软雅黑" panose="020B0503020204020204" pitchFamily="34" charset="-122"/>
              </a:rPr>
              <a:t>成本</a:t>
            </a:r>
            <a:endParaRPr lang="zh-CN" altLang="en-US" sz="1800" b="1" dirty="0">
              <a:solidFill>
                <a:srgbClr val="0066FF"/>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F198B444-7CF7-4BB4-8913-A26BA838385F}"/>
              </a:ext>
            </a:extLst>
          </p:cNvPr>
          <p:cNvSpPr/>
          <p:nvPr/>
        </p:nvSpPr>
        <p:spPr>
          <a:xfrm>
            <a:off x="2068102" y="3801479"/>
            <a:ext cx="892063" cy="369332"/>
          </a:xfrm>
          <a:prstGeom prst="rect">
            <a:avLst/>
          </a:prstGeom>
        </p:spPr>
        <p:txBody>
          <a:bodyPr wrap="square">
            <a:spAutoFit/>
          </a:bodyPr>
          <a:lstStyle/>
          <a:p>
            <a:pPr defTabSz="914400"/>
            <a:r>
              <a:rPr lang="zh-CN" altLang="en-US" sz="1800" dirty="0">
                <a:solidFill>
                  <a:prstClr val="black"/>
                </a:solidFill>
                <a:latin typeface="微软雅黑" panose="020B0503020204020204" pitchFamily="34" charset="-122"/>
                <a:ea typeface="微软雅黑" panose="020B0503020204020204" pitchFamily="34" charset="-122"/>
              </a:rPr>
              <a:t>税费</a:t>
            </a:r>
            <a:endParaRPr lang="zh-CN" altLang="en-US" sz="1800" b="1" dirty="0">
              <a:solidFill>
                <a:srgbClr val="0066FF"/>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AB7EAE4-FDA1-4CC1-BF02-9656A84F9304}"/>
              </a:ext>
            </a:extLst>
          </p:cNvPr>
          <p:cNvSpPr/>
          <p:nvPr/>
        </p:nvSpPr>
        <p:spPr>
          <a:xfrm>
            <a:off x="1660730" y="1571124"/>
            <a:ext cx="821264" cy="338554"/>
          </a:xfrm>
          <a:prstGeom prst="rect">
            <a:avLst/>
          </a:prstGeom>
        </p:spPr>
        <p:txBody>
          <a:bodyPr wrap="square">
            <a:spAutoFit/>
          </a:bodyPr>
          <a:lstStyle/>
          <a:p>
            <a:pPr defTabSz="914400"/>
            <a:r>
              <a:rPr lang="zh-CN" altLang="en-US" sz="1600" dirty="0">
                <a:solidFill>
                  <a:schemeClr val="bg1"/>
                </a:solidFill>
                <a:latin typeface="微软雅黑" panose="020B0503020204020204" pitchFamily="34" charset="-122"/>
                <a:ea typeface="微软雅黑" panose="020B0503020204020204" pitchFamily="34" charset="-122"/>
              </a:rPr>
              <a:t>利润</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2BA671A3-9B30-4000-96AF-43591BB24FB4}"/>
              </a:ext>
            </a:extLst>
          </p:cNvPr>
          <p:cNvSpPr/>
          <p:nvPr/>
        </p:nvSpPr>
        <p:spPr>
          <a:xfrm>
            <a:off x="3366650" y="2832401"/>
            <a:ext cx="1268180" cy="738664"/>
          </a:xfrm>
          <a:prstGeom prst="rect">
            <a:avLst/>
          </a:prstGeom>
        </p:spPr>
        <p:txBody>
          <a:bodyPr wrap="square">
            <a:spAutoFit/>
          </a:bodyPr>
          <a:lstStyle/>
          <a:p>
            <a:pPr defTabSz="914400"/>
            <a:r>
              <a:rPr lang="en-US" altLang="zh-CN" sz="1800" dirty="0">
                <a:solidFill>
                  <a:prstClr val="black"/>
                </a:solidFill>
                <a:latin typeface="微软雅黑" panose="020B0503020204020204" pitchFamily="34" charset="-122"/>
                <a:ea typeface="微软雅黑" panose="020B0503020204020204" pitchFamily="34" charset="-122"/>
              </a:rPr>
              <a:t> </a:t>
            </a:r>
          </a:p>
          <a:p>
            <a:pPr defTabSz="914400"/>
            <a:r>
              <a:rPr lang="en-US" altLang="zh-CN" sz="2400" b="1" dirty="0">
                <a:solidFill>
                  <a:srgbClr val="0066FF"/>
                </a:solidFill>
                <a:latin typeface="微软雅黑" panose="020B0503020204020204" pitchFamily="34" charset="-122"/>
                <a:ea typeface="微软雅黑" panose="020B0503020204020204" pitchFamily="34" charset="-122"/>
              </a:rPr>
              <a:t>≈</a:t>
            </a:r>
            <a:r>
              <a:rPr lang="en-US" altLang="zh-CN" sz="1800" b="1" dirty="0">
                <a:solidFill>
                  <a:srgbClr val="0066FF"/>
                </a:solidFill>
                <a:latin typeface="微软雅黑" panose="020B0503020204020204" pitchFamily="34" charset="-122"/>
                <a:ea typeface="微软雅黑" panose="020B0503020204020204" pitchFamily="34" charset="-122"/>
              </a:rPr>
              <a:t>40%</a:t>
            </a:r>
            <a:endParaRPr lang="zh-CN" altLang="en-US" sz="1800" b="1" dirty="0">
              <a:solidFill>
                <a:srgbClr val="0066FF"/>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07AB03C0-A7B3-43BC-9B12-061ABCEE654F}"/>
              </a:ext>
            </a:extLst>
          </p:cNvPr>
          <p:cNvSpPr/>
          <p:nvPr/>
        </p:nvSpPr>
        <p:spPr>
          <a:xfrm>
            <a:off x="2034039" y="4195545"/>
            <a:ext cx="1268180" cy="461665"/>
          </a:xfrm>
          <a:prstGeom prst="rect">
            <a:avLst/>
          </a:prstGeom>
        </p:spPr>
        <p:txBody>
          <a:bodyPr wrap="square">
            <a:spAutoFit/>
          </a:bodyPr>
          <a:lstStyle/>
          <a:p>
            <a:pPr defTabSz="914400"/>
            <a:r>
              <a:rPr lang="en-US" altLang="zh-CN" sz="2400" b="1" dirty="0">
                <a:solidFill>
                  <a:srgbClr val="0066FF"/>
                </a:solidFill>
                <a:latin typeface="微软雅黑" panose="020B0503020204020204" pitchFamily="34" charset="-122"/>
                <a:ea typeface="微软雅黑" panose="020B0503020204020204" pitchFamily="34" charset="-122"/>
              </a:rPr>
              <a:t>≈</a:t>
            </a:r>
            <a:r>
              <a:rPr lang="en-US" altLang="zh-CN" sz="1800" b="1" dirty="0">
                <a:solidFill>
                  <a:srgbClr val="0066FF"/>
                </a:solidFill>
                <a:latin typeface="微软雅黑" panose="020B0503020204020204" pitchFamily="34" charset="-122"/>
                <a:ea typeface="微软雅黑" panose="020B0503020204020204" pitchFamily="34" charset="-122"/>
              </a:rPr>
              <a:t>20%</a:t>
            </a:r>
            <a:endParaRPr lang="zh-CN" altLang="en-US" sz="1800" b="1" dirty="0">
              <a:solidFill>
                <a:srgbClr val="0066FF"/>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8E2AE8DE-04E5-4910-864D-042B0C57F35B}"/>
              </a:ext>
            </a:extLst>
          </p:cNvPr>
          <p:cNvSpPr/>
          <p:nvPr/>
        </p:nvSpPr>
        <p:spPr>
          <a:xfrm>
            <a:off x="903023" y="3153915"/>
            <a:ext cx="1611111" cy="400110"/>
          </a:xfrm>
          <a:prstGeom prst="rect">
            <a:avLst/>
          </a:prstGeom>
        </p:spPr>
        <p:txBody>
          <a:bodyPr wrap="square">
            <a:spAutoFit/>
          </a:bodyPr>
          <a:lstStyle/>
          <a:p>
            <a:pPr defTabSz="914400"/>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66FF"/>
                </a:solidFill>
                <a:latin typeface="微软雅黑" panose="020B0503020204020204" pitchFamily="34" charset="-122"/>
                <a:ea typeface="微软雅黑" panose="020B0503020204020204" pitchFamily="34" charset="-122"/>
              </a:rPr>
              <a:t>≈</a:t>
            </a:r>
            <a:r>
              <a:rPr lang="en-US" altLang="zh-CN" sz="1600" b="1" dirty="0">
                <a:solidFill>
                  <a:srgbClr val="0066FF"/>
                </a:solidFill>
                <a:latin typeface="微软雅黑" panose="020B0503020204020204" pitchFamily="34" charset="-122"/>
                <a:ea typeface="微软雅黑" panose="020B0503020204020204" pitchFamily="34" charset="-122"/>
              </a:rPr>
              <a:t>10-20%</a:t>
            </a:r>
            <a:endParaRPr lang="zh-CN" altLang="en-US" sz="1600" b="1" dirty="0">
              <a:solidFill>
                <a:srgbClr val="0066F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7B885E69-3E5D-498E-BFE9-266E0DE7A22D}"/>
              </a:ext>
            </a:extLst>
          </p:cNvPr>
          <p:cNvSpPr/>
          <p:nvPr/>
        </p:nvSpPr>
        <p:spPr>
          <a:xfrm>
            <a:off x="1691108" y="1830231"/>
            <a:ext cx="1611111" cy="400110"/>
          </a:xfrm>
          <a:prstGeom prst="rect">
            <a:avLst/>
          </a:prstGeom>
        </p:spPr>
        <p:txBody>
          <a:bodyPr wrap="square">
            <a:spAutoFit/>
          </a:bodyPr>
          <a:lstStyle/>
          <a:p>
            <a:pPr defTabSz="914400"/>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10-20%</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 name="不完整圆 3">
            <a:extLst>
              <a:ext uri="{FF2B5EF4-FFF2-40B4-BE49-F238E27FC236}">
                <a16:creationId xmlns:a16="http://schemas.microsoft.com/office/drawing/2014/main" id="{3B1423AC-21F1-4E99-9F24-9C446A885CE8}"/>
              </a:ext>
            </a:extLst>
          </p:cNvPr>
          <p:cNvSpPr/>
          <p:nvPr/>
        </p:nvSpPr>
        <p:spPr>
          <a:xfrm rot="17761681">
            <a:off x="803934" y="900471"/>
            <a:ext cx="3960000" cy="3960000"/>
          </a:xfrm>
          <a:prstGeom prst="pie">
            <a:avLst>
              <a:gd name="adj1" fmla="val 12683076"/>
              <a:gd name="adj2" fmla="val 15929043"/>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 name="矩形 21">
            <a:extLst>
              <a:ext uri="{FF2B5EF4-FFF2-40B4-BE49-F238E27FC236}">
                <a16:creationId xmlns:a16="http://schemas.microsoft.com/office/drawing/2014/main" id="{A9835F90-495B-4B2E-8421-ED86614E0BC0}"/>
              </a:ext>
            </a:extLst>
          </p:cNvPr>
          <p:cNvSpPr/>
          <p:nvPr/>
        </p:nvSpPr>
        <p:spPr>
          <a:xfrm>
            <a:off x="1054912" y="2792475"/>
            <a:ext cx="821264" cy="338554"/>
          </a:xfrm>
          <a:prstGeom prst="rect">
            <a:avLst/>
          </a:prstGeom>
        </p:spPr>
        <p:txBody>
          <a:bodyPr wrap="square">
            <a:spAutoFit/>
          </a:bodyPr>
          <a:lstStyle/>
          <a:p>
            <a:pPr defTabSz="914400"/>
            <a:r>
              <a:rPr lang="zh-CN" altLang="en-US" sz="1600" dirty="0">
                <a:solidFill>
                  <a:prstClr val="black"/>
                </a:solidFill>
                <a:latin typeface="微软雅黑" panose="020B0503020204020204" pitchFamily="34" charset="-122"/>
                <a:ea typeface="微软雅黑" panose="020B0503020204020204" pitchFamily="34" charset="-122"/>
              </a:rPr>
              <a:t>费用</a:t>
            </a:r>
            <a:endParaRPr lang="zh-CN" altLang="en-US" sz="1600" b="1" dirty="0">
              <a:solidFill>
                <a:srgbClr val="0066FF"/>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49F63208-944D-4DEB-B1F6-90D72FD9FB09}"/>
              </a:ext>
            </a:extLst>
          </p:cNvPr>
          <p:cNvSpPr/>
          <p:nvPr/>
        </p:nvSpPr>
        <p:spPr>
          <a:xfrm>
            <a:off x="8111599" y="1737232"/>
            <a:ext cx="821264" cy="584775"/>
          </a:xfrm>
          <a:prstGeom prst="rect">
            <a:avLst/>
          </a:prstGeom>
        </p:spPr>
        <p:txBody>
          <a:bodyPr wrap="square">
            <a:spAutoFit/>
          </a:bodyPr>
          <a:lstStyle/>
          <a:p>
            <a:pPr defTabSz="914400"/>
            <a:r>
              <a:rPr lang="zh-CN" altLang="en-US" sz="1600" dirty="0">
                <a:solidFill>
                  <a:prstClr val="black"/>
                </a:solidFill>
                <a:latin typeface="微软雅黑" panose="020B0503020204020204" pitchFamily="34" charset="-122"/>
                <a:ea typeface="微软雅黑" panose="020B0503020204020204" pitchFamily="34" charset="-122"/>
              </a:rPr>
              <a:t>财务费用</a:t>
            </a:r>
            <a:endParaRPr lang="zh-CN" altLang="en-US" sz="1600" b="1" dirty="0">
              <a:solidFill>
                <a:srgbClr val="0066FF"/>
              </a:solidFill>
              <a:latin typeface="微软雅黑" panose="020B0503020204020204" pitchFamily="34" charset="-122"/>
              <a:ea typeface="微软雅黑" panose="020B0503020204020204" pitchFamily="34" charset="-122"/>
            </a:endParaRPr>
          </a:p>
        </p:txBody>
      </p:sp>
      <p:sp>
        <p:nvSpPr>
          <p:cNvPr id="26" name="不完整圆 25">
            <a:extLst>
              <a:ext uri="{FF2B5EF4-FFF2-40B4-BE49-F238E27FC236}">
                <a16:creationId xmlns:a16="http://schemas.microsoft.com/office/drawing/2014/main" id="{C50049A9-6A03-4AC7-AD6B-CE5A563E26CB}"/>
              </a:ext>
            </a:extLst>
          </p:cNvPr>
          <p:cNvSpPr/>
          <p:nvPr/>
        </p:nvSpPr>
        <p:spPr>
          <a:xfrm rot="17761681">
            <a:off x="7925533" y="77638"/>
            <a:ext cx="3960000" cy="3960000"/>
          </a:xfrm>
          <a:prstGeom prst="pie">
            <a:avLst>
              <a:gd name="adj1" fmla="val 13151570"/>
              <a:gd name="adj2" fmla="val 15929043"/>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7" name="不完整圆 26">
            <a:extLst>
              <a:ext uri="{FF2B5EF4-FFF2-40B4-BE49-F238E27FC236}">
                <a16:creationId xmlns:a16="http://schemas.microsoft.com/office/drawing/2014/main" id="{C884C03A-C012-4F9E-9D99-CD6C2119C5B2}"/>
              </a:ext>
            </a:extLst>
          </p:cNvPr>
          <p:cNvSpPr/>
          <p:nvPr/>
        </p:nvSpPr>
        <p:spPr>
          <a:xfrm rot="17761681">
            <a:off x="7917381" y="77639"/>
            <a:ext cx="3960000" cy="3960000"/>
          </a:xfrm>
          <a:prstGeom prst="pie">
            <a:avLst>
              <a:gd name="adj1" fmla="val 14232579"/>
              <a:gd name="adj2" fmla="val 16221308"/>
            </a:avLst>
          </a:prstGeom>
          <a:solidFill>
            <a:schemeClr val="accent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9" name="矩形 28">
            <a:extLst>
              <a:ext uri="{FF2B5EF4-FFF2-40B4-BE49-F238E27FC236}">
                <a16:creationId xmlns:a16="http://schemas.microsoft.com/office/drawing/2014/main" id="{65FF27DB-93D0-4682-9A14-5BC63B2F348C}"/>
              </a:ext>
            </a:extLst>
          </p:cNvPr>
          <p:cNvSpPr/>
          <p:nvPr/>
        </p:nvSpPr>
        <p:spPr>
          <a:xfrm>
            <a:off x="7897671" y="1731461"/>
            <a:ext cx="1611111" cy="400110"/>
          </a:xfrm>
          <a:prstGeom prst="rect">
            <a:avLst/>
          </a:prstGeom>
        </p:spPr>
        <p:txBody>
          <a:bodyPr wrap="square">
            <a:spAutoFit/>
          </a:bodyPr>
          <a:lstStyle/>
          <a:p>
            <a:pPr defTabSz="914400"/>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66FF"/>
                </a:solidFill>
                <a:latin typeface="微软雅黑" panose="020B0503020204020204" pitchFamily="34" charset="-122"/>
                <a:ea typeface="微软雅黑" panose="020B0503020204020204" pitchFamily="34" charset="-122"/>
              </a:rPr>
              <a:t>≈</a:t>
            </a:r>
            <a:r>
              <a:rPr lang="en-US" altLang="zh-CN" sz="1600" b="1" dirty="0">
                <a:solidFill>
                  <a:srgbClr val="0066FF"/>
                </a:solidFill>
                <a:latin typeface="微软雅黑" panose="020B0503020204020204" pitchFamily="34" charset="-122"/>
                <a:ea typeface="微软雅黑" panose="020B0503020204020204" pitchFamily="34" charset="-122"/>
              </a:rPr>
              <a:t>10~15%</a:t>
            </a:r>
            <a:endParaRPr lang="zh-CN" altLang="en-US" sz="1600" b="1" dirty="0">
              <a:solidFill>
                <a:srgbClr val="0066FF"/>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85FAFF3A-10F5-4C2C-974B-29B7CA19C2AE}"/>
              </a:ext>
            </a:extLst>
          </p:cNvPr>
          <p:cNvSpPr/>
          <p:nvPr/>
        </p:nvSpPr>
        <p:spPr>
          <a:xfrm>
            <a:off x="8049560" y="1451301"/>
            <a:ext cx="1236680" cy="338554"/>
          </a:xfrm>
          <a:prstGeom prst="rect">
            <a:avLst/>
          </a:prstGeom>
        </p:spPr>
        <p:txBody>
          <a:bodyPr wrap="square">
            <a:spAutoFit/>
          </a:bodyPr>
          <a:lstStyle/>
          <a:p>
            <a:pPr defTabSz="914400"/>
            <a:r>
              <a:rPr lang="zh-CN" altLang="en-US" sz="1600" dirty="0">
                <a:solidFill>
                  <a:prstClr val="black"/>
                </a:solidFill>
                <a:latin typeface="微软雅黑" panose="020B0503020204020204" pitchFamily="34" charset="-122"/>
                <a:ea typeface="微软雅黑" panose="020B0503020204020204" pitchFamily="34" charset="-122"/>
              </a:rPr>
              <a:t>财务费用</a:t>
            </a:r>
            <a:endParaRPr lang="zh-CN" altLang="en-US" sz="1600" b="1" dirty="0">
              <a:solidFill>
                <a:srgbClr val="0066FF"/>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8AABF40E-FF38-4683-98C6-0C3C52804A22}"/>
              </a:ext>
            </a:extLst>
          </p:cNvPr>
          <p:cNvSpPr/>
          <p:nvPr/>
        </p:nvSpPr>
        <p:spPr>
          <a:xfrm>
            <a:off x="7786422" y="2422635"/>
            <a:ext cx="1611111" cy="338554"/>
          </a:xfrm>
          <a:prstGeom prst="rect">
            <a:avLst/>
          </a:prstGeom>
        </p:spPr>
        <p:txBody>
          <a:bodyPr wrap="square">
            <a:spAutoFit/>
          </a:bodyPr>
          <a:lstStyle/>
          <a:p>
            <a:pPr defTabSz="914400"/>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600" b="1" dirty="0">
                <a:solidFill>
                  <a:srgbClr val="0066FF"/>
                </a:solidFill>
                <a:latin typeface="微软雅黑" panose="020B0503020204020204" pitchFamily="34" charset="-122"/>
                <a:ea typeface="微软雅黑" panose="020B0503020204020204" pitchFamily="34" charset="-122"/>
              </a:rPr>
              <a:t>≈</a:t>
            </a:r>
            <a:r>
              <a:rPr lang="en-US" altLang="zh-CN" sz="1200" b="1" dirty="0">
                <a:solidFill>
                  <a:srgbClr val="0066FF"/>
                </a:solidFill>
                <a:latin typeface="微软雅黑" panose="020B0503020204020204" pitchFamily="34" charset="-122"/>
                <a:ea typeface="微软雅黑" panose="020B0503020204020204" pitchFamily="34" charset="-122"/>
              </a:rPr>
              <a:t>1.5~3%</a:t>
            </a:r>
            <a:endParaRPr lang="zh-CN" altLang="en-US" sz="1200" b="1" dirty="0">
              <a:solidFill>
                <a:srgbClr val="0066FF"/>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2B76ABD4-C283-4432-A40D-D5987FFCD423}"/>
              </a:ext>
            </a:extLst>
          </p:cNvPr>
          <p:cNvSpPr/>
          <p:nvPr/>
        </p:nvSpPr>
        <p:spPr>
          <a:xfrm>
            <a:off x="7897671" y="2274555"/>
            <a:ext cx="1236680" cy="276999"/>
          </a:xfrm>
          <a:prstGeom prst="rect">
            <a:avLst/>
          </a:prstGeom>
        </p:spPr>
        <p:txBody>
          <a:bodyPr wrap="square">
            <a:spAutoFit/>
          </a:bodyPr>
          <a:lstStyle/>
          <a:p>
            <a:pPr defTabSz="914400"/>
            <a:r>
              <a:rPr lang="zh-CN" altLang="en-US" sz="1200" dirty="0">
                <a:solidFill>
                  <a:prstClr val="black"/>
                </a:solidFill>
                <a:latin typeface="微软雅黑" panose="020B0503020204020204" pitchFamily="34" charset="-122"/>
                <a:ea typeface="微软雅黑" panose="020B0503020204020204" pitchFamily="34" charset="-122"/>
              </a:rPr>
              <a:t>营销费用</a:t>
            </a:r>
            <a:endParaRPr lang="zh-CN" altLang="en-US" sz="1200" b="1" dirty="0">
              <a:solidFill>
                <a:srgbClr val="0066FF"/>
              </a:solidFill>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5C2DF389-1215-41A7-B829-DEB3ECA4158B}"/>
              </a:ext>
            </a:extLst>
          </p:cNvPr>
          <p:cNvSpPr/>
          <p:nvPr/>
        </p:nvSpPr>
        <p:spPr>
          <a:xfrm>
            <a:off x="7969302" y="2910315"/>
            <a:ext cx="1611111" cy="338554"/>
          </a:xfrm>
          <a:prstGeom prst="rect">
            <a:avLst/>
          </a:prstGeom>
        </p:spPr>
        <p:txBody>
          <a:bodyPr wrap="square">
            <a:spAutoFit/>
          </a:bodyPr>
          <a:lstStyle/>
          <a:p>
            <a:pPr defTabSz="914400"/>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600" b="1" dirty="0">
                <a:solidFill>
                  <a:srgbClr val="0066FF"/>
                </a:solidFill>
                <a:latin typeface="微软雅黑" panose="020B0503020204020204" pitchFamily="34" charset="-122"/>
                <a:ea typeface="微软雅黑" panose="020B0503020204020204" pitchFamily="34" charset="-122"/>
              </a:rPr>
              <a:t>≈</a:t>
            </a:r>
            <a:r>
              <a:rPr lang="en-US" altLang="zh-CN" sz="1200" b="1" dirty="0">
                <a:solidFill>
                  <a:srgbClr val="0066FF"/>
                </a:solidFill>
                <a:latin typeface="微软雅黑" panose="020B0503020204020204" pitchFamily="34" charset="-122"/>
                <a:ea typeface="微软雅黑" panose="020B0503020204020204" pitchFamily="34" charset="-122"/>
              </a:rPr>
              <a:t>1~2.5%</a:t>
            </a:r>
            <a:endParaRPr lang="zh-CN" altLang="en-US" sz="1200" b="1" dirty="0">
              <a:solidFill>
                <a:srgbClr val="0066FF"/>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CB66F1C5-6A33-4C60-9565-B1D6FE7A1483}"/>
              </a:ext>
            </a:extLst>
          </p:cNvPr>
          <p:cNvSpPr/>
          <p:nvPr/>
        </p:nvSpPr>
        <p:spPr>
          <a:xfrm>
            <a:off x="8080551" y="2772395"/>
            <a:ext cx="1236680" cy="276999"/>
          </a:xfrm>
          <a:prstGeom prst="rect">
            <a:avLst/>
          </a:prstGeom>
        </p:spPr>
        <p:txBody>
          <a:bodyPr wrap="square">
            <a:spAutoFit/>
          </a:bodyPr>
          <a:lstStyle/>
          <a:p>
            <a:pPr defTabSz="914400"/>
            <a:r>
              <a:rPr lang="zh-CN" altLang="en-US" sz="1200" dirty="0">
                <a:solidFill>
                  <a:prstClr val="black"/>
                </a:solidFill>
                <a:latin typeface="微软雅黑" panose="020B0503020204020204" pitchFamily="34" charset="-122"/>
                <a:ea typeface="微软雅黑" panose="020B0503020204020204" pitchFamily="34" charset="-122"/>
              </a:rPr>
              <a:t>管理费用</a:t>
            </a:r>
            <a:endParaRPr lang="zh-CN" altLang="en-US" sz="1200" b="1" dirty="0">
              <a:solidFill>
                <a:srgbClr val="0066FF"/>
              </a:solidFill>
              <a:latin typeface="微软雅黑" panose="020B0503020204020204" pitchFamily="34" charset="-122"/>
              <a:ea typeface="微软雅黑" panose="020B0503020204020204" pitchFamily="34" charset="-122"/>
            </a:endParaRPr>
          </a:p>
        </p:txBody>
      </p:sp>
      <p:graphicFrame>
        <p:nvGraphicFramePr>
          <p:cNvPr id="35" name="图示 34">
            <a:extLst>
              <a:ext uri="{FF2B5EF4-FFF2-40B4-BE49-F238E27FC236}">
                <a16:creationId xmlns:a16="http://schemas.microsoft.com/office/drawing/2014/main" id="{5CF19D51-25FF-40CA-A789-252D4DB8CBD7}"/>
              </a:ext>
            </a:extLst>
          </p:cNvPr>
          <p:cNvGraphicFramePr/>
          <p:nvPr>
            <p:extLst>
              <p:ext uri="{D42A27DB-BD31-4B8C-83A1-F6EECF244321}">
                <p14:modId xmlns:p14="http://schemas.microsoft.com/office/powerpoint/2010/main" val="3004212857"/>
              </p:ext>
            </p:extLst>
          </p:nvPr>
        </p:nvGraphicFramePr>
        <p:xfrm>
          <a:off x="7257500" y="3609319"/>
          <a:ext cx="3818896" cy="3114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47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本节课你需要掌握</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F252C8CA-57FD-4B42-A512-ACE0B8282E9C}"/>
              </a:ext>
            </a:extLst>
          </p:cNvPr>
          <p:cNvSpPr txBox="1"/>
          <p:nvPr/>
        </p:nvSpPr>
        <p:spPr>
          <a:xfrm>
            <a:off x="1940559" y="1463040"/>
            <a:ext cx="8404279" cy="420044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chemeClr val="bg1"/>
                </a:solidFill>
              </a:rPr>
              <a:t>基础概念：</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什么是费用？什么是成本</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地产费用支出的基本构成（最好能强记住一家客户的费用科目树）</a:t>
            </a:r>
            <a:endParaRPr lang="en-US" altLang="zh-CN" sz="2000" dirty="0">
              <a:solidFill>
                <a:schemeClr val="bg1"/>
              </a:solidFill>
            </a:endParaRPr>
          </a:p>
          <a:p>
            <a:pPr marL="342900" indent="-342900">
              <a:lnSpc>
                <a:spcPct val="150000"/>
              </a:lnSpc>
              <a:buFont typeface="Wingdings" panose="05000000000000000000" pitchFamily="2" charset="2"/>
              <a:buChar char="Ø"/>
            </a:pPr>
            <a:r>
              <a:rPr lang="zh-CN" altLang="en-US" sz="2000" b="1" dirty="0">
                <a:solidFill>
                  <a:srgbClr val="00B0F0"/>
                </a:solidFill>
              </a:rPr>
              <a:t>费用业务框架的三个构成</a:t>
            </a:r>
            <a:endParaRPr lang="en-US" altLang="zh-CN" sz="2000" b="1" dirty="0">
              <a:solidFill>
                <a:srgbClr val="00B0F0"/>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费用的业务流程</a:t>
            </a:r>
            <a:r>
              <a:rPr lang="zh-CN" altLang="en-US" sz="2000" dirty="0">
                <a:solidFill>
                  <a:srgbClr val="FFFF00"/>
                </a:solidFill>
              </a:rPr>
              <a:t>（业务流）</a:t>
            </a:r>
            <a:endParaRPr lang="en-US" altLang="zh-CN" sz="2000" dirty="0">
              <a:solidFill>
                <a:srgbClr val="FFFF00"/>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费用的预算模型</a:t>
            </a:r>
            <a:r>
              <a:rPr lang="zh-CN" altLang="en-US" sz="2000" dirty="0">
                <a:solidFill>
                  <a:srgbClr val="FFFF00"/>
                </a:solidFill>
              </a:rPr>
              <a:t>（管控工具）</a:t>
            </a:r>
            <a:endParaRPr lang="en-US" altLang="zh-CN" sz="2000" dirty="0">
              <a:solidFill>
                <a:srgbClr val="FFFF00"/>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费用三要素</a:t>
            </a:r>
            <a:r>
              <a:rPr lang="zh-CN" altLang="en-US" sz="2000" dirty="0">
                <a:solidFill>
                  <a:srgbClr val="FFFF00"/>
                </a:solidFill>
              </a:rPr>
              <a:t>（基本单元）</a:t>
            </a:r>
            <a:endParaRPr lang="en-US" altLang="zh-CN" sz="2000" dirty="0">
              <a:solidFill>
                <a:srgbClr val="FFFF00"/>
              </a:solidFill>
            </a:endParaRPr>
          </a:p>
          <a:p>
            <a:pPr marL="342900" indent="-342900">
              <a:lnSpc>
                <a:spcPct val="150000"/>
              </a:lnSpc>
              <a:buFont typeface="Wingdings" panose="05000000000000000000" pitchFamily="2" charset="2"/>
              <a:buChar char="Ø"/>
            </a:pPr>
            <a:r>
              <a:rPr lang="zh-CN" altLang="en-US" sz="2000" dirty="0">
                <a:solidFill>
                  <a:schemeClr val="bg1"/>
                </a:solidFill>
              </a:rPr>
              <a:t>业务与账务的区别</a:t>
            </a:r>
            <a:endParaRPr lang="en-US" altLang="zh-CN" sz="2000" dirty="0">
              <a:solidFill>
                <a:schemeClr val="bg1"/>
              </a:solidFill>
            </a:endParaRPr>
          </a:p>
          <a:p>
            <a:pPr>
              <a:lnSpc>
                <a:spcPct val="150000"/>
              </a:lnSpc>
            </a:pPr>
            <a:endParaRPr lang="zh-CN" altLang="en-US" sz="2000" dirty="0">
              <a:solidFill>
                <a:schemeClr val="bg1"/>
              </a:solidFill>
            </a:endParaRPr>
          </a:p>
        </p:txBody>
      </p:sp>
    </p:spTree>
    <p:extLst>
      <p:ext uri="{BB962C8B-B14F-4D97-AF65-F5344CB8AC3E}">
        <p14:creationId xmlns:p14="http://schemas.microsoft.com/office/powerpoint/2010/main" val="66156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框架构成一：费用全景业务流程</a:t>
            </a:r>
            <a:endParaRPr lang="zh-CN" altLang="zh-CN" sz="3199" b="1" dirty="0">
              <a:solidFill>
                <a:schemeClr val="bg1"/>
              </a:solidFill>
              <a:latin typeface="方正兰亭粗黑_GBK" charset="-122"/>
              <a:ea typeface="微软雅黑" pitchFamily="34" charset="-122"/>
            </a:endParaRPr>
          </a:p>
        </p:txBody>
      </p:sp>
      <p:pic>
        <p:nvPicPr>
          <p:cNvPr id="4" name="图片 3">
            <a:extLst>
              <a:ext uri="{FF2B5EF4-FFF2-40B4-BE49-F238E27FC236}">
                <a16:creationId xmlns:a16="http://schemas.microsoft.com/office/drawing/2014/main" id="{9AE48A61-974A-4029-ADA5-46EF58742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440" y="835912"/>
            <a:ext cx="6770810" cy="5975520"/>
          </a:xfrm>
          <a:prstGeom prst="rect">
            <a:avLst/>
          </a:prstGeom>
        </p:spPr>
      </p:pic>
    </p:spTree>
    <p:extLst>
      <p:ext uri="{BB962C8B-B14F-4D97-AF65-F5344CB8AC3E}">
        <p14:creationId xmlns:p14="http://schemas.microsoft.com/office/powerpoint/2010/main" val="134042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框架构成二：费用预算模型</a:t>
            </a:r>
            <a:endParaRPr lang="zh-CN" altLang="zh-CN" sz="3199" b="1" dirty="0">
              <a:solidFill>
                <a:schemeClr val="bg1"/>
              </a:solidFill>
              <a:latin typeface="方正兰亭粗黑_GBK" charset="-122"/>
              <a:ea typeface="微软雅黑" pitchFamily="34" charset="-122"/>
            </a:endParaRPr>
          </a:p>
        </p:txBody>
      </p:sp>
      <p:sp>
        <p:nvSpPr>
          <p:cNvPr id="28" name="矩形 27">
            <a:extLst>
              <a:ext uri="{FF2B5EF4-FFF2-40B4-BE49-F238E27FC236}">
                <a16:creationId xmlns:a16="http://schemas.microsoft.com/office/drawing/2014/main" id="{95E13343-81F7-41F6-A119-C8BD1A865855}"/>
              </a:ext>
            </a:extLst>
          </p:cNvPr>
          <p:cNvSpPr/>
          <p:nvPr/>
        </p:nvSpPr>
        <p:spPr>
          <a:xfrm>
            <a:off x="468162" y="5342879"/>
            <a:ext cx="8432607" cy="1399284"/>
          </a:xfrm>
          <a:prstGeom prst="rect">
            <a:avLst/>
          </a:prstGeom>
          <a:solidFill>
            <a:schemeClr val="accent2"/>
          </a:solidFill>
          <a:ln w="28575" cap="flat" cmpd="sng" algn="ctr">
            <a:noFill/>
            <a:prstDash val="sysDot"/>
          </a:ln>
          <a:effectLst/>
        </p:spPr>
        <p:txBody>
          <a:bodyPr anchor="ctr"/>
          <a:lstStyle/>
          <a:p>
            <a:pPr algn="ctr" defTabSz="895596">
              <a:defRPr/>
            </a:pPr>
            <a:endParaRPr lang="zh-CN" altLang="en-US" sz="1763" kern="0" dirty="0">
              <a:solidFill>
                <a:prstClr val="white"/>
              </a:solidFill>
              <a:latin typeface="Cambria" panose="02040503050406030204"/>
            </a:endParaRPr>
          </a:p>
        </p:txBody>
      </p:sp>
      <p:sp>
        <p:nvSpPr>
          <p:cNvPr id="29" name="矩形 28">
            <a:extLst>
              <a:ext uri="{FF2B5EF4-FFF2-40B4-BE49-F238E27FC236}">
                <a16:creationId xmlns:a16="http://schemas.microsoft.com/office/drawing/2014/main" id="{8CAA2232-5813-4008-9568-B31D3B211C05}"/>
              </a:ext>
            </a:extLst>
          </p:cNvPr>
          <p:cNvSpPr/>
          <p:nvPr/>
        </p:nvSpPr>
        <p:spPr>
          <a:xfrm>
            <a:off x="470911" y="3645818"/>
            <a:ext cx="8432607" cy="1326385"/>
          </a:xfrm>
          <a:prstGeom prst="rect">
            <a:avLst/>
          </a:prstGeom>
          <a:solidFill>
            <a:srgbClr val="7030A0"/>
          </a:solidFill>
          <a:ln w="28575" cap="flat" cmpd="sng" algn="ctr">
            <a:noFill/>
            <a:prstDash val="sysDot"/>
          </a:ln>
          <a:effectLst/>
        </p:spPr>
        <p:txBody>
          <a:bodyPr anchor="ctr"/>
          <a:lstStyle/>
          <a:p>
            <a:pPr algn="ctr" defTabSz="895596">
              <a:defRPr/>
            </a:pPr>
            <a:endParaRPr lang="zh-CN" altLang="en-US" sz="1763" kern="0" dirty="0">
              <a:solidFill>
                <a:prstClr val="white"/>
              </a:solidFill>
              <a:latin typeface="Cambria" panose="02040503050406030204"/>
            </a:endParaRPr>
          </a:p>
        </p:txBody>
      </p:sp>
      <p:sp>
        <p:nvSpPr>
          <p:cNvPr id="30" name="矩形 29">
            <a:extLst>
              <a:ext uri="{FF2B5EF4-FFF2-40B4-BE49-F238E27FC236}">
                <a16:creationId xmlns:a16="http://schemas.microsoft.com/office/drawing/2014/main" id="{1A5BC517-3681-436F-B676-99082AEDB98F}"/>
              </a:ext>
            </a:extLst>
          </p:cNvPr>
          <p:cNvSpPr/>
          <p:nvPr/>
        </p:nvSpPr>
        <p:spPr>
          <a:xfrm>
            <a:off x="470910" y="693490"/>
            <a:ext cx="8432608" cy="2592288"/>
          </a:xfrm>
          <a:prstGeom prst="rect">
            <a:avLst/>
          </a:prstGeom>
          <a:solidFill>
            <a:schemeClr val="tx2"/>
          </a:solidFill>
          <a:ln w="28575" cap="flat" cmpd="sng" algn="ctr">
            <a:noFill/>
            <a:prstDash val="sysDot"/>
          </a:ln>
          <a:effectLst/>
        </p:spPr>
        <p:txBody>
          <a:bodyPr anchor="ctr"/>
          <a:lstStyle/>
          <a:p>
            <a:pPr algn="ctr" defTabSz="895596">
              <a:defRPr/>
            </a:pPr>
            <a:endParaRPr lang="zh-CN" altLang="en-US" sz="1763" kern="0" dirty="0">
              <a:solidFill>
                <a:prstClr val="white"/>
              </a:solidFill>
              <a:latin typeface="Cambria" panose="02040503050406030204"/>
            </a:endParaRPr>
          </a:p>
        </p:txBody>
      </p:sp>
      <p:graphicFrame>
        <p:nvGraphicFramePr>
          <p:cNvPr id="32" name="表格 31">
            <a:extLst>
              <a:ext uri="{FF2B5EF4-FFF2-40B4-BE49-F238E27FC236}">
                <a16:creationId xmlns:a16="http://schemas.microsoft.com/office/drawing/2014/main" id="{DC9A27D5-ABD8-4DF3-B88B-E15E931304E8}"/>
              </a:ext>
            </a:extLst>
          </p:cNvPr>
          <p:cNvGraphicFramePr>
            <a:graphicFrameLocks noGrp="1"/>
          </p:cNvGraphicFramePr>
          <p:nvPr>
            <p:extLst>
              <p:ext uri="{D42A27DB-BD31-4B8C-83A1-F6EECF244321}">
                <p14:modId xmlns:p14="http://schemas.microsoft.com/office/powerpoint/2010/main" val="3524106413"/>
              </p:ext>
            </p:extLst>
          </p:nvPr>
        </p:nvGraphicFramePr>
        <p:xfrm>
          <a:off x="1560950" y="3728082"/>
          <a:ext cx="5609704" cy="1119957"/>
        </p:xfrm>
        <a:graphic>
          <a:graphicData uri="http://schemas.openxmlformats.org/drawingml/2006/table">
            <a:tbl>
              <a:tblPr firstRow="1" bandRow="1">
                <a:tableStyleId>{5C22544A-7EE6-4342-B048-85BDC9FD1C3A}</a:tableStyleId>
              </a:tblPr>
              <a:tblGrid>
                <a:gridCol w="1797952">
                  <a:extLst>
                    <a:ext uri="{9D8B030D-6E8A-4147-A177-3AD203B41FA5}">
                      <a16:colId xmlns:a16="http://schemas.microsoft.com/office/drawing/2014/main" val="20000"/>
                    </a:ext>
                  </a:extLst>
                </a:gridCol>
                <a:gridCol w="794336">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815355">
                  <a:extLst>
                    <a:ext uri="{9D8B030D-6E8A-4147-A177-3AD203B41FA5}">
                      <a16:colId xmlns:a16="http://schemas.microsoft.com/office/drawing/2014/main" val="20003"/>
                    </a:ext>
                  </a:extLst>
                </a:gridCol>
                <a:gridCol w="1121941">
                  <a:extLst>
                    <a:ext uri="{9D8B030D-6E8A-4147-A177-3AD203B41FA5}">
                      <a16:colId xmlns:a16="http://schemas.microsoft.com/office/drawing/2014/main" val="20004"/>
                    </a:ext>
                  </a:extLst>
                </a:gridCol>
              </a:tblGrid>
              <a:tr h="378277">
                <a:tc>
                  <a:txBody>
                    <a:bodyPr/>
                    <a:lstStyle/>
                    <a:p>
                      <a:r>
                        <a:rPr lang="en-US" altLang="zh-CN" sz="1200" dirty="0">
                          <a:latin typeface="微软雅黑" panose="020B0503020204020204" pitchFamily="34" charset="-122"/>
                          <a:ea typeface="微软雅黑" panose="020B0503020204020204" pitchFamily="34" charset="-122"/>
                        </a:rPr>
                        <a:t>2018</a:t>
                      </a:r>
                      <a:r>
                        <a:rPr lang="zh-CN" altLang="en-US" sz="1200" dirty="0">
                          <a:latin typeface="微软雅黑" panose="020B0503020204020204" pitchFamily="34" charset="-122"/>
                          <a:ea typeface="微软雅黑" panose="020B0503020204020204" pitchFamily="34" charset="-122"/>
                        </a:rPr>
                        <a:t>翡翠绿洲年度预算</a:t>
                      </a:r>
                    </a:p>
                  </a:txBody>
                  <a:tcPr>
                    <a:solidFill>
                      <a:srgbClr val="7030A0"/>
                    </a:solidFill>
                  </a:tcPr>
                </a:tc>
                <a:tc>
                  <a:txBody>
                    <a:bodyPr/>
                    <a:lstStyle/>
                    <a:p>
                      <a:pPr algn="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月</a:t>
                      </a:r>
                    </a:p>
                  </a:txBody>
                  <a:tcPr>
                    <a:solidFill>
                      <a:srgbClr val="7030A0"/>
                    </a:solidFill>
                  </a:tcPr>
                </a:tc>
                <a:tc>
                  <a:txBody>
                    <a:bodyPr/>
                    <a:lstStyle/>
                    <a:p>
                      <a:pPr algn="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月</a:t>
                      </a:r>
                    </a:p>
                  </a:txBody>
                  <a:tcPr>
                    <a:solidFill>
                      <a:srgbClr val="7030A0"/>
                    </a:solidFill>
                  </a:tcPr>
                </a:tc>
                <a:tc>
                  <a:txBody>
                    <a:bodyPr/>
                    <a:lstStyle/>
                    <a:p>
                      <a:pPr algn="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solidFill>
                      <a:srgbClr val="7030A0"/>
                    </a:solidFill>
                  </a:tcPr>
                </a:tc>
                <a:tc>
                  <a:txBody>
                    <a:bodyPr/>
                    <a:lstStyle/>
                    <a:p>
                      <a:pPr algn="r"/>
                      <a:r>
                        <a:rPr lang="en-US" altLang="zh-CN" sz="1200" dirty="0">
                          <a:latin typeface="微软雅黑" panose="020B0503020204020204" pitchFamily="34" charset="-122"/>
                          <a:ea typeface="微软雅黑" panose="020B0503020204020204" pitchFamily="34" charset="-122"/>
                        </a:rPr>
                        <a:t>12</a:t>
                      </a:r>
                      <a:r>
                        <a:rPr lang="zh-CN" altLang="en-US" sz="1200" dirty="0">
                          <a:latin typeface="微软雅黑" panose="020B0503020204020204" pitchFamily="34" charset="-122"/>
                          <a:ea typeface="微软雅黑" panose="020B0503020204020204" pitchFamily="34" charset="-122"/>
                        </a:rPr>
                        <a:t>月</a:t>
                      </a:r>
                    </a:p>
                  </a:txBody>
                  <a:tcPr>
                    <a:solidFill>
                      <a:srgbClr val="7030A0"/>
                    </a:solidFill>
                  </a:tcPr>
                </a:tc>
                <a:extLst>
                  <a:ext uri="{0D108BD9-81ED-4DB2-BD59-A6C34878D82A}">
                    <a16:rowId xmlns:a16="http://schemas.microsoft.com/office/drawing/2014/main" val="10000"/>
                  </a:ext>
                </a:extLst>
              </a:tr>
              <a:tr h="370840">
                <a:tc>
                  <a:txBody>
                    <a:bodyPr/>
                    <a:lstStyle/>
                    <a:p>
                      <a:r>
                        <a:rPr lang="zh-CN" altLang="en-US" sz="1200" dirty="0">
                          <a:latin typeface="微软雅黑" panose="020B0503020204020204" pitchFamily="34" charset="-122"/>
                          <a:ea typeface="微软雅黑" panose="020B0503020204020204" pitchFamily="34" charset="-122"/>
                        </a:rPr>
                        <a:t>推广费</a:t>
                      </a:r>
                    </a:p>
                  </a:txBody>
                  <a:tcPr/>
                </a:tc>
                <a:tc>
                  <a:txBody>
                    <a:bodyPr/>
                    <a:lstStyle/>
                    <a:p>
                      <a:pPr algn="r"/>
                      <a:r>
                        <a:rPr lang="en-US" altLang="zh-CN" sz="1200" dirty="0">
                          <a:latin typeface="微软雅黑" panose="020B0503020204020204" pitchFamily="34" charset="-122"/>
                          <a:ea typeface="微软雅黑" panose="020B0503020204020204" pitchFamily="34" charset="-122"/>
                        </a:rPr>
                        <a:t>1000</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r>
                        <a:rPr lang="en-US" altLang="zh-CN" sz="1200" dirty="0">
                          <a:latin typeface="微软雅黑" panose="020B0503020204020204" pitchFamily="34" charset="-122"/>
                          <a:ea typeface="微软雅黑" panose="020B0503020204020204" pitchFamily="34" charset="-122"/>
                        </a:rPr>
                        <a:t>1000</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r>
                        <a:rPr lang="en-US" altLang="zh-CN" sz="1200" dirty="0">
                          <a:latin typeface="微软雅黑" panose="020B0503020204020204" pitchFamily="34" charset="-122"/>
                          <a:ea typeface="微软雅黑" panose="020B0503020204020204" pitchFamily="34" charset="-122"/>
                        </a:rPr>
                        <a:t>1000</a:t>
                      </a: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zh-CN" altLang="en-US" sz="1200" dirty="0">
                          <a:latin typeface="微软雅黑" panose="020B0503020204020204" pitchFamily="34" charset="-122"/>
                          <a:ea typeface="微软雅黑" panose="020B0503020204020204" pitchFamily="34" charset="-122"/>
                        </a:rPr>
                        <a:t>售楼处行政费</a:t>
                      </a: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bl>
          </a:graphicData>
        </a:graphic>
      </p:graphicFrame>
      <p:grpSp>
        <p:nvGrpSpPr>
          <p:cNvPr id="33" name="组合 32">
            <a:extLst>
              <a:ext uri="{FF2B5EF4-FFF2-40B4-BE49-F238E27FC236}">
                <a16:creationId xmlns:a16="http://schemas.microsoft.com/office/drawing/2014/main" id="{4E107E0B-118B-48E0-BD0C-765DF211DB3E}"/>
              </a:ext>
            </a:extLst>
          </p:cNvPr>
          <p:cNvGrpSpPr/>
          <p:nvPr/>
        </p:nvGrpSpPr>
        <p:grpSpPr>
          <a:xfrm>
            <a:off x="1516480" y="1518950"/>
            <a:ext cx="4578726" cy="1544973"/>
            <a:chOff x="4495965" y="2326017"/>
            <a:chExt cx="4578726" cy="1544973"/>
          </a:xfrm>
        </p:grpSpPr>
        <p:pic>
          <p:nvPicPr>
            <p:cNvPr id="34" name="图片 37">
              <a:extLst>
                <a:ext uri="{FF2B5EF4-FFF2-40B4-BE49-F238E27FC236}">
                  <a16:creationId xmlns:a16="http://schemas.microsoft.com/office/drawing/2014/main" id="{9B6D5C98-4F43-4798-AEBC-B7F9520CE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965" y="2637025"/>
              <a:ext cx="4578726" cy="12339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5" name="下箭头 22">
              <a:extLst>
                <a:ext uri="{FF2B5EF4-FFF2-40B4-BE49-F238E27FC236}">
                  <a16:creationId xmlns:a16="http://schemas.microsoft.com/office/drawing/2014/main" id="{8BEB02B6-7C45-48D4-BDF2-6D66FCB7BCA0}"/>
                </a:ext>
              </a:extLst>
            </p:cNvPr>
            <p:cNvSpPr/>
            <p:nvPr/>
          </p:nvSpPr>
          <p:spPr>
            <a:xfrm>
              <a:off x="6572398" y="2326017"/>
              <a:ext cx="504056" cy="240709"/>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a:extLst>
              <a:ext uri="{FF2B5EF4-FFF2-40B4-BE49-F238E27FC236}">
                <a16:creationId xmlns:a16="http://schemas.microsoft.com/office/drawing/2014/main" id="{4E25E7BE-695A-4D3E-9C25-B197C9C8B644}"/>
              </a:ext>
            </a:extLst>
          </p:cNvPr>
          <p:cNvGrpSpPr/>
          <p:nvPr/>
        </p:nvGrpSpPr>
        <p:grpSpPr>
          <a:xfrm>
            <a:off x="587706" y="882844"/>
            <a:ext cx="8075323" cy="520841"/>
            <a:chOff x="587706" y="1026860"/>
            <a:chExt cx="8075323" cy="520841"/>
          </a:xfrm>
        </p:grpSpPr>
        <p:sp>
          <p:nvSpPr>
            <p:cNvPr id="37" name="矩形 36">
              <a:extLst>
                <a:ext uri="{FF2B5EF4-FFF2-40B4-BE49-F238E27FC236}">
                  <a16:creationId xmlns:a16="http://schemas.microsoft.com/office/drawing/2014/main" id="{DE8C4D1B-EDD4-40E8-B161-D7DE96D8BA0C}"/>
                </a:ext>
              </a:extLst>
            </p:cNvPr>
            <p:cNvSpPr/>
            <p:nvPr/>
          </p:nvSpPr>
          <p:spPr>
            <a:xfrm>
              <a:off x="3502918" y="1093715"/>
              <a:ext cx="1725768" cy="403200"/>
            </a:xfrm>
            <a:prstGeom prst="rect">
              <a:avLst/>
            </a:prstGeom>
            <a:noFill/>
            <a:ln w="19050" cap="flat" cmpd="sng" algn="ctr">
              <a:solidFill>
                <a:schemeClr val="accent4"/>
              </a:solidFill>
              <a:prstDash val="solid"/>
            </a:ln>
            <a:effectLst/>
          </p:spPr>
          <p:txBody>
            <a:bodyPr anchor="ctr"/>
            <a:lstStyle/>
            <a:p>
              <a:pPr algn="ctr" defTabSz="895596" fontAlgn="base">
                <a:spcBef>
                  <a:spcPct val="0"/>
                </a:spcBef>
                <a:spcAft>
                  <a:spcPct val="0"/>
                </a:spcAft>
                <a:defRPr/>
              </a:pPr>
              <a:r>
                <a:rPr lang="zh-CN" altLang="en-US" sz="1400" kern="0" noProof="1">
                  <a:solidFill>
                    <a:prstClr val="white"/>
                  </a:solidFill>
                  <a:latin typeface="微软雅黑" panose="020B0503020204020204" pitchFamily="34" charset="-122"/>
                  <a:ea typeface="微软雅黑" panose="020B0503020204020204" pitchFamily="34" charset="-122"/>
                </a:rPr>
                <a:t>费率比（</a:t>
              </a:r>
              <a:r>
                <a:rPr lang="en-US" altLang="zh-CN" sz="1400" b="1" kern="0" noProof="1">
                  <a:solidFill>
                    <a:prstClr val="white"/>
                  </a:solidFill>
                  <a:latin typeface="微软雅黑" panose="020B0503020204020204" pitchFamily="34" charset="-122"/>
                  <a:ea typeface="微软雅黑" panose="020B0503020204020204" pitchFamily="34" charset="-122"/>
                </a:rPr>
                <a:t>3%</a:t>
              </a:r>
              <a:r>
                <a:rPr lang="zh-CN" altLang="en-US" sz="1400" kern="0" noProof="1">
                  <a:solidFill>
                    <a:prstClr val="white"/>
                  </a:solidFill>
                  <a:latin typeface="微软雅黑" panose="020B0503020204020204" pitchFamily="34" charset="-122"/>
                  <a:ea typeface="微软雅黑" panose="020B0503020204020204" pitchFamily="34" charset="-122"/>
                </a:rPr>
                <a:t>）</a:t>
              </a:r>
            </a:p>
          </p:txBody>
        </p:sp>
        <p:sp>
          <p:nvSpPr>
            <p:cNvPr id="38" name="矩形 31">
              <a:extLst>
                <a:ext uri="{FF2B5EF4-FFF2-40B4-BE49-F238E27FC236}">
                  <a16:creationId xmlns:a16="http://schemas.microsoft.com/office/drawing/2014/main" id="{FD881656-9F5D-49FC-A6E6-B0E0CEFE5111}"/>
                </a:ext>
              </a:extLst>
            </p:cNvPr>
            <p:cNvSpPr>
              <a:spLocks noChangeArrowheads="1"/>
            </p:cNvSpPr>
            <p:nvPr/>
          </p:nvSpPr>
          <p:spPr bwMode="auto">
            <a:xfrm>
              <a:off x="587706" y="1073503"/>
              <a:ext cx="2229546" cy="423412"/>
            </a:xfrm>
            <a:prstGeom prst="rect">
              <a:avLst/>
            </a:prstGeom>
            <a:noFill/>
            <a:ln w="19050">
              <a:solidFill>
                <a:srgbClr val="2BB3D0"/>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895596" fontAlgn="base">
                <a:lnSpc>
                  <a:spcPct val="100000"/>
                </a:lnSpc>
                <a:spcBef>
                  <a:spcPct val="0"/>
                </a:spcBef>
                <a:spcAft>
                  <a:spcPct val="0"/>
                </a:spcAft>
                <a:buNone/>
              </a:pPr>
              <a:r>
                <a:rPr lang="zh-CN" altLang="en-US" sz="1400" dirty="0">
                  <a:solidFill>
                    <a:srgbClr val="FFFFFF"/>
                  </a:solidFill>
                  <a:latin typeface="微软雅黑" panose="020B0503020204020204" pitchFamily="34" charset="-122"/>
                  <a:ea typeface="微软雅黑" panose="020B0503020204020204" pitchFamily="34" charset="-122"/>
                </a:rPr>
                <a:t>项目销售总货值（</a:t>
              </a:r>
              <a:r>
                <a:rPr lang="en-US" altLang="zh-CN" sz="1400" dirty="0">
                  <a:solidFill>
                    <a:srgbClr val="FFFFFF"/>
                  </a:solidFill>
                  <a:latin typeface="微软雅黑" panose="020B0503020204020204" pitchFamily="34" charset="-122"/>
                  <a:ea typeface="微软雅黑" panose="020B0503020204020204" pitchFamily="34" charset="-122"/>
                </a:rPr>
                <a:t>20</a:t>
              </a:r>
              <a:r>
                <a:rPr lang="zh-CN" altLang="en-US" sz="1400" dirty="0">
                  <a:solidFill>
                    <a:srgbClr val="FFFFFF"/>
                  </a:solidFill>
                  <a:latin typeface="微软雅黑" panose="020B0503020204020204" pitchFamily="34" charset="-122"/>
                  <a:ea typeface="微软雅黑" panose="020B0503020204020204" pitchFamily="34" charset="-122"/>
                </a:rPr>
                <a:t>亿）</a:t>
              </a:r>
            </a:p>
          </p:txBody>
        </p:sp>
        <p:sp>
          <p:nvSpPr>
            <p:cNvPr id="39" name="乘号 38">
              <a:extLst>
                <a:ext uri="{FF2B5EF4-FFF2-40B4-BE49-F238E27FC236}">
                  <a16:creationId xmlns:a16="http://schemas.microsoft.com/office/drawing/2014/main" id="{6CCC34F6-F277-4B19-BADD-48EA8DA59A20}"/>
                </a:ext>
              </a:extLst>
            </p:cNvPr>
            <p:cNvSpPr/>
            <p:nvPr/>
          </p:nvSpPr>
          <p:spPr>
            <a:xfrm>
              <a:off x="2926854" y="1026860"/>
              <a:ext cx="494409" cy="520840"/>
            </a:xfrm>
            <a:prstGeom prst="mathMultiply">
              <a:avLst/>
            </a:prstGeom>
            <a:solidFill>
              <a:schemeClr val="bg1"/>
            </a:solidFill>
            <a:ln w="9525" cap="flat" cmpd="sng" algn="ctr">
              <a:noFill/>
              <a:prstDash val="solid"/>
            </a:ln>
            <a:effectLst>
              <a:outerShdw blurRad="63500" dist="25400" dir="5400000" rotWithShape="0">
                <a:srgbClr val="000000">
                  <a:alpha val="43137"/>
                </a:srgbClr>
              </a:outerShdw>
            </a:effectLst>
          </p:spPr>
          <p:txBody>
            <a:bodyPr anchor="ctr"/>
            <a:lstStyle/>
            <a:p>
              <a:pPr algn="ctr" defTabSz="895596">
                <a:defRPr/>
              </a:pPr>
              <a:endParaRPr lang="zh-CN" altLang="en-US" sz="1763" kern="0">
                <a:solidFill>
                  <a:prstClr val="black"/>
                </a:solidFill>
                <a:latin typeface="Cambria" panose="02040503050406030204"/>
              </a:endParaRPr>
            </a:p>
          </p:txBody>
        </p:sp>
        <p:sp>
          <p:nvSpPr>
            <p:cNvPr id="40" name="等于号 9">
              <a:extLst>
                <a:ext uri="{FF2B5EF4-FFF2-40B4-BE49-F238E27FC236}">
                  <a16:creationId xmlns:a16="http://schemas.microsoft.com/office/drawing/2014/main" id="{C54BA602-5827-4818-8C88-3366051A6399}"/>
                </a:ext>
              </a:extLst>
            </p:cNvPr>
            <p:cNvSpPr/>
            <p:nvPr/>
          </p:nvSpPr>
          <p:spPr>
            <a:xfrm>
              <a:off x="5447134" y="1166787"/>
              <a:ext cx="679423" cy="380914"/>
            </a:xfrm>
            <a:prstGeom prst="mathEqual">
              <a:avLst/>
            </a:prstGeom>
            <a:solidFill>
              <a:schemeClr val="bg1"/>
            </a:solidFill>
            <a:ln w="9525" cap="flat" cmpd="sng" algn="ctr">
              <a:noFill/>
              <a:prstDash val="solid"/>
            </a:ln>
            <a:effectLst>
              <a:outerShdw blurRad="63500" dist="25400" dir="5400000" rotWithShape="0">
                <a:srgbClr val="000000">
                  <a:alpha val="43137"/>
                </a:srgbClr>
              </a:outerShdw>
            </a:effectLst>
          </p:spPr>
          <p:txBody>
            <a:bodyPr anchor="ctr"/>
            <a:lstStyle/>
            <a:p>
              <a:pPr algn="ctr" defTabSz="895596">
                <a:defRPr/>
              </a:pPr>
              <a:endParaRPr lang="zh-CN" altLang="en-US" sz="1763" kern="0">
                <a:solidFill>
                  <a:prstClr val="black"/>
                </a:solidFill>
                <a:latin typeface="Cambria" panose="02040503050406030204"/>
              </a:endParaRPr>
            </a:p>
          </p:txBody>
        </p:sp>
        <p:sp>
          <p:nvSpPr>
            <p:cNvPr id="41" name="矩形 35">
              <a:extLst>
                <a:ext uri="{FF2B5EF4-FFF2-40B4-BE49-F238E27FC236}">
                  <a16:creationId xmlns:a16="http://schemas.microsoft.com/office/drawing/2014/main" id="{8606638A-A580-40C9-B614-F1BC2DA47945}"/>
                </a:ext>
              </a:extLst>
            </p:cNvPr>
            <p:cNvSpPr>
              <a:spLocks noChangeArrowheads="1"/>
            </p:cNvSpPr>
            <p:nvPr/>
          </p:nvSpPr>
          <p:spPr bwMode="auto">
            <a:xfrm>
              <a:off x="6167214" y="1096824"/>
              <a:ext cx="2495815" cy="426464"/>
            </a:xfrm>
            <a:prstGeom prst="rect">
              <a:avLst/>
            </a:prstGeom>
            <a:noFill/>
            <a:ln w="19050">
              <a:solidFill>
                <a:srgbClr val="2BB3D0"/>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895596" fontAlgn="base">
                <a:lnSpc>
                  <a:spcPct val="100000"/>
                </a:lnSpc>
                <a:spcBef>
                  <a:spcPct val="0"/>
                </a:spcBef>
                <a:spcAft>
                  <a:spcPct val="0"/>
                </a:spcAft>
                <a:buNone/>
              </a:pPr>
              <a:r>
                <a:rPr lang="zh-CN" altLang="en-US" sz="1400" dirty="0">
                  <a:solidFill>
                    <a:srgbClr val="FFFFFF"/>
                  </a:solidFill>
                  <a:latin typeface="微软雅黑" panose="020B0503020204020204" pitchFamily="34" charset="-122"/>
                  <a:ea typeface="微软雅黑" panose="020B0503020204020204" pitchFamily="34" charset="-122"/>
                </a:rPr>
                <a:t>项目费用预算目标（</a:t>
              </a:r>
              <a:r>
                <a:rPr lang="en-US" altLang="zh-CN" sz="1400" dirty="0">
                  <a:solidFill>
                    <a:srgbClr val="FFFFFF"/>
                  </a:solidFill>
                  <a:latin typeface="微软雅黑" panose="020B0503020204020204" pitchFamily="34" charset="-122"/>
                  <a:ea typeface="微软雅黑" panose="020B0503020204020204" pitchFamily="34" charset="-122"/>
                </a:rPr>
                <a:t>6</a:t>
              </a:r>
              <a:r>
                <a:rPr lang="zh-CN" altLang="en-US" sz="1400" dirty="0">
                  <a:solidFill>
                    <a:srgbClr val="FFFFFF"/>
                  </a:solidFill>
                  <a:latin typeface="微软雅黑" panose="020B0503020204020204" pitchFamily="34" charset="-122"/>
                  <a:ea typeface="微软雅黑" panose="020B0503020204020204" pitchFamily="34" charset="-122"/>
                </a:rPr>
                <a:t>千万）</a:t>
              </a:r>
            </a:p>
          </p:txBody>
        </p:sp>
      </p:grpSp>
      <p:sp>
        <p:nvSpPr>
          <p:cNvPr id="42" name="圆角矩形标注 15">
            <a:extLst>
              <a:ext uri="{FF2B5EF4-FFF2-40B4-BE49-F238E27FC236}">
                <a16:creationId xmlns:a16="http://schemas.microsoft.com/office/drawing/2014/main" id="{5A760F99-6171-458F-B8E0-73A21D7854A0}"/>
              </a:ext>
            </a:extLst>
          </p:cNvPr>
          <p:cNvSpPr/>
          <p:nvPr/>
        </p:nvSpPr>
        <p:spPr>
          <a:xfrm>
            <a:off x="8315770" y="1360985"/>
            <a:ext cx="2994140" cy="604796"/>
          </a:xfrm>
          <a:prstGeom prst="wedgeRoundRectCallout">
            <a:avLst>
              <a:gd name="adj1" fmla="val -65293"/>
              <a:gd name="adj2" fmla="val 54272"/>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项目启动：全盘预算确定</a:t>
            </a:r>
            <a:endParaRPr lang="en-US" altLang="zh-CN" sz="1962" b="1" kern="0" noProof="1">
              <a:solidFill>
                <a:prstClr val="black"/>
              </a:solidFill>
              <a:latin typeface="微软雅黑" pitchFamily="34" charset="-122"/>
              <a:ea typeface="微软雅黑" panose="020B0503020204020204" pitchFamily="34" charset="-122"/>
            </a:endParaRPr>
          </a:p>
        </p:txBody>
      </p:sp>
      <p:graphicFrame>
        <p:nvGraphicFramePr>
          <p:cNvPr id="43" name="表格 42">
            <a:extLst>
              <a:ext uri="{FF2B5EF4-FFF2-40B4-BE49-F238E27FC236}">
                <a16:creationId xmlns:a16="http://schemas.microsoft.com/office/drawing/2014/main" id="{89D2C522-7FB4-4C62-8EA1-35BB01224A3F}"/>
              </a:ext>
            </a:extLst>
          </p:cNvPr>
          <p:cNvGraphicFramePr>
            <a:graphicFrameLocks noGrp="1"/>
          </p:cNvGraphicFramePr>
          <p:nvPr>
            <p:extLst>
              <p:ext uri="{D42A27DB-BD31-4B8C-83A1-F6EECF244321}">
                <p14:modId xmlns:p14="http://schemas.microsoft.com/office/powerpoint/2010/main" val="4086116192"/>
              </p:ext>
            </p:extLst>
          </p:nvPr>
        </p:nvGraphicFramePr>
        <p:xfrm>
          <a:off x="1560950" y="5518026"/>
          <a:ext cx="5529924" cy="1119957"/>
        </p:xfrm>
        <a:graphic>
          <a:graphicData uri="http://schemas.openxmlformats.org/drawingml/2006/table">
            <a:tbl>
              <a:tblPr firstRow="1" bandRow="1">
                <a:tableStyleId>{5C22544A-7EE6-4342-B048-85BDC9FD1C3A}</a:tableStyleId>
              </a:tblPr>
              <a:tblGrid>
                <a:gridCol w="2306977">
                  <a:extLst>
                    <a:ext uri="{9D8B030D-6E8A-4147-A177-3AD203B41FA5}">
                      <a16:colId xmlns:a16="http://schemas.microsoft.com/office/drawing/2014/main" val="20000"/>
                    </a:ext>
                  </a:extLst>
                </a:gridCol>
                <a:gridCol w="887299">
                  <a:extLst>
                    <a:ext uri="{9D8B030D-6E8A-4147-A177-3AD203B41FA5}">
                      <a16:colId xmlns:a16="http://schemas.microsoft.com/office/drawing/2014/main" val="20001"/>
                    </a:ext>
                  </a:extLst>
                </a:gridCol>
                <a:gridCol w="1330949">
                  <a:extLst>
                    <a:ext uri="{9D8B030D-6E8A-4147-A177-3AD203B41FA5}">
                      <a16:colId xmlns:a16="http://schemas.microsoft.com/office/drawing/2014/main" val="20002"/>
                    </a:ext>
                  </a:extLst>
                </a:gridCol>
                <a:gridCol w="1004699">
                  <a:extLst>
                    <a:ext uri="{9D8B030D-6E8A-4147-A177-3AD203B41FA5}">
                      <a16:colId xmlns:a16="http://schemas.microsoft.com/office/drawing/2014/main" val="20003"/>
                    </a:ext>
                  </a:extLst>
                </a:gridCol>
              </a:tblGrid>
              <a:tr h="378277">
                <a:tc>
                  <a:txBody>
                    <a:bodyPr/>
                    <a:lstStyle/>
                    <a:p>
                      <a:r>
                        <a:rPr lang="en-US" altLang="zh-CN" sz="1200" dirty="0">
                          <a:latin typeface="微软雅黑" panose="020B0503020204020204" pitchFamily="34" charset="-122"/>
                          <a:ea typeface="微软雅黑" panose="020B0503020204020204" pitchFamily="34" charset="-122"/>
                        </a:rPr>
                        <a:t>2018</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月营销月度计划</a:t>
                      </a:r>
                    </a:p>
                  </a:txBody>
                  <a:tcPr>
                    <a:solidFill>
                      <a:schemeClr val="accent2"/>
                    </a:solidFill>
                  </a:tcPr>
                </a:tc>
                <a:tc>
                  <a:txBody>
                    <a:bodyPr/>
                    <a:lstStyle/>
                    <a:p>
                      <a:pPr algn="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月</a:t>
                      </a:r>
                    </a:p>
                  </a:txBody>
                  <a:tcPr>
                    <a:solidFill>
                      <a:schemeClr val="accent2"/>
                    </a:solidFill>
                  </a:tcPr>
                </a:tc>
                <a:tc>
                  <a:txBody>
                    <a:bodyPr/>
                    <a:lstStyle/>
                    <a:p>
                      <a:pPr algn="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solidFill>
                      <a:schemeClr val="accent2"/>
                    </a:solidFill>
                  </a:tcPr>
                </a:tc>
                <a:tc>
                  <a:txBody>
                    <a:bodyPr/>
                    <a:lstStyle/>
                    <a:p>
                      <a:pPr marL="0" marR="0" lvl="0" indent="0" algn="r" defTabSz="121914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6</a:t>
                      </a:r>
                      <a:r>
                        <a:rPr lang="zh-CN" altLang="en-US" sz="1200" dirty="0">
                          <a:latin typeface="微软雅黑" panose="020B0503020204020204" pitchFamily="34" charset="-122"/>
                          <a:ea typeface="微软雅黑" panose="020B0503020204020204" pitchFamily="34" charset="-122"/>
                        </a:rPr>
                        <a:t>月</a:t>
                      </a:r>
                    </a:p>
                  </a:txBody>
                  <a:tcPr>
                    <a:solidFill>
                      <a:schemeClr val="accent2"/>
                    </a:solidFill>
                  </a:tcPr>
                </a:tc>
                <a:extLst>
                  <a:ext uri="{0D108BD9-81ED-4DB2-BD59-A6C34878D82A}">
                    <a16:rowId xmlns:a16="http://schemas.microsoft.com/office/drawing/2014/main" val="10000"/>
                  </a:ext>
                </a:extLst>
              </a:tr>
              <a:tr h="370840">
                <a:tc>
                  <a:txBody>
                    <a:bodyPr/>
                    <a:lstStyle/>
                    <a:p>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号线地铁内楼盘宣传半年</a:t>
                      </a:r>
                    </a:p>
                  </a:txBody>
                  <a:tcPr/>
                </a:tc>
                <a:tc>
                  <a:txBody>
                    <a:bodyPr/>
                    <a:lstStyle/>
                    <a:p>
                      <a:pPr algn="r"/>
                      <a:r>
                        <a:rPr lang="en-US" altLang="zh-CN" sz="1200" dirty="0">
                          <a:latin typeface="微软雅黑" panose="020B0503020204020204" pitchFamily="34" charset="-122"/>
                          <a:ea typeface="微软雅黑" panose="020B0503020204020204" pitchFamily="34" charset="-122"/>
                        </a:rPr>
                        <a:t>1000</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0" marR="0" lvl="0" indent="0" algn="r" defTabSz="121914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1000</a:t>
                      </a: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月售楼处保洁费</a:t>
                      </a: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bl>
          </a:graphicData>
        </a:graphic>
      </p:graphicFrame>
      <p:sp>
        <p:nvSpPr>
          <p:cNvPr id="44" name="圆角矩形标注 24">
            <a:extLst>
              <a:ext uri="{FF2B5EF4-FFF2-40B4-BE49-F238E27FC236}">
                <a16:creationId xmlns:a16="http://schemas.microsoft.com/office/drawing/2014/main" id="{AF39ACB5-6195-4FA3-B7F7-9BFD914AEC8A}"/>
              </a:ext>
            </a:extLst>
          </p:cNvPr>
          <p:cNvSpPr/>
          <p:nvPr/>
        </p:nvSpPr>
        <p:spPr>
          <a:xfrm>
            <a:off x="8358735" y="5466004"/>
            <a:ext cx="2887240" cy="1039243"/>
          </a:xfrm>
          <a:prstGeom prst="wedgeRoundRectCallout">
            <a:avLst>
              <a:gd name="adj1" fmla="val -69916"/>
              <a:gd name="adj2" fmla="val 42140"/>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每月：分解到事项形成月度营销预算</a:t>
            </a:r>
            <a:endParaRPr lang="en-US" altLang="zh-CN" sz="1962" b="1" kern="0" noProof="1">
              <a:solidFill>
                <a:prstClr val="black"/>
              </a:solidFill>
              <a:latin typeface="微软雅黑" pitchFamily="34" charset="-122"/>
              <a:ea typeface="微软雅黑" panose="020B0503020204020204" pitchFamily="34" charset="-122"/>
            </a:endParaRPr>
          </a:p>
        </p:txBody>
      </p:sp>
      <p:sp>
        <p:nvSpPr>
          <p:cNvPr id="45" name="圆角矩形标注 24">
            <a:extLst>
              <a:ext uri="{FF2B5EF4-FFF2-40B4-BE49-F238E27FC236}">
                <a16:creationId xmlns:a16="http://schemas.microsoft.com/office/drawing/2014/main" id="{32BD32F8-6AD5-4C37-8035-81F00BEE6D55}"/>
              </a:ext>
            </a:extLst>
          </p:cNvPr>
          <p:cNvSpPr/>
          <p:nvPr/>
        </p:nvSpPr>
        <p:spPr>
          <a:xfrm>
            <a:off x="8358735" y="3573810"/>
            <a:ext cx="2887240" cy="1036844"/>
          </a:xfrm>
          <a:prstGeom prst="wedgeRoundRectCallout">
            <a:avLst>
              <a:gd name="adj1" fmla="val -69520"/>
              <a:gd name="adj2" fmla="val 35373"/>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每年：分解到科目、月度形成年度预算</a:t>
            </a:r>
            <a:endParaRPr lang="en-US" altLang="zh-CN" sz="1962" b="1" kern="0" noProof="1">
              <a:solidFill>
                <a:prstClr val="black"/>
              </a:solidFill>
              <a:latin typeface="微软雅黑" pitchFamily="34" charset="-122"/>
              <a:ea typeface="微软雅黑" panose="020B0503020204020204" pitchFamily="34" charset="-122"/>
            </a:endParaRPr>
          </a:p>
        </p:txBody>
      </p:sp>
      <p:cxnSp>
        <p:nvCxnSpPr>
          <p:cNvPr id="46" name="连接符: 肘形 45">
            <a:extLst>
              <a:ext uri="{FF2B5EF4-FFF2-40B4-BE49-F238E27FC236}">
                <a16:creationId xmlns:a16="http://schemas.microsoft.com/office/drawing/2014/main" id="{7729DB25-F40C-42A3-BAEE-A0364077BE03}"/>
              </a:ext>
            </a:extLst>
          </p:cNvPr>
          <p:cNvCxnSpPr>
            <a:cxnSpLocks/>
            <a:stCxn id="52" idx="1"/>
            <a:endCxn id="49" idx="1"/>
          </p:cNvCxnSpPr>
          <p:nvPr/>
        </p:nvCxnSpPr>
        <p:spPr>
          <a:xfrm rot="10800000" flipV="1">
            <a:off x="1414686" y="2489562"/>
            <a:ext cx="12700" cy="1381939"/>
          </a:xfrm>
          <a:prstGeom prst="bentConnector3">
            <a:avLst>
              <a:gd name="adj1" fmla="val 3537929"/>
            </a:avLst>
          </a:prstGeom>
          <a:ln w="19050">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47" name="矩形 46">
            <a:extLst>
              <a:ext uri="{FF2B5EF4-FFF2-40B4-BE49-F238E27FC236}">
                <a16:creationId xmlns:a16="http://schemas.microsoft.com/office/drawing/2014/main" id="{35D1DD9B-03C5-479C-ADC6-6080E56C679A}"/>
              </a:ext>
            </a:extLst>
          </p:cNvPr>
          <p:cNvSpPr/>
          <p:nvPr/>
        </p:nvSpPr>
        <p:spPr>
          <a:xfrm>
            <a:off x="1054646" y="3287121"/>
            <a:ext cx="2723823" cy="369332"/>
          </a:xfrm>
          <a:prstGeom prst="rect">
            <a:avLst/>
          </a:prstGeom>
        </p:spPr>
        <p:txBody>
          <a:bodyPr wrap="none">
            <a:spAutoFit/>
          </a:bodyPr>
          <a:lstStyle/>
          <a:p>
            <a:r>
              <a:rPr lang="zh-CN" altLang="en-US" sz="1800" b="1" kern="0" noProof="1">
                <a:solidFill>
                  <a:schemeClr val="bg1"/>
                </a:solidFill>
                <a:latin typeface="微软雅黑" pitchFamily="34" charset="-122"/>
                <a:ea typeface="微软雅黑" panose="020B0503020204020204" pitchFamily="34" charset="-122"/>
              </a:rPr>
              <a:t>逐年分解，年度不超全盘</a:t>
            </a:r>
            <a:endParaRPr lang="zh-CN" altLang="en-US" sz="1800" dirty="0">
              <a:solidFill>
                <a:schemeClr val="bg1"/>
              </a:solidFill>
            </a:endParaRPr>
          </a:p>
        </p:txBody>
      </p:sp>
      <p:cxnSp>
        <p:nvCxnSpPr>
          <p:cNvPr id="48" name="连接符: 肘形 47">
            <a:extLst>
              <a:ext uri="{FF2B5EF4-FFF2-40B4-BE49-F238E27FC236}">
                <a16:creationId xmlns:a16="http://schemas.microsoft.com/office/drawing/2014/main" id="{FCE651AA-654C-4377-91FC-E4A6F6C95E7B}"/>
              </a:ext>
            </a:extLst>
          </p:cNvPr>
          <p:cNvCxnSpPr>
            <a:cxnSpLocks/>
            <a:stCxn id="50" idx="1"/>
            <a:endCxn id="43" idx="1"/>
          </p:cNvCxnSpPr>
          <p:nvPr/>
        </p:nvCxnSpPr>
        <p:spPr>
          <a:xfrm rot="10800000" flipH="1" flipV="1">
            <a:off x="1414686" y="4276782"/>
            <a:ext cx="146264" cy="1801222"/>
          </a:xfrm>
          <a:prstGeom prst="bentConnector3">
            <a:avLst>
              <a:gd name="adj1" fmla="val -290258"/>
            </a:avLst>
          </a:prstGeom>
          <a:ln w="19050">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49" name="矩形 48">
            <a:extLst>
              <a:ext uri="{FF2B5EF4-FFF2-40B4-BE49-F238E27FC236}">
                <a16:creationId xmlns:a16="http://schemas.microsoft.com/office/drawing/2014/main" id="{43DAA799-F143-4E08-A1B8-2B0C277E18C1}"/>
              </a:ext>
            </a:extLst>
          </p:cNvPr>
          <p:cNvSpPr/>
          <p:nvPr/>
        </p:nvSpPr>
        <p:spPr>
          <a:xfrm>
            <a:off x="1414686" y="3727854"/>
            <a:ext cx="109136" cy="28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49">
            <a:extLst>
              <a:ext uri="{FF2B5EF4-FFF2-40B4-BE49-F238E27FC236}">
                <a16:creationId xmlns:a16="http://schemas.microsoft.com/office/drawing/2014/main" id="{859A984D-C254-4E14-A4B0-D93FB832FD82}"/>
              </a:ext>
            </a:extLst>
          </p:cNvPr>
          <p:cNvSpPr/>
          <p:nvPr/>
        </p:nvSpPr>
        <p:spPr>
          <a:xfrm>
            <a:off x="1414686" y="4150396"/>
            <a:ext cx="108000" cy="252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50">
            <a:extLst>
              <a:ext uri="{FF2B5EF4-FFF2-40B4-BE49-F238E27FC236}">
                <a16:creationId xmlns:a16="http://schemas.microsoft.com/office/drawing/2014/main" id="{73FCF3B4-55C8-4B62-96D3-DAFA20DFDDB9}"/>
              </a:ext>
            </a:extLst>
          </p:cNvPr>
          <p:cNvSpPr/>
          <p:nvPr/>
        </p:nvSpPr>
        <p:spPr>
          <a:xfrm>
            <a:off x="1054646" y="5004200"/>
            <a:ext cx="3185487" cy="369332"/>
          </a:xfrm>
          <a:prstGeom prst="rect">
            <a:avLst/>
          </a:prstGeom>
        </p:spPr>
        <p:txBody>
          <a:bodyPr wrap="none">
            <a:spAutoFit/>
          </a:bodyPr>
          <a:lstStyle/>
          <a:p>
            <a:r>
              <a:rPr lang="zh-CN" altLang="en-US" sz="1800" b="1" kern="0" noProof="1">
                <a:solidFill>
                  <a:schemeClr val="bg1"/>
                </a:solidFill>
                <a:latin typeface="微软雅黑" pitchFamily="34" charset="-122"/>
                <a:ea typeface="微软雅黑" panose="020B0503020204020204" pitchFamily="34" charset="-122"/>
              </a:rPr>
              <a:t>逐月分解，月度累计不超年度</a:t>
            </a:r>
            <a:endParaRPr lang="zh-CN" altLang="en-US" sz="1800" dirty="0">
              <a:solidFill>
                <a:schemeClr val="bg1"/>
              </a:solidFill>
            </a:endParaRPr>
          </a:p>
        </p:txBody>
      </p:sp>
      <p:sp>
        <p:nvSpPr>
          <p:cNvPr id="52" name="矩形 51">
            <a:extLst>
              <a:ext uri="{FF2B5EF4-FFF2-40B4-BE49-F238E27FC236}">
                <a16:creationId xmlns:a16="http://schemas.microsoft.com/office/drawing/2014/main" id="{AC9E1BFF-601C-4ED4-86F2-8D68740DDBCD}"/>
              </a:ext>
            </a:extLst>
          </p:cNvPr>
          <p:cNvSpPr/>
          <p:nvPr/>
        </p:nvSpPr>
        <p:spPr>
          <a:xfrm>
            <a:off x="1414686" y="2345915"/>
            <a:ext cx="109136" cy="28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8032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D8ADECF0-2C11-46E6-8CAC-300FD2C9A005}"/>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框架构成三：费用业务核心三要素（抽象）</a:t>
            </a:r>
            <a:endParaRPr lang="zh-CN" altLang="zh-CN" sz="3199" b="1" dirty="0">
              <a:solidFill>
                <a:schemeClr val="bg1"/>
              </a:solidFill>
              <a:latin typeface="方正兰亭粗黑_GBK" charset="-122"/>
              <a:ea typeface="微软雅黑" pitchFamily="34" charset="-122"/>
            </a:endParaRPr>
          </a:p>
        </p:txBody>
      </p:sp>
      <p:sp>
        <p:nvSpPr>
          <p:cNvPr id="3" name="矩形: 圆角 2">
            <a:extLst>
              <a:ext uri="{FF2B5EF4-FFF2-40B4-BE49-F238E27FC236}">
                <a16:creationId xmlns:a16="http://schemas.microsoft.com/office/drawing/2014/main" id="{CF8FA1E1-1829-4CD3-BD06-875496C7D098}"/>
              </a:ext>
            </a:extLst>
          </p:cNvPr>
          <p:cNvSpPr/>
          <p:nvPr/>
        </p:nvSpPr>
        <p:spPr>
          <a:xfrm flipH="1">
            <a:off x="1104176" y="1290436"/>
            <a:ext cx="2935942" cy="4034424"/>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4" name="组合 3">
            <a:extLst>
              <a:ext uri="{FF2B5EF4-FFF2-40B4-BE49-F238E27FC236}">
                <a16:creationId xmlns:a16="http://schemas.microsoft.com/office/drawing/2014/main" id="{44C2E0C3-B4B9-4DE1-9BAC-7D141BB2C2DF}"/>
              </a:ext>
            </a:extLst>
          </p:cNvPr>
          <p:cNvGrpSpPr/>
          <p:nvPr/>
        </p:nvGrpSpPr>
        <p:grpSpPr>
          <a:xfrm flipH="1">
            <a:off x="1083390" y="1290436"/>
            <a:ext cx="2935945" cy="418972"/>
            <a:chOff x="7319388" y="6371960"/>
            <a:chExt cx="2117024" cy="552810"/>
          </a:xfrm>
        </p:grpSpPr>
        <p:sp>
          <p:nvSpPr>
            <p:cNvPr id="5" name="圆角矩形 40">
              <a:extLst>
                <a:ext uri="{FF2B5EF4-FFF2-40B4-BE49-F238E27FC236}">
                  <a16:creationId xmlns:a16="http://schemas.microsoft.com/office/drawing/2014/main" id="{D66367E2-09A9-4E8C-8CB4-A1833B975E3D}"/>
                </a:ext>
              </a:extLst>
            </p:cNvPr>
            <p:cNvSpPr/>
            <p:nvPr/>
          </p:nvSpPr>
          <p:spPr>
            <a:xfrm>
              <a:off x="7319388" y="6371960"/>
              <a:ext cx="2117024" cy="552810"/>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谁？</a:t>
              </a:r>
            </a:p>
          </p:txBody>
        </p:sp>
        <p:sp>
          <p:nvSpPr>
            <p:cNvPr id="6" name="矩形 5">
              <a:extLst>
                <a:ext uri="{FF2B5EF4-FFF2-40B4-BE49-F238E27FC236}">
                  <a16:creationId xmlns:a16="http://schemas.microsoft.com/office/drawing/2014/main" id="{3634894C-7D0F-4834-A812-7A7E705D0313}"/>
                </a:ext>
              </a:extLst>
            </p:cNvPr>
            <p:cNvSpPr/>
            <p:nvPr/>
          </p:nvSpPr>
          <p:spPr>
            <a:xfrm>
              <a:off x="7813426" y="6462711"/>
              <a:ext cx="1365436" cy="295529"/>
            </a:xfrm>
            <a:prstGeom prst="rect">
              <a:avLst/>
            </a:prstGeom>
          </p:spPr>
          <p:txBody>
            <a:bodyPr wrap="square">
              <a:spAutoFit/>
            </a:bodyPr>
            <a:lstStyle/>
            <a:p>
              <a:pPr algn="ct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13" name="矩形: 圆角 12">
            <a:extLst>
              <a:ext uri="{FF2B5EF4-FFF2-40B4-BE49-F238E27FC236}">
                <a16:creationId xmlns:a16="http://schemas.microsoft.com/office/drawing/2014/main" id="{1E3B3F57-12B5-4B65-8C03-61D2D3F977DE}"/>
              </a:ext>
            </a:extLst>
          </p:cNvPr>
          <p:cNvSpPr/>
          <p:nvPr/>
        </p:nvSpPr>
        <p:spPr>
          <a:xfrm flipH="1">
            <a:off x="4632568" y="1263739"/>
            <a:ext cx="2935942" cy="4049941"/>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14" name="组合 13">
            <a:extLst>
              <a:ext uri="{FF2B5EF4-FFF2-40B4-BE49-F238E27FC236}">
                <a16:creationId xmlns:a16="http://schemas.microsoft.com/office/drawing/2014/main" id="{0CA93CF7-7C54-4D5B-AB45-FCBC8E8EC504}"/>
              </a:ext>
            </a:extLst>
          </p:cNvPr>
          <p:cNvGrpSpPr/>
          <p:nvPr/>
        </p:nvGrpSpPr>
        <p:grpSpPr>
          <a:xfrm flipH="1">
            <a:off x="4611782" y="1263723"/>
            <a:ext cx="2935945" cy="438112"/>
            <a:chOff x="7319388" y="6371960"/>
            <a:chExt cx="2117024" cy="578066"/>
          </a:xfrm>
        </p:grpSpPr>
        <p:sp>
          <p:nvSpPr>
            <p:cNvPr id="15" name="圆角矩形 40">
              <a:extLst>
                <a:ext uri="{FF2B5EF4-FFF2-40B4-BE49-F238E27FC236}">
                  <a16:creationId xmlns:a16="http://schemas.microsoft.com/office/drawing/2014/main" id="{FAB7E0E9-3FEA-4466-8098-B944A94A6DC4}"/>
                </a:ext>
              </a:extLst>
            </p:cNvPr>
            <p:cNvSpPr/>
            <p:nvPr/>
          </p:nvSpPr>
          <p:spPr>
            <a:xfrm>
              <a:off x="7319388" y="6371960"/>
              <a:ext cx="2117024" cy="55281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什么时间？</a:t>
              </a:r>
            </a:p>
          </p:txBody>
        </p:sp>
        <p:sp>
          <p:nvSpPr>
            <p:cNvPr id="16" name="矩形 15">
              <a:extLst>
                <a:ext uri="{FF2B5EF4-FFF2-40B4-BE49-F238E27FC236}">
                  <a16:creationId xmlns:a16="http://schemas.microsoft.com/office/drawing/2014/main" id="{46E51C72-6C43-494B-BBD9-A7DA1CE86198}"/>
                </a:ext>
              </a:extLst>
            </p:cNvPr>
            <p:cNvSpPr/>
            <p:nvPr/>
          </p:nvSpPr>
          <p:spPr>
            <a:xfrm>
              <a:off x="7813426" y="6462712"/>
              <a:ext cx="1365436" cy="487314"/>
            </a:xfrm>
            <a:prstGeom prst="rect">
              <a:avLst/>
            </a:prstGeom>
          </p:spPr>
          <p:txBody>
            <a:bodyPr wrap="square">
              <a:spAutoFit/>
            </a:bodyPr>
            <a:lstStyle/>
            <a:p>
              <a:pPr algn="ct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sp>
        <p:nvSpPr>
          <p:cNvPr id="17" name="矩形: 圆角 16">
            <a:extLst>
              <a:ext uri="{FF2B5EF4-FFF2-40B4-BE49-F238E27FC236}">
                <a16:creationId xmlns:a16="http://schemas.microsoft.com/office/drawing/2014/main" id="{BA9F8A1F-FADC-41AB-AF17-EED7D2B933A0}"/>
              </a:ext>
            </a:extLst>
          </p:cNvPr>
          <p:cNvSpPr/>
          <p:nvPr/>
        </p:nvSpPr>
        <p:spPr>
          <a:xfrm flipH="1">
            <a:off x="8304976" y="1290436"/>
            <a:ext cx="2935942" cy="4034424"/>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18" name="组合 17">
            <a:extLst>
              <a:ext uri="{FF2B5EF4-FFF2-40B4-BE49-F238E27FC236}">
                <a16:creationId xmlns:a16="http://schemas.microsoft.com/office/drawing/2014/main" id="{C02A6E05-FDC3-4281-9AB9-47ED930AF0E7}"/>
              </a:ext>
            </a:extLst>
          </p:cNvPr>
          <p:cNvGrpSpPr/>
          <p:nvPr/>
        </p:nvGrpSpPr>
        <p:grpSpPr>
          <a:xfrm flipH="1">
            <a:off x="8284190" y="1290436"/>
            <a:ext cx="2935945" cy="418972"/>
            <a:chOff x="7319388" y="6371960"/>
            <a:chExt cx="2117024" cy="552810"/>
          </a:xfrm>
        </p:grpSpPr>
        <p:sp>
          <p:nvSpPr>
            <p:cNvPr id="19" name="圆角矩形 40">
              <a:extLst>
                <a:ext uri="{FF2B5EF4-FFF2-40B4-BE49-F238E27FC236}">
                  <a16:creationId xmlns:a16="http://schemas.microsoft.com/office/drawing/2014/main" id="{46C5835B-4950-463D-95E4-8C05BF6D4438}"/>
                </a:ext>
              </a:extLst>
            </p:cNvPr>
            <p:cNvSpPr/>
            <p:nvPr/>
          </p:nvSpPr>
          <p:spPr>
            <a:xfrm>
              <a:off x="7319388" y="6371960"/>
              <a:ext cx="2117024" cy="552810"/>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钱花去哪里？</a:t>
              </a:r>
            </a:p>
          </p:txBody>
        </p:sp>
        <p:sp>
          <p:nvSpPr>
            <p:cNvPr id="20" name="矩形 19">
              <a:extLst>
                <a:ext uri="{FF2B5EF4-FFF2-40B4-BE49-F238E27FC236}">
                  <a16:creationId xmlns:a16="http://schemas.microsoft.com/office/drawing/2014/main" id="{DE7F4C62-FD9F-4579-9060-619117EDA5D1}"/>
                </a:ext>
              </a:extLst>
            </p:cNvPr>
            <p:cNvSpPr/>
            <p:nvPr/>
          </p:nvSpPr>
          <p:spPr>
            <a:xfrm>
              <a:off x="7813426" y="6462711"/>
              <a:ext cx="1365436" cy="390047"/>
            </a:xfrm>
            <a:prstGeom prst="rect">
              <a:avLst/>
            </a:prstGeom>
          </p:spPr>
          <p:txBody>
            <a:bodyPr wrap="square">
              <a:spAutoFit/>
            </a:bodyPr>
            <a:lstStyle/>
            <a:p>
              <a:pPr algn="ct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42" name="矩形 41">
            <a:extLst>
              <a:ext uri="{FF2B5EF4-FFF2-40B4-BE49-F238E27FC236}">
                <a16:creationId xmlns:a16="http://schemas.microsoft.com/office/drawing/2014/main" id="{6E3372CF-13CD-4CC5-9146-C1B5825C6B41}"/>
              </a:ext>
            </a:extLst>
          </p:cNvPr>
          <p:cNvSpPr/>
          <p:nvPr/>
        </p:nvSpPr>
        <p:spPr>
          <a:xfrm>
            <a:off x="1516346" y="3773737"/>
            <a:ext cx="1620957"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深圳公司工程部</a:t>
            </a:r>
            <a:endParaRPr lang="zh-CN" altLang="en-US" sz="1100" dirty="0"/>
          </a:p>
        </p:txBody>
      </p:sp>
      <p:sp>
        <p:nvSpPr>
          <p:cNvPr id="43" name="矩形 42">
            <a:extLst>
              <a:ext uri="{FF2B5EF4-FFF2-40B4-BE49-F238E27FC236}">
                <a16:creationId xmlns:a16="http://schemas.microsoft.com/office/drawing/2014/main" id="{9E7F472E-2136-4ADF-8F4E-CE196D79886F}"/>
              </a:ext>
            </a:extLst>
          </p:cNvPr>
          <p:cNvSpPr/>
          <p:nvPr/>
        </p:nvSpPr>
        <p:spPr>
          <a:xfrm>
            <a:off x="1516346" y="2934330"/>
            <a:ext cx="1415772"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翡翠绿洲项目</a:t>
            </a:r>
            <a:endParaRPr lang="zh-CN" altLang="en-US" sz="1100" dirty="0"/>
          </a:p>
        </p:txBody>
      </p:sp>
      <p:sp>
        <p:nvSpPr>
          <p:cNvPr id="44" name="矩形 43">
            <a:extLst>
              <a:ext uri="{FF2B5EF4-FFF2-40B4-BE49-F238E27FC236}">
                <a16:creationId xmlns:a16="http://schemas.microsoft.com/office/drawing/2014/main" id="{51944B07-9326-497E-BAA6-1E984A9804C9}"/>
              </a:ext>
            </a:extLst>
          </p:cNvPr>
          <p:cNvSpPr/>
          <p:nvPr/>
        </p:nvSpPr>
        <p:spPr>
          <a:xfrm>
            <a:off x="1516346" y="2094923"/>
            <a:ext cx="2225289"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XXX</a:t>
            </a:r>
            <a:r>
              <a:rPr lang="zh-CN" altLang="en-US" sz="1600" dirty="0">
                <a:solidFill>
                  <a:schemeClr val="bg1"/>
                </a:solidFill>
                <a:latin typeface="微软雅黑" panose="020B0503020204020204" pitchFamily="34" charset="-122"/>
                <a:ea typeface="微软雅黑" panose="020B0503020204020204" pitchFamily="34" charset="-122"/>
              </a:rPr>
              <a:t>地产公司有限公司</a:t>
            </a:r>
            <a:endParaRPr lang="zh-CN" altLang="en-US" sz="1100" dirty="0"/>
          </a:p>
        </p:txBody>
      </p:sp>
      <p:sp>
        <p:nvSpPr>
          <p:cNvPr id="45" name="矩形 44">
            <a:extLst>
              <a:ext uri="{FF2B5EF4-FFF2-40B4-BE49-F238E27FC236}">
                <a16:creationId xmlns:a16="http://schemas.microsoft.com/office/drawing/2014/main" id="{ADE66A0B-CB95-496A-99DF-E94385C40DCA}"/>
              </a:ext>
            </a:extLst>
          </p:cNvPr>
          <p:cNvSpPr/>
          <p:nvPr/>
        </p:nvSpPr>
        <p:spPr>
          <a:xfrm>
            <a:off x="1516346" y="4613145"/>
            <a:ext cx="59503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张三</a:t>
            </a:r>
            <a:endParaRPr lang="zh-CN" altLang="en-US" sz="1100" dirty="0"/>
          </a:p>
        </p:txBody>
      </p:sp>
      <p:sp>
        <p:nvSpPr>
          <p:cNvPr id="46" name="矩形 45">
            <a:extLst>
              <a:ext uri="{FF2B5EF4-FFF2-40B4-BE49-F238E27FC236}">
                <a16:creationId xmlns:a16="http://schemas.microsoft.com/office/drawing/2014/main" id="{2A48F813-5B48-4C2D-B7F6-D3F83468A995}"/>
              </a:ext>
            </a:extLst>
          </p:cNvPr>
          <p:cNvSpPr/>
          <p:nvPr/>
        </p:nvSpPr>
        <p:spPr>
          <a:xfrm>
            <a:off x="5100300" y="4637224"/>
            <a:ext cx="1401346"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年</a:t>
            </a: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月</a:t>
            </a:r>
            <a:r>
              <a:rPr lang="en-US" altLang="zh-CN" sz="1600" dirty="0">
                <a:solidFill>
                  <a:schemeClr val="bg1"/>
                </a:solidFill>
                <a:latin typeface="微软雅黑" panose="020B0503020204020204" pitchFamily="34" charset="-122"/>
                <a:ea typeface="微软雅黑" panose="020B0503020204020204" pitchFamily="34" charset="-122"/>
              </a:rPr>
              <a:t>24</a:t>
            </a:r>
            <a:r>
              <a:rPr lang="zh-CN" altLang="en-US" sz="1600" dirty="0">
                <a:solidFill>
                  <a:schemeClr val="bg1"/>
                </a:solidFill>
                <a:latin typeface="微软雅黑" panose="020B0503020204020204" pitchFamily="34" charset="-122"/>
                <a:ea typeface="微软雅黑" panose="020B0503020204020204" pitchFamily="34" charset="-122"/>
              </a:rPr>
              <a:t>日</a:t>
            </a:r>
            <a:endParaRPr lang="zh-CN" altLang="en-US" sz="1600" dirty="0"/>
          </a:p>
        </p:txBody>
      </p:sp>
      <p:sp>
        <p:nvSpPr>
          <p:cNvPr id="47" name="矩形 46">
            <a:extLst>
              <a:ext uri="{FF2B5EF4-FFF2-40B4-BE49-F238E27FC236}">
                <a16:creationId xmlns:a16="http://schemas.microsoft.com/office/drawing/2014/main" id="{BBA5CBCA-61B3-45F0-82E7-EC6197D08160}"/>
              </a:ext>
            </a:extLst>
          </p:cNvPr>
          <p:cNvSpPr/>
          <p:nvPr/>
        </p:nvSpPr>
        <p:spPr>
          <a:xfrm>
            <a:off x="5065102" y="2934329"/>
            <a:ext cx="1245854"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年一季度</a:t>
            </a:r>
            <a:endParaRPr lang="zh-CN" altLang="en-US" sz="1600" dirty="0"/>
          </a:p>
        </p:txBody>
      </p:sp>
      <p:sp>
        <p:nvSpPr>
          <p:cNvPr id="48" name="矩形 47">
            <a:extLst>
              <a:ext uri="{FF2B5EF4-FFF2-40B4-BE49-F238E27FC236}">
                <a16:creationId xmlns:a16="http://schemas.microsoft.com/office/drawing/2014/main" id="{998FDB65-0ECF-4014-B5EB-56521CF93D8D}"/>
              </a:ext>
            </a:extLst>
          </p:cNvPr>
          <p:cNvSpPr/>
          <p:nvPr/>
        </p:nvSpPr>
        <p:spPr>
          <a:xfrm>
            <a:off x="5072032" y="2094923"/>
            <a:ext cx="1075936"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2020</a:t>
            </a:r>
            <a:r>
              <a:rPr lang="zh-CN" altLang="en-US" sz="1600" dirty="0">
                <a:solidFill>
                  <a:schemeClr val="bg1"/>
                </a:solidFill>
                <a:latin typeface="微软雅黑" panose="020B0503020204020204" pitchFamily="34" charset="-122"/>
                <a:ea typeface="微软雅黑" panose="020B0503020204020204" pitchFamily="34" charset="-122"/>
              </a:rPr>
              <a:t>财年</a:t>
            </a:r>
            <a:endParaRPr lang="zh-CN" altLang="en-US" sz="1600" dirty="0"/>
          </a:p>
        </p:txBody>
      </p:sp>
      <p:sp>
        <p:nvSpPr>
          <p:cNvPr id="49" name="矩形 48">
            <a:extLst>
              <a:ext uri="{FF2B5EF4-FFF2-40B4-BE49-F238E27FC236}">
                <a16:creationId xmlns:a16="http://schemas.microsoft.com/office/drawing/2014/main" id="{E1721584-D120-41E5-985C-9CDB29E40949}"/>
              </a:ext>
            </a:extLst>
          </p:cNvPr>
          <p:cNvSpPr/>
          <p:nvPr/>
        </p:nvSpPr>
        <p:spPr>
          <a:xfrm>
            <a:off x="5065102" y="3752586"/>
            <a:ext cx="1879041"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2020.01~2020.04</a:t>
            </a:r>
            <a:endParaRPr lang="zh-CN" altLang="en-US" sz="1600" dirty="0"/>
          </a:p>
        </p:txBody>
      </p:sp>
      <p:sp>
        <p:nvSpPr>
          <p:cNvPr id="50" name="矩形 49">
            <a:extLst>
              <a:ext uri="{FF2B5EF4-FFF2-40B4-BE49-F238E27FC236}">
                <a16:creationId xmlns:a16="http://schemas.microsoft.com/office/drawing/2014/main" id="{CF5D8084-B761-4C6F-B3BA-DFA490EE7D1D}"/>
              </a:ext>
            </a:extLst>
          </p:cNvPr>
          <p:cNvSpPr/>
          <p:nvPr/>
        </p:nvSpPr>
        <p:spPr>
          <a:xfrm>
            <a:off x="8459668" y="2929326"/>
            <a:ext cx="1863011"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案场二季度物业费</a:t>
            </a:r>
            <a:endParaRPr lang="zh-CN" altLang="en-US" sz="1600" dirty="0"/>
          </a:p>
        </p:txBody>
      </p:sp>
      <p:sp>
        <p:nvSpPr>
          <p:cNvPr id="51" name="矩形 50">
            <a:extLst>
              <a:ext uri="{FF2B5EF4-FFF2-40B4-BE49-F238E27FC236}">
                <a16:creationId xmlns:a16="http://schemas.microsoft.com/office/drawing/2014/main" id="{53076FF8-CD7E-4227-9C09-7CE388643E3C}"/>
              </a:ext>
            </a:extLst>
          </p:cNvPr>
          <p:cNvSpPr/>
          <p:nvPr/>
        </p:nvSpPr>
        <p:spPr>
          <a:xfrm>
            <a:off x="8459668" y="2094923"/>
            <a:ext cx="235673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地铁</a:t>
            </a:r>
            <a:r>
              <a:rPr lang="en-US" altLang="zh-CN" sz="1600" dirty="0">
                <a:solidFill>
                  <a:schemeClr val="bg1"/>
                </a:solidFill>
                <a:latin typeface="微软雅黑" panose="020B0503020204020204" pitchFamily="34" charset="-122"/>
                <a:ea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rPr>
              <a:t>号线进展厅广告位</a:t>
            </a:r>
            <a:endParaRPr lang="zh-CN" altLang="en-US" sz="1600" dirty="0"/>
          </a:p>
        </p:txBody>
      </p:sp>
      <p:sp>
        <p:nvSpPr>
          <p:cNvPr id="25" name="矩形 24">
            <a:extLst>
              <a:ext uri="{FF2B5EF4-FFF2-40B4-BE49-F238E27FC236}">
                <a16:creationId xmlns:a16="http://schemas.microsoft.com/office/drawing/2014/main" id="{8AA1CA89-F08C-4F15-A523-A65453176FFF}"/>
              </a:ext>
            </a:extLst>
          </p:cNvPr>
          <p:cNvSpPr/>
          <p:nvPr/>
        </p:nvSpPr>
        <p:spPr>
          <a:xfrm>
            <a:off x="8459668" y="3778742"/>
            <a:ext cx="206819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深圳公司办公用品费</a:t>
            </a:r>
            <a:endParaRPr lang="zh-CN" altLang="en-US" sz="1600" dirty="0"/>
          </a:p>
        </p:txBody>
      </p:sp>
      <p:sp>
        <p:nvSpPr>
          <p:cNvPr id="26" name="矩形 25">
            <a:extLst>
              <a:ext uri="{FF2B5EF4-FFF2-40B4-BE49-F238E27FC236}">
                <a16:creationId xmlns:a16="http://schemas.microsoft.com/office/drawing/2014/main" id="{12A6415B-DFE5-4F85-B7A6-EBEAEC33F9E0}"/>
              </a:ext>
            </a:extLst>
          </p:cNvPr>
          <p:cNvSpPr/>
          <p:nvPr/>
        </p:nvSpPr>
        <p:spPr>
          <a:xfrm>
            <a:off x="8459668" y="4613145"/>
            <a:ext cx="2646878"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翡翠绿洲项目开发贷款利息</a:t>
            </a:r>
            <a:endParaRPr lang="zh-CN" altLang="en-US" sz="1600" dirty="0"/>
          </a:p>
        </p:txBody>
      </p:sp>
      <p:sp>
        <p:nvSpPr>
          <p:cNvPr id="27" name="圆角矩形标注 27">
            <a:extLst>
              <a:ext uri="{FF2B5EF4-FFF2-40B4-BE49-F238E27FC236}">
                <a16:creationId xmlns:a16="http://schemas.microsoft.com/office/drawing/2014/main" id="{5B4CF1F1-2970-4ED3-8B59-F409DC4B1484}"/>
              </a:ext>
            </a:extLst>
          </p:cNvPr>
          <p:cNvSpPr/>
          <p:nvPr/>
        </p:nvSpPr>
        <p:spPr>
          <a:xfrm>
            <a:off x="532512" y="5794035"/>
            <a:ext cx="2801678" cy="719220"/>
          </a:xfrm>
          <a:prstGeom prst="wedgeRoundRectCallout">
            <a:avLst>
              <a:gd name="adj1" fmla="val 25128"/>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法人公司、项目、部门、个人</a:t>
            </a:r>
          </a:p>
        </p:txBody>
      </p:sp>
      <p:sp>
        <p:nvSpPr>
          <p:cNvPr id="28" name="圆角矩形标注 27">
            <a:extLst>
              <a:ext uri="{FF2B5EF4-FFF2-40B4-BE49-F238E27FC236}">
                <a16:creationId xmlns:a16="http://schemas.microsoft.com/office/drawing/2014/main" id="{D1ED5AFC-44F0-4E4F-9511-5EC18102FA92}"/>
              </a:ext>
            </a:extLst>
          </p:cNvPr>
          <p:cNvSpPr/>
          <p:nvPr/>
        </p:nvSpPr>
        <p:spPr>
          <a:xfrm>
            <a:off x="4400134" y="5794035"/>
            <a:ext cx="2801678" cy="719220"/>
          </a:xfrm>
          <a:prstGeom prst="wedgeRoundRectCallout">
            <a:avLst>
              <a:gd name="adj1" fmla="val 20051"/>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财年、季度、区间、天</a:t>
            </a:r>
          </a:p>
        </p:txBody>
      </p:sp>
      <p:sp>
        <p:nvSpPr>
          <p:cNvPr id="29" name="圆角矩形标注 27">
            <a:extLst>
              <a:ext uri="{FF2B5EF4-FFF2-40B4-BE49-F238E27FC236}">
                <a16:creationId xmlns:a16="http://schemas.microsoft.com/office/drawing/2014/main" id="{40D492B5-5365-4FC3-A97A-C747BF93B376}"/>
              </a:ext>
            </a:extLst>
          </p:cNvPr>
          <p:cNvSpPr/>
          <p:nvPr/>
        </p:nvSpPr>
        <p:spPr>
          <a:xfrm>
            <a:off x="7800944" y="5813724"/>
            <a:ext cx="2801678" cy="719220"/>
          </a:xfrm>
          <a:prstGeom prst="wedgeRoundRectCallout">
            <a:avLst>
              <a:gd name="adj1" fmla="val 20051"/>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科目、事项</a:t>
            </a:r>
          </a:p>
        </p:txBody>
      </p:sp>
    </p:spTree>
    <p:extLst>
      <p:ext uri="{BB962C8B-B14F-4D97-AF65-F5344CB8AC3E}">
        <p14:creationId xmlns:p14="http://schemas.microsoft.com/office/powerpoint/2010/main" val="34666437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cess02_16x9">
    <a:dk1>
      <a:sysClr val="windowText" lastClr="000000"/>
    </a:dk1>
    <a:lt1>
      <a:sysClr val="window" lastClr="FFFFFF"/>
    </a:lt1>
    <a:dk2>
      <a:srgbClr val="303030"/>
    </a:dk2>
    <a:lt2>
      <a:srgbClr val="F2F2F2"/>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Process02_16x9">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1018</TotalTime>
  <Words>1053</Words>
  <Application>Microsoft Office PowerPoint</Application>
  <PresentationFormat>宽屏</PresentationFormat>
  <Paragraphs>172</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方正兰亭粗黑_GBK</vt:lpstr>
      <vt:lpstr>微软雅黑</vt:lpstr>
      <vt:lpstr>Arial</vt:lpstr>
      <vt:lpstr>Cambria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143</cp:revision>
  <dcterms:created xsi:type="dcterms:W3CDTF">2020-02-02T07:20:00Z</dcterms:created>
  <dcterms:modified xsi:type="dcterms:W3CDTF">2020-02-04T08:56:08Z</dcterms:modified>
</cp:coreProperties>
</file>