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92" r:id="rId2"/>
    <p:sldId id="710" r:id="rId3"/>
    <p:sldId id="699" r:id="rId4"/>
    <p:sldId id="718" r:id="rId5"/>
    <p:sldId id="719" r:id="rId6"/>
    <p:sldId id="720" r:id="rId7"/>
    <p:sldId id="721" r:id="rId8"/>
    <p:sldId id="722" r:id="rId9"/>
    <p:sldId id="723" r:id="rId10"/>
    <p:sldId id="71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48" autoAdjust="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5D4A2-4758-4FB2-A5C8-0D05332F18AB}" type="datetimeFigureOut">
              <a:rPr lang="zh-CN" altLang="en-US" smtClean="0"/>
              <a:t>2020/2/6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5447D-0BF9-4406-95EF-7A01447FB74A}" type="slidenum">
              <a:rPr lang="zh-CN" altLang="en-US" smtClean="0"/>
              <a:t>‹#›</a:t>
            </a:fld>
            <a:endParaRPr lang="zh-CN" altLang="en-US"/>
          </a:p>
        </p:txBody>
      </p:sp>
    </p:spTree>
    <p:extLst>
      <p:ext uri="{BB962C8B-B14F-4D97-AF65-F5344CB8AC3E}">
        <p14:creationId xmlns:p14="http://schemas.microsoft.com/office/powerpoint/2010/main" val="246493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55A643-1664-4E10-B570-05AAF1100397}" type="slidenum">
              <a:rPr lang="zh-CN" altLang="en-US" smtClean="0"/>
              <a:t>1</a:t>
            </a:fld>
            <a:endParaRPr lang="zh-CN" altLang="en-US"/>
          </a:p>
        </p:txBody>
      </p:sp>
    </p:spTree>
    <p:extLst>
      <p:ext uri="{BB962C8B-B14F-4D97-AF65-F5344CB8AC3E}">
        <p14:creationId xmlns:p14="http://schemas.microsoft.com/office/powerpoint/2010/main" val="382973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3CC35C-E448-4509-BEA6-74C4BC4F45F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D644B96-8E42-4A48-8AEB-39CA72E15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00C644-3E91-4249-886E-ABA592AC0392}"/>
              </a:ext>
            </a:extLst>
          </p:cNvPr>
          <p:cNvSpPr>
            <a:spLocks noGrp="1"/>
          </p:cNvSpPr>
          <p:nvPr>
            <p:ph type="dt" sz="half" idx="10"/>
          </p:nvPr>
        </p:nvSpPr>
        <p:spPr/>
        <p:txBody>
          <a:bodyPr/>
          <a:lstStyle/>
          <a:p>
            <a:fld id="{E44EC9A5-C5EB-483D-8A17-BE654D2B2259}" type="datetimeFigureOut">
              <a:rPr lang="zh-CN" altLang="en-US" smtClean="0"/>
              <a:t>2020/2/6</a:t>
            </a:fld>
            <a:endParaRPr lang="zh-CN" altLang="en-US"/>
          </a:p>
        </p:txBody>
      </p:sp>
      <p:sp>
        <p:nvSpPr>
          <p:cNvPr id="5" name="页脚占位符 4">
            <a:extLst>
              <a:ext uri="{FF2B5EF4-FFF2-40B4-BE49-F238E27FC236}">
                <a16:creationId xmlns:a16="http://schemas.microsoft.com/office/drawing/2014/main" id="{9ED8907D-94B0-4937-87EB-5DFACD7418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9D011B-7162-4936-80C0-26E42F1F0F6C}"/>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3346837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C0E16-9416-431A-9289-DD1E45E721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25A7F1-9556-44D0-92B0-53E61CDCF28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0B3708-E357-4221-BB01-0CB5D2C87ACE}"/>
              </a:ext>
            </a:extLst>
          </p:cNvPr>
          <p:cNvSpPr>
            <a:spLocks noGrp="1"/>
          </p:cNvSpPr>
          <p:nvPr>
            <p:ph type="dt" sz="half" idx="10"/>
          </p:nvPr>
        </p:nvSpPr>
        <p:spPr/>
        <p:txBody>
          <a:bodyPr/>
          <a:lstStyle/>
          <a:p>
            <a:fld id="{E44EC9A5-C5EB-483D-8A17-BE654D2B2259}" type="datetimeFigureOut">
              <a:rPr lang="zh-CN" altLang="en-US" smtClean="0"/>
              <a:t>2020/2/6</a:t>
            </a:fld>
            <a:endParaRPr lang="zh-CN" altLang="en-US"/>
          </a:p>
        </p:txBody>
      </p:sp>
      <p:sp>
        <p:nvSpPr>
          <p:cNvPr id="5" name="页脚占位符 4">
            <a:extLst>
              <a:ext uri="{FF2B5EF4-FFF2-40B4-BE49-F238E27FC236}">
                <a16:creationId xmlns:a16="http://schemas.microsoft.com/office/drawing/2014/main" id="{8CB2FDF1-BD03-4695-905E-EC25087AA3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413102-428D-43C2-871A-CE68CA456724}"/>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200787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BDABF9-00A3-4FF3-820E-14CD8918A9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F884FE-BD28-48A3-8F91-EC95F8987CF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348FD2-B54E-4CD7-B307-79621A30AE36}"/>
              </a:ext>
            </a:extLst>
          </p:cNvPr>
          <p:cNvSpPr>
            <a:spLocks noGrp="1"/>
          </p:cNvSpPr>
          <p:nvPr>
            <p:ph type="dt" sz="half" idx="10"/>
          </p:nvPr>
        </p:nvSpPr>
        <p:spPr/>
        <p:txBody>
          <a:bodyPr/>
          <a:lstStyle/>
          <a:p>
            <a:fld id="{E44EC9A5-C5EB-483D-8A17-BE654D2B2259}" type="datetimeFigureOut">
              <a:rPr lang="zh-CN" altLang="en-US" smtClean="0"/>
              <a:t>2020/2/6</a:t>
            </a:fld>
            <a:endParaRPr lang="zh-CN" altLang="en-US"/>
          </a:p>
        </p:txBody>
      </p:sp>
      <p:sp>
        <p:nvSpPr>
          <p:cNvPr id="5" name="页脚占位符 4">
            <a:extLst>
              <a:ext uri="{FF2B5EF4-FFF2-40B4-BE49-F238E27FC236}">
                <a16:creationId xmlns:a16="http://schemas.microsoft.com/office/drawing/2014/main" id="{BF3AD99E-1A15-4A26-B102-AD4B158F28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ADB386-1D71-4CB8-A0C9-45D61399A2AE}"/>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24072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5443" cy="5127948"/>
          </a:xfrm>
          <a:prstGeom prst="rect">
            <a:avLst/>
          </a:prstGeom>
        </p:spPr>
      </p:pic>
      <p:sp>
        <p:nvSpPr>
          <p:cNvPr id="8" name="矩形 6"/>
          <p:cNvSpPr>
            <a:spLocks noChangeArrowheads="1"/>
          </p:cNvSpPr>
          <p:nvPr userDrawn="1"/>
        </p:nvSpPr>
        <p:spPr bwMode="auto">
          <a:xfrm>
            <a:off x="1" y="2880368"/>
            <a:ext cx="12195442" cy="3990845"/>
          </a:xfrm>
          <a:prstGeom prst="rect">
            <a:avLst/>
          </a:prstGeom>
          <a:solidFill>
            <a:schemeClr val="tx1">
              <a:lumMod val="95000"/>
              <a:lumOff val="5000"/>
            </a:schemeClr>
          </a:solidFill>
          <a:ln>
            <a:noFill/>
          </a:ln>
        </p:spPr>
        <p:txBody>
          <a:bodyPr lIns="64487" tIns="32244" rIns="64487" bIns="32244" anchor="ctr"/>
          <a:lstStyle/>
          <a:p>
            <a:pPr algn="ctr"/>
            <a:endParaRPr lang="zh-CN" altLang="zh-CN" sz="1800">
              <a:solidFill>
                <a:srgbClr val="FFFFFF"/>
              </a:solidFill>
              <a:latin typeface="方正兰亭粗黑_GBK" charset="-122"/>
              <a:ea typeface="方正兰亭粗黑_GBK" charset="-122"/>
              <a:sym typeface="微软雅黑" pitchFamily="34" charset="-122"/>
            </a:endParaRPr>
          </a:p>
        </p:txBody>
      </p:sp>
      <p:sp>
        <p:nvSpPr>
          <p:cNvPr id="10" name="TextBox 9"/>
          <p:cNvSpPr txBox="1"/>
          <p:nvPr userDrawn="1"/>
        </p:nvSpPr>
        <p:spPr>
          <a:xfrm>
            <a:off x="5354801" y="6629355"/>
            <a:ext cx="1282990" cy="218969"/>
          </a:xfrm>
          <a:prstGeom prst="rect">
            <a:avLst/>
          </a:prstGeom>
          <a:noFill/>
        </p:spPr>
        <p:txBody>
          <a:bodyPr wrap="none" lIns="64487" tIns="32244" rIns="64487" bIns="32244" rtlCol="0">
            <a:spAutoFit/>
          </a:bodyPr>
          <a:lstStyle/>
          <a:p>
            <a:r>
              <a:rPr lang="en-US" altLang="zh-CN" sz="1000" dirty="0">
                <a:solidFill>
                  <a:prstClr val="white">
                    <a:lumMod val="50000"/>
                  </a:prstClr>
                </a:solidFill>
              </a:rPr>
              <a:t>© </a:t>
            </a:r>
            <a:r>
              <a:rPr lang="zh-CN" altLang="en-US" sz="1000" dirty="0">
                <a:solidFill>
                  <a:prstClr val="white">
                    <a:lumMod val="50000"/>
                  </a:prstClr>
                </a:solidFill>
              </a:rPr>
              <a:t>明源云   版权所有</a:t>
            </a:r>
            <a:endParaRPr lang="zh-CN" altLang="en-US" sz="1000" dirty="0">
              <a:solidFill>
                <a:prstClr val="white">
                  <a:lumMod val="50000"/>
                </a:prst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24125" y="868716"/>
            <a:ext cx="1347191" cy="415045"/>
          </a:xfrm>
          <a:prstGeom prst="rect">
            <a:avLst/>
          </a:prstGeom>
        </p:spPr>
      </p:pic>
    </p:spTree>
    <p:extLst>
      <p:ext uri="{BB962C8B-B14F-4D97-AF65-F5344CB8AC3E}">
        <p14:creationId xmlns:p14="http://schemas.microsoft.com/office/powerpoint/2010/main" val="174613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968"/>
            <a:ext cx="12193718" cy="6857032"/>
          </a:xfrm>
          <a:prstGeom prst="rect">
            <a:avLst/>
          </a:prstGeom>
        </p:spPr>
      </p:pic>
    </p:spTree>
    <p:extLst>
      <p:ext uri="{BB962C8B-B14F-4D97-AF65-F5344CB8AC3E}">
        <p14:creationId xmlns:p14="http://schemas.microsoft.com/office/powerpoint/2010/main" val="332297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936D5-27CC-4830-89CE-1BF96733A3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D9C7C5-87FE-4FF7-BC36-83B4994F6D3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0A4E3C-944E-4640-A052-5F19B6BB6CDF}"/>
              </a:ext>
            </a:extLst>
          </p:cNvPr>
          <p:cNvSpPr>
            <a:spLocks noGrp="1"/>
          </p:cNvSpPr>
          <p:nvPr>
            <p:ph type="dt" sz="half" idx="10"/>
          </p:nvPr>
        </p:nvSpPr>
        <p:spPr/>
        <p:txBody>
          <a:bodyPr/>
          <a:lstStyle/>
          <a:p>
            <a:fld id="{E44EC9A5-C5EB-483D-8A17-BE654D2B2259}" type="datetimeFigureOut">
              <a:rPr lang="zh-CN" altLang="en-US" smtClean="0"/>
              <a:t>2020/2/6</a:t>
            </a:fld>
            <a:endParaRPr lang="zh-CN" altLang="en-US"/>
          </a:p>
        </p:txBody>
      </p:sp>
      <p:sp>
        <p:nvSpPr>
          <p:cNvPr id="5" name="页脚占位符 4">
            <a:extLst>
              <a:ext uri="{FF2B5EF4-FFF2-40B4-BE49-F238E27FC236}">
                <a16:creationId xmlns:a16="http://schemas.microsoft.com/office/drawing/2014/main" id="{D41A4965-F820-469F-8B38-565B3E935B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D8A60B-23DB-4DBA-954E-2AF8B51DFAF3}"/>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16216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82BFF-2C78-439C-A548-886FBFD935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4E692A5-64FC-43C0-8DE7-74D1704059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3B4251-0194-4A0F-92B1-D96C190BCB47}"/>
              </a:ext>
            </a:extLst>
          </p:cNvPr>
          <p:cNvSpPr>
            <a:spLocks noGrp="1"/>
          </p:cNvSpPr>
          <p:nvPr>
            <p:ph type="dt" sz="half" idx="10"/>
          </p:nvPr>
        </p:nvSpPr>
        <p:spPr/>
        <p:txBody>
          <a:bodyPr/>
          <a:lstStyle/>
          <a:p>
            <a:fld id="{E44EC9A5-C5EB-483D-8A17-BE654D2B2259}" type="datetimeFigureOut">
              <a:rPr lang="zh-CN" altLang="en-US" smtClean="0"/>
              <a:t>2020/2/6</a:t>
            </a:fld>
            <a:endParaRPr lang="zh-CN" altLang="en-US"/>
          </a:p>
        </p:txBody>
      </p:sp>
      <p:sp>
        <p:nvSpPr>
          <p:cNvPr id="5" name="页脚占位符 4">
            <a:extLst>
              <a:ext uri="{FF2B5EF4-FFF2-40B4-BE49-F238E27FC236}">
                <a16:creationId xmlns:a16="http://schemas.microsoft.com/office/drawing/2014/main" id="{37469479-5EA7-4E58-87ED-39DFECF5F6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01CF89-BC55-498B-BCFD-8DF985FB47EF}"/>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24038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462B3-FC92-4919-9AFF-D8D3F4AEE1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0C33C3-B43E-47CB-9CC7-7EA899763B5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9EC8CF-7B28-4D2A-987C-8433C99343C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2E06009-39F7-46BC-B770-07E0788384B7}"/>
              </a:ext>
            </a:extLst>
          </p:cNvPr>
          <p:cNvSpPr>
            <a:spLocks noGrp="1"/>
          </p:cNvSpPr>
          <p:nvPr>
            <p:ph type="dt" sz="half" idx="10"/>
          </p:nvPr>
        </p:nvSpPr>
        <p:spPr/>
        <p:txBody>
          <a:bodyPr/>
          <a:lstStyle/>
          <a:p>
            <a:fld id="{E44EC9A5-C5EB-483D-8A17-BE654D2B2259}" type="datetimeFigureOut">
              <a:rPr lang="zh-CN" altLang="en-US" smtClean="0"/>
              <a:t>2020/2/6</a:t>
            </a:fld>
            <a:endParaRPr lang="zh-CN" altLang="en-US"/>
          </a:p>
        </p:txBody>
      </p:sp>
      <p:sp>
        <p:nvSpPr>
          <p:cNvPr id="6" name="页脚占位符 5">
            <a:extLst>
              <a:ext uri="{FF2B5EF4-FFF2-40B4-BE49-F238E27FC236}">
                <a16:creationId xmlns:a16="http://schemas.microsoft.com/office/drawing/2014/main" id="{223E658D-0327-4886-A6FD-F619F110B9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BA0C09-1E7A-4D07-B2B2-CC12798FE850}"/>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282745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EEF8D-5E1F-44B5-AD81-CE645CD7EF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11FDE2-A7B5-4854-9207-6020CCD2A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6D9F8C5-0572-49CB-B5D0-8BA61C68018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A542F84-A6FA-4295-B2C4-8FFD96C8A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0D0A4F5-A829-415E-8208-1547BD2712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473C51E-C086-4C65-88B2-9068E744C622}"/>
              </a:ext>
            </a:extLst>
          </p:cNvPr>
          <p:cNvSpPr>
            <a:spLocks noGrp="1"/>
          </p:cNvSpPr>
          <p:nvPr>
            <p:ph type="dt" sz="half" idx="10"/>
          </p:nvPr>
        </p:nvSpPr>
        <p:spPr/>
        <p:txBody>
          <a:bodyPr/>
          <a:lstStyle/>
          <a:p>
            <a:fld id="{E44EC9A5-C5EB-483D-8A17-BE654D2B2259}" type="datetimeFigureOut">
              <a:rPr lang="zh-CN" altLang="en-US" smtClean="0"/>
              <a:t>2020/2/6</a:t>
            </a:fld>
            <a:endParaRPr lang="zh-CN" altLang="en-US"/>
          </a:p>
        </p:txBody>
      </p:sp>
      <p:sp>
        <p:nvSpPr>
          <p:cNvPr id="8" name="页脚占位符 7">
            <a:extLst>
              <a:ext uri="{FF2B5EF4-FFF2-40B4-BE49-F238E27FC236}">
                <a16:creationId xmlns:a16="http://schemas.microsoft.com/office/drawing/2014/main" id="{E4577BDB-C36D-4410-80C1-F63C61882F9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79D9A4-8DBE-4481-8D71-2B4DDAD17064}"/>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39033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5932A-9E76-4611-963D-78BFC89D50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2724BE-6BEF-4458-9F66-7FF2D2A61624}"/>
              </a:ext>
            </a:extLst>
          </p:cNvPr>
          <p:cNvSpPr>
            <a:spLocks noGrp="1"/>
          </p:cNvSpPr>
          <p:nvPr>
            <p:ph type="dt" sz="half" idx="10"/>
          </p:nvPr>
        </p:nvSpPr>
        <p:spPr/>
        <p:txBody>
          <a:bodyPr/>
          <a:lstStyle/>
          <a:p>
            <a:fld id="{E44EC9A5-C5EB-483D-8A17-BE654D2B2259}" type="datetimeFigureOut">
              <a:rPr lang="zh-CN" altLang="en-US" smtClean="0"/>
              <a:t>2020/2/6</a:t>
            </a:fld>
            <a:endParaRPr lang="zh-CN" altLang="en-US"/>
          </a:p>
        </p:txBody>
      </p:sp>
      <p:sp>
        <p:nvSpPr>
          <p:cNvPr id="4" name="页脚占位符 3">
            <a:extLst>
              <a:ext uri="{FF2B5EF4-FFF2-40B4-BE49-F238E27FC236}">
                <a16:creationId xmlns:a16="http://schemas.microsoft.com/office/drawing/2014/main" id="{961D7793-4B07-4826-A923-EE75FF98A6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DE1011-7D1F-4434-878C-1657D43F10AC}"/>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1810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3E066E-53F9-4EDE-BCB5-8C08A5CFD499}"/>
              </a:ext>
            </a:extLst>
          </p:cNvPr>
          <p:cNvSpPr>
            <a:spLocks noGrp="1"/>
          </p:cNvSpPr>
          <p:nvPr>
            <p:ph type="dt" sz="half" idx="10"/>
          </p:nvPr>
        </p:nvSpPr>
        <p:spPr/>
        <p:txBody>
          <a:bodyPr/>
          <a:lstStyle/>
          <a:p>
            <a:fld id="{E44EC9A5-C5EB-483D-8A17-BE654D2B2259}" type="datetimeFigureOut">
              <a:rPr lang="zh-CN" altLang="en-US" smtClean="0"/>
              <a:t>2020/2/6</a:t>
            </a:fld>
            <a:endParaRPr lang="zh-CN" altLang="en-US"/>
          </a:p>
        </p:txBody>
      </p:sp>
      <p:sp>
        <p:nvSpPr>
          <p:cNvPr id="3" name="页脚占位符 2">
            <a:extLst>
              <a:ext uri="{FF2B5EF4-FFF2-40B4-BE49-F238E27FC236}">
                <a16:creationId xmlns:a16="http://schemas.microsoft.com/office/drawing/2014/main" id="{CB7988FA-BAB3-4809-8A8F-47C8EB39485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0C9A8C-E238-403B-B50A-64A2644A8AE9}"/>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27570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0B906-2B8F-4BB3-BE01-5A3BB5946A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303D03-A98B-4D23-A76E-8CD233B3D9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0E2FF6D-972E-49FA-9F1C-BA63B3F8B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337886-F998-457A-9996-2F87E141E109}"/>
              </a:ext>
            </a:extLst>
          </p:cNvPr>
          <p:cNvSpPr>
            <a:spLocks noGrp="1"/>
          </p:cNvSpPr>
          <p:nvPr>
            <p:ph type="dt" sz="half" idx="10"/>
          </p:nvPr>
        </p:nvSpPr>
        <p:spPr/>
        <p:txBody>
          <a:bodyPr/>
          <a:lstStyle/>
          <a:p>
            <a:fld id="{E44EC9A5-C5EB-483D-8A17-BE654D2B2259}" type="datetimeFigureOut">
              <a:rPr lang="zh-CN" altLang="en-US" smtClean="0"/>
              <a:t>2020/2/6</a:t>
            </a:fld>
            <a:endParaRPr lang="zh-CN" altLang="en-US"/>
          </a:p>
        </p:txBody>
      </p:sp>
      <p:sp>
        <p:nvSpPr>
          <p:cNvPr id="6" name="页脚占位符 5">
            <a:extLst>
              <a:ext uri="{FF2B5EF4-FFF2-40B4-BE49-F238E27FC236}">
                <a16:creationId xmlns:a16="http://schemas.microsoft.com/office/drawing/2014/main" id="{98CC6B7D-5F08-4F9C-BCAC-495A82F9AA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84B9F7-A60D-405A-9B78-2EF937D9A6E4}"/>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80919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96ED6-7354-4D73-BF0D-9263B1E10C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5767C7-5015-4123-A6C6-917B505889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5CD784-5CF8-45BE-A038-297382D63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0328FF-C173-43A5-8FD5-E3DAA93A3B77}"/>
              </a:ext>
            </a:extLst>
          </p:cNvPr>
          <p:cNvSpPr>
            <a:spLocks noGrp="1"/>
          </p:cNvSpPr>
          <p:nvPr>
            <p:ph type="dt" sz="half" idx="10"/>
          </p:nvPr>
        </p:nvSpPr>
        <p:spPr/>
        <p:txBody>
          <a:bodyPr/>
          <a:lstStyle/>
          <a:p>
            <a:fld id="{E44EC9A5-C5EB-483D-8A17-BE654D2B2259}" type="datetimeFigureOut">
              <a:rPr lang="zh-CN" altLang="en-US" smtClean="0"/>
              <a:t>2020/2/6</a:t>
            </a:fld>
            <a:endParaRPr lang="zh-CN" altLang="en-US"/>
          </a:p>
        </p:txBody>
      </p:sp>
      <p:sp>
        <p:nvSpPr>
          <p:cNvPr id="6" name="页脚占位符 5">
            <a:extLst>
              <a:ext uri="{FF2B5EF4-FFF2-40B4-BE49-F238E27FC236}">
                <a16:creationId xmlns:a16="http://schemas.microsoft.com/office/drawing/2014/main" id="{9E967507-20E1-4B93-AA69-CBA3E8D7F4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B91115-0D98-45EC-A8FA-6F22631274B3}"/>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62153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B15EAA-5D39-4A56-91DD-F35635F6B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08FCA7C-85B6-4057-B973-D3A64834E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2D0A62-BC70-43DB-88A9-53C5C623E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EC9A5-C5EB-483D-8A17-BE654D2B2259}" type="datetimeFigureOut">
              <a:rPr lang="zh-CN" altLang="en-US" smtClean="0"/>
              <a:t>2020/2/6</a:t>
            </a:fld>
            <a:endParaRPr lang="zh-CN" altLang="en-US"/>
          </a:p>
        </p:txBody>
      </p:sp>
      <p:sp>
        <p:nvSpPr>
          <p:cNvPr id="5" name="页脚占位符 4">
            <a:extLst>
              <a:ext uri="{FF2B5EF4-FFF2-40B4-BE49-F238E27FC236}">
                <a16:creationId xmlns:a16="http://schemas.microsoft.com/office/drawing/2014/main" id="{4E3D1141-8496-4A60-B86E-801E3FA8D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C9E4587-CACC-417C-8E57-F87ABDAAC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254751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59679" y="5660732"/>
            <a:ext cx="2864923" cy="680671"/>
          </a:xfrm>
          <a:prstGeom prst="rect">
            <a:avLst/>
          </a:prstGeom>
          <a:noFill/>
        </p:spPr>
        <p:txBody>
          <a:bodyPr wrap="square" lIns="64487" tIns="32244" rIns="64487" bIns="32244" rtlCol="0">
            <a:spAutoFit/>
          </a:bodyPr>
          <a:lstStyle/>
          <a:p>
            <a:pPr algn="ctr"/>
            <a:r>
              <a:rPr lang="zh-CN" altLang="en-US" sz="2000" dirty="0">
                <a:solidFill>
                  <a:prstClr val="white"/>
                </a:solidFill>
                <a:latin typeface="微软雅黑" panose="020B0503020204020204" pitchFamily="34" charset="-122"/>
                <a:ea typeface="微软雅黑" panose="020B0503020204020204" pitchFamily="34" charset="-122"/>
              </a:rPr>
              <a:t>成本事业部</a:t>
            </a:r>
            <a:r>
              <a:rPr lang="en-US" altLang="zh-CN" sz="2000" dirty="0">
                <a:solidFill>
                  <a:prstClr val="white"/>
                </a:solidFill>
                <a:latin typeface="微软雅黑" panose="020B0503020204020204" pitchFamily="34" charset="-122"/>
                <a:ea typeface="微软雅黑" panose="020B0503020204020204" pitchFamily="34" charset="-122"/>
              </a:rPr>
              <a:t>-</a:t>
            </a:r>
            <a:r>
              <a:rPr lang="zh-CN" altLang="en-US" sz="2000" dirty="0">
                <a:solidFill>
                  <a:prstClr val="white"/>
                </a:solidFill>
                <a:latin typeface="微软雅黑" panose="020B0503020204020204" pitchFamily="34" charset="-122"/>
                <a:ea typeface="微软雅黑" panose="020B0503020204020204" pitchFamily="34" charset="-122"/>
              </a:rPr>
              <a:t>费用产品组</a:t>
            </a:r>
            <a:endParaRPr lang="en-US" altLang="zh-CN" sz="2000" dirty="0">
              <a:solidFill>
                <a:prstClr val="white"/>
              </a:solidFill>
              <a:latin typeface="微软雅黑" panose="020B0503020204020204" pitchFamily="34" charset="-122"/>
              <a:ea typeface="微软雅黑" panose="020B0503020204020204" pitchFamily="34" charset="-122"/>
            </a:endParaRPr>
          </a:p>
          <a:p>
            <a:pPr algn="ctr"/>
            <a:r>
              <a:rPr lang="en-US" altLang="zh-CN" sz="2000" dirty="0">
                <a:solidFill>
                  <a:prstClr val="white"/>
                </a:solidFill>
                <a:latin typeface="微软雅黑" panose="020B0503020204020204" pitchFamily="34" charset="-122"/>
                <a:ea typeface="微软雅黑" panose="020B0503020204020204" pitchFamily="34" charset="-122"/>
              </a:rPr>
              <a:t>2020</a:t>
            </a:r>
            <a:r>
              <a:rPr lang="zh-CN" altLang="en-US" sz="2000" dirty="0">
                <a:solidFill>
                  <a:prstClr val="white"/>
                </a:solidFill>
                <a:latin typeface="微软雅黑" panose="020B0503020204020204" pitchFamily="34" charset="-122"/>
                <a:ea typeface="微软雅黑" panose="020B0503020204020204" pitchFamily="34" charset="-122"/>
              </a:rPr>
              <a:t>年</a:t>
            </a:r>
            <a:r>
              <a:rPr lang="en-US" altLang="zh-CN" sz="2000" dirty="0">
                <a:solidFill>
                  <a:prstClr val="white"/>
                </a:solidFill>
                <a:latin typeface="微软雅黑" panose="020B0503020204020204" pitchFamily="34" charset="-122"/>
                <a:ea typeface="微软雅黑" panose="020B0503020204020204" pitchFamily="34" charset="-122"/>
              </a:rPr>
              <a:t>2</a:t>
            </a:r>
            <a:r>
              <a:rPr lang="zh-CN" altLang="en-US" sz="2000" dirty="0">
                <a:solidFill>
                  <a:prstClr val="white"/>
                </a:solidFill>
                <a:latin typeface="微软雅黑" panose="020B0503020204020204" pitchFamily="34" charset="-122"/>
                <a:ea typeface="微软雅黑" panose="020B0503020204020204" pitchFamily="34" charset="-122"/>
              </a:rPr>
              <a:t>月</a:t>
            </a:r>
          </a:p>
        </p:txBody>
      </p:sp>
      <p:sp>
        <p:nvSpPr>
          <p:cNvPr id="5" name="Text Box 6"/>
          <p:cNvSpPr txBox="1">
            <a:spLocks noChangeArrowheads="1"/>
          </p:cNvSpPr>
          <p:nvPr/>
        </p:nvSpPr>
        <p:spPr bwMode="auto">
          <a:xfrm>
            <a:off x="2205" y="2908781"/>
            <a:ext cx="12186004" cy="218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2779" tIns="61389" rIns="122779" bIns="61389">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defTabSz="613983" eaLnBrk="1" hangingPunct="1">
              <a:lnSpc>
                <a:spcPct val="150000"/>
              </a:lnSpc>
            </a:pPr>
            <a:r>
              <a:rPr lang="zh-CN" altLang="en-US" sz="5399" b="1" dirty="0">
                <a:solidFill>
                  <a:srgbClr val="FFC000"/>
                </a:solidFill>
                <a:latin typeface="微软雅黑" panose="020B0503020204020204" pitchFamily="34" charset="-122"/>
                <a:ea typeface="微软雅黑" panose="020B0503020204020204" pitchFamily="34" charset="-122"/>
                <a:cs typeface="+mn-cs"/>
              </a:rPr>
              <a:t>明源云</a:t>
            </a:r>
            <a:r>
              <a:rPr lang="en-US" altLang="zh-CN" sz="5399" b="1" dirty="0">
                <a:solidFill>
                  <a:srgbClr val="FFC000"/>
                </a:solidFill>
                <a:latin typeface="微软雅黑" panose="020B0503020204020204" pitchFamily="34" charset="-122"/>
                <a:ea typeface="微软雅黑" panose="020B0503020204020204" pitchFamily="34" charset="-122"/>
                <a:cs typeface="+mn-cs"/>
              </a:rPr>
              <a:t>ERP-</a:t>
            </a:r>
            <a:r>
              <a:rPr lang="zh-CN" altLang="en-US" sz="5399" b="1" dirty="0">
                <a:solidFill>
                  <a:srgbClr val="FFC000"/>
                </a:solidFill>
                <a:latin typeface="微软雅黑" panose="020B0503020204020204" pitchFamily="34" charset="-122"/>
                <a:ea typeface="微软雅黑" panose="020B0503020204020204" pitchFamily="34" charset="-122"/>
                <a:cs typeface="+mn-cs"/>
              </a:rPr>
              <a:t>费用系统培训</a:t>
            </a:r>
            <a:endParaRPr lang="en-US" altLang="zh-CN" sz="5399" b="1" dirty="0">
              <a:solidFill>
                <a:srgbClr val="FFC000"/>
              </a:solidFill>
              <a:latin typeface="微软雅黑" panose="020B0503020204020204" pitchFamily="34" charset="-122"/>
              <a:ea typeface="微软雅黑" panose="020B0503020204020204" pitchFamily="34" charset="-122"/>
              <a:cs typeface="+mn-cs"/>
            </a:endParaRPr>
          </a:p>
          <a:p>
            <a:pPr algn="ctr" defTabSz="613983" eaLnBrk="1" hangingPunct="1">
              <a:lnSpc>
                <a:spcPct val="150000"/>
              </a:lnSpc>
            </a:pPr>
            <a:r>
              <a:rPr lang="zh-CN" altLang="en-US" sz="4000" b="1" dirty="0">
                <a:solidFill>
                  <a:srgbClr val="FFC000"/>
                </a:solidFill>
                <a:latin typeface="微软雅黑" panose="020B0503020204020204" pitchFamily="34" charset="-122"/>
                <a:ea typeface="微软雅黑" panose="020B0503020204020204" pitchFamily="34" charset="-122"/>
                <a:cs typeface="+mn-cs"/>
              </a:rPr>
              <a:t>第二节：费用系统初始化</a:t>
            </a:r>
            <a:endParaRPr lang="en-US" altLang="zh-CN" sz="4000" b="1" dirty="0">
              <a:solidFill>
                <a:srgbClr val="FFC000"/>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4819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本节课你需要掌握</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F252C8CA-57FD-4B42-A512-ACE0B8282E9C}"/>
              </a:ext>
            </a:extLst>
          </p:cNvPr>
          <p:cNvSpPr txBox="1"/>
          <p:nvPr/>
        </p:nvSpPr>
        <p:spPr>
          <a:xfrm>
            <a:off x="1940560" y="1463040"/>
            <a:ext cx="5771248" cy="327711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solidFill>
                  <a:schemeClr val="bg1"/>
                </a:solidFill>
              </a:rPr>
              <a:t>你需要掌握如下内容的调研方法</a:t>
            </a:r>
            <a:endParaRPr lang="en-US" altLang="zh-CN" sz="2000" dirty="0">
              <a:solidFill>
                <a:schemeClr val="bg1"/>
              </a:solidFill>
            </a:endParaRPr>
          </a:p>
          <a:p>
            <a:pPr marL="800100" lvl="1" indent="-342900">
              <a:lnSpc>
                <a:spcPct val="150000"/>
              </a:lnSpc>
              <a:buFont typeface="Arial" panose="020B0604020202020204" pitchFamily="34" charset="0"/>
              <a:buChar char="•"/>
            </a:pPr>
            <a:r>
              <a:rPr lang="zh-CN" altLang="en-US" sz="2000" dirty="0">
                <a:solidFill>
                  <a:schemeClr val="bg1"/>
                </a:solidFill>
              </a:rPr>
              <a:t>科目</a:t>
            </a:r>
            <a:endParaRPr lang="en-US" altLang="zh-CN" sz="2000" dirty="0">
              <a:solidFill>
                <a:schemeClr val="bg1"/>
              </a:solidFill>
            </a:endParaRPr>
          </a:p>
          <a:p>
            <a:pPr marL="800100" lvl="1" indent="-342900">
              <a:lnSpc>
                <a:spcPct val="150000"/>
              </a:lnSpc>
              <a:buFont typeface="Arial" panose="020B0604020202020204" pitchFamily="34" charset="0"/>
              <a:buChar char="•"/>
            </a:pPr>
            <a:r>
              <a:rPr lang="zh-CN" altLang="en-US" sz="2000" dirty="0">
                <a:solidFill>
                  <a:schemeClr val="bg1"/>
                </a:solidFill>
              </a:rPr>
              <a:t>主体</a:t>
            </a:r>
            <a:endParaRPr lang="en-US" altLang="zh-CN" sz="2000" dirty="0">
              <a:solidFill>
                <a:schemeClr val="bg1"/>
              </a:solidFill>
            </a:endParaRPr>
          </a:p>
          <a:p>
            <a:pPr marL="800100" lvl="1" indent="-342900">
              <a:lnSpc>
                <a:spcPct val="150000"/>
              </a:lnSpc>
              <a:buFont typeface="Arial" panose="020B0604020202020204" pitchFamily="34" charset="0"/>
              <a:buChar char="•"/>
            </a:pPr>
            <a:r>
              <a:rPr lang="zh-CN" altLang="en-US" sz="2000" dirty="0">
                <a:solidFill>
                  <a:schemeClr val="bg1"/>
                </a:solidFill>
              </a:rPr>
              <a:t>业务授权</a:t>
            </a:r>
            <a:endParaRPr lang="en-US" altLang="zh-CN" sz="2000" dirty="0">
              <a:solidFill>
                <a:schemeClr val="bg1"/>
              </a:solidFill>
            </a:endParaRPr>
          </a:p>
          <a:p>
            <a:pPr marL="800100" lvl="1" indent="-342900">
              <a:lnSpc>
                <a:spcPct val="150000"/>
              </a:lnSpc>
              <a:buFont typeface="Arial" panose="020B0604020202020204" pitchFamily="34" charset="0"/>
              <a:buChar char="•"/>
            </a:pPr>
            <a:r>
              <a:rPr lang="zh-CN" altLang="en-US" sz="2000" dirty="0">
                <a:solidFill>
                  <a:schemeClr val="bg1"/>
                </a:solidFill>
              </a:rPr>
              <a:t>供应商</a:t>
            </a:r>
            <a:endParaRPr lang="en-US" altLang="zh-CN" sz="2000" dirty="0">
              <a:solidFill>
                <a:schemeClr val="bg1"/>
              </a:solidFill>
            </a:endParaRPr>
          </a:p>
          <a:p>
            <a:pPr marL="800100" lvl="1" indent="-342900">
              <a:lnSpc>
                <a:spcPct val="150000"/>
              </a:lnSpc>
              <a:buFont typeface="Arial" panose="020B0604020202020204" pitchFamily="34" charset="0"/>
              <a:buChar char="•"/>
            </a:pPr>
            <a:r>
              <a:rPr lang="zh-CN" altLang="en-US" sz="2000" dirty="0">
                <a:solidFill>
                  <a:schemeClr val="bg1"/>
                </a:solidFill>
              </a:rPr>
              <a:t>业务参数</a:t>
            </a:r>
            <a:endParaRPr lang="en-US" altLang="zh-CN" sz="2000" dirty="0">
              <a:solidFill>
                <a:schemeClr val="bg1"/>
              </a:solidFill>
            </a:endParaRPr>
          </a:p>
          <a:p>
            <a:pPr marL="342900" indent="-342900">
              <a:lnSpc>
                <a:spcPct val="150000"/>
              </a:lnSpc>
              <a:buFont typeface="Wingdings" panose="05000000000000000000" pitchFamily="2" charset="2"/>
              <a:buChar char="Ø"/>
            </a:pPr>
            <a:r>
              <a:rPr lang="zh-CN" altLang="en-US" sz="2000" dirty="0">
                <a:solidFill>
                  <a:schemeClr val="bg1"/>
                </a:solidFill>
              </a:rPr>
              <a:t>掌握初始化模板的使用</a:t>
            </a:r>
            <a:endParaRPr lang="en-US" altLang="zh-CN" sz="2000" dirty="0">
              <a:solidFill>
                <a:schemeClr val="bg1"/>
              </a:solidFill>
            </a:endParaRPr>
          </a:p>
        </p:txBody>
      </p:sp>
    </p:spTree>
    <p:extLst>
      <p:ext uri="{BB962C8B-B14F-4D97-AF65-F5344CB8AC3E}">
        <p14:creationId xmlns:p14="http://schemas.microsoft.com/office/powerpoint/2010/main" val="179831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C72471C4-4825-4547-81D3-C5E44BEA712E}"/>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学习目的</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E990A207-4BD8-4AD4-8F2C-4029601E6EE8}"/>
              </a:ext>
            </a:extLst>
          </p:cNvPr>
          <p:cNvSpPr txBox="1"/>
          <p:nvPr/>
        </p:nvSpPr>
        <p:spPr>
          <a:xfrm>
            <a:off x="988702" y="1413097"/>
            <a:ext cx="10567991" cy="254768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掌握初始化调研方法</a:t>
            </a:r>
            <a:endParaRPr lang="en-US" altLang="zh-CN" sz="2800" dirty="0">
              <a:solidFill>
                <a:schemeClr val="bg1"/>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2800" dirty="0">
                <a:solidFill>
                  <a:schemeClr val="bg1"/>
                </a:solidFill>
                <a:latin typeface="微软雅黑" panose="020B0503020204020204" pitchFamily="34" charset="-122"/>
                <a:ea typeface="微软雅黑" panose="020B0503020204020204" pitchFamily="34" charset="-122"/>
              </a:rPr>
              <a:t>掌握科目、费用主体、业务授权、供应商、 业务参数的系统初始化操作</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539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71293156-BB69-4ED5-8150-B4345EFE85DE}"/>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初始化范围</a:t>
            </a:r>
            <a:endParaRPr lang="zh-CN" altLang="zh-CN" sz="3199" b="1" dirty="0">
              <a:solidFill>
                <a:schemeClr val="bg1"/>
              </a:solidFill>
              <a:latin typeface="方正兰亭粗黑_GBK" charset="-122"/>
              <a:ea typeface="微软雅黑" pitchFamily="34" charset="-122"/>
            </a:endParaRPr>
          </a:p>
        </p:txBody>
      </p:sp>
      <p:sp>
        <p:nvSpPr>
          <p:cNvPr id="18" name="矩形 17">
            <a:extLst>
              <a:ext uri="{FF2B5EF4-FFF2-40B4-BE49-F238E27FC236}">
                <a16:creationId xmlns:a16="http://schemas.microsoft.com/office/drawing/2014/main" id="{F5B0B9E2-E9DB-4FA4-A8BF-FA051EFBF85D}"/>
              </a:ext>
            </a:extLst>
          </p:cNvPr>
          <p:cNvSpPr/>
          <p:nvPr/>
        </p:nvSpPr>
        <p:spPr>
          <a:xfrm>
            <a:off x="2487486" y="1582597"/>
            <a:ext cx="2943829" cy="3692806"/>
          </a:xfrm>
          <a:prstGeom prst="rect">
            <a:avLst/>
          </a:prstGeom>
        </p:spPr>
        <p:txBody>
          <a:bodyPr wrap="square">
            <a:spAutoFit/>
          </a:bodyPr>
          <a:lstStyle/>
          <a:p>
            <a:pPr marL="285750" indent="-285750" defTabSz="914400">
              <a:lnSpc>
                <a:spcPct val="200000"/>
              </a:lnSpc>
              <a:buFont typeface="Arial" panose="020B0604020202020204" pitchFamily="34" charset="0"/>
              <a:buChar char="•"/>
            </a:pPr>
            <a:r>
              <a:rPr lang="zh-CN" altLang="en-US" sz="2000" b="1" dirty="0">
                <a:solidFill>
                  <a:schemeClr val="bg1"/>
                </a:solidFill>
                <a:latin typeface="微软雅黑" panose="020B0503020204020204" pitchFamily="34" charset="-122"/>
                <a:ea typeface="微软雅黑" panose="020B0503020204020204" pitchFamily="34" charset="-122"/>
              </a:rPr>
              <a:t>科目</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sz="2000" b="1" dirty="0">
                <a:solidFill>
                  <a:schemeClr val="bg1"/>
                </a:solidFill>
                <a:latin typeface="微软雅黑" panose="020B0503020204020204" pitchFamily="34" charset="-122"/>
                <a:ea typeface="微软雅黑" panose="020B0503020204020204" pitchFamily="34" charset="-122"/>
              </a:rPr>
              <a:t>费用承担主体</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sz="2000" b="1" dirty="0">
                <a:solidFill>
                  <a:schemeClr val="bg1"/>
                </a:solidFill>
                <a:latin typeface="微软雅黑" panose="020B0503020204020204" pitchFamily="34" charset="-122"/>
                <a:ea typeface="微软雅黑" panose="020B0503020204020204" pitchFamily="34" charset="-122"/>
              </a:rPr>
              <a:t>业务授权</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sz="2000" b="1" dirty="0">
                <a:solidFill>
                  <a:schemeClr val="bg1"/>
                </a:solidFill>
                <a:latin typeface="微软雅黑" panose="020B0503020204020204" pitchFamily="34" charset="-122"/>
                <a:ea typeface="微软雅黑" panose="020B0503020204020204" pitchFamily="34" charset="-122"/>
              </a:rPr>
              <a:t>供应商</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sz="2000" b="1" dirty="0">
                <a:solidFill>
                  <a:schemeClr val="bg1"/>
                </a:solidFill>
                <a:latin typeface="微软雅黑" panose="020B0503020204020204" pitchFamily="34" charset="-122"/>
                <a:ea typeface="微软雅黑" panose="020B0503020204020204" pitchFamily="34" charset="-122"/>
              </a:rPr>
              <a:t>业务参数</a:t>
            </a:r>
            <a:endParaRPr lang="en-US" altLang="zh-CN" sz="2000" b="1" dirty="0">
              <a:solidFill>
                <a:schemeClr val="bg1"/>
              </a:solidFill>
              <a:latin typeface="微软雅黑" panose="020B0503020204020204" pitchFamily="34" charset="-122"/>
              <a:ea typeface="微软雅黑" panose="020B0503020204020204" pitchFamily="34" charset="-122"/>
            </a:endParaRPr>
          </a:p>
          <a:p>
            <a:pPr marL="285750" indent="-285750" defTabSz="914400">
              <a:lnSpc>
                <a:spcPct val="200000"/>
              </a:lnSpc>
              <a:buFont typeface="Arial" panose="020B0604020202020204" pitchFamily="34" charset="0"/>
              <a:buChar char="•"/>
            </a:pPr>
            <a:r>
              <a:rPr lang="zh-CN" altLang="en-US" sz="2000" b="1" dirty="0">
                <a:solidFill>
                  <a:schemeClr val="bg1"/>
                </a:solidFill>
                <a:latin typeface="微软雅黑" panose="020B0503020204020204" pitchFamily="34" charset="-122"/>
                <a:ea typeface="微软雅黑" panose="020B0503020204020204" pitchFamily="34" charset="-122"/>
              </a:rPr>
              <a:t>工作流流程配置</a:t>
            </a:r>
          </a:p>
        </p:txBody>
      </p:sp>
    </p:spTree>
    <p:extLst>
      <p:ext uri="{BB962C8B-B14F-4D97-AF65-F5344CB8AC3E}">
        <p14:creationId xmlns:p14="http://schemas.microsoft.com/office/powerpoint/2010/main" val="2672675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02DF9C2-F0CD-44C3-B2DF-9C4A1ABF5C45}"/>
              </a:ext>
            </a:extLst>
          </p:cNvPr>
          <p:cNvSpPr/>
          <p:nvPr/>
        </p:nvSpPr>
        <p:spPr>
          <a:xfrm>
            <a:off x="9092306" y="4529827"/>
            <a:ext cx="1858460" cy="1670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168F97A0-3B24-4DF7-881C-7F41968D9A1C}"/>
              </a:ext>
            </a:extLst>
          </p:cNvPr>
          <p:cNvGrpSpPr/>
          <p:nvPr/>
        </p:nvGrpSpPr>
        <p:grpSpPr>
          <a:xfrm>
            <a:off x="1956593" y="202696"/>
            <a:ext cx="7277221" cy="369332"/>
            <a:chOff x="1956593" y="202696"/>
            <a:chExt cx="7277221" cy="369332"/>
          </a:xfrm>
        </p:grpSpPr>
        <p:sp>
          <p:nvSpPr>
            <p:cNvPr id="3" name="文本框 2">
              <a:extLst>
                <a:ext uri="{FF2B5EF4-FFF2-40B4-BE49-F238E27FC236}">
                  <a16:creationId xmlns:a16="http://schemas.microsoft.com/office/drawing/2014/main" id="{57660A2A-E62B-4F06-B005-2F6B977959D1}"/>
                </a:ext>
              </a:extLst>
            </p:cNvPr>
            <p:cNvSpPr txBox="1"/>
            <p:nvPr/>
          </p:nvSpPr>
          <p:spPr>
            <a:xfrm>
              <a:off x="1956593" y="202696"/>
              <a:ext cx="646331" cy="369332"/>
            </a:xfrm>
            <a:prstGeom prst="rect">
              <a:avLst/>
            </a:prstGeom>
            <a:noFill/>
          </p:spPr>
          <p:txBody>
            <a:bodyPr wrap="none" rtlCol="0">
              <a:spAutoFit/>
            </a:bodyPr>
            <a:lstStyle/>
            <a:p>
              <a:r>
                <a:rPr lang="zh-CN" altLang="en-US" b="1" dirty="0">
                  <a:solidFill>
                    <a:srgbClr val="FFFF00"/>
                  </a:solidFill>
                  <a:latin typeface="微软雅黑" panose="020B0503020204020204" pitchFamily="34" charset="-122"/>
                  <a:ea typeface="微软雅黑" panose="020B0503020204020204" pitchFamily="34" charset="-122"/>
                </a:rPr>
                <a:t>科目</a:t>
              </a:r>
              <a:endParaRPr lang="en-US" altLang="zh-CN" b="1" dirty="0">
                <a:solidFill>
                  <a:srgbClr val="FFFF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242489F-9871-433B-A7DC-C0BEBCD6E513}"/>
                </a:ext>
              </a:extLst>
            </p:cNvPr>
            <p:cNvSpPr txBox="1"/>
            <p:nvPr/>
          </p:nvSpPr>
          <p:spPr>
            <a:xfrm>
              <a:off x="3152651" y="20269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费用主体</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C66D953-D501-48B2-B6E8-97E5DF65AC4D}"/>
                </a:ext>
              </a:extLst>
            </p:cNvPr>
            <p:cNvSpPr txBox="1"/>
            <p:nvPr/>
          </p:nvSpPr>
          <p:spPr>
            <a:xfrm>
              <a:off x="4810373" y="20269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业务授权</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453E904-6940-492B-B1AC-8603968561DF}"/>
                </a:ext>
              </a:extLst>
            </p:cNvPr>
            <p:cNvSpPr txBox="1"/>
            <p:nvPr/>
          </p:nvSpPr>
          <p:spPr>
            <a:xfrm>
              <a:off x="8125818" y="20269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业务参数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F5D9460C-663E-452C-B18B-1EE8CE88968F}"/>
                </a:ext>
              </a:extLst>
            </p:cNvPr>
            <p:cNvSpPr txBox="1"/>
            <p:nvPr/>
          </p:nvSpPr>
          <p:spPr>
            <a:xfrm>
              <a:off x="6468095" y="202696"/>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供应商</a:t>
              </a:r>
              <a:endParaRPr lang="en-US" altLang="zh-CN" dirty="0">
                <a:solidFill>
                  <a:schemeClr val="bg1"/>
                </a:solidFill>
                <a:latin typeface="微软雅黑" panose="020B0503020204020204" pitchFamily="34" charset="-122"/>
                <a:ea typeface="微软雅黑" panose="020B0503020204020204" pitchFamily="34" charset="-122"/>
              </a:endParaRPr>
            </a:p>
          </p:txBody>
        </p:sp>
      </p:grpSp>
      <p:sp>
        <p:nvSpPr>
          <p:cNvPr id="9" name="矩形 8">
            <a:extLst>
              <a:ext uri="{FF2B5EF4-FFF2-40B4-BE49-F238E27FC236}">
                <a16:creationId xmlns:a16="http://schemas.microsoft.com/office/drawing/2014/main" id="{62AC99D6-5C3E-4C82-8C97-690CC86E86DA}"/>
              </a:ext>
            </a:extLst>
          </p:cNvPr>
          <p:cNvSpPr/>
          <p:nvPr/>
        </p:nvSpPr>
        <p:spPr>
          <a:xfrm>
            <a:off x="1303851" y="1364687"/>
            <a:ext cx="5211683" cy="307777"/>
          </a:xfrm>
          <a:prstGeom prst="rect">
            <a:avLst/>
          </a:prstGeom>
        </p:spPr>
        <p:txBody>
          <a:bodyPr wrap="non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如果客户有健全的预算体系，科目从预算表中提取后与财务确认</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90A6E016-9BF2-4F01-A39E-30F70E15514B}"/>
              </a:ext>
            </a:extLst>
          </p:cNvPr>
          <p:cNvSpPr/>
          <p:nvPr/>
        </p:nvSpPr>
        <p:spPr>
          <a:xfrm>
            <a:off x="1303851" y="1884570"/>
            <a:ext cx="5912003" cy="307777"/>
          </a:xfrm>
          <a:prstGeom prst="rect">
            <a:avLst/>
          </a:prstGeom>
        </p:spPr>
        <p:txBody>
          <a:bodyPr wrap="non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如果客户没有预算体系，与财务确定管理科目是否以财务会计科目一致</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B4FB963F-FC5B-4826-9E77-98A41BC99CE5}"/>
              </a:ext>
            </a:extLst>
          </p:cNvPr>
          <p:cNvSpPr/>
          <p:nvPr/>
        </p:nvSpPr>
        <p:spPr>
          <a:xfrm>
            <a:off x="221503" y="1068166"/>
            <a:ext cx="1082348" cy="307777"/>
          </a:xfrm>
          <a:prstGeom prst="rect">
            <a:avLst/>
          </a:prstGeom>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调研基础：</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A550087C-6EBA-4716-82EE-C524CB45C26B}"/>
              </a:ext>
            </a:extLst>
          </p:cNvPr>
          <p:cNvSpPr/>
          <p:nvPr/>
        </p:nvSpPr>
        <p:spPr>
          <a:xfrm>
            <a:off x="205130" y="2831117"/>
            <a:ext cx="1261884" cy="307777"/>
          </a:xfrm>
          <a:prstGeom prst="rect">
            <a:avLst/>
          </a:prstGeom>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初始化要点：</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B91E5C59-952A-4602-B90C-BF4F8E0C4647}"/>
              </a:ext>
            </a:extLst>
          </p:cNvPr>
          <p:cNvSpPr/>
          <p:nvPr/>
        </p:nvSpPr>
        <p:spPr>
          <a:xfrm>
            <a:off x="1357639" y="3126486"/>
            <a:ext cx="10005254" cy="1346907"/>
          </a:xfrm>
          <a:prstGeom prst="rect">
            <a:avLst/>
          </a:prstGeom>
        </p:spPr>
        <p:txBody>
          <a:bodyPr wrap="square">
            <a:spAutoFit/>
          </a:bodyPr>
          <a:lstStyle/>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a:t>
            </a:r>
            <a:r>
              <a:rPr lang="zh-CN" altLang="en-US" sz="1400" dirty="0">
                <a:solidFill>
                  <a:schemeClr val="bg1"/>
                </a:solidFill>
                <a:latin typeface="微软雅黑" panose="020B0503020204020204" pitchFamily="34" charset="-122"/>
                <a:ea typeface="微软雅黑" panose="020B0503020204020204" pitchFamily="34" charset="-122"/>
              </a:rPr>
              <a:t>、管理科目必须与财务科目相等或者比财务科目细， 不允许管理科目比财务科目粒度粗！</a:t>
            </a: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、当客户有多个其他板块需要同费用系统管理时，可以配置多套模板授权给对应公司，但是需要注意提前梳理分析其他板块的预算、合同、报销业务流程规则是否与系统匹配； </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3</a:t>
            </a:r>
            <a:r>
              <a:rPr lang="zh-CN" altLang="en-US" sz="1400" dirty="0">
                <a:solidFill>
                  <a:schemeClr val="bg1"/>
                </a:solidFill>
                <a:latin typeface="微软雅黑" panose="020B0503020204020204" pitchFamily="34" charset="-122"/>
                <a:ea typeface="微软雅黑" panose="020B0503020204020204" pitchFamily="34" charset="-122"/>
              </a:rPr>
              <a:t>、注意区分出开发间接费与管理费，开发间接费的费用类型选择“其他”</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aphicFrame>
        <p:nvGraphicFramePr>
          <p:cNvPr id="14" name="对象 13">
            <a:extLst>
              <a:ext uri="{FF2B5EF4-FFF2-40B4-BE49-F238E27FC236}">
                <a16:creationId xmlns:a16="http://schemas.microsoft.com/office/drawing/2014/main" id="{796D7F0A-5621-42C4-BD12-A46188C4B36E}"/>
              </a:ext>
            </a:extLst>
          </p:cNvPr>
          <p:cNvGraphicFramePr>
            <a:graphicFrameLocks noChangeAspect="1"/>
          </p:cNvGraphicFramePr>
          <p:nvPr>
            <p:extLst>
              <p:ext uri="{D42A27DB-BD31-4B8C-83A1-F6EECF244321}">
                <p14:modId xmlns:p14="http://schemas.microsoft.com/office/powerpoint/2010/main" val="1471023258"/>
              </p:ext>
            </p:extLst>
          </p:nvPr>
        </p:nvGraphicFramePr>
        <p:xfrm>
          <a:off x="8952355" y="4716967"/>
          <a:ext cx="2138362" cy="1938337"/>
        </p:xfrm>
        <a:graphic>
          <a:graphicData uri="http://schemas.openxmlformats.org/presentationml/2006/ole">
            <mc:AlternateContent xmlns:mc="http://schemas.openxmlformats.org/markup-compatibility/2006">
              <mc:Choice xmlns:v="urn:schemas-microsoft-com:vml" Requires="v">
                <p:oleObj spid="_x0000_s1101" name="Worksheet" showAsIcon="1" r:id="rId3" imgW="914400" imgH="828720" progId="Excel.Sheet.12">
                  <p:embed/>
                </p:oleObj>
              </mc:Choice>
              <mc:Fallback>
                <p:oleObj name="Worksheet" showAsIcon="1" r:id="rId3" imgW="914400" imgH="828720" progId="Excel.Sheet.12">
                  <p:embed/>
                  <p:pic>
                    <p:nvPicPr>
                      <p:cNvPr id="3" name="对象 2"/>
                      <p:cNvPicPr/>
                      <p:nvPr/>
                    </p:nvPicPr>
                    <p:blipFill>
                      <a:blip r:embed="rId4"/>
                      <a:stretch>
                        <a:fillRect/>
                      </a:stretch>
                    </p:blipFill>
                    <p:spPr>
                      <a:xfrm>
                        <a:off x="8952355" y="4716967"/>
                        <a:ext cx="2138362" cy="1938337"/>
                      </a:xfrm>
                      <a:prstGeom prst="rect">
                        <a:avLst/>
                      </a:prstGeom>
                    </p:spPr>
                  </p:pic>
                </p:oleObj>
              </mc:Fallback>
            </mc:AlternateContent>
          </a:graphicData>
        </a:graphic>
      </p:graphicFrame>
      <p:sp>
        <p:nvSpPr>
          <p:cNvPr id="18" name="矩形 17">
            <a:extLst>
              <a:ext uri="{FF2B5EF4-FFF2-40B4-BE49-F238E27FC236}">
                <a16:creationId xmlns:a16="http://schemas.microsoft.com/office/drawing/2014/main" id="{4A910A64-52E0-4FBD-86E7-791F04A262E2}"/>
              </a:ext>
            </a:extLst>
          </p:cNvPr>
          <p:cNvSpPr/>
          <p:nvPr/>
        </p:nvSpPr>
        <p:spPr>
          <a:xfrm>
            <a:off x="266822" y="5264014"/>
            <a:ext cx="1082348" cy="307777"/>
          </a:xfrm>
          <a:prstGeom prst="rect">
            <a:avLst/>
          </a:prstGeom>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系统操作：</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11B290E8-301D-4203-BA71-C37F1FF1F681}"/>
              </a:ext>
            </a:extLst>
          </p:cNvPr>
          <p:cNvSpPr/>
          <p:nvPr/>
        </p:nvSpPr>
        <p:spPr>
          <a:xfrm>
            <a:off x="1357639" y="5730698"/>
            <a:ext cx="3836307" cy="307777"/>
          </a:xfrm>
          <a:prstGeom prst="rect">
            <a:avLst/>
          </a:prstGeom>
        </p:spPr>
        <p:txBody>
          <a:bodyPr wrap="non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基础设置</a:t>
            </a:r>
            <a:r>
              <a:rPr lang="en-US" altLang="zh-CN" sz="1400" dirty="0">
                <a:solidFill>
                  <a:schemeClr val="bg1"/>
                </a:solidFill>
                <a:latin typeface="微软雅黑" panose="020B0503020204020204" pitchFamily="34" charset="-122"/>
                <a:ea typeface="微软雅黑" panose="020B0503020204020204" pitchFamily="34" charset="-122"/>
              </a:rPr>
              <a:t>-&gt;</a:t>
            </a:r>
            <a:r>
              <a:rPr lang="zh-CN" altLang="en-US" sz="1400" dirty="0">
                <a:solidFill>
                  <a:schemeClr val="bg1"/>
                </a:solidFill>
                <a:latin typeface="微软雅黑" panose="020B0503020204020204" pitchFamily="34" charset="-122"/>
                <a:ea typeface="微软雅黑" panose="020B0503020204020204" pitchFamily="34" charset="-122"/>
              </a:rPr>
              <a:t>标准科目库、基础设置</a:t>
            </a:r>
            <a:r>
              <a:rPr lang="en-US" altLang="zh-CN" sz="1400" dirty="0">
                <a:solidFill>
                  <a:schemeClr val="bg1"/>
                </a:solidFill>
                <a:latin typeface="微软雅黑" panose="020B0503020204020204" pitchFamily="34" charset="-122"/>
                <a:ea typeface="微软雅黑" panose="020B0503020204020204" pitchFamily="34" charset="-122"/>
              </a:rPr>
              <a:t>-&gt;</a:t>
            </a:r>
            <a:r>
              <a:rPr lang="zh-CN" altLang="en-US" sz="1400" dirty="0">
                <a:solidFill>
                  <a:schemeClr val="bg1"/>
                </a:solidFill>
                <a:latin typeface="微软雅黑" panose="020B0503020204020204" pitchFamily="34" charset="-122"/>
                <a:ea typeface="微软雅黑" panose="020B0503020204020204" pitchFamily="34" charset="-122"/>
              </a:rPr>
              <a:t>科目设置</a:t>
            </a:r>
            <a:endParaRPr lang="zh-CN" altLang="en-US" sz="1400" dirty="0"/>
          </a:p>
        </p:txBody>
      </p:sp>
    </p:spTree>
    <p:extLst>
      <p:ext uri="{BB962C8B-B14F-4D97-AF65-F5344CB8AC3E}">
        <p14:creationId xmlns:p14="http://schemas.microsoft.com/office/powerpoint/2010/main" val="20587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C335EDF3-0B5F-43CB-AF5B-522DA154A507}"/>
              </a:ext>
            </a:extLst>
          </p:cNvPr>
          <p:cNvSpPr/>
          <p:nvPr/>
        </p:nvSpPr>
        <p:spPr>
          <a:xfrm>
            <a:off x="10168569" y="4913521"/>
            <a:ext cx="1731686" cy="1599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E90631FB-4CB4-47F9-AFC4-F02EB98A5DD6}"/>
              </a:ext>
            </a:extLst>
          </p:cNvPr>
          <p:cNvGrpSpPr/>
          <p:nvPr/>
        </p:nvGrpSpPr>
        <p:grpSpPr>
          <a:xfrm>
            <a:off x="1956593" y="202696"/>
            <a:ext cx="7277221" cy="369332"/>
            <a:chOff x="1956593" y="202696"/>
            <a:chExt cx="7277221" cy="369332"/>
          </a:xfrm>
        </p:grpSpPr>
        <p:sp>
          <p:nvSpPr>
            <p:cNvPr id="3" name="文本框 2">
              <a:extLst>
                <a:ext uri="{FF2B5EF4-FFF2-40B4-BE49-F238E27FC236}">
                  <a16:creationId xmlns:a16="http://schemas.microsoft.com/office/drawing/2014/main" id="{A2BDC090-2FA9-4D7B-830E-4EC54B47C20C}"/>
                </a:ext>
              </a:extLst>
            </p:cNvPr>
            <p:cNvSpPr txBox="1"/>
            <p:nvPr/>
          </p:nvSpPr>
          <p:spPr>
            <a:xfrm>
              <a:off x="1956593" y="202696"/>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科目</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07D285C-6CCF-44DE-BF59-81D3E7DAD0D7}"/>
                </a:ext>
              </a:extLst>
            </p:cNvPr>
            <p:cNvSpPr txBox="1"/>
            <p:nvPr/>
          </p:nvSpPr>
          <p:spPr>
            <a:xfrm>
              <a:off x="3152651" y="202696"/>
              <a:ext cx="1107996" cy="369332"/>
            </a:xfrm>
            <a:prstGeom prst="rect">
              <a:avLst/>
            </a:prstGeom>
            <a:noFill/>
          </p:spPr>
          <p:txBody>
            <a:bodyPr wrap="none" rtlCol="0">
              <a:spAutoFit/>
            </a:bodyPr>
            <a:lstStyle/>
            <a:p>
              <a:r>
                <a:rPr lang="zh-CN" altLang="en-US" b="1" dirty="0">
                  <a:solidFill>
                    <a:srgbClr val="FFFF00"/>
                  </a:solidFill>
                  <a:latin typeface="微软雅黑" panose="020B0503020204020204" pitchFamily="34" charset="-122"/>
                  <a:ea typeface="微软雅黑" panose="020B0503020204020204" pitchFamily="34" charset="-122"/>
                </a:rPr>
                <a:t>费用主体</a:t>
              </a:r>
              <a:endParaRPr lang="en-US" altLang="zh-CN" b="1" dirty="0">
                <a:solidFill>
                  <a:srgbClr val="FFFF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D65FDC1-D302-4E1D-992B-21980C9879BA}"/>
                </a:ext>
              </a:extLst>
            </p:cNvPr>
            <p:cNvSpPr txBox="1"/>
            <p:nvPr/>
          </p:nvSpPr>
          <p:spPr>
            <a:xfrm>
              <a:off x="4810373" y="20269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业务授权</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DEA7096-85AD-43DF-8633-33B1B73EF105}"/>
                </a:ext>
              </a:extLst>
            </p:cNvPr>
            <p:cNvSpPr txBox="1"/>
            <p:nvPr/>
          </p:nvSpPr>
          <p:spPr>
            <a:xfrm>
              <a:off x="8125818" y="20269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业务参数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F1634A2-FED4-4EBC-A0E2-4AB62E7888CE}"/>
                </a:ext>
              </a:extLst>
            </p:cNvPr>
            <p:cNvSpPr txBox="1"/>
            <p:nvPr/>
          </p:nvSpPr>
          <p:spPr>
            <a:xfrm>
              <a:off x="6468095" y="202696"/>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供应商</a:t>
              </a:r>
              <a:endParaRPr lang="en-US" altLang="zh-CN" dirty="0">
                <a:solidFill>
                  <a:schemeClr val="bg1"/>
                </a:solidFill>
                <a:latin typeface="微软雅黑" panose="020B0503020204020204" pitchFamily="34" charset="-122"/>
                <a:ea typeface="微软雅黑" panose="020B0503020204020204" pitchFamily="34" charset="-122"/>
              </a:endParaRPr>
            </a:p>
          </p:txBody>
        </p:sp>
      </p:grpSp>
      <p:sp>
        <p:nvSpPr>
          <p:cNvPr id="8" name="矩形 7">
            <a:extLst>
              <a:ext uri="{FF2B5EF4-FFF2-40B4-BE49-F238E27FC236}">
                <a16:creationId xmlns:a16="http://schemas.microsoft.com/office/drawing/2014/main" id="{C54D84FD-CE0E-4FD3-84FC-0BD7A733A313}"/>
              </a:ext>
            </a:extLst>
          </p:cNvPr>
          <p:cNvSpPr/>
          <p:nvPr/>
        </p:nvSpPr>
        <p:spPr>
          <a:xfrm>
            <a:off x="236871" y="1119885"/>
            <a:ext cx="2123681" cy="307777"/>
          </a:xfrm>
          <a:prstGeom prst="rect">
            <a:avLst/>
          </a:prstGeom>
        </p:spPr>
        <p:txBody>
          <a:bodyPr wrap="squar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初始化要点：</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6A538AC0-AAED-4D12-873D-C31FBDBF0FBC}"/>
              </a:ext>
            </a:extLst>
          </p:cNvPr>
          <p:cNvSpPr/>
          <p:nvPr/>
        </p:nvSpPr>
        <p:spPr>
          <a:xfrm>
            <a:off x="1298711" y="1478217"/>
            <a:ext cx="10173413" cy="1023742"/>
          </a:xfrm>
          <a:prstGeom prst="rect">
            <a:avLst/>
          </a:prstGeom>
        </p:spPr>
        <p:txBody>
          <a:bodyPr wrap="square">
            <a:spAutoFit/>
          </a:bodyPr>
          <a:lstStyle/>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a:t>
            </a:r>
            <a:r>
              <a:rPr lang="zh-CN" altLang="en-US" sz="1400" dirty="0">
                <a:solidFill>
                  <a:schemeClr val="bg1"/>
                </a:solidFill>
                <a:latin typeface="微软雅黑" panose="020B0503020204020204" pitchFamily="34" charset="-122"/>
                <a:ea typeface="微软雅黑" panose="020B0503020204020204" pitchFamily="34" charset="-122"/>
              </a:rPr>
              <a:t>、预算管理粗放式的可以按照项目的销、管、财三大类做分类</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、预算管理精细化的可以落到项目下的具体每个部门。</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3</a:t>
            </a:r>
            <a:r>
              <a:rPr lang="zh-CN" altLang="en-US" sz="1400" dirty="0">
                <a:solidFill>
                  <a:schemeClr val="bg1"/>
                </a:solidFill>
                <a:latin typeface="微软雅黑" panose="020B0503020204020204" pitchFamily="34" charset="-122"/>
                <a:ea typeface="微软雅黑" panose="020B0503020204020204" pitchFamily="34" charset="-122"/>
              </a:rPr>
              <a:t>、主体是支出多层级结构的，例如你可以把翡翠绿洲项目作为一级主体，项目的营销部、工程部作为二级主体。</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480A4C26-A556-4681-A300-6F04493F83A4}"/>
              </a:ext>
            </a:extLst>
          </p:cNvPr>
          <p:cNvSpPr/>
          <p:nvPr/>
        </p:nvSpPr>
        <p:spPr>
          <a:xfrm>
            <a:off x="236871" y="5370692"/>
            <a:ext cx="1082348" cy="307777"/>
          </a:xfrm>
          <a:prstGeom prst="rect">
            <a:avLst/>
          </a:prstGeom>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系统操作：</a:t>
            </a:r>
            <a:endParaRPr lang="en-US" altLang="zh-CN" sz="1400" dirty="0">
              <a:solidFill>
                <a:schemeClr val="bg1"/>
              </a:solidFill>
              <a:latin typeface="微软雅黑" panose="020B0503020204020204" pitchFamily="34" charset="-122"/>
              <a:ea typeface="微软雅黑" panose="020B0503020204020204" pitchFamily="34" charset="-122"/>
            </a:endParaRPr>
          </a:p>
        </p:txBody>
      </p:sp>
      <p:graphicFrame>
        <p:nvGraphicFramePr>
          <p:cNvPr id="11" name="对象 10">
            <a:extLst>
              <a:ext uri="{FF2B5EF4-FFF2-40B4-BE49-F238E27FC236}">
                <a16:creationId xmlns:a16="http://schemas.microsoft.com/office/drawing/2014/main" id="{E29DA22F-97C7-4E16-B7AF-61B446E6F1D4}"/>
              </a:ext>
            </a:extLst>
          </p:cNvPr>
          <p:cNvGraphicFramePr>
            <a:graphicFrameLocks noChangeAspect="1"/>
          </p:cNvGraphicFramePr>
          <p:nvPr>
            <p:extLst>
              <p:ext uri="{D42A27DB-BD31-4B8C-83A1-F6EECF244321}">
                <p14:modId xmlns:p14="http://schemas.microsoft.com/office/powerpoint/2010/main" val="2779248503"/>
              </p:ext>
            </p:extLst>
          </p:nvPr>
        </p:nvGraphicFramePr>
        <p:xfrm>
          <a:off x="10266765" y="5435496"/>
          <a:ext cx="1569660" cy="1422504"/>
        </p:xfrm>
        <a:graphic>
          <a:graphicData uri="http://schemas.openxmlformats.org/presentationml/2006/ole">
            <mc:AlternateContent xmlns:mc="http://schemas.openxmlformats.org/markup-compatibility/2006">
              <mc:Choice xmlns:v="urn:schemas-microsoft-com:vml" Requires="v">
                <p:oleObj spid="_x0000_s2116" name="Worksheet" showAsIcon="1" r:id="rId3" imgW="914400" imgH="828720" progId="Excel.Sheet.12">
                  <p:embed/>
                </p:oleObj>
              </mc:Choice>
              <mc:Fallback>
                <p:oleObj name="Worksheet" showAsIcon="1" r:id="rId3" imgW="914400" imgH="828720" progId="Excel.Sheet.12">
                  <p:embed/>
                  <p:pic>
                    <p:nvPicPr>
                      <p:cNvPr id="4" name="对象 3"/>
                      <p:cNvPicPr/>
                      <p:nvPr/>
                    </p:nvPicPr>
                    <p:blipFill>
                      <a:blip r:embed="rId4"/>
                      <a:stretch>
                        <a:fillRect/>
                      </a:stretch>
                    </p:blipFill>
                    <p:spPr>
                      <a:xfrm>
                        <a:off x="10266765" y="5435496"/>
                        <a:ext cx="1569660" cy="1422504"/>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0188C12C-A88E-4000-A932-66A775312FF4}"/>
              </a:ext>
            </a:extLst>
          </p:cNvPr>
          <p:cNvSpPr/>
          <p:nvPr/>
        </p:nvSpPr>
        <p:spPr>
          <a:xfrm>
            <a:off x="236871" y="2833034"/>
            <a:ext cx="1082348" cy="307777"/>
          </a:xfrm>
          <a:prstGeom prst="rect">
            <a:avLst/>
          </a:prstGeom>
        </p:spPr>
        <p:txBody>
          <a:bodyPr wrap="non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交付要点：</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B80F5FFC-E803-4534-9A8D-0B5EE490DC85}"/>
              </a:ext>
            </a:extLst>
          </p:cNvPr>
          <p:cNvSpPr/>
          <p:nvPr/>
        </p:nvSpPr>
        <p:spPr>
          <a:xfrm>
            <a:off x="1298711" y="3046379"/>
            <a:ext cx="10173413" cy="1993238"/>
          </a:xfrm>
          <a:prstGeom prst="rect">
            <a:avLst/>
          </a:prstGeom>
        </p:spPr>
        <p:txBody>
          <a:bodyPr wrap="square">
            <a:spAutoFit/>
          </a:bodyPr>
          <a:lstStyle/>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1</a:t>
            </a:r>
            <a:r>
              <a:rPr lang="zh-CN" altLang="en-US" sz="1400" dirty="0">
                <a:solidFill>
                  <a:schemeClr val="bg1"/>
                </a:solidFill>
                <a:latin typeface="微软雅黑" panose="020B0503020204020204" pitchFamily="34" charset="-122"/>
                <a:ea typeface="微软雅黑" panose="020B0503020204020204" pitchFamily="34" charset="-122"/>
              </a:rPr>
              <a:t>、费用承担主体中的费用审核人的作用：用于处理跨公司费用分摊时流程能自动识别出承担部门的审核人，具体操作是工作流中定义步骤责任人选择数据对象相关人中的“承担主体审核人”，工作流会根据业务单据中承担的责任部门自动识别出对应的审核人</a:t>
            </a: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、当组织发生调整时，原主体可以通过禁用功能关闭使用，但历史数据仍然可以正常查看。</a:t>
            </a:r>
          </a:p>
          <a:p>
            <a:pPr>
              <a:lnSpc>
                <a:spcPct val="150000"/>
              </a:lnSpc>
            </a:pPr>
            <a:r>
              <a:rPr lang="en-US" altLang="zh-CN" sz="1400" dirty="0">
                <a:solidFill>
                  <a:schemeClr val="bg1"/>
                </a:solidFill>
                <a:latin typeface="微软雅黑" panose="020B0503020204020204" pitchFamily="34" charset="-122"/>
                <a:ea typeface="微软雅黑" panose="020B0503020204020204" pitchFamily="34" charset="-122"/>
              </a:rPr>
              <a:t>3</a:t>
            </a:r>
            <a:r>
              <a:rPr lang="zh-CN" altLang="en-US" sz="1400" dirty="0">
                <a:solidFill>
                  <a:schemeClr val="bg1"/>
                </a:solidFill>
                <a:latin typeface="微软雅黑" panose="020B0503020204020204" pitchFamily="34" charset="-122"/>
                <a:ea typeface="微软雅黑" panose="020B0503020204020204" pitchFamily="34" charset="-122"/>
              </a:rPr>
              <a:t>、承担主体和科目的梳理一定要在历史数据导入方案前先确定，确定后不能随便改，切记！否则可能会导致历史数据导入工作返工。</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B6CF9020-BFBD-48EB-8E72-C6D275274CBA}"/>
              </a:ext>
            </a:extLst>
          </p:cNvPr>
          <p:cNvSpPr/>
          <p:nvPr/>
        </p:nvSpPr>
        <p:spPr>
          <a:xfrm>
            <a:off x="1220975" y="5818861"/>
            <a:ext cx="2190023" cy="307777"/>
          </a:xfrm>
          <a:prstGeom prst="rect">
            <a:avLst/>
          </a:prstGeom>
        </p:spPr>
        <p:txBody>
          <a:bodyPr wrap="non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基础设置</a:t>
            </a:r>
            <a:r>
              <a:rPr lang="en-US" altLang="zh-CN" sz="1400" dirty="0">
                <a:solidFill>
                  <a:schemeClr val="bg1"/>
                </a:solidFill>
                <a:latin typeface="微软雅黑" panose="020B0503020204020204" pitchFamily="34" charset="-122"/>
                <a:ea typeface="微软雅黑" panose="020B0503020204020204" pitchFamily="34" charset="-122"/>
              </a:rPr>
              <a:t>-&gt;</a:t>
            </a:r>
            <a:r>
              <a:rPr lang="zh-CN" altLang="en-US" sz="1400" dirty="0">
                <a:solidFill>
                  <a:schemeClr val="bg1"/>
                </a:solidFill>
                <a:latin typeface="微软雅黑" panose="020B0503020204020204" pitchFamily="34" charset="-122"/>
                <a:ea typeface="微软雅黑" panose="020B0503020204020204" pitchFamily="34" charset="-122"/>
              </a:rPr>
              <a:t>费用承担主体</a:t>
            </a:r>
            <a:endParaRPr lang="zh-CN" altLang="en-US" sz="1400" dirty="0"/>
          </a:p>
        </p:txBody>
      </p:sp>
    </p:spTree>
    <p:extLst>
      <p:ext uri="{BB962C8B-B14F-4D97-AF65-F5344CB8AC3E}">
        <p14:creationId xmlns:p14="http://schemas.microsoft.com/office/powerpoint/2010/main" val="1490670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0631FB-4CB4-47F9-AFC4-F02EB98A5DD6}"/>
              </a:ext>
            </a:extLst>
          </p:cNvPr>
          <p:cNvGrpSpPr/>
          <p:nvPr/>
        </p:nvGrpSpPr>
        <p:grpSpPr>
          <a:xfrm>
            <a:off x="1956593" y="202696"/>
            <a:ext cx="7277221" cy="369332"/>
            <a:chOff x="1956593" y="202696"/>
            <a:chExt cx="7277221" cy="369332"/>
          </a:xfrm>
        </p:grpSpPr>
        <p:sp>
          <p:nvSpPr>
            <p:cNvPr id="3" name="文本框 2">
              <a:extLst>
                <a:ext uri="{FF2B5EF4-FFF2-40B4-BE49-F238E27FC236}">
                  <a16:creationId xmlns:a16="http://schemas.microsoft.com/office/drawing/2014/main" id="{A2BDC090-2FA9-4D7B-830E-4EC54B47C20C}"/>
                </a:ext>
              </a:extLst>
            </p:cNvPr>
            <p:cNvSpPr txBox="1"/>
            <p:nvPr/>
          </p:nvSpPr>
          <p:spPr>
            <a:xfrm>
              <a:off x="1956593" y="202696"/>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科目</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07D285C-6CCF-44DE-BF59-81D3E7DAD0D7}"/>
                </a:ext>
              </a:extLst>
            </p:cNvPr>
            <p:cNvSpPr txBox="1"/>
            <p:nvPr/>
          </p:nvSpPr>
          <p:spPr>
            <a:xfrm>
              <a:off x="3152651" y="20269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费用主体</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D65FDC1-D302-4E1D-992B-21980C9879BA}"/>
                </a:ext>
              </a:extLst>
            </p:cNvPr>
            <p:cNvSpPr txBox="1"/>
            <p:nvPr/>
          </p:nvSpPr>
          <p:spPr>
            <a:xfrm>
              <a:off x="4810373" y="202696"/>
              <a:ext cx="1107996" cy="369332"/>
            </a:xfrm>
            <a:prstGeom prst="rect">
              <a:avLst/>
            </a:prstGeom>
            <a:noFill/>
          </p:spPr>
          <p:txBody>
            <a:bodyPr wrap="none" rtlCol="0">
              <a:spAutoFit/>
            </a:bodyPr>
            <a:lstStyle/>
            <a:p>
              <a:r>
                <a:rPr lang="zh-CN" altLang="en-US" b="1" dirty="0">
                  <a:solidFill>
                    <a:srgbClr val="FFFF00"/>
                  </a:solidFill>
                  <a:latin typeface="微软雅黑" panose="020B0503020204020204" pitchFamily="34" charset="-122"/>
                  <a:ea typeface="微软雅黑" panose="020B0503020204020204" pitchFamily="34" charset="-122"/>
                </a:rPr>
                <a:t>业务授权</a:t>
              </a:r>
              <a:endParaRPr lang="en-US" altLang="zh-CN" b="1" dirty="0">
                <a:solidFill>
                  <a:srgbClr val="FFFF0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DEA7096-85AD-43DF-8633-33B1B73EF105}"/>
                </a:ext>
              </a:extLst>
            </p:cNvPr>
            <p:cNvSpPr txBox="1"/>
            <p:nvPr/>
          </p:nvSpPr>
          <p:spPr>
            <a:xfrm>
              <a:off x="8125818" y="20269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业务参数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F1634A2-FED4-4EBC-A0E2-4AB62E7888CE}"/>
                </a:ext>
              </a:extLst>
            </p:cNvPr>
            <p:cNvSpPr txBox="1"/>
            <p:nvPr/>
          </p:nvSpPr>
          <p:spPr>
            <a:xfrm>
              <a:off x="6468095" y="202696"/>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供应商</a:t>
              </a:r>
              <a:endParaRPr lang="en-US" altLang="zh-CN" dirty="0">
                <a:solidFill>
                  <a:schemeClr val="bg1"/>
                </a:solidFill>
                <a:latin typeface="微软雅黑" panose="020B0503020204020204" pitchFamily="34" charset="-122"/>
                <a:ea typeface="微软雅黑" panose="020B0503020204020204" pitchFamily="34" charset="-122"/>
              </a:endParaRPr>
            </a:p>
          </p:txBody>
        </p:sp>
      </p:grpSp>
      <p:sp>
        <p:nvSpPr>
          <p:cNvPr id="16" name="矩形 15">
            <a:extLst>
              <a:ext uri="{FF2B5EF4-FFF2-40B4-BE49-F238E27FC236}">
                <a16:creationId xmlns:a16="http://schemas.microsoft.com/office/drawing/2014/main" id="{A859B07C-9DC6-48A5-9005-8CC9E3B6A0D5}"/>
              </a:ext>
            </a:extLst>
          </p:cNvPr>
          <p:cNvSpPr/>
          <p:nvPr/>
        </p:nvSpPr>
        <p:spPr>
          <a:xfrm>
            <a:off x="296270" y="978474"/>
            <a:ext cx="8658139" cy="338554"/>
          </a:xfrm>
          <a:prstGeom prst="rect">
            <a:avLst/>
          </a:prstGeom>
        </p:spPr>
        <p:txBody>
          <a:bodyPr wrap="non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授权模式： </a:t>
            </a:r>
            <a:r>
              <a:rPr lang="zh-CN" altLang="en-US" sz="1600" dirty="0">
                <a:solidFill>
                  <a:schemeClr val="bg1"/>
                </a:solidFill>
                <a:latin typeface="微软雅黑" panose="020B0503020204020204" pitchFamily="34" charset="-122"/>
                <a:ea typeface="微软雅黑" panose="020B0503020204020204" pitchFamily="34" charset="-122"/>
              </a:rPr>
              <a:t>通过对标准角色授权主体、科目、合同类别、付款类别来实现业务数据的权限隔离</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C217B0D5-9923-4AC5-BE29-FF39BF8BE05A}"/>
              </a:ext>
            </a:extLst>
          </p:cNvPr>
          <p:cNvSpPr/>
          <p:nvPr/>
        </p:nvSpPr>
        <p:spPr>
          <a:xfrm>
            <a:off x="296270" y="1677989"/>
            <a:ext cx="2128035" cy="307777"/>
          </a:xfrm>
          <a:prstGeom prst="rect">
            <a:avLst/>
          </a:prstGeom>
        </p:spPr>
        <p:txBody>
          <a:bodyPr wrap="squar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承担主体授权逻辑说明</a:t>
            </a:r>
            <a:r>
              <a:rPr lang="zh-CN" altLang="en-US" sz="1400" dirty="0">
                <a:solidFill>
                  <a:schemeClr val="bg1"/>
                </a:solidFill>
                <a:latin typeface="微软雅黑" panose="020B0503020204020204" pitchFamily="34" charset="-122"/>
                <a:ea typeface="微软雅黑" panose="020B0503020204020204" pitchFamily="34" charset="-122"/>
              </a:rPr>
              <a:t>：</a:t>
            </a:r>
          </a:p>
        </p:txBody>
      </p:sp>
      <p:sp>
        <p:nvSpPr>
          <p:cNvPr id="20" name="矩形 19">
            <a:extLst>
              <a:ext uri="{FF2B5EF4-FFF2-40B4-BE49-F238E27FC236}">
                <a16:creationId xmlns:a16="http://schemas.microsoft.com/office/drawing/2014/main" id="{A1A9C2F9-69CF-4739-B784-10096BAA6D0A}"/>
              </a:ext>
            </a:extLst>
          </p:cNvPr>
          <p:cNvSpPr/>
          <p:nvPr/>
        </p:nvSpPr>
        <p:spPr>
          <a:xfrm>
            <a:off x="2879142" y="1532209"/>
            <a:ext cx="8527379" cy="738664"/>
          </a:xfrm>
          <a:prstGeom prst="rect">
            <a:avLst/>
          </a:prstGeom>
        </p:spPr>
        <p:txBody>
          <a:bodyPr wrap="squar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承担主体是一个组合授权模式，会叠加当前用户的角色</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组织</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项目三个维度进行权限隔离，例如营销策划岗角色授权到所有公司营销部主体，如果张三只有深圳公司下翡翠绿洲项目的权限，那么张三就只有深圳公司下的翡翠绿洲营销部主体的权限。</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24B4C7DD-C3DC-4F3D-8BC5-F665A77BCA27}"/>
              </a:ext>
            </a:extLst>
          </p:cNvPr>
          <p:cNvSpPr txBox="1"/>
          <p:nvPr/>
        </p:nvSpPr>
        <p:spPr>
          <a:xfrm>
            <a:off x="209689" y="3803458"/>
            <a:ext cx="954107" cy="461665"/>
          </a:xfrm>
          <a:prstGeom prst="rect">
            <a:avLst/>
          </a:prstGeom>
          <a:noFill/>
        </p:spPr>
        <p:txBody>
          <a:bodyPr wrap="none"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角色</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rPr>
              <a:t>营销策划员</a:t>
            </a:r>
          </a:p>
        </p:txBody>
      </p:sp>
      <p:sp>
        <p:nvSpPr>
          <p:cNvPr id="22" name="文本框 21">
            <a:extLst>
              <a:ext uri="{FF2B5EF4-FFF2-40B4-BE49-F238E27FC236}">
                <a16:creationId xmlns:a16="http://schemas.microsoft.com/office/drawing/2014/main" id="{A677D1E9-08D4-42A2-9ACF-E928279C262A}"/>
              </a:ext>
            </a:extLst>
          </p:cNvPr>
          <p:cNvSpPr txBox="1"/>
          <p:nvPr/>
        </p:nvSpPr>
        <p:spPr>
          <a:xfrm>
            <a:off x="1431726" y="2685867"/>
            <a:ext cx="2319866"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上海公司</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翡翠绿洲项目</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营销部</a:t>
            </a:r>
          </a:p>
        </p:txBody>
      </p:sp>
      <p:sp>
        <p:nvSpPr>
          <p:cNvPr id="23" name="文本框 22">
            <a:extLst>
              <a:ext uri="{FF2B5EF4-FFF2-40B4-BE49-F238E27FC236}">
                <a16:creationId xmlns:a16="http://schemas.microsoft.com/office/drawing/2014/main" id="{E61C5CC2-3810-4B18-A7E1-59788BE29732}"/>
              </a:ext>
            </a:extLst>
          </p:cNvPr>
          <p:cNvSpPr txBox="1"/>
          <p:nvPr/>
        </p:nvSpPr>
        <p:spPr>
          <a:xfrm>
            <a:off x="1431726" y="3187300"/>
            <a:ext cx="2319866"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上海公司</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翡翠绿洲项目</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工程部</a:t>
            </a:r>
          </a:p>
        </p:txBody>
      </p:sp>
      <p:sp>
        <p:nvSpPr>
          <p:cNvPr id="25" name="文本框 24">
            <a:extLst>
              <a:ext uri="{FF2B5EF4-FFF2-40B4-BE49-F238E27FC236}">
                <a16:creationId xmlns:a16="http://schemas.microsoft.com/office/drawing/2014/main" id="{F5B01FFD-E47E-43D7-8472-0056022DCC76}"/>
              </a:ext>
            </a:extLst>
          </p:cNvPr>
          <p:cNvSpPr txBox="1"/>
          <p:nvPr/>
        </p:nvSpPr>
        <p:spPr>
          <a:xfrm>
            <a:off x="1393682" y="3644768"/>
            <a:ext cx="2319866"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上海公司</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百合花园项目</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营销部</a:t>
            </a:r>
          </a:p>
        </p:txBody>
      </p:sp>
      <p:sp>
        <p:nvSpPr>
          <p:cNvPr id="26" name="文本框 25">
            <a:extLst>
              <a:ext uri="{FF2B5EF4-FFF2-40B4-BE49-F238E27FC236}">
                <a16:creationId xmlns:a16="http://schemas.microsoft.com/office/drawing/2014/main" id="{34EC3291-BA0B-45A9-8B1B-3D9D6442E18A}"/>
              </a:ext>
            </a:extLst>
          </p:cNvPr>
          <p:cNvSpPr txBox="1"/>
          <p:nvPr/>
        </p:nvSpPr>
        <p:spPr>
          <a:xfrm>
            <a:off x="1393682" y="4174564"/>
            <a:ext cx="2319866"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上海公司</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百合花园项目</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工程部</a:t>
            </a:r>
          </a:p>
        </p:txBody>
      </p:sp>
      <p:sp>
        <p:nvSpPr>
          <p:cNvPr id="27" name="文本框 26">
            <a:extLst>
              <a:ext uri="{FF2B5EF4-FFF2-40B4-BE49-F238E27FC236}">
                <a16:creationId xmlns:a16="http://schemas.microsoft.com/office/drawing/2014/main" id="{A19237B4-11FC-4AA1-9DA7-D5FC026936C5}"/>
              </a:ext>
            </a:extLst>
          </p:cNvPr>
          <p:cNvSpPr txBox="1"/>
          <p:nvPr/>
        </p:nvSpPr>
        <p:spPr>
          <a:xfrm>
            <a:off x="1393681" y="4753116"/>
            <a:ext cx="2319866"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深圳公司</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蚂蚁工坊项目</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营销部</a:t>
            </a:r>
          </a:p>
        </p:txBody>
      </p:sp>
      <p:sp>
        <p:nvSpPr>
          <p:cNvPr id="28" name="文本框 27">
            <a:extLst>
              <a:ext uri="{FF2B5EF4-FFF2-40B4-BE49-F238E27FC236}">
                <a16:creationId xmlns:a16="http://schemas.microsoft.com/office/drawing/2014/main" id="{840B8862-DDBE-4021-9569-5C6B46D2C8F7}"/>
              </a:ext>
            </a:extLst>
          </p:cNvPr>
          <p:cNvSpPr txBox="1"/>
          <p:nvPr/>
        </p:nvSpPr>
        <p:spPr>
          <a:xfrm>
            <a:off x="1431726" y="5245296"/>
            <a:ext cx="992579"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深圳公司</a:t>
            </a:r>
            <a:r>
              <a:rPr lang="en-US" altLang="zh-CN" sz="1200" dirty="0">
                <a:solidFill>
                  <a:schemeClr val="bg1"/>
                </a:solidFill>
                <a:latin typeface="微软雅黑" panose="020B0503020204020204" pitchFamily="34" charset="-122"/>
                <a:ea typeface="微软雅黑" panose="020B0503020204020204" pitchFamily="34" charset="-122"/>
              </a:rPr>
              <a:t>-…</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D23CD7A4-E6A1-435A-97F0-10C0A4C5A67B}"/>
              </a:ext>
            </a:extLst>
          </p:cNvPr>
          <p:cNvSpPr/>
          <p:nvPr/>
        </p:nvSpPr>
        <p:spPr>
          <a:xfrm>
            <a:off x="3770591" y="2671667"/>
            <a:ext cx="292068" cy="276999"/>
          </a:xfrm>
          <a:prstGeom prst="rect">
            <a:avLst/>
          </a:prstGeom>
        </p:spPr>
        <p:txBody>
          <a:bodyPr wrap="non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FD6DEB85-E4AA-4BDA-9037-5862D5CEBCE4}"/>
              </a:ext>
            </a:extLst>
          </p:cNvPr>
          <p:cNvSpPr/>
          <p:nvPr/>
        </p:nvSpPr>
        <p:spPr>
          <a:xfrm>
            <a:off x="3770591" y="3238449"/>
            <a:ext cx="298480" cy="276999"/>
          </a:xfrm>
          <a:prstGeom prst="rect">
            <a:avLst/>
          </a:prstGeom>
        </p:spPr>
        <p:txBody>
          <a:bodyPr wrap="none">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1F199411-DE98-4944-A967-25FF56E1D35C}"/>
              </a:ext>
            </a:extLst>
          </p:cNvPr>
          <p:cNvSpPr/>
          <p:nvPr/>
        </p:nvSpPr>
        <p:spPr>
          <a:xfrm>
            <a:off x="3770591" y="3664959"/>
            <a:ext cx="292068" cy="276999"/>
          </a:xfrm>
          <a:prstGeom prst="rect">
            <a:avLst/>
          </a:prstGeom>
        </p:spPr>
        <p:txBody>
          <a:bodyPr wrap="non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7FF3FA0A-903B-4D1B-A4D6-5B6DC7EBE148}"/>
              </a:ext>
            </a:extLst>
          </p:cNvPr>
          <p:cNvSpPr/>
          <p:nvPr/>
        </p:nvSpPr>
        <p:spPr>
          <a:xfrm>
            <a:off x="3770591" y="4231741"/>
            <a:ext cx="298480" cy="276999"/>
          </a:xfrm>
          <a:prstGeom prst="rect">
            <a:avLst/>
          </a:prstGeom>
        </p:spPr>
        <p:txBody>
          <a:bodyPr wrap="none">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8872283A-A7F3-49E3-8213-8D52AD78BD6E}"/>
              </a:ext>
            </a:extLst>
          </p:cNvPr>
          <p:cNvSpPr/>
          <p:nvPr/>
        </p:nvSpPr>
        <p:spPr>
          <a:xfrm>
            <a:off x="3770591" y="4798523"/>
            <a:ext cx="292068" cy="276999"/>
          </a:xfrm>
          <a:prstGeom prst="rect">
            <a:avLst/>
          </a:prstGeom>
        </p:spPr>
        <p:txBody>
          <a:bodyPr wrap="non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34" name="左大括号 33">
            <a:extLst>
              <a:ext uri="{FF2B5EF4-FFF2-40B4-BE49-F238E27FC236}">
                <a16:creationId xmlns:a16="http://schemas.microsoft.com/office/drawing/2014/main" id="{83FB0FDB-5C57-4967-9A84-30D999D69DB7}"/>
              </a:ext>
            </a:extLst>
          </p:cNvPr>
          <p:cNvSpPr/>
          <p:nvPr/>
        </p:nvSpPr>
        <p:spPr>
          <a:xfrm>
            <a:off x="1163796" y="2824365"/>
            <a:ext cx="292067" cy="253735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D2F59D72-A72B-4DA2-9099-EC208256178B}"/>
              </a:ext>
            </a:extLst>
          </p:cNvPr>
          <p:cNvSpPr txBox="1"/>
          <p:nvPr/>
        </p:nvSpPr>
        <p:spPr>
          <a:xfrm>
            <a:off x="5550106" y="3549028"/>
            <a:ext cx="1261885" cy="461665"/>
          </a:xfrm>
          <a:prstGeom prst="rect">
            <a:avLst/>
          </a:prstGeom>
          <a:noFill/>
        </p:spPr>
        <p:txBody>
          <a:bodyPr wrap="none"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张三</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r>
              <a:rPr lang="zh-CN" altLang="en-US" sz="1200" dirty="0">
                <a:solidFill>
                  <a:schemeClr val="bg1"/>
                </a:solidFill>
                <a:latin typeface="微软雅黑" panose="020B0503020204020204" pitchFamily="34" charset="-122"/>
                <a:ea typeface="微软雅黑" panose="020B0503020204020204" pitchFamily="34" charset="-122"/>
              </a:rPr>
              <a:t>（营销策划员）</a:t>
            </a:r>
          </a:p>
        </p:txBody>
      </p:sp>
      <p:sp>
        <p:nvSpPr>
          <p:cNvPr id="36" name="矩形 35">
            <a:extLst>
              <a:ext uri="{FF2B5EF4-FFF2-40B4-BE49-F238E27FC236}">
                <a16:creationId xmlns:a16="http://schemas.microsoft.com/office/drawing/2014/main" id="{FAE90CDD-8D3A-4D62-A91A-EC1DC0700DCA}"/>
              </a:ext>
            </a:extLst>
          </p:cNvPr>
          <p:cNvSpPr/>
          <p:nvPr/>
        </p:nvSpPr>
        <p:spPr>
          <a:xfrm>
            <a:off x="6811991" y="3515448"/>
            <a:ext cx="2098651" cy="461665"/>
          </a:xfrm>
          <a:prstGeom prst="rect">
            <a:avLst/>
          </a:prstGeom>
        </p:spPr>
        <p:txBody>
          <a:bodyPr wrap="none">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授权组织：上海公司</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营销部</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授权项目：翡翠绿洲项目</a:t>
            </a:r>
            <a:endParaRPr lang="zh-CN" altLang="en-US" sz="1200" dirty="0"/>
          </a:p>
        </p:txBody>
      </p:sp>
      <p:sp>
        <p:nvSpPr>
          <p:cNvPr id="37" name="加号 36">
            <a:extLst>
              <a:ext uri="{FF2B5EF4-FFF2-40B4-BE49-F238E27FC236}">
                <a16:creationId xmlns:a16="http://schemas.microsoft.com/office/drawing/2014/main" id="{DDA0FF9A-A163-430F-BD78-C11323693C0A}"/>
              </a:ext>
            </a:extLst>
          </p:cNvPr>
          <p:cNvSpPr/>
          <p:nvPr/>
        </p:nvSpPr>
        <p:spPr>
          <a:xfrm>
            <a:off x="4478502" y="3515448"/>
            <a:ext cx="762172" cy="648105"/>
          </a:xfrm>
          <a:prstGeom prst="mathPlus">
            <a:avLst>
              <a:gd name="adj1" fmla="val 146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号 37">
            <a:extLst>
              <a:ext uri="{FF2B5EF4-FFF2-40B4-BE49-F238E27FC236}">
                <a16:creationId xmlns:a16="http://schemas.microsoft.com/office/drawing/2014/main" id="{6059769D-2695-40B0-8931-FE73AD908190}"/>
              </a:ext>
            </a:extLst>
          </p:cNvPr>
          <p:cNvSpPr/>
          <p:nvPr/>
        </p:nvSpPr>
        <p:spPr>
          <a:xfrm>
            <a:off x="9100860" y="3536159"/>
            <a:ext cx="763889" cy="418264"/>
          </a:xfrm>
          <a:prstGeom prst="mathEqual">
            <a:avLst>
              <a:gd name="adj1" fmla="val 23520"/>
              <a:gd name="adj2" fmla="val 16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文本框 38">
            <a:extLst>
              <a:ext uri="{FF2B5EF4-FFF2-40B4-BE49-F238E27FC236}">
                <a16:creationId xmlns:a16="http://schemas.microsoft.com/office/drawing/2014/main" id="{2E70653E-724D-485A-B418-D0FC52E79A7C}"/>
              </a:ext>
            </a:extLst>
          </p:cNvPr>
          <p:cNvSpPr txBox="1"/>
          <p:nvPr/>
        </p:nvSpPr>
        <p:spPr>
          <a:xfrm>
            <a:off x="9997800" y="3515448"/>
            <a:ext cx="2098652" cy="646331"/>
          </a:xfrm>
          <a:prstGeom prst="rect">
            <a:avLst/>
          </a:prstGeom>
          <a:noFill/>
        </p:spPr>
        <p:txBody>
          <a:bodyPr wrap="square"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张三最终能有权限的主体是：上海公司</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翡翠绿洲项目</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营销部</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778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0631FB-4CB4-47F9-AFC4-F02EB98A5DD6}"/>
              </a:ext>
            </a:extLst>
          </p:cNvPr>
          <p:cNvGrpSpPr/>
          <p:nvPr/>
        </p:nvGrpSpPr>
        <p:grpSpPr>
          <a:xfrm>
            <a:off x="1956593" y="202696"/>
            <a:ext cx="7277221" cy="369332"/>
            <a:chOff x="1956593" y="202696"/>
            <a:chExt cx="7277221" cy="369332"/>
          </a:xfrm>
        </p:grpSpPr>
        <p:sp>
          <p:nvSpPr>
            <p:cNvPr id="3" name="文本框 2">
              <a:extLst>
                <a:ext uri="{FF2B5EF4-FFF2-40B4-BE49-F238E27FC236}">
                  <a16:creationId xmlns:a16="http://schemas.microsoft.com/office/drawing/2014/main" id="{A2BDC090-2FA9-4D7B-830E-4EC54B47C20C}"/>
                </a:ext>
              </a:extLst>
            </p:cNvPr>
            <p:cNvSpPr txBox="1"/>
            <p:nvPr/>
          </p:nvSpPr>
          <p:spPr>
            <a:xfrm>
              <a:off x="1956593" y="202696"/>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科目</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07D285C-6CCF-44DE-BF59-81D3E7DAD0D7}"/>
                </a:ext>
              </a:extLst>
            </p:cNvPr>
            <p:cNvSpPr txBox="1"/>
            <p:nvPr/>
          </p:nvSpPr>
          <p:spPr>
            <a:xfrm>
              <a:off x="3152651" y="20269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费用主体</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D65FDC1-D302-4E1D-992B-21980C9879BA}"/>
                </a:ext>
              </a:extLst>
            </p:cNvPr>
            <p:cNvSpPr txBox="1"/>
            <p:nvPr/>
          </p:nvSpPr>
          <p:spPr>
            <a:xfrm>
              <a:off x="4810373" y="20269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业务授权</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DEA7096-85AD-43DF-8633-33B1B73EF105}"/>
                </a:ext>
              </a:extLst>
            </p:cNvPr>
            <p:cNvSpPr txBox="1"/>
            <p:nvPr/>
          </p:nvSpPr>
          <p:spPr>
            <a:xfrm>
              <a:off x="8125818" y="20269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业务参数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F1634A2-FED4-4EBC-A0E2-4AB62E7888CE}"/>
                </a:ext>
              </a:extLst>
            </p:cNvPr>
            <p:cNvSpPr txBox="1"/>
            <p:nvPr/>
          </p:nvSpPr>
          <p:spPr>
            <a:xfrm>
              <a:off x="6468095" y="202696"/>
              <a:ext cx="877163" cy="369332"/>
            </a:xfrm>
            <a:prstGeom prst="rect">
              <a:avLst/>
            </a:prstGeom>
            <a:noFill/>
          </p:spPr>
          <p:txBody>
            <a:bodyPr wrap="none" rtlCol="0">
              <a:spAutoFit/>
            </a:bodyPr>
            <a:lstStyle/>
            <a:p>
              <a:r>
                <a:rPr lang="zh-CN" altLang="en-US" b="1" dirty="0">
                  <a:solidFill>
                    <a:srgbClr val="FFFF00"/>
                  </a:solidFill>
                  <a:latin typeface="微软雅黑" panose="020B0503020204020204" pitchFamily="34" charset="-122"/>
                  <a:ea typeface="微软雅黑" panose="020B0503020204020204" pitchFamily="34" charset="-122"/>
                </a:rPr>
                <a:t>供应商</a:t>
              </a:r>
              <a:endParaRPr lang="en-US" altLang="zh-CN" b="1" dirty="0">
                <a:solidFill>
                  <a:srgbClr val="FFFF00"/>
                </a:solidFill>
                <a:latin typeface="微软雅黑" panose="020B0503020204020204" pitchFamily="34" charset="-122"/>
                <a:ea typeface="微软雅黑" panose="020B0503020204020204" pitchFamily="34" charset="-122"/>
              </a:endParaRPr>
            </a:p>
          </p:txBody>
        </p:sp>
      </p:grpSp>
      <p:sp>
        <p:nvSpPr>
          <p:cNvPr id="16" name="矩形 15">
            <a:extLst>
              <a:ext uri="{FF2B5EF4-FFF2-40B4-BE49-F238E27FC236}">
                <a16:creationId xmlns:a16="http://schemas.microsoft.com/office/drawing/2014/main" id="{A859B07C-9DC6-48A5-9005-8CC9E3B6A0D5}"/>
              </a:ext>
            </a:extLst>
          </p:cNvPr>
          <p:cNvSpPr/>
          <p:nvPr/>
        </p:nvSpPr>
        <p:spPr>
          <a:xfrm>
            <a:off x="296270" y="978474"/>
            <a:ext cx="2031325" cy="338554"/>
          </a:xfrm>
          <a:prstGeom prst="rect">
            <a:avLst/>
          </a:prstGeom>
        </p:spPr>
        <p:txBody>
          <a:bodyPr wrap="non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供应商初始化场景：</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C217B0D5-9923-4AC5-BE29-FF39BF8BE05A}"/>
              </a:ext>
            </a:extLst>
          </p:cNvPr>
          <p:cNvSpPr/>
          <p:nvPr/>
        </p:nvSpPr>
        <p:spPr>
          <a:xfrm>
            <a:off x="353161" y="1475059"/>
            <a:ext cx="5306494" cy="307777"/>
          </a:xfrm>
          <a:prstGeom prst="rect">
            <a:avLst/>
          </a:prstGeom>
        </p:spPr>
        <p:txBody>
          <a:bodyPr wrap="square">
            <a:spAutoFit/>
          </a:bodyPr>
          <a:lstStyle/>
          <a:p>
            <a:r>
              <a:rPr lang="zh-CN" altLang="en-US" sz="1400" dirty="0">
                <a:solidFill>
                  <a:srgbClr val="FFFF00"/>
                </a:solidFill>
                <a:latin typeface="微软雅黑" panose="020B0503020204020204" pitchFamily="34" charset="-122"/>
                <a:ea typeface="微软雅黑" panose="020B0503020204020204" pitchFamily="34" charset="-122"/>
              </a:rPr>
              <a:t>初始化场景</a:t>
            </a:r>
            <a:r>
              <a:rPr lang="en-US" altLang="zh-CN" sz="1400" dirty="0">
                <a:solidFill>
                  <a:srgbClr val="FFFF00"/>
                </a:solidFill>
                <a:latin typeface="微软雅黑" panose="020B0503020204020204" pitchFamily="34" charset="-122"/>
                <a:ea typeface="微软雅黑" panose="020B0503020204020204" pitchFamily="34" charset="-122"/>
              </a:rPr>
              <a:t>1</a:t>
            </a:r>
            <a:r>
              <a:rPr lang="zh-CN" altLang="en-US" sz="1400" dirty="0">
                <a:solidFill>
                  <a:schemeClr val="bg1"/>
                </a:solidFill>
                <a:latin typeface="微软雅黑" panose="020B0503020204020204" pitchFamily="34" charset="-122"/>
                <a:ea typeface="微软雅黑" panose="020B0503020204020204" pitchFamily="34" charset="-122"/>
              </a:rPr>
              <a:t>：客户没有明源采招系统也没有明源成本系统</a:t>
            </a:r>
          </a:p>
        </p:txBody>
      </p:sp>
      <p:sp>
        <p:nvSpPr>
          <p:cNvPr id="20" name="矩形 19">
            <a:extLst>
              <a:ext uri="{FF2B5EF4-FFF2-40B4-BE49-F238E27FC236}">
                <a16:creationId xmlns:a16="http://schemas.microsoft.com/office/drawing/2014/main" id="{A1A9C2F9-69CF-4739-B784-10096BAA6D0A}"/>
              </a:ext>
            </a:extLst>
          </p:cNvPr>
          <p:cNvSpPr/>
          <p:nvPr/>
        </p:nvSpPr>
        <p:spPr>
          <a:xfrm>
            <a:off x="1562189" y="1702921"/>
            <a:ext cx="5233247" cy="738664"/>
          </a:xfrm>
          <a:prstGeom prst="rect">
            <a:avLst/>
          </a:prstGeom>
        </p:spPr>
        <p:txBody>
          <a:bodyPr wrap="squar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需要将供应商信息一条条维护到费用系统（基础设置</a:t>
            </a:r>
            <a:r>
              <a:rPr lang="en-US" altLang="zh-CN" sz="1400" dirty="0">
                <a:solidFill>
                  <a:schemeClr val="bg1"/>
                </a:solidFill>
                <a:latin typeface="微软雅黑" panose="020B0503020204020204" pitchFamily="34" charset="-122"/>
                <a:ea typeface="微软雅黑" panose="020B0503020204020204" pitchFamily="34" charset="-122"/>
              </a:rPr>
              <a:t>-&gt;</a:t>
            </a:r>
            <a:r>
              <a:rPr lang="zh-CN" altLang="en-US" sz="1400" dirty="0">
                <a:solidFill>
                  <a:schemeClr val="bg1"/>
                </a:solidFill>
                <a:latin typeface="微软雅黑" panose="020B0503020204020204" pitchFamily="34" charset="-122"/>
                <a:ea typeface="微软雅黑" panose="020B0503020204020204" pitchFamily="34" charset="-122"/>
              </a:rPr>
              <a:t>供应商管理）模块，目前只能在系统中一个个的增加，暂时不支持批量</a:t>
            </a:r>
            <a:r>
              <a:rPr lang="en-US" altLang="zh-CN" sz="1400" dirty="0">
                <a:solidFill>
                  <a:schemeClr val="bg1"/>
                </a:solidFill>
                <a:latin typeface="微软雅黑" panose="020B0503020204020204" pitchFamily="34" charset="-122"/>
                <a:ea typeface="微软雅黑" panose="020B0503020204020204" pitchFamily="34" charset="-122"/>
              </a:rPr>
              <a:t>Excel</a:t>
            </a:r>
            <a:r>
              <a:rPr lang="zh-CN" altLang="en-US" sz="1400" dirty="0">
                <a:solidFill>
                  <a:schemeClr val="bg1"/>
                </a:solidFill>
                <a:latin typeface="微软雅黑" panose="020B0503020204020204" pitchFamily="34" charset="-122"/>
                <a:ea typeface="微软雅黑" panose="020B0503020204020204" pitchFamily="34" charset="-122"/>
              </a:rPr>
              <a:t>输入导入。</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D5EFA0CD-79A1-4A1A-93C6-F66D11A8845B}"/>
              </a:ext>
            </a:extLst>
          </p:cNvPr>
          <p:cNvSpPr/>
          <p:nvPr/>
        </p:nvSpPr>
        <p:spPr>
          <a:xfrm>
            <a:off x="320710" y="2560853"/>
            <a:ext cx="5306494" cy="307777"/>
          </a:xfrm>
          <a:prstGeom prst="rect">
            <a:avLst/>
          </a:prstGeom>
        </p:spPr>
        <p:txBody>
          <a:bodyPr wrap="square">
            <a:spAutoFit/>
          </a:bodyPr>
          <a:lstStyle/>
          <a:p>
            <a:r>
              <a:rPr lang="zh-CN" altLang="en-US" sz="1400" dirty="0">
                <a:solidFill>
                  <a:srgbClr val="FFFF00"/>
                </a:solidFill>
                <a:latin typeface="微软雅黑" panose="020B0503020204020204" pitchFamily="34" charset="-122"/>
                <a:ea typeface="微软雅黑" panose="020B0503020204020204" pitchFamily="34" charset="-122"/>
              </a:rPr>
              <a:t>初始化场景</a:t>
            </a:r>
            <a:r>
              <a:rPr lang="en-US" altLang="zh-CN" sz="1400" dirty="0">
                <a:solidFill>
                  <a:srgbClr val="FFFF00"/>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：客户有明源采招系统</a:t>
            </a:r>
          </a:p>
        </p:txBody>
      </p:sp>
      <p:sp>
        <p:nvSpPr>
          <p:cNvPr id="41" name="矩形 40">
            <a:extLst>
              <a:ext uri="{FF2B5EF4-FFF2-40B4-BE49-F238E27FC236}">
                <a16:creationId xmlns:a16="http://schemas.microsoft.com/office/drawing/2014/main" id="{45A7CEDB-E9BC-4C76-9A87-E7C50E8EA3DC}"/>
              </a:ext>
            </a:extLst>
          </p:cNvPr>
          <p:cNvSpPr/>
          <p:nvPr/>
        </p:nvSpPr>
        <p:spPr>
          <a:xfrm>
            <a:off x="1471987" y="2815210"/>
            <a:ext cx="5323450" cy="738664"/>
          </a:xfrm>
          <a:prstGeom prst="rect">
            <a:avLst/>
          </a:prstGeom>
        </p:spPr>
        <p:txBody>
          <a:bodyPr wrap="square">
            <a:spAutoFit/>
          </a:bodyPr>
          <a:lstStyle/>
          <a:p>
            <a:pPr marL="285750" indent="-285750">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1.</a:t>
            </a:r>
            <a:r>
              <a:rPr lang="zh-CN" altLang="en-US" sz="1400" dirty="0">
                <a:solidFill>
                  <a:schemeClr val="bg1"/>
                </a:solidFill>
                <a:latin typeface="微软雅黑" panose="020B0503020204020204" pitchFamily="34" charset="-122"/>
                <a:ea typeface="微软雅黑" panose="020B0503020204020204" pitchFamily="34" charset="-122"/>
              </a:rPr>
              <a:t>费用集团配置类业务参数中启用采招系统集成</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供应商信息在采招系统中维护，待审供应商进入到准供应商后会同步到费用系统</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C22BCEFB-3637-4B79-AF39-B61B3DF6FBB3}"/>
              </a:ext>
            </a:extLst>
          </p:cNvPr>
          <p:cNvSpPr/>
          <p:nvPr/>
        </p:nvSpPr>
        <p:spPr>
          <a:xfrm>
            <a:off x="353161" y="3721268"/>
            <a:ext cx="6885037" cy="307777"/>
          </a:xfrm>
          <a:prstGeom prst="rect">
            <a:avLst/>
          </a:prstGeom>
        </p:spPr>
        <p:txBody>
          <a:bodyPr wrap="square">
            <a:spAutoFit/>
          </a:bodyPr>
          <a:lstStyle/>
          <a:p>
            <a:r>
              <a:rPr lang="zh-CN" altLang="en-US" sz="1400" dirty="0">
                <a:solidFill>
                  <a:srgbClr val="FFFF00"/>
                </a:solidFill>
                <a:latin typeface="微软雅黑" panose="020B0503020204020204" pitchFamily="34" charset="-122"/>
                <a:ea typeface="微软雅黑" panose="020B0503020204020204" pitchFamily="34" charset="-122"/>
              </a:rPr>
              <a:t>初始化场景</a:t>
            </a:r>
            <a:r>
              <a:rPr lang="en-US" altLang="zh-CN" sz="1400" dirty="0">
                <a:solidFill>
                  <a:srgbClr val="FFFF00"/>
                </a:solidFill>
                <a:latin typeface="微软雅黑" panose="020B0503020204020204" pitchFamily="34" charset="-122"/>
                <a:ea typeface="微软雅黑" panose="020B0503020204020204" pitchFamily="34" charset="-122"/>
              </a:rPr>
              <a:t>3</a:t>
            </a:r>
            <a:r>
              <a:rPr lang="zh-CN" altLang="en-US" sz="1400" dirty="0">
                <a:solidFill>
                  <a:schemeClr val="bg1"/>
                </a:solidFill>
                <a:latin typeface="微软雅黑" panose="020B0503020204020204" pitchFamily="34" charset="-122"/>
                <a:ea typeface="微软雅黑" panose="020B0503020204020204" pitchFamily="34" charset="-122"/>
              </a:rPr>
              <a:t>：客户没有明源采招系统，有成本系统，供应商希望在成本系统汇总维护</a:t>
            </a:r>
          </a:p>
        </p:txBody>
      </p:sp>
      <p:sp>
        <p:nvSpPr>
          <p:cNvPr id="43" name="矩形 42">
            <a:extLst>
              <a:ext uri="{FF2B5EF4-FFF2-40B4-BE49-F238E27FC236}">
                <a16:creationId xmlns:a16="http://schemas.microsoft.com/office/drawing/2014/main" id="{EAF82FB4-D22D-4697-AA97-72A4E3037C61}"/>
              </a:ext>
            </a:extLst>
          </p:cNvPr>
          <p:cNvSpPr/>
          <p:nvPr/>
        </p:nvSpPr>
        <p:spPr>
          <a:xfrm>
            <a:off x="1504438" y="3975625"/>
            <a:ext cx="5435378" cy="523220"/>
          </a:xfrm>
          <a:prstGeom prst="rect">
            <a:avLst/>
          </a:prstGeom>
        </p:spPr>
        <p:txBody>
          <a:bodyPr wrap="square">
            <a:spAutoFit/>
          </a:bodyPr>
          <a:lstStyle/>
          <a:p>
            <a:pPr marL="285750" indent="-285750">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1.</a:t>
            </a:r>
            <a:r>
              <a:rPr lang="zh-CN" altLang="en-US" sz="1400" dirty="0">
                <a:solidFill>
                  <a:schemeClr val="bg1"/>
                </a:solidFill>
                <a:latin typeface="微软雅黑" panose="020B0503020204020204" pitchFamily="34" charset="-122"/>
                <a:ea typeface="微软雅黑" panose="020B0503020204020204" pitchFamily="34" charset="-122"/>
              </a:rPr>
              <a:t>费用集团配置类业务参数中启用成本系统集成</a:t>
            </a:r>
            <a:endParaRPr lang="en-US" altLang="zh-CN" sz="1400" dirty="0">
              <a:solidFill>
                <a:schemeClr val="bg1"/>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dirty="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供应商信息在成本系统中维护，供应商登记后同步到费用系统</a:t>
            </a:r>
            <a:endParaRPr lang="en-US" altLang="zh-CN" sz="1400" dirty="0">
              <a:solidFill>
                <a:schemeClr val="bg1"/>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F0BA3E9A-D4D7-431F-B2FA-3119305DF546}"/>
              </a:ext>
            </a:extLst>
          </p:cNvPr>
          <p:cNvPicPr>
            <a:picLocks noChangeAspect="1"/>
          </p:cNvPicPr>
          <p:nvPr/>
        </p:nvPicPr>
        <p:blipFill>
          <a:blip r:embed="rId2"/>
          <a:stretch>
            <a:fillRect/>
          </a:stretch>
        </p:blipFill>
        <p:spPr>
          <a:xfrm>
            <a:off x="7109280" y="1337445"/>
            <a:ext cx="4765889" cy="2580426"/>
          </a:xfrm>
          <a:prstGeom prst="rect">
            <a:avLst/>
          </a:prstGeom>
        </p:spPr>
      </p:pic>
      <p:sp>
        <p:nvSpPr>
          <p:cNvPr id="44" name="矩形 43">
            <a:extLst>
              <a:ext uri="{FF2B5EF4-FFF2-40B4-BE49-F238E27FC236}">
                <a16:creationId xmlns:a16="http://schemas.microsoft.com/office/drawing/2014/main" id="{803C3339-7712-4D2D-9258-E0B13BE09D88}"/>
              </a:ext>
            </a:extLst>
          </p:cNvPr>
          <p:cNvSpPr/>
          <p:nvPr/>
        </p:nvSpPr>
        <p:spPr>
          <a:xfrm>
            <a:off x="342678" y="5024852"/>
            <a:ext cx="2236510" cy="338554"/>
          </a:xfrm>
          <a:prstGeom prst="rect">
            <a:avLst/>
          </a:prstGeom>
        </p:spPr>
        <p:txBody>
          <a:bodyPr wrap="none">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法人公司初始化场景：</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65A133B5-8BA0-4FA8-8095-B27FACFCAA62}"/>
              </a:ext>
            </a:extLst>
          </p:cNvPr>
          <p:cNvSpPr/>
          <p:nvPr/>
        </p:nvSpPr>
        <p:spPr>
          <a:xfrm>
            <a:off x="2602924" y="5040240"/>
            <a:ext cx="3990381" cy="954107"/>
          </a:xfrm>
          <a:prstGeom prst="rect">
            <a:avLst/>
          </a:prstGeom>
        </p:spPr>
        <p:txBody>
          <a:bodyPr wrap="square">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供应商中的甲方单位就是法人公司的概念，请注意如果是从采招或成本系统同步到费用系统甲方单位后需要在费用系统供应商模块更多操作中手工维护法人归属公司字段！</a:t>
            </a:r>
          </a:p>
        </p:txBody>
      </p:sp>
      <p:pic>
        <p:nvPicPr>
          <p:cNvPr id="9" name="图片 8">
            <a:extLst>
              <a:ext uri="{FF2B5EF4-FFF2-40B4-BE49-F238E27FC236}">
                <a16:creationId xmlns:a16="http://schemas.microsoft.com/office/drawing/2014/main" id="{99EF0C91-ADB9-4994-B9F6-03034C6E8F49}"/>
              </a:ext>
            </a:extLst>
          </p:cNvPr>
          <p:cNvPicPr>
            <a:picLocks noChangeAspect="1"/>
          </p:cNvPicPr>
          <p:nvPr/>
        </p:nvPicPr>
        <p:blipFill>
          <a:blip r:embed="rId3"/>
          <a:stretch>
            <a:fillRect/>
          </a:stretch>
        </p:blipFill>
        <p:spPr>
          <a:xfrm>
            <a:off x="7109279" y="4248412"/>
            <a:ext cx="4811291" cy="1478620"/>
          </a:xfrm>
          <a:prstGeom prst="rect">
            <a:avLst/>
          </a:prstGeom>
        </p:spPr>
      </p:pic>
    </p:spTree>
    <p:extLst>
      <p:ext uri="{BB962C8B-B14F-4D97-AF65-F5344CB8AC3E}">
        <p14:creationId xmlns:p14="http://schemas.microsoft.com/office/powerpoint/2010/main" val="118413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0631FB-4CB4-47F9-AFC4-F02EB98A5DD6}"/>
              </a:ext>
            </a:extLst>
          </p:cNvPr>
          <p:cNvGrpSpPr/>
          <p:nvPr/>
        </p:nvGrpSpPr>
        <p:grpSpPr>
          <a:xfrm>
            <a:off x="1956593" y="202696"/>
            <a:ext cx="7277221" cy="369332"/>
            <a:chOff x="1956593" y="202696"/>
            <a:chExt cx="7277221" cy="369332"/>
          </a:xfrm>
        </p:grpSpPr>
        <p:sp>
          <p:nvSpPr>
            <p:cNvPr id="3" name="文本框 2">
              <a:extLst>
                <a:ext uri="{FF2B5EF4-FFF2-40B4-BE49-F238E27FC236}">
                  <a16:creationId xmlns:a16="http://schemas.microsoft.com/office/drawing/2014/main" id="{A2BDC090-2FA9-4D7B-830E-4EC54B47C20C}"/>
                </a:ext>
              </a:extLst>
            </p:cNvPr>
            <p:cNvSpPr txBox="1"/>
            <p:nvPr/>
          </p:nvSpPr>
          <p:spPr>
            <a:xfrm>
              <a:off x="1956593" y="202696"/>
              <a:ext cx="646331"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科目</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07D285C-6CCF-44DE-BF59-81D3E7DAD0D7}"/>
                </a:ext>
              </a:extLst>
            </p:cNvPr>
            <p:cNvSpPr txBox="1"/>
            <p:nvPr/>
          </p:nvSpPr>
          <p:spPr>
            <a:xfrm>
              <a:off x="3152651" y="20269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费用主体</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D65FDC1-D302-4E1D-992B-21980C9879BA}"/>
                </a:ext>
              </a:extLst>
            </p:cNvPr>
            <p:cNvSpPr txBox="1"/>
            <p:nvPr/>
          </p:nvSpPr>
          <p:spPr>
            <a:xfrm>
              <a:off x="4810373" y="202696"/>
              <a:ext cx="1107996"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业务授权</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DEA7096-85AD-43DF-8633-33B1B73EF105}"/>
                </a:ext>
              </a:extLst>
            </p:cNvPr>
            <p:cNvSpPr txBox="1"/>
            <p:nvPr/>
          </p:nvSpPr>
          <p:spPr>
            <a:xfrm>
              <a:off x="8125818" y="202696"/>
              <a:ext cx="1107996" cy="369332"/>
            </a:xfrm>
            <a:prstGeom prst="rect">
              <a:avLst/>
            </a:prstGeom>
            <a:noFill/>
          </p:spPr>
          <p:txBody>
            <a:bodyPr wrap="none" rtlCol="0">
              <a:spAutoFit/>
            </a:bodyPr>
            <a:lstStyle/>
            <a:p>
              <a:r>
                <a:rPr lang="zh-CN" altLang="en-US" b="1" dirty="0">
                  <a:solidFill>
                    <a:srgbClr val="FFFF00"/>
                  </a:solidFill>
                  <a:latin typeface="微软雅黑" panose="020B0503020204020204" pitchFamily="34" charset="-122"/>
                  <a:ea typeface="微软雅黑" panose="020B0503020204020204" pitchFamily="34" charset="-122"/>
                </a:rPr>
                <a:t>业务参数</a:t>
              </a:r>
              <a:endParaRPr lang="en-US" altLang="zh-CN" b="1" dirty="0">
                <a:solidFill>
                  <a:srgbClr val="FFFF0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F1634A2-FED4-4EBC-A0E2-4AB62E7888CE}"/>
                </a:ext>
              </a:extLst>
            </p:cNvPr>
            <p:cNvSpPr txBox="1"/>
            <p:nvPr/>
          </p:nvSpPr>
          <p:spPr>
            <a:xfrm>
              <a:off x="6468095" y="202696"/>
              <a:ext cx="877163"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供应商</a:t>
              </a:r>
              <a:endParaRPr lang="en-US" altLang="zh-CN" dirty="0">
                <a:solidFill>
                  <a:schemeClr val="bg1"/>
                </a:solidFill>
                <a:latin typeface="微软雅黑" panose="020B0503020204020204" pitchFamily="34" charset="-122"/>
                <a:ea typeface="微软雅黑" panose="020B0503020204020204" pitchFamily="34" charset="-122"/>
              </a:endParaRPr>
            </a:p>
          </p:txBody>
        </p:sp>
      </p:grpSp>
      <p:pic>
        <p:nvPicPr>
          <p:cNvPr id="10" name="图片 9">
            <a:extLst>
              <a:ext uri="{FF2B5EF4-FFF2-40B4-BE49-F238E27FC236}">
                <a16:creationId xmlns:a16="http://schemas.microsoft.com/office/drawing/2014/main" id="{3A644A08-CDA0-4E14-91EB-61A3610ADE28}"/>
              </a:ext>
            </a:extLst>
          </p:cNvPr>
          <p:cNvPicPr>
            <a:picLocks noChangeAspect="1"/>
          </p:cNvPicPr>
          <p:nvPr/>
        </p:nvPicPr>
        <p:blipFill>
          <a:blip r:embed="rId2"/>
          <a:stretch>
            <a:fillRect/>
          </a:stretch>
        </p:blipFill>
        <p:spPr>
          <a:xfrm>
            <a:off x="426175" y="832674"/>
            <a:ext cx="11076014" cy="5324563"/>
          </a:xfrm>
          <a:prstGeom prst="rect">
            <a:avLst/>
          </a:prstGeom>
        </p:spPr>
      </p:pic>
    </p:spTree>
    <p:extLst>
      <p:ext uri="{BB962C8B-B14F-4D97-AF65-F5344CB8AC3E}">
        <p14:creationId xmlns:p14="http://schemas.microsoft.com/office/powerpoint/2010/main" val="241190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7E7CA216-B792-4E4D-8A10-0DFB8BE50D5F}"/>
              </a:ext>
            </a:extLst>
          </p:cNvPr>
          <p:cNvSpPr/>
          <p:nvPr/>
        </p:nvSpPr>
        <p:spPr>
          <a:xfrm>
            <a:off x="8857562" y="1206405"/>
            <a:ext cx="1731686" cy="1599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6">
            <a:extLst>
              <a:ext uri="{FF2B5EF4-FFF2-40B4-BE49-F238E27FC236}">
                <a16:creationId xmlns:a16="http://schemas.microsoft.com/office/drawing/2014/main" id="{1BC15024-78D3-45FD-B469-A362F6641562}"/>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系统初始化模板</a:t>
            </a:r>
            <a:endParaRPr lang="zh-CN" altLang="zh-CN" sz="3199" b="1" dirty="0">
              <a:solidFill>
                <a:schemeClr val="bg1"/>
              </a:solidFill>
              <a:latin typeface="方正兰亭粗黑_GBK" charset="-122"/>
              <a:ea typeface="微软雅黑" pitchFamily="34" charset="-122"/>
            </a:endParaRPr>
          </a:p>
        </p:txBody>
      </p:sp>
      <p:pic>
        <p:nvPicPr>
          <p:cNvPr id="8" name="图片 7">
            <a:extLst>
              <a:ext uri="{FF2B5EF4-FFF2-40B4-BE49-F238E27FC236}">
                <a16:creationId xmlns:a16="http://schemas.microsoft.com/office/drawing/2014/main" id="{4A07E5CE-DA47-4F6E-B988-3837515894B5}"/>
              </a:ext>
            </a:extLst>
          </p:cNvPr>
          <p:cNvPicPr>
            <a:picLocks noChangeAspect="1"/>
          </p:cNvPicPr>
          <p:nvPr/>
        </p:nvPicPr>
        <p:blipFill>
          <a:blip r:embed="rId3"/>
          <a:stretch>
            <a:fillRect/>
          </a:stretch>
        </p:blipFill>
        <p:spPr>
          <a:xfrm>
            <a:off x="618985" y="772115"/>
            <a:ext cx="7434841" cy="4918095"/>
          </a:xfrm>
          <a:prstGeom prst="rect">
            <a:avLst/>
          </a:prstGeom>
        </p:spPr>
      </p:pic>
      <p:graphicFrame>
        <p:nvGraphicFramePr>
          <p:cNvPr id="11" name="对象 10">
            <a:extLst>
              <a:ext uri="{FF2B5EF4-FFF2-40B4-BE49-F238E27FC236}">
                <a16:creationId xmlns:a16="http://schemas.microsoft.com/office/drawing/2014/main" id="{2C3D88B9-AE75-4D1A-80E2-459206646038}"/>
              </a:ext>
            </a:extLst>
          </p:cNvPr>
          <p:cNvGraphicFramePr>
            <a:graphicFrameLocks noChangeAspect="1"/>
          </p:cNvGraphicFramePr>
          <p:nvPr>
            <p:extLst>
              <p:ext uri="{D42A27DB-BD31-4B8C-83A1-F6EECF244321}">
                <p14:modId xmlns:p14="http://schemas.microsoft.com/office/powerpoint/2010/main" val="1567632354"/>
              </p:ext>
            </p:extLst>
          </p:nvPr>
        </p:nvGraphicFramePr>
        <p:xfrm>
          <a:off x="9109112" y="1542662"/>
          <a:ext cx="1224709" cy="1054611"/>
        </p:xfrm>
        <a:graphic>
          <a:graphicData uri="http://schemas.openxmlformats.org/presentationml/2006/ole">
            <mc:AlternateContent xmlns:mc="http://schemas.openxmlformats.org/markup-compatibility/2006">
              <mc:Choice xmlns:v="urn:schemas-microsoft-com:vml" Requires="v">
                <p:oleObj spid="_x0000_s4126" name="Worksheet" showAsIcon="1" r:id="rId4" imgW="914597" imgH="787283" progId="Excel.Sheet.12">
                  <p:embed/>
                </p:oleObj>
              </mc:Choice>
              <mc:Fallback>
                <p:oleObj name="Worksheet" showAsIcon="1" r:id="rId4" imgW="914597" imgH="787283" progId="Excel.Sheet.12">
                  <p:embed/>
                  <p:pic>
                    <p:nvPicPr>
                      <p:cNvPr id="0" name=""/>
                      <p:cNvPicPr/>
                      <p:nvPr/>
                    </p:nvPicPr>
                    <p:blipFill>
                      <a:blip r:embed="rId5"/>
                      <a:stretch>
                        <a:fillRect/>
                      </a:stretch>
                    </p:blipFill>
                    <p:spPr>
                      <a:xfrm>
                        <a:off x="9109112" y="1542662"/>
                        <a:ext cx="1224709" cy="1054611"/>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B05B66B1-9880-40B8-91AF-388410ECE5BC}"/>
              </a:ext>
            </a:extLst>
          </p:cNvPr>
          <p:cNvSpPr/>
          <p:nvPr/>
        </p:nvSpPr>
        <p:spPr>
          <a:xfrm>
            <a:off x="8306718" y="3231163"/>
            <a:ext cx="3580483" cy="1670073"/>
          </a:xfrm>
          <a:prstGeom prst="rect">
            <a:avLst/>
          </a:prstGeom>
        </p:spPr>
        <p:txBody>
          <a:bodyPr wrap="square">
            <a:spAutoFit/>
          </a:bodyPr>
          <a:lstStyle/>
          <a:p>
            <a:pPr>
              <a:lnSpc>
                <a:spcPct val="150000"/>
              </a:lnSpc>
            </a:pPr>
            <a:r>
              <a:rPr lang="zh-CN" altLang="en-US" sz="1400" dirty="0">
                <a:solidFill>
                  <a:schemeClr val="bg1"/>
                </a:solidFill>
                <a:latin typeface="微软雅黑" panose="020B0503020204020204" pitchFamily="34" charset="-122"/>
                <a:ea typeface="微软雅黑" panose="020B0503020204020204" pitchFamily="34" charset="-122"/>
              </a:rPr>
              <a:t>项目进场后系统初始化和业务调研可同步开展，附件中是系统初始化的所有清单，建议与客户落实并达成一致后录入到系统</a:t>
            </a:r>
            <a:r>
              <a:rPr lang="zh-CN" altLang="en-US" sz="1400" i="1" dirty="0">
                <a:solidFill>
                  <a:schemeClr val="bg1"/>
                </a:solidFill>
                <a:latin typeface="微软雅黑" panose="020B0503020204020204" pitchFamily="34" charset="-122"/>
                <a:ea typeface="微软雅黑" panose="020B0503020204020204" pitchFamily="34" charset="-122"/>
              </a:rPr>
              <a:t>（这里非常感谢郑州区域项目经理李如思的提炼总结）</a:t>
            </a:r>
          </a:p>
        </p:txBody>
      </p:sp>
    </p:spTree>
    <p:extLst>
      <p:ext uri="{BB962C8B-B14F-4D97-AF65-F5344CB8AC3E}">
        <p14:creationId xmlns:p14="http://schemas.microsoft.com/office/powerpoint/2010/main" val="26550352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1762</TotalTime>
  <Words>965</Words>
  <Application>Microsoft Office PowerPoint</Application>
  <PresentationFormat>宽屏</PresentationFormat>
  <Paragraphs>101</Paragraphs>
  <Slides>10</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8" baseType="lpstr">
      <vt:lpstr>等线</vt:lpstr>
      <vt:lpstr>等线 Light</vt:lpstr>
      <vt:lpstr>方正兰亭粗黑_GBK</vt:lpstr>
      <vt:lpstr>微软雅黑</vt:lpstr>
      <vt:lpstr>Arial</vt:lpstr>
      <vt:lpstr>Wingdings</vt:lpstr>
      <vt:lpstr>Office 主题​​</vt:lpstr>
      <vt:lpstr>Worksheet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205</cp:revision>
  <dcterms:created xsi:type="dcterms:W3CDTF">2020-02-02T07:20:00Z</dcterms:created>
  <dcterms:modified xsi:type="dcterms:W3CDTF">2020-02-06T07:25:29Z</dcterms:modified>
</cp:coreProperties>
</file>