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4.jp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492" r:id="rId2"/>
    <p:sldId id="728" r:id="rId3"/>
    <p:sldId id="711" r:id="rId4"/>
    <p:sldId id="730" r:id="rId5"/>
    <p:sldId id="717" r:id="rId6"/>
    <p:sldId id="729" r:id="rId7"/>
    <p:sldId id="731" r:id="rId8"/>
    <p:sldId id="732" r:id="rId9"/>
    <p:sldId id="733" r:id="rId10"/>
    <p:sldId id="734" r:id="rId11"/>
    <p:sldId id="735" r:id="rId12"/>
    <p:sldId id="736" r:id="rId13"/>
    <p:sldId id="737" r:id="rId14"/>
    <p:sldId id="738" r:id="rId15"/>
    <p:sldId id="739" r:id="rId16"/>
    <p:sldId id="740" r:id="rId17"/>
    <p:sldId id="741" r:id="rId18"/>
    <p:sldId id="742" r:id="rId19"/>
    <p:sldId id="743" r:id="rId20"/>
    <p:sldId id="744" r:id="rId21"/>
    <p:sldId id="745" r:id="rId22"/>
    <p:sldId id="746" r:id="rId23"/>
    <p:sldId id="747" r:id="rId24"/>
    <p:sldId id="748" r:id="rId25"/>
    <p:sldId id="749" r:id="rId26"/>
    <p:sldId id="750" r:id="rId27"/>
    <p:sldId id="751" r:id="rId28"/>
    <p:sldId id="752"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63" d="100"/>
          <a:sy n="63" d="100"/>
        </p:scale>
        <p:origin x="7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B5D4A2-4758-4FB2-A5C8-0D05332F18AB}" type="datetimeFigureOut">
              <a:rPr lang="zh-CN" altLang="en-US" smtClean="0"/>
              <a:t>2020/2/8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5447D-0BF9-4406-95EF-7A01447FB74A}" type="slidenum">
              <a:rPr lang="zh-CN" altLang="en-US" smtClean="0"/>
              <a:t>‹#›</a:t>
            </a:fld>
            <a:endParaRPr lang="zh-CN" altLang="en-US"/>
          </a:p>
        </p:txBody>
      </p:sp>
    </p:spTree>
    <p:extLst>
      <p:ext uri="{BB962C8B-B14F-4D97-AF65-F5344CB8AC3E}">
        <p14:creationId xmlns:p14="http://schemas.microsoft.com/office/powerpoint/2010/main" val="246493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55A643-1664-4E10-B570-05AAF1100397}" type="slidenum">
              <a:rPr lang="zh-CN" altLang="en-US" smtClean="0"/>
              <a:t>1</a:t>
            </a:fld>
            <a:endParaRPr lang="zh-CN" altLang="en-US"/>
          </a:p>
        </p:txBody>
      </p:sp>
    </p:spTree>
    <p:extLst>
      <p:ext uri="{BB962C8B-B14F-4D97-AF65-F5344CB8AC3E}">
        <p14:creationId xmlns:p14="http://schemas.microsoft.com/office/powerpoint/2010/main" val="3829735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23722" rtl="0" eaLnBrk="1" fontAlgn="auto" latinLnBrk="0" hangingPunct="1">
              <a:lnSpc>
                <a:spcPct val="100000"/>
              </a:lnSpc>
              <a:spcBef>
                <a:spcPts val="0"/>
              </a:spcBef>
              <a:spcAft>
                <a:spcPts val="0"/>
              </a:spcAft>
              <a:buClrTx/>
              <a:buSzTx/>
              <a:buFontTx/>
              <a:buNone/>
              <a:tabLst/>
              <a:defRPr/>
            </a:pPr>
            <a:fld id="{9F933DF8-637A-467B-86CB-E03F94F1DB5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223722"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55224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25447D-0BF9-4406-95EF-7A01447FB74A}" type="slidenum">
              <a:rPr lang="zh-CN" altLang="en-US" smtClean="0"/>
              <a:t>12</a:t>
            </a:fld>
            <a:endParaRPr lang="zh-CN" altLang="en-US"/>
          </a:p>
        </p:txBody>
      </p:sp>
    </p:spTree>
    <p:extLst>
      <p:ext uri="{BB962C8B-B14F-4D97-AF65-F5344CB8AC3E}">
        <p14:creationId xmlns:p14="http://schemas.microsoft.com/office/powerpoint/2010/main" val="372049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25447D-0BF9-4406-95EF-7A01447FB74A}" type="slidenum">
              <a:rPr lang="zh-CN" altLang="en-US" smtClean="0"/>
              <a:t>13</a:t>
            </a:fld>
            <a:endParaRPr lang="zh-CN" altLang="en-US"/>
          </a:p>
        </p:txBody>
      </p:sp>
    </p:spTree>
    <p:extLst>
      <p:ext uri="{BB962C8B-B14F-4D97-AF65-F5344CB8AC3E}">
        <p14:creationId xmlns:p14="http://schemas.microsoft.com/office/powerpoint/2010/main" val="1768425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23722" rtl="0" eaLnBrk="1" fontAlgn="auto" latinLnBrk="0" hangingPunct="1">
              <a:lnSpc>
                <a:spcPct val="100000"/>
              </a:lnSpc>
              <a:spcBef>
                <a:spcPts val="0"/>
              </a:spcBef>
              <a:spcAft>
                <a:spcPts val="0"/>
              </a:spcAft>
              <a:buClrTx/>
              <a:buSzTx/>
              <a:buFontTx/>
              <a:buNone/>
              <a:tabLst/>
              <a:defRPr/>
            </a:pPr>
            <a:fld id="{9F933DF8-637A-467B-86CB-E03F94F1DB5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223722"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4680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025447D-0BF9-4406-95EF-7A01447FB74A}" type="slidenum">
              <a:rPr lang="zh-CN" altLang="en-US" smtClean="0"/>
              <a:t>20</a:t>
            </a:fld>
            <a:endParaRPr lang="zh-CN" altLang="en-US"/>
          </a:p>
        </p:txBody>
      </p:sp>
    </p:spTree>
    <p:extLst>
      <p:ext uri="{BB962C8B-B14F-4D97-AF65-F5344CB8AC3E}">
        <p14:creationId xmlns:p14="http://schemas.microsoft.com/office/powerpoint/2010/main" val="2501383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23722" rtl="0" eaLnBrk="1" fontAlgn="auto" latinLnBrk="0" hangingPunct="1">
              <a:lnSpc>
                <a:spcPct val="100000"/>
              </a:lnSpc>
              <a:spcBef>
                <a:spcPts val="0"/>
              </a:spcBef>
              <a:spcAft>
                <a:spcPts val="0"/>
              </a:spcAft>
              <a:buClrTx/>
              <a:buSzTx/>
              <a:buFontTx/>
              <a:buNone/>
              <a:tabLst/>
              <a:defRPr/>
            </a:pPr>
            <a:fld id="{9F933DF8-637A-467B-86CB-E03F94F1DB5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223722"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5501527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23722" rtl="0" eaLnBrk="1" fontAlgn="auto" latinLnBrk="0" hangingPunct="1">
              <a:lnSpc>
                <a:spcPct val="100000"/>
              </a:lnSpc>
              <a:spcBef>
                <a:spcPts val="0"/>
              </a:spcBef>
              <a:spcAft>
                <a:spcPts val="0"/>
              </a:spcAft>
              <a:buClrTx/>
              <a:buSzTx/>
              <a:buFontTx/>
              <a:buNone/>
              <a:tabLst/>
              <a:defRPr/>
            </a:pPr>
            <a:fld id="{9F933DF8-637A-467B-86CB-E03F94F1DB5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223722"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1168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CC35C-E448-4509-BEA6-74C4BC4F45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D644B96-8E42-4A48-8AEB-39CA72E15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600C644-3E91-4249-886E-ABA592AC0392}"/>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9ED8907D-94B0-4937-87EB-5DFACD74184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D9D011B-7162-4936-80C0-26E42F1F0F6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346837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AC0E16-9416-431A-9289-DD1E45E721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25A7F1-9556-44D0-92B0-53E61CDCF2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10B3708-E357-4221-BB01-0CB5D2C87ACE}"/>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8CB2FDF1-BD03-4695-905E-EC25087AA3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413102-428D-43C2-871A-CE68CA45672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007876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BDABF9-00A3-4FF3-820E-14CD8918A9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FF884FE-BD28-48A3-8F91-EC95F8987C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348FD2-B54E-4CD7-B307-79621A30AE36}"/>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BF3AD99E-1A15-4A26-B102-AD4B158F28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ADB386-1D71-4CB8-A0C9-45D61399A2AE}"/>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240726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
    <p:spTree>
      <p:nvGrpSpPr>
        <p:cNvPr id="1" name=""/>
        <p:cNvGrpSpPr/>
        <p:nvPr/>
      </p:nvGrpSpPr>
      <p:grpSpPr>
        <a:xfrm>
          <a:off x="0" y="0"/>
          <a:ext cx="0" cy="0"/>
          <a:chOff x="0" y="0"/>
          <a:chExt cx="0" cy="0"/>
        </a:xfrm>
      </p:grpSpPr>
      <p:pic>
        <p:nvPicPr>
          <p:cNvPr id="13" name="图片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5443" cy="5127948"/>
          </a:xfrm>
          <a:prstGeom prst="rect">
            <a:avLst/>
          </a:prstGeom>
        </p:spPr>
      </p:pic>
      <p:sp>
        <p:nvSpPr>
          <p:cNvPr id="8" name="矩形 6"/>
          <p:cNvSpPr>
            <a:spLocks noChangeArrowheads="1"/>
          </p:cNvSpPr>
          <p:nvPr userDrawn="1"/>
        </p:nvSpPr>
        <p:spPr bwMode="auto">
          <a:xfrm>
            <a:off x="1" y="2880368"/>
            <a:ext cx="12195442" cy="3990845"/>
          </a:xfrm>
          <a:prstGeom prst="rect">
            <a:avLst/>
          </a:prstGeom>
          <a:solidFill>
            <a:schemeClr val="tx1">
              <a:lumMod val="95000"/>
              <a:lumOff val="5000"/>
            </a:schemeClr>
          </a:solidFill>
          <a:ln>
            <a:noFill/>
          </a:ln>
        </p:spPr>
        <p:txBody>
          <a:bodyPr lIns="64487" tIns="32244" rIns="64487" bIns="32244" anchor="ctr"/>
          <a:lstStyle/>
          <a:p>
            <a:pPr algn="ctr"/>
            <a:endParaRPr lang="zh-CN" altLang="zh-CN" sz="1800">
              <a:solidFill>
                <a:srgbClr val="FFFFFF"/>
              </a:solidFill>
              <a:latin typeface="方正兰亭粗黑_GBK" charset="-122"/>
              <a:ea typeface="方正兰亭粗黑_GBK" charset="-122"/>
              <a:sym typeface="微软雅黑" pitchFamily="34" charset="-122"/>
            </a:endParaRPr>
          </a:p>
        </p:txBody>
      </p:sp>
      <p:sp>
        <p:nvSpPr>
          <p:cNvPr id="10" name="TextBox 9"/>
          <p:cNvSpPr txBox="1"/>
          <p:nvPr userDrawn="1"/>
        </p:nvSpPr>
        <p:spPr>
          <a:xfrm>
            <a:off x="5354801" y="6629355"/>
            <a:ext cx="1282990" cy="218969"/>
          </a:xfrm>
          <a:prstGeom prst="rect">
            <a:avLst/>
          </a:prstGeom>
          <a:noFill/>
        </p:spPr>
        <p:txBody>
          <a:bodyPr wrap="none" lIns="64487" tIns="32244" rIns="64487" bIns="32244" rtlCol="0">
            <a:spAutoFit/>
          </a:bodyPr>
          <a:lstStyle/>
          <a:p>
            <a:r>
              <a:rPr lang="en-US" altLang="zh-CN" sz="1000" dirty="0">
                <a:solidFill>
                  <a:prstClr val="white">
                    <a:lumMod val="50000"/>
                  </a:prstClr>
                </a:solidFill>
              </a:rPr>
              <a:t>© </a:t>
            </a:r>
            <a:r>
              <a:rPr lang="zh-CN" altLang="en-US" sz="1000" dirty="0">
                <a:solidFill>
                  <a:prstClr val="white">
                    <a:lumMod val="50000"/>
                  </a:prstClr>
                </a:solidFill>
              </a:rPr>
              <a:t>明源云   版权所有</a:t>
            </a:r>
            <a:endParaRPr lang="zh-CN" altLang="en-US" sz="1000" dirty="0">
              <a:solidFill>
                <a:prstClr val="white">
                  <a:lumMod val="50000"/>
                </a:prst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424125" y="868716"/>
            <a:ext cx="1347191" cy="415045"/>
          </a:xfrm>
          <a:prstGeom prst="rect">
            <a:avLst/>
          </a:prstGeom>
        </p:spPr>
      </p:pic>
    </p:spTree>
    <p:extLst>
      <p:ext uri="{BB962C8B-B14F-4D97-AF65-F5344CB8AC3E}">
        <p14:creationId xmlns:p14="http://schemas.microsoft.com/office/powerpoint/2010/main" val="1746139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968"/>
            <a:ext cx="12193718" cy="6857032"/>
          </a:xfrm>
          <a:prstGeom prst="rect">
            <a:avLst/>
          </a:prstGeom>
        </p:spPr>
      </p:pic>
    </p:spTree>
    <p:extLst>
      <p:ext uri="{BB962C8B-B14F-4D97-AF65-F5344CB8AC3E}">
        <p14:creationId xmlns:p14="http://schemas.microsoft.com/office/powerpoint/2010/main" val="332297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6936D5-27CC-4830-89CE-1BF96733A30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D9C7C5-87FE-4FF7-BC36-83B4994F6D3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0A4E3C-944E-4640-A052-5F19B6BB6CDF}"/>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D41A4965-F820-469F-8B38-565B3E935B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8A60B-23DB-4DBA-954E-2AF8B51DFAF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16216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D82BFF-2C78-439C-A548-886FBFD9354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4E692A5-64FC-43C0-8DE7-74D170405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C3B4251-0194-4A0F-92B1-D96C190BCB47}"/>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37469479-5EA7-4E58-87ED-39DFECF5F6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01CF89-BC55-498B-BCFD-8DF985FB47EF}"/>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4038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462B3-FC92-4919-9AFF-D8D3F4AEE1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70C33C3-B43E-47CB-9CC7-7EA899763B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9EC8CF-7B28-4D2A-987C-8433C99343C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2E06009-39F7-46BC-B770-07E0788384B7}"/>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223E658D-0327-4886-A6FD-F619F110B9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A0C09-1E7A-4D07-B2B2-CC12798FE850}"/>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282745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AEEF8D-5E1F-44B5-AD81-CE645CD7EFC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111FDE2-A7B5-4854-9207-6020CCD2A7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9F8C5-0572-49CB-B5D0-8BA61C68018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A542F84-A6FA-4295-B2C4-8FFD96C8AC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0A4F5-A829-415E-8208-1547BD2712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473C51E-C086-4C65-88B2-9068E744C622}"/>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8" name="页脚占位符 7">
            <a:extLst>
              <a:ext uri="{FF2B5EF4-FFF2-40B4-BE49-F238E27FC236}">
                <a16:creationId xmlns:a16="http://schemas.microsoft.com/office/drawing/2014/main" id="{E4577BDB-C36D-4410-80C1-F63C61882F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E79D9A4-8DBE-4481-8D71-2B4DDAD1706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390331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15932A-9E76-4611-963D-78BFC89D50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D2724BE-6BEF-4458-9F66-7FF2D2A61624}"/>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4" name="页脚占位符 3">
            <a:extLst>
              <a:ext uri="{FF2B5EF4-FFF2-40B4-BE49-F238E27FC236}">
                <a16:creationId xmlns:a16="http://schemas.microsoft.com/office/drawing/2014/main" id="{961D7793-4B07-4826-A923-EE75FF98A6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CDE1011-7D1F-4434-878C-1657D43F10AC}"/>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18104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23E066E-53F9-4EDE-BCB5-8C08A5CFD499}"/>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3" name="页脚占位符 2">
            <a:extLst>
              <a:ext uri="{FF2B5EF4-FFF2-40B4-BE49-F238E27FC236}">
                <a16:creationId xmlns:a16="http://schemas.microsoft.com/office/drawing/2014/main" id="{CB7988FA-BAB3-4809-8A8F-47C8EB39485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680C9A8C-E238-403B-B50A-64A2644A8AE9}"/>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75706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0B906-2B8F-4BB3-BE01-5A3BB5946AF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A303D03-A98B-4D23-A76E-8CD233B3D9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0E2FF6D-972E-49FA-9F1C-BA63B3F8BC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337886-F998-457A-9996-2F87E141E109}"/>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98CC6B7D-5F08-4F9C-BCAC-495A82F9AA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B84B9F7-A60D-405A-9B78-2EF937D9A6E4}"/>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8091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C96ED6-7354-4D73-BF0D-9263B1E10C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5767C7-5015-4123-A6C6-917B505889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5CD784-5CF8-45BE-A038-297382D638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60328FF-C173-43A5-8FD5-E3DAA93A3B77}"/>
              </a:ext>
            </a:extLst>
          </p:cNvPr>
          <p:cNvSpPr>
            <a:spLocks noGrp="1"/>
          </p:cNvSpPr>
          <p:nvPr>
            <p:ph type="dt" sz="half" idx="10"/>
          </p:nvPr>
        </p:nvSpPr>
        <p:spPr/>
        <p:txBody>
          <a:bodyPr/>
          <a:lstStyle/>
          <a:p>
            <a:fld id="{E44EC9A5-C5EB-483D-8A17-BE654D2B2259}" type="datetimeFigureOut">
              <a:rPr lang="zh-CN" altLang="en-US" smtClean="0"/>
              <a:t>2020/2/8</a:t>
            </a:fld>
            <a:endParaRPr lang="zh-CN" altLang="en-US"/>
          </a:p>
        </p:txBody>
      </p:sp>
      <p:sp>
        <p:nvSpPr>
          <p:cNvPr id="6" name="页脚占位符 5">
            <a:extLst>
              <a:ext uri="{FF2B5EF4-FFF2-40B4-BE49-F238E27FC236}">
                <a16:creationId xmlns:a16="http://schemas.microsoft.com/office/drawing/2014/main" id="{9E967507-20E1-4B93-AA69-CBA3E8D7F48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91115-0D98-45EC-A8FA-6F22631274B3}"/>
              </a:ext>
            </a:extLst>
          </p:cNvPr>
          <p:cNvSpPr>
            <a:spLocks noGrp="1"/>
          </p:cNvSpPr>
          <p:nvPr>
            <p:ph type="sldNum" sz="quarter" idx="12"/>
          </p:nvPr>
        </p:nvSpPr>
        <p:spPr/>
        <p:txBody>
          <a:body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1621538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4B15EAA-5D39-4A56-91DD-F35635F6B9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08FCA7C-85B6-4057-B973-D3A64834EF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2D0A62-BC70-43DB-88A9-53C5C623E2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EC9A5-C5EB-483D-8A17-BE654D2B2259}" type="datetimeFigureOut">
              <a:rPr lang="zh-CN" altLang="en-US" smtClean="0"/>
              <a:t>2020/2/8</a:t>
            </a:fld>
            <a:endParaRPr lang="zh-CN" altLang="en-US"/>
          </a:p>
        </p:txBody>
      </p:sp>
      <p:sp>
        <p:nvSpPr>
          <p:cNvPr id="5" name="页脚占位符 4">
            <a:extLst>
              <a:ext uri="{FF2B5EF4-FFF2-40B4-BE49-F238E27FC236}">
                <a16:creationId xmlns:a16="http://schemas.microsoft.com/office/drawing/2014/main" id="{4E3D1141-8496-4A60-B86E-801E3FA8D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C9E4587-CACC-417C-8E57-F87ABDAAC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4DF3AE-5BB9-4384-9356-BA8BFCDB822F}" type="slidenum">
              <a:rPr lang="zh-CN" altLang="en-US" smtClean="0"/>
              <a:t>‹#›</a:t>
            </a:fld>
            <a:endParaRPr lang="zh-CN" altLang="en-US"/>
          </a:p>
        </p:txBody>
      </p:sp>
    </p:spTree>
    <p:extLst>
      <p:ext uri="{BB962C8B-B14F-4D97-AF65-F5344CB8AC3E}">
        <p14:creationId xmlns:p14="http://schemas.microsoft.com/office/powerpoint/2010/main" val="42547516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59679" y="5660732"/>
            <a:ext cx="2864923" cy="680527"/>
          </a:xfrm>
          <a:prstGeom prst="rect">
            <a:avLst/>
          </a:prstGeom>
          <a:noFill/>
        </p:spPr>
        <p:txBody>
          <a:bodyPr wrap="square" lIns="64487" tIns="32244" rIns="64487" bIns="32244" rtlCol="0">
            <a:spAutoFit/>
          </a:bodyPr>
          <a:lstStyle/>
          <a:p>
            <a:pPr algn="ctr"/>
            <a:r>
              <a:rPr lang="zh-CN" altLang="en-US" sz="2000" dirty="0">
                <a:solidFill>
                  <a:prstClr val="white"/>
                </a:solidFill>
                <a:latin typeface="微软雅黑" panose="020B0503020204020204" pitchFamily="34" charset="-122"/>
                <a:ea typeface="微软雅黑" panose="020B0503020204020204" pitchFamily="34" charset="-122"/>
              </a:rPr>
              <a:t>成本事业部</a:t>
            </a:r>
            <a:r>
              <a:rPr lang="en-US" altLang="zh-CN" sz="2000" dirty="0">
                <a:solidFill>
                  <a:prstClr val="white"/>
                </a:solidFill>
                <a:latin typeface="微软雅黑" panose="020B0503020204020204" pitchFamily="34" charset="-122"/>
                <a:ea typeface="微软雅黑" panose="020B0503020204020204" pitchFamily="34" charset="-122"/>
              </a:rPr>
              <a:t>-</a:t>
            </a:r>
            <a:r>
              <a:rPr lang="zh-CN" altLang="en-US" sz="2000" dirty="0">
                <a:solidFill>
                  <a:prstClr val="white"/>
                </a:solidFill>
                <a:latin typeface="微软雅黑" panose="020B0503020204020204" pitchFamily="34" charset="-122"/>
                <a:ea typeface="微软雅黑" panose="020B0503020204020204" pitchFamily="34" charset="-122"/>
              </a:rPr>
              <a:t>费用组</a:t>
            </a:r>
            <a:endParaRPr lang="en-US" altLang="zh-CN" sz="2000" dirty="0">
              <a:solidFill>
                <a:prstClr val="white"/>
              </a:solidFill>
              <a:latin typeface="微软雅黑" panose="020B0503020204020204" pitchFamily="34" charset="-122"/>
              <a:ea typeface="微软雅黑" panose="020B0503020204020204" pitchFamily="34" charset="-122"/>
            </a:endParaRPr>
          </a:p>
          <a:p>
            <a:pPr algn="ctr"/>
            <a:r>
              <a:rPr lang="en-US" altLang="zh-CN" sz="2000" dirty="0">
                <a:solidFill>
                  <a:prstClr val="white"/>
                </a:solidFill>
                <a:latin typeface="微软雅黑" panose="020B0503020204020204" pitchFamily="34" charset="-122"/>
                <a:ea typeface="微软雅黑" panose="020B0503020204020204" pitchFamily="34" charset="-122"/>
              </a:rPr>
              <a:t>2020</a:t>
            </a:r>
            <a:r>
              <a:rPr lang="zh-CN" altLang="en-US" sz="2000" dirty="0">
                <a:solidFill>
                  <a:prstClr val="white"/>
                </a:solidFill>
                <a:latin typeface="微软雅黑" panose="020B0503020204020204" pitchFamily="34" charset="-122"/>
                <a:ea typeface="微软雅黑" panose="020B0503020204020204" pitchFamily="34" charset="-122"/>
              </a:rPr>
              <a:t>年</a:t>
            </a:r>
            <a:r>
              <a:rPr lang="en-US" altLang="zh-CN" sz="2000" dirty="0">
                <a:solidFill>
                  <a:prstClr val="white"/>
                </a:solidFill>
                <a:latin typeface="微软雅黑" panose="020B0503020204020204" pitchFamily="34" charset="-122"/>
                <a:ea typeface="微软雅黑" panose="020B0503020204020204" pitchFamily="34" charset="-122"/>
              </a:rPr>
              <a:t>2</a:t>
            </a:r>
            <a:r>
              <a:rPr lang="zh-CN" altLang="en-US" sz="2000" dirty="0">
                <a:solidFill>
                  <a:prstClr val="white"/>
                </a:solidFill>
                <a:latin typeface="微软雅黑" panose="020B0503020204020204" pitchFamily="34" charset="-122"/>
                <a:ea typeface="微软雅黑" panose="020B0503020204020204" pitchFamily="34" charset="-122"/>
              </a:rPr>
              <a:t>月</a:t>
            </a:r>
          </a:p>
        </p:txBody>
      </p:sp>
      <p:sp>
        <p:nvSpPr>
          <p:cNvPr id="5" name="Text Box 6"/>
          <p:cNvSpPr txBox="1">
            <a:spLocks noChangeArrowheads="1"/>
          </p:cNvSpPr>
          <p:nvPr/>
        </p:nvSpPr>
        <p:spPr bwMode="auto">
          <a:xfrm>
            <a:off x="2205" y="2908781"/>
            <a:ext cx="12186004" cy="218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2779" tIns="61389" rIns="122779" bIns="61389">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algn="ctr" defTabSz="613983" eaLnBrk="1" hangingPunct="1">
              <a:lnSpc>
                <a:spcPct val="150000"/>
              </a:lnSpc>
            </a:pPr>
            <a:r>
              <a:rPr lang="zh-CN" altLang="en-US" sz="5399" b="1" dirty="0">
                <a:solidFill>
                  <a:srgbClr val="FFC000"/>
                </a:solidFill>
                <a:latin typeface="微软雅黑" panose="020B0503020204020204" pitchFamily="34" charset="-122"/>
                <a:ea typeface="微软雅黑" panose="020B0503020204020204" pitchFamily="34" charset="-122"/>
                <a:cs typeface="+mn-cs"/>
              </a:rPr>
              <a:t>明源云</a:t>
            </a:r>
            <a:r>
              <a:rPr lang="en-US" altLang="zh-CN" sz="5399" b="1" dirty="0">
                <a:solidFill>
                  <a:srgbClr val="FFC000"/>
                </a:solidFill>
                <a:latin typeface="微软雅黑" panose="020B0503020204020204" pitchFamily="34" charset="-122"/>
                <a:ea typeface="微软雅黑" panose="020B0503020204020204" pitchFamily="34" charset="-122"/>
                <a:cs typeface="+mn-cs"/>
              </a:rPr>
              <a:t>ERP-</a:t>
            </a:r>
            <a:r>
              <a:rPr lang="zh-CN" altLang="en-US" sz="5399" b="1" dirty="0">
                <a:solidFill>
                  <a:srgbClr val="FFC000"/>
                </a:solidFill>
                <a:latin typeface="微软雅黑" panose="020B0503020204020204" pitchFamily="34" charset="-122"/>
                <a:ea typeface="微软雅黑" panose="020B0503020204020204" pitchFamily="34" charset="-122"/>
                <a:cs typeface="+mn-cs"/>
              </a:rPr>
              <a:t>费用系统</a:t>
            </a:r>
            <a:r>
              <a:rPr lang="en-US" altLang="zh-CN" sz="5399" b="1" dirty="0">
                <a:solidFill>
                  <a:srgbClr val="FFC000"/>
                </a:solidFill>
                <a:latin typeface="微软雅黑" panose="020B0503020204020204" pitchFamily="34" charset="-122"/>
                <a:ea typeface="微软雅黑" panose="020B0503020204020204" pitchFamily="34" charset="-122"/>
                <a:cs typeface="+mn-cs"/>
              </a:rPr>
              <a:t>V2.0</a:t>
            </a:r>
          </a:p>
          <a:p>
            <a:pPr algn="ctr" defTabSz="613983" eaLnBrk="1" hangingPunct="1">
              <a:lnSpc>
                <a:spcPct val="150000"/>
              </a:lnSpc>
            </a:pPr>
            <a:r>
              <a:rPr lang="zh-CN" altLang="en-US" sz="4000" b="1" dirty="0">
                <a:solidFill>
                  <a:srgbClr val="FFC000"/>
                </a:solidFill>
                <a:latin typeface="微软雅黑" panose="020B0503020204020204" pitchFamily="34" charset="-122"/>
                <a:ea typeface="微软雅黑" panose="020B0503020204020204" pitchFamily="34" charset="-122"/>
                <a:cs typeface="+mn-cs"/>
              </a:rPr>
              <a:t>第三节：费用合同管理</a:t>
            </a:r>
            <a:endParaRPr lang="en-US" altLang="zh-CN" sz="4000" b="1" dirty="0">
              <a:solidFill>
                <a:srgbClr val="FFC00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48192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a:extLst>
              <a:ext uri="{FF2B5EF4-FFF2-40B4-BE49-F238E27FC236}">
                <a16:creationId xmlns:a16="http://schemas.microsoft.com/office/drawing/2014/main" id="{8D6C7DA5-70D7-44F7-84D0-700F47C460F7}"/>
              </a:ext>
            </a:extLst>
          </p:cNvPr>
          <p:cNvPicPr>
            <a:picLocks noChangeAspect="1"/>
          </p:cNvPicPr>
          <p:nvPr/>
        </p:nvPicPr>
        <p:blipFill>
          <a:blip r:embed="rId2"/>
          <a:stretch>
            <a:fillRect/>
          </a:stretch>
        </p:blipFill>
        <p:spPr>
          <a:xfrm>
            <a:off x="2074346" y="1270078"/>
            <a:ext cx="6007624" cy="3716616"/>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5265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合同验收</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04368"/>
            <a:ext cx="3175214" cy="3625608"/>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当合同阶段性完成后，甲方需要验收服务成果或者商品，验收通过后方可申请付款，</a:t>
            </a:r>
            <a:r>
              <a:rPr lang="zh-CN" altLang="en-US" sz="1000" b="1" kern="0" dirty="0">
                <a:solidFill>
                  <a:srgbClr val="FFFF00"/>
                </a:solidFill>
                <a:latin typeface="微软雅黑" panose="020B0503020204020204" pitchFamily="34" charset="-122"/>
                <a:ea typeface="微软雅黑" panose="020B0503020204020204" pitchFamily="34" charset="-122"/>
              </a:rPr>
              <a:t>需要注意的是系统中的验收主要是用来做验收过程的流程管控，交付需要根据客户实际的需求来配置合同类别是否需要验收，建议营销推广类、销售代理合同可以启用验收单</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、填写验收主体、金额等基本信息。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、当合同类别启用了验收后在验收列表中才会显示对应的合同。</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a:t>
            </a:r>
            <a:r>
              <a:rPr lang="zh-CN" altLang="en-US" sz="1000" b="1" kern="0" dirty="0">
                <a:solidFill>
                  <a:srgbClr val="FFFF00"/>
                </a:solidFill>
                <a:latin typeface="微软雅黑" panose="020B0503020204020204" pitchFamily="34" charset="-122"/>
                <a:ea typeface="微软雅黑" panose="020B0503020204020204" pitchFamily="34" charset="-122"/>
              </a:rPr>
              <a:t>如果合同已经登记，再回去调整业务参数不会营销已签合同的流程</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sp>
        <p:nvSpPr>
          <p:cNvPr id="21" name="文本框 20">
            <a:extLst>
              <a:ext uri="{FF2B5EF4-FFF2-40B4-BE49-F238E27FC236}">
                <a16:creationId xmlns:a16="http://schemas.microsoft.com/office/drawing/2014/main" id="{A7B41553-3C1E-44BC-89BE-2FA4F378D495}"/>
              </a:ext>
            </a:extLst>
          </p:cNvPr>
          <p:cNvSpPr txBox="1"/>
          <p:nvPr/>
        </p:nvSpPr>
        <p:spPr>
          <a:xfrm>
            <a:off x="2074346" y="766538"/>
            <a:ext cx="4198585" cy="369332"/>
          </a:xfrm>
          <a:prstGeom prst="rect">
            <a:avLst/>
          </a:prstGeom>
          <a:noFill/>
        </p:spPr>
        <p:txBody>
          <a:bodyPr wrap="none" rtlCol="0">
            <a:spAutoFit/>
          </a:bodyPr>
          <a:lstStyle/>
          <a:p>
            <a:r>
              <a:rPr lang="zh-CN" altLang="en-US" b="1" dirty="0">
                <a:solidFill>
                  <a:srgbClr val="00B0F0"/>
                </a:solidFill>
              </a:rPr>
              <a:t>入口：合同验收</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新增验收</a:t>
            </a:r>
          </a:p>
        </p:txBody>
      </p:sp>
    </p:spTree>
    <p:extLst>
      <p:ext uri="{BB962C8B-B14F-4D97-AF65-F5344CB8AC3E}">
        <p14:creationId xmlns:p14="http://schemas.microsoft.com/office/powerpoint/2010/main" val="910265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345FF7D-E593-4DF5-89E7-1D50C6E08088}"/>
              </a:ext>
            </a:extLst>
          </p:cNvPr>
          <p:cNvPicPr>
            <a:picLocks noChangeAspect="1"/>
          </p:cNvPicPr>
          <p:nvPr/>
        </p:nvPicPr>
        <p:blipFill>
          <a:blip r:embed="rId2"/>
          <a:stretch>
            <a:fillRect/>
          </a:stretch>
        </p:blipFill>
        <p:spPr>
          <a:xfrm>
            <a:off x="2027321" y="1543127"/>
            <a:ext cx="5700632" cy="3514197"/>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526976"/>
            <a:ext cx="3265964" cy="4841590"/>
            <a:chOff x="3030779" y="4414461"/>
            <a:chExt cx="1547021" cy="1956276"/>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1956276"/>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合同付款申请</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878687"/>
            <a:ext cx="3175214" cy="3892327"/>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当合同阶段性完成后且相关服务成果或者商品验收通过后申请付款给乙方。</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、填写主题、金额等基本信息。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、应付金额等于申请金额减去扣款金额，扣款用来处理罚款等业务。</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、当合同类别设置为需要验收时，会出现验收列表，且付款申请必须关联验收单才能发起。</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4</a:t>
            </a:r>
            <a:r>
              <a:rPr lang="zh-CN" altLang="en-US" sz="1000" kern="0" dirty="0">
                <a:solidFill>
                  <a:schemeClr val="bg1"/>
                </a:solidFill>
                <a:latin typeface="微软雅黑" panose="020B0503020204020204" pitchFamily="34" charset="-122"/>
                <a:ea typeface="微软雅黑" panose="020B0503020204020204" pitchFamily="34" charset="-122"/>
              </a:rPr>
              <a:t>、一个验收可以多次付款，一次付款可以关联多个验收单（多对多关系）</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5</a:t>
            </a:r>
            <a:r>
              <a:rPr lang="zh-CN" altLang="en-US" sz="1000" kern="0" dirty="0">
                <a:solidFill>
                  <a:schemeClr val="bg1"/>
                </a:solidFill>
                <a:latin typeface="微软雅黑" panose="020B0503020204020204" pitchFamily="34" charset="-122"/>
                <a:ea typeface="微软雅黑" panose="020B0503020204020204" pitchFamily="34" charset="-122"/>
              </a:rPr>
              <a:t>、发票列表填写本次请款从合作供应商收到发票信息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系统控制：</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、累计申请金额不能超过调整后合同金额</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、验收单的累计申请金额不能超过验收单的验收金额</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sp>
        <p:nvSpPr>
          <p:cNvPr id="21" name="文本框 20">
            <a:extLst>
              <a:ext uri="{FF2B5EF4-FFF2-40B4-BE49-F238E27FC236}">
                <a16:creationId xmlns:a16="http://schemas.microsoft.com/office/drawing/2014/main" id="{A7B41553-3C1E-44BC-89BE-2FA4F378D495}"/>
              </a:ext>
            </a:extLst>
          </p:cNvPr>
          <p:cNvSpPr txBox="1"/>
          <p:nvPr/>
        </p:nvSpPr>
        <p:spPr>
          <a:xfrm>
            <a:off x="2114701" y="619797"/>
            <a:ext cx="5525872" cy="923330"/>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：付款申请</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新增</a:t>
            </a:r>
            <a:endParaRPr lang="en-US" altLang="zh-CN" b="1" dirty="0">
              <a:solidFill>
                <a:srgbClr val="00B0F0"/>
              </a:solidFill>
            </a:endParaRPr>
          </a:p>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付款情况</a:t>
            </a:r>
            <a:r>
              <a:rPr lang="en-US" altLang="zh-CN" b="1" dirty="0">
                <a:solidFill>
                  <a:srgbClr val="00B0F0"/>
                </a:solidFill>
              </a:rPr>
              <a:t>-&gt;</a:t>
            </a:r>
            <a:r>
              <a:rPr lang="zh-CN" altLang="en-US" b="1" dirty="0">
                <a:solidFill>
                  <a:srgbClr val="00B0F0"/>
                </a:solidFill>
              </a:rPr>
              <a:t>付款申请</a:t>
            </a:r>
          </a:p>
          <a:p>
            <a:r>
              <a:rPr lang="zh-CN" altLang="en-US" b="1" dirty="0">
                <a:solidFill>
                  <a:srgbClr val="00B0F0"/>
                </a:solidFill>
              </a:rPr>
              <a:t>入口</a:t>
            </a:r>
            <a:r>
              <a:rPr lang="en-US" altLang="zh-CN" b="1" dirty="0">
                <a:solidFill>
                  <a:srgbClr val="00B0F0"/>
                </a:solidFill>
              </a:rPr>
              <a:t>3</a:t>
            </a:r>
            <a:r>
              <a:rPr lang="zh-CN" altLang="en-US" b="1" dirty="0">
                <a:solidFill>
                  <a:srgbClr val="00B0F0"/>
                </a:solidFill>
              </a:rPr>
              <a:t>：合同验收</a:t>
            </a:r>
            <a:r>
              <a:rPr lang="en-US" altLang="zh-CN" b="1" dirty="0">
                <a:solidFill>
                  <a:srgbClr val="00B0F0"/>
                </a:solidFill>
              </a:rPr>
              <a:t>-&gt;</a:t>
            </a:r>
            <a:r>
              <a:rPr lang="zh-CN" altLang="en-US" b="1" dirty="0">
                <a:solidFill>
                  <a:srgbClr val="00B0F0"/>
                </a:solidFill>
              </a:rPr>
              <a:t>列表详情</a:t>
            </a:r>
            <a:r>
              <a:rPr lang="en-US" altLang="zh-CN" b="1" dirty="0">
                <a:solidFill>
                  <a:srgbClr val="00B0F0"/>
                </a:solidFill>
              </a:rPr>
              <a:t>-&gt;</a:t>
            </a:r>
            <a:r>
              <a:rPr lang="zh-CN" altLang="en-US" b="1" dirty="0">
                <a:solidFill>
                  <a:srgbClr val="00B0F0"/>
                </a:solidFill>
              </a:rPr>
              <a:t>验收列表</a:t>
            </a:r>
            <a:r>
              <a:rPr lang="en-US" altLang="zh-CN" b="1" dirty="0">
                <a:solidFill>
                  <a:srgbClr val="00B0F0"/>
                </a:solidFill>
              </a:rPr>
              <a:t>-&gt;</a:t>
            </a:r>
            <a:r>
              <a:rPr lang="zh-CN" altLang="en-US" b="1" dirty="0">
                <a:solidFill>
                  <a:srgbClr val="00B0F0"/>
                </a:solidFill>
              </a:rPr>
              <a:t>请款</a:t>
            </a:r>
          </a:p>
        </p:txBody>
      </p:sp>
      <p:pic>
        <p:nvPicPr>
          <p:cNvPr id="8" name="图片 7">
            <a:extLst>
              <a:ext uri="{FF2B5EF4-FFF2-40B4-BE49-F238E27FC236}">
                <a16:creationId xmlns:a16="http://schemas.microsoft.com/office/drawing/2014/main" id="{D291C3A7-AC3D-49EC-880D-39A40B33B91A}"/>
              </a:ext>
            </a:extLst>
          </p:cNvPr>
          <p:cNvPicPr>
            <a:picLocks noChangeAspect="1"/>
          </p:cNvPicPr>
          <p:nvPr/>
        </p:nvPicPr>
        <p:blipFill>
          <a:blip r:embed="rId3"/>
          <a:stretch>
            <a:fillRect/>
          </a:stretch>
        </p:blipFill>
        <p:spPr>
          <a:xfrm>
            <a:off x="2903139" y="4452680"/>
            <a:ext cx="3543658" cy="225076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6414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5EC35C24-3C69-4426-9D1C-C39A6FC74DEA}"/>
              </a:ext>
            </a:extLst>
          </p:cNvPr>
          <p:cNvPicPr>
            <a:picLocks noChangeAspect="1"/>
          </p:cNvPicPr>
          <p:nvPr/>
        </p:nvPicPr>
        <p:blipFill>
          <a:blip r:embed="rId3"/>
          <a:stretch>
            <a:fillRect/>
          </a:stretch>
        </p:blipFill>
        <p:spPr>
          <a:xfrm>
            <a:off x="2116836" y="1586928"/>
            <a:ext cx="5984902" cy="3312113"/>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577777"/>
            <a:ext cx="3265964" cy="4375985"/>
            <a:chOff x="3030779" y="4414461"/>
            <a:chExt cx="1547021" cy="1797673"/>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1797673"/>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合同结算</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929487"/>
            <a:ext cx="3175214" cy="3829367"/>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当合同所有服务完成后会进行最终结算，例如活动策划合同在活动结算后统一清算，结算可能会产生差额。</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、填写结算金额，结算差额自动计算</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结算金额</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调整后合同金额</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、产生的结算差额需要完成费用分摊，当结算差额为正数时会占用预算，当结算差额为负数时会释放预算。</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系统控制：</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、累计结算金额不能小于合同已支付金额。</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sp>
        <p:nvSpPr>
          <p:cNvPr id="20" name="文本框 19">
            <a:extLst>
              <a:ext uri="{FF2B5EF4-FFF2-40B4-BE49-F238E27FC236}">
                <a16:creationId xmlns:a16="http://schemas.microsoft.com/office/drawing/2014/main" id="{C1EE5EDD-433F-47E7-8027-13FBAE7DF466}"/>
              </a:ext>
            </a:extLst>
          </p:cNvPr>
          <p:cNvSpPr txBox="1"/>
          <p:nvPr/>
        </p:nvSpPr>
        <p:spPr>
          <a:xfrm>
            <a:off x="2116836" y="1026879"/>
            <a:ext cx="5064207"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合同结算</a:t>
            </a:r>
            <a:r>
              <a:rPr lang="en-US" altLang="zh-CN" b="1" dirty="0">
                <a:solidFill>
                  <a:srgbClr val="00B0F0"/>
                </a:solidFill>
              </a:rPr>
              <a:t>-&gt;</a:t>
            </a:r>
            <a:r>
              <a:rPr lang="zh-CN" altLang="en-US" b="1" dirty="0">
                <a:solidFill>
                  <a:srgbClr val="00B0F0"/>
                </a:solidFill>
              </a:rPr>
              <a:t>新增</a:t>
            </a:r>
          </a:p>
        </p:txBody>
      </p:sp>
      <p:sp>
        <p:nvSpPr>
          <p:cNvPr id="23" name="文本框 22">
            <a:extLst>
              <a:ext uri="{FF2B5EF4-FFF2-40B4-BE49-F238E27FC236}">
                <a16:creationId xmlns:a16="http://schemas.microsoft.com/office/drawing/2014/main" id="{B4912EAA-3D17-4F2A-8C55-4477696E814A}"/>
              </a:ext>
            </a:extLst>
          </p:cNvPr>
          <p:cNvSpPr txBox="1"/>
          <p:nvPr/>
        </p:nvSpPr>
        <p:spPr>
          <a:xfrm>
            <a:off x="2116836" y="620948"/>
            <a:ext cx="5525872"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更多操作</a:t>
            </a:r>
            <a:r>
              <a:rPr lang="en-US" altLang="zh-CN" b="1" dirty="0">
                <a:solidFill>
                  <a:srgbClr val="00B0F0"/>
                </a:solidFill>
              </a:rPr>
              <a:t>-&gt;</a:t>
            </a:r>
            <a:r>
              <a:rPr lang="zh-CN" altLang="en-US" b="1" dirty="0">
                <a:solidFill>
                  <a:srgbClr val="00B0F0"/>
                </a:solidFill>
              </a:rPr>
              <a:t>新增结算</a:t>
            </a:r>
          </a:p>
        </p:txBody>
      </p:sp>
    </p:spTree>
    <p:extLst>
      <p:ext uri="{BB962C8B-B14F-4D97-AF65-F5344CB8AC3E}">
        <p14:creationId xmlns:p14="http://schemas.microsoft.com/office/powerpoint/2010/main" val="243253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659057"/>
            <a:ext cx="3265964" cy="4375985"/>
            <a:chOff x="3030779" y="4414461"/>
            <a:chExt cx="1547021" cy="1797673"/>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1797673"/>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合同付款</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2010767"/>
            <a:ext cx="3175214" cy="3829367"/>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当合同请款审批归档后，财务出纳会对供应商进行付款，付完款后在明源系统完成进行实付登记，会计在系统中完成审核。</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、填写实付金额，实付明细、实付分摊明细</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、支付方式、付款银行、结算方式、现金流条目为账务辅助核算使用，可根据实际情况填写。</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、发票信息会默认引入付款申请，也可以由财务新增。</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系统控制：</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、付款申请单的累计实付金额不能大于应付金额。</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⑦合同付款</a:t>
            </a:r>
          </a:p>
        </p:txBody>
      </p:sp>
      <p:sp>
        <p:nvSpPr>
          <p:cNvPr id="20" name="文本框 19">
            <a:extLst>
              <a:ext uri="{FF2B5EF4-FFF2-40B4-BE49-F238E27FC236}">
                <a16:creationId xmlns:a16="http://schemas.microsoft.com/office/drawing/2014/main" id="{C1EE5EDD-433F-47E7-8027-13FBAE7DF466}"/>
              </a:ext>
            </a:extLst>
          </p:cNvPr>
          <p:cNvSpPr txBox="1"/>
          <p:nvPr/>
        </p:nvSpPr>
        <p:spPr>
          <a:xfrm>
            <a:off x="2116836" y="1026879"/>
            <a:ext cx="5525872"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付款情况</a:t>
            </a:r>
            <a:r>
              <a:rPr lang="en-US" altLang="zh-CN" b="1" dirty="0">
                <a:solidFill>
                  <a:srgbClr val="00B0F0"/>
                </a:solidFill>
              </a:rPr>
              <a:t>-&gt;</a:t>
            </a:r>
            <a:r>
              <a:rPr lang="zh-CN" altLang="en-US" b="1" dirty="0">
                <a:solidFill>
                  <a:srgbClr val="00B0F0"/>
                </a:solidFill>
              </a:rPr>
              <a:t>选择付款申请</a:t>
            </a:r>
            <a:r>
              <a:rPr lang="en-US" altLang="zh-CN" b="1" dirty="0">
                <a:solidFill>
                  <a:srgbClr val="00B0F0"/>
                </a:solidFill>
              </a:rPr>
              <a:t>-&gt;</a:t>
            </a:r>
            <a:r>
              <a:rPr lang="zh-CN" altLang="en-US" b="1" dirty="0">
                <a:solidFill>
                  <a:srgbClr val="00B0F0"/>
                </a:solidFill>
              </a:rPr>
              <a:t>支付</a:t>
            </a:r>
          </a:p>
        </p:txBody>
      </p:sp>
      <p:sp>
        <p:nvSpPr>
          <p:cNvPr id="23" name="文本框 22">
            <a:extLst>
              <a:ext uri="{FF2B5EF4-FFF2-40B4-BE49-F238E27FC236}">
                <a16:creationId xmlns:a16="http://schemas.microsoft.com/office/drawing/2014/main" id="{B4912EAA-3D17-4F2A-8C55-4477696E814A}"/>
              </a:ext>
            </a:extLst>
          </p:cNvPr>
          <p:cNvSpPr txBox="1"/>
          <p:nvPr/>
        </p:nvSpPr>
        <p:spPr>
          <a:xfrm>
            <a:off x="2116836" y="620948"/>
            <a:ext cx="6263253"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：付款管理</a:t>
            </a:r>
            <a:r>
              <a:rPr lang="en-US" altLang="zh-CN" b="1" dirty="0">
                <a:solidFill>
                  <a:srgbClr val="00B0F0"/>
                </a:solidFill>
              </a:rPr>
              <a:t>-&gt;</a:t>
            </a:r>
            <a:r>
              <a:rPr lang="zh-CN" altLang="en-US" b="1" dirty="0">
                <a:solidFill>
                  <a:srgbClr val="00B0F0"/>
                </a:solidFill>
              </a:rPr>
              <a:t>付款登记</a:t>
            </a:r>
            <a:r>
              <a:rPr lang="en-US" altLang="zh-CN" b="1" dirty="0">
                <a:solidFill>
                  <a:srgbClr val="00B0F0"/>
                </a:solidFill>
              </a:rPr>
              <a:t>-&gt;</a:t>
            </a:r>
            <a:r>
              <a:rPr lang="zh-CN" altLang="en-US" b="1" dirty="0">
                <a:solidFill>
                  <a:srgbClr val="00B0F0"/>
                </a:solidFill>
              </a:rPr>
              <a:t>合同付款</a:t>
            </a:r>
            <a:r>
              <a:rPr lang="en-US" altLang="zh-CN" b="1" dirty="0">
                <a:solidFill>
                  <a:srgbClr val="00B0F0"/>
                </a:solidFill>
              </a:rPr>
              <a:t>-&gt;</a:t>
            </a:r>
            <a:r>
              <a:rPr lang="zh-CN" altLang="en-US" b="1" dirty="0">
                <a:solidFill>
                  <a:srgbClr val="00B0F0"/>
                </a:solidFill>
              </a:rPr>
              <a:t>选择合同</a:t>
            </a:r>
            <a:r>
              <a:rPr lang="en-US" altLang="zh-CN" b="1" dirty="0">
                <a:solidFill>
                  <a:srgbClr val="00B0F0"/>
                </a:solidFill>
              </a:rPr>
              <a:t>-&gt;</a:t>
            </a:r>
            <a:r>
              <a:rPr lang="zh-CN" altLang="en-US" b="1" dirty="0">
                <a:solidFill>
                  <a:srgbClr val="00B0F0"/>
                </a:solidFill>
              </a:rPr>
              <a:t>支付</a:t>
            </a:r>
          </a:p>
        </p:txBody>
      </p:sp>
      <p:pic>
        <p:nvPicPr>
          <p:cNvPr id="3" name="图片 2">
            <a:extLst>
              <a:ext uri="{FF2B5EF4-FFF2-40B4-BE49-F238E27FC236}">
                <a16:creationId xmlns:a16="http://schemas.microsoft.com/office/drawing/2014/main" id="{80E65C99-FF05-4DC7-A9B7-5E45F1937E2C}"/>
              </a:ext>
            </a:extLst>
          </p:cNvPr>
          <p:cNvPicPr>
            <a:picLocks noChangeAspect="1"/>
          </p:cNvPicPr>
          <p:nvPr/>
        </p:nvPicPr>
        <p:blipFill>
          <a:blip r:embed="rId3"/>
          <a:stretch>
            <a:fillRect/>
          </a:stretch>
        </p:blipFill>
        <p:spPr>
          <a:xfrm>
            <a:off x="2116836" y="1614131"/>
            <a:ext cx="6051804" cy="3853052"/>
          </a:xfrm>
          <a:prstGeom prst="rect">
            <a:avLst/>
          </a:prstGeom>
        </p:spPr>
      </p:pic>
    </p:spTree>
    <p:extLst>
      <p:ext uri="{BB962C8B-B14F-4D97-AF65-F5344CB8AC3E}">
        <p14:creationId xmlns:p14="http://schemas.microsoft.com/office/powerpoint/2010/main" val="221839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39825" r="40974"/>
          <a:stretch>
            <a:fillRect/>
          </a:stretch>
        </p:blipFill>
        <p:spPr>
          <a:xfrm>
            <a:off x="9485" y="-24116"/>
            <a:ext cx="12173030" cy="6876781"/>
          </a:xfrm>
          <a:prstGeom prst="rect">
            <a:avLst/>
          </a:prstGeom>
        </p:spPr>
      </p:pic>
      <p:sp>
        <p:nvSpPr>
          <p:cNvPr id="3" name="文本框 2"/>
          <p:cNvSpPr txBox="1"/>
          <p:nvPr/>
        </p:nvSpPr>
        <p:spPr>
          <a:xfrm>
            <a:off x="951086" y="2056536"/>
            <a:ext cx="1737602" cy="3764557"/>
          </a:xfrm>
          <a:prstGeom prst="rect">
            <a:avLst/>
          </a:prstGeom>
          <a:noFill/>
        </p:spPr>
        <p:txBody>
          <a:bodyPr wrap="square" rtlCol="0">
            <a:spAutoFit/>
          </a:bodyPr>
          <a:lstStyle/>
          <a:p>
            <a:pPr defTabSz="1087644"/>
            <a:r>
              <a:rPr lang="en-US" altLang="zh-CN" sz="23863" dirty="0">
                <a:solidFill>
                  <a:srgbClr val="02B0F0"/>
                </a:solidFill>
                <a:latin typeface="Impact" panose="020B0806030902050204" pitchFamily="34" charset="0"/>
                <a:ea typeface="Microsoft YaHei"/>
              </a:rPr>
              <a:t>2</a:t>
            </a:r>
            <a:endParaRPr lang="zh-CN" altLang="en-US" sz="23863" dirty="0">
              <a:solidFill>
                <a:srgbClr val="02B0F0"/>
              </a:solidFill>
              <a:latin typeface="Impact" panose="020B0806030902050204" pitchFamily="34" charset="0"/>
              <a:ea typeface="Microsoft YaHei"/>
            </a:endParaRPr>
          </a:p>
        </p:txBody>
      </p:sp>
      <p:grpSp>
        <p:nvGrpSpPr>
          <p:cNvPr id="4" name="组合 3"/>
          <p:cNvGrpSpPr/>
          <p:nvPr/>
        </p:nvGrpSpPr>
        <p:grpSpPr>
          <a:xfrm>
            <a:off x="2600241" y="3949562"/>
            <a:ext cx="126628" cy="1149565"/>
            <a:chOff x="5219700" y="2609850"/>
            <a:chExt cx="153844" cy="1396642"/>
          </a:xfrm>
          <a:solidFill>
            <a:schemeClr val="bg1"/>
          </a:solidFill>
        </p:grpSpPr>
        <p:cxnSp>
          <p:nvCxnSpPr>
            <p:cNvPr id="5" name="直接连接符 4"/>
            <p:cNvCxnSpPr/>
            <p:nvPr/>
          </p:nvCxnSpPr>
          <p:spPr>
            <a:xfrm>
              <a:off x="5290369" y="2620144"/>
              <a:ext cx="0" cy="138634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19700" y="260985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
          <p:nvSpPr>
            <p:cNvPr id="7" name="椭圆 6"/>
            <p:cNvSpPr/>
            <p:nvPr/>
          </p:nvSpPr>
          <p:spPr>
            <a:xfrm>
              <a:off x="5221144" y="384810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grpSp>
      <p:sp>
        <p:nvSpPr>
          <p:cNvPr id="8" name="文本框 7"/>
          <p:cNvSpPr txBox="1"/>
          <p:nvPr/>
        </p:nvSpPr>
        <p:spPr>
          <a:xfrm>
            <a:off x="2783848" y="3827805"/>
            <a:ext cx="3312857" cy="645433"/>
          </a:xfrm>
          <a:prstGeom prst="rect">
            <a:avLst/>
          </a:prstGeom>
          <a:noFill/>
        </p:spPr>
        <p:txBody>
          <a:bodyPr wrap="square" rtlCol="0">
            <a:spAutoFit/>
          </a:bodyPr>
          <a:lstStyle/>
          <a:p>
            <a:pPr defTabSz="1087644"/>
            <a:r>
              <a:rPr lang="en-US" altLang="zh-CN" sz="3594" dirty="0">
                <a:solidFill>
                  <a:prstClr val="white"/>
                </a:solidFill>
                <a:latin typeface="微软雅黑" panose="020B0503020204020204" pitchFamily="34" charset="-122"/>
                <a:ea typeface="微软雅黑" panose="020B0503020204020204" pitchFamily="34" charset="-122"/>
              </a:rPr>
              <a:t>PART ONE</a:t>
            </a:r>
            <a:endParaRPr lang="zh-CN" altLang="en-US" sz="3594"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83848" y="4495110"/>
            <a:ext cx="6749743" cy="706988"/>
          </a:xfrm>
          <a:prstGeom prst="rect">
            <a:avLst/>
          </a:prstGeom>
          <a:noFill/>
        </p:spPr>
        <p:txBody>
          <a:bodyPr wrap="square" rtlCol="0">
            <a:spAutoFit/>
          </a:bodyPr>
          <a:lstStyle/>
          <a:p>
            <a:pPr defTabSz="1087644"/>
            <a:r>
              <a:rPr lang="zh-CN" altLang="en-US" sz="3994" b="1" dirty="0">
                <a:solidFill>
                  <a:prstClr val="white"/>
                </a:solidFill>
                <a:latin typeface="幼圆" panose="02010509060101010101" pitchFamily="49" charset="-122"/>
                <a:ea typeface="幼圆" panose="02010509060101010101" pitchFamily="49" charset="-122"/>
              </a:rPr>
              <a:t>无总价合同业务实例讲解</a:t>
            </a:r>
          </a:p>
        </p:txBody>
      </p:sp>
      <p:sp>
        <p:nvSpPr>
          <p:cNvPr id="10" name="等腰三角形 9"/>
          <p:cNvSpPr/>
          <p:nvPr/>
        </p:nvSpPr>
        <p:spPr>
          <a:xfrm rot="5400000">
            <a:off x="5623713" y="3998654"/>
            <a:ext cx="352206" cy="303626"/>
          </a:xfrm>
          <a:prstGeom prst="triangle">
            <a:avLst/>
          </a:prstGeom>
          <a:solidFill>
            <a:srgbClr val="02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Tree>
    <p:extLst>
      <p:ext uri="{BB962C8B-B14F-4D97-AF65-F5344CB8AC3E}">
        <p14:creationId xmlns:p14="http://schemas.microsoft.com/office/powerpoint/2010/main" val="17171939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156E6AE1-55FC-407D-81CF-1E4301598BC0}"/>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无总价合同系统流程</a:t>
            </a:r>
            <a:endParaRPr lang="zh-CN" altLang="zh-CN" sz="3199" b="1" dirty="0">
              <a:solidFill>
                <a:schemeClr val="bg1"/>
              </a:solidFill>
              <a:latin typeface="方正兰亭粗黑_GBK" charset="-122"/>
              <a:ea typeface="微软雅黑" pitchFamily="34" charset="-122"/>
            </a:endParaRPr>
          </a:p>
        </p:txBody>
      </p:sp>
      <p:sp>
        <p:nvSpPr>
          <p:cNvPr id="13" name="流程图: 可选过程 12">
            <a:extLst>
              <a:ext uri="{FF2B5EF4-FFF2-40B4-BE49-F238E27FC236}">
                <a16:creationId xmlns:a16="http://schemas.microsoft.com/office/drawing/2014/main" id="{F765FFD2-1E82-46EB-9A9A-E92BA39A43A9}"/>
              </a:ext>
            </a:extLst>
          </p:cNvPr>
          <p:cNvSpPr/>
          <p:nvPr/>
        </p:nvSpPr>
        <p:spPr>
          <a:xfrm>
            <a:off x="4348484" y="2123742"/>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合同签订</a:t>
            </a:r>
            <a:endParaRPr lang="en-US" altLang="zh-CN" sz="1200" dirty="0">
              <a:solidFill>
                <a:schemeClr val="bg1"/>
              </a:solidFill>
            </a:endParaRPr>
          </a:p>
          <a:p>
            <a:pPr algn="ctr"/>
            <a:r>
              <a:rPr lang="zh-CN" altLang="en-US" sz="1200" dirty="0">
                <a:solidFill>
                  <a:srgbClr val="FFFF00"/>
                </a:solidFill>
              </a:rPr>
              <a:t>（无金额）</a:t>
            </a:r>
          </a:p>
        </p:txBody>
      </p:sp>
      <p:sp>
        <p:nvSpPr>
          <p:cNvPr id="15" name="流程图: 可选过程 14">
            <a:extLst>
              <a:ext uri="{FF2B5EF4-FFF2-40B4-BE49-F238E27FC236}">
                <a16:creationId xmlns:a16="http://schemas.microsoft.com/office/drawing/2014/main" id="{62849FA1-D024-46F0-877C-F75F5DC46D94}"/>
              </a:ext>
            </a:extLst>
          </p:cNvPr>
          <p:cNvSpPr/>
          <p:nvPr/>
        </p:nvSpPr>
        <p:spPr>
          <a:xfrm>
            <a:off x="8404204" y="2123742"/>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合同请款</a:t>
            </a:r>
          </a:p>
        </p:txBody>
      </p:sp>
      <p:cxnSp>
        <p:nvCxnSpPr>
          <p:cNvPr id="16" name="直接箭头连接符 15">
            <a:extLst>
              <a:ext uri="{FF2B5EF4-FFF2-40B4-BE49-F238E27FC236}">
                <a16:creationId xmlns:a16="http://schemas.microsoft.com/office/drawing/2014/main" id="{E0C0B1C6-6618-42B3-A601-0CF560CE2BC0}"/>
              </a:ext>
            </a:extLst>
          </p:cNvPr>
          <p:cNvCxnSpPr>
            <a:cxnSpLocks/>
            <a:stCxn id="26" idx="3"/>
            <a:endCxn id="15" idx="1"/>
          </p:cNvCxnSpPr>
          <p:nvPr/>
        </p:nvCxnSpPr>
        <p:spPr>
          <a:xfrm flipV="1">
            <a:off x="7604926" y="2369907"/>
            <a:ext cx="799278" cy="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流程图: 终止 16">
            <a:extLst>
              <a:ext uri="{FF2B5EF4-FFF2-40B4-BE49-F238E27FC236}">
                <a16:creationId xmlns:a16="http://schemas.microsoft.com/office/drawing/2014/main" id="{3D37AF57-CCE4-4F21-BCD3-8F88580E694E}"/>
              </a:ext>
            </a:extLst>
          </p:cNvPr>
          <p:cNvSpPr/>
          <p:nvPr/>
        </p:nvSpPr>
        <p:spPr>
          <a:xfrm>
            <a:off x="10343254" y="2181388"/>
            <a:ext cx="1212511" cy="350858"/>
          </a:xfrm>
          <a:prstGeom prst="flowChartTerminator">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财务付款</a:t>
            </a:r>
          </a:p>
        </p:txBody>
      </p:sp>
      <p:cxnSp>
        <p:nvCxnSpPr>
          <p:cNvPr id="18" name="直接箭头连接符 17">
            <a:extLst>
              <a:ext uri="{FF2B5EF4-FFF2-40B4-BE49-F238E27FC236}">
                <a16:creationId xmlns:a16="http://schemas.microsoft.com/office/drawing/2014/main" id="{6CAC72E4-B538-4849-AD54-1FCD707FA034}"/>
              </a:ext>
            </a:extLst>
          </p:cNvPr>
          <p:cNvCxnSpPr>
            <a:stCxn id="15" idx="3"/>
            <a:endCxn id="17" idx="1"/>
          </p:cNvCxnSpPr>
          <p:nvPr/>
        </p:nvCxnSpPr>
        <p:spPr>
          <a:xfrm flipV="1">
            <a:off x="9629199" y="2356817"/>
            <a:ext cx="714055" cy="1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流程图: 决策 18">
            <a:extLst>
              <a:ext uri="{FF2B5EF4-FFF2-40B4-BE49-F238E27FC236}">
                <a16:creationId xmlns:a16="http://schemas.microsoft.com/office/drawing/2014/main" id="{819AD589-6F5A-438C-94BF-886CA6A832DC}"/>
              </a:ext>
            </a:extLst>
          </p:cNvPr>
          <p:cNvSpPr/>
          <p:nvPr/>
        </p:nvSpPr>
        <p:spPr>
          <a:xfrm>
            <a:off x="8278871" y="3265406"/>
            <a:ext cx="1464416" cy="425454"/>
          </a:xfrm>
          <a:prstGeom prst="flowChartDecision">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已执行完</a:t>
            </a:r>
          </a:p>
        </p:txBody>
      </p:sp>
      <p:cxnSp>
        <p:nvCxnSpPr>
          <p:cNvPr id="21" name="直接箭头连接符 20">
            <a:extLst>
              <a:ext uri="{FF2B5EF4-FFF2-40B4-BE49-F238E27FC236}">
                <a16:creationId xmlns:a16="http://schemas.microsoft.com/office/drawing/2014/main" id="{BA6DB53C-BD89-46FB-947B-60C210DA2D19}"/>
              </a:ext>
            </a:extLst>
          </p:cNvPr>
          <p:cNvCxnSpPr>
            <a:stCxn id="15" idx="2"/>
            <a:endCxn id="19" idx="0"/>
          </p:cNvCxnSpPr>
          <p:nvPr/>
        </p:nvCxnSpPr>
        <p:spPr>
          <a:xfrm flipH="1">
            <a:off x="9011079" y="2616071"/>
            <a:ext cx="5623" cy="64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55">
            <a:extLst>
              <a:ext uri="{FF2B5EF4-FFF2-40B4-BE49-F238E27FC236}">
                <a16:creationId xmlns:a16="http://schemas.microsoft.com/office/drawing/2014/main" id="{F03A1FAD-7A55-4707-BE8B-555A00DCDF3B}"/>
              </a:ext>
            </a:extLst>
          </p:cNvPr>
          <p:cNvCxnSpPr>
            <a:stCxn id="19" idx="1"/>
            <a:endCxn id="15" idx="1"/>
          </p:cNvCxnSpPr>
          <p:nvPr/>
        </p:nvCxnSpPr>
        <p:spPr>
          <a:xfrm rot="10800000" flipH="1">
            <a:off x="8278870" y="2369907"/>
            <a:ext cx="125333" cy="1108226"/>
          </a:xfrm>
          <a:prstGeom prst="bentConnector3">
            <a:avLst>
              <a:gd name="adj1" fmla="val -182394"/>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8CEC6B8-B940-42F5-B34E-90D475B8150D}"/>
              </a:ext>
            </a:extLst>
          </p:cNvPr>
          <p:cNvSpPr txBox="1"/>
          <p:nvPr/>
        </p:nvSpPr>
        <p:spPr>
          <a:xfrm>
            <a:off x="7886648" y="3034069"/>
            <a:ext cx="397846" cy="276999"/>
          </a:xfrm>
          <a:prstGeom prst="rect">
            <a:avLst/>
          </a:prstGeom>
          <a:noFill/>
        </p:spPr>
        <p:txBody>
          <a:bodyPr wrap="square" rtlCol="0">
            <a:spAutoFit/>
          </a:bodyPr>
          <a:lstStyle/>
          <a:p>
            <a:r>
              <a:rPr lang="zh-CN" altLang="en-US" sz="1200" dirty="0">
                <a:solidFill>
                  <a:schemeClr val="bg1"/>
                </a:solidFill>
              </a:rPr>
              <a:t>否</a:t>
            </a:r>
          </a:p>
        </p:txBody>
      </p:sp>
      <p:sp>
        <p:nvSpPr>
          <p:cNvPr id="26" name="流程图: 可选过程 25">
            <a:extLst>
              <a:ext uri="{FF2B5EF4-FFF2-40B4-BE49-F238E27FC236}">
                <a16:creationId xmlns:a16="http://schemas.microsoft.com/office/drawing/2014/main" id="{5E29DB00-2B6D-4B57-A509-F70785A87EFB}"/>
              </a:ext>
            </a:extLst>
          </p:cNvPr>
          <p:cNvSpPr/>
          <p:nvPr/>
        </p:nvSpPr>
        <p:spPr>
          <a:xfrm>
            <a:off x="6379931" y="2132572"/>
            <a:ext cx="1224995" cy="492329"/>
          </a:xfrm>
          <a:prstGeom prst="flowChartAlternateProcess">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合同验收</a:t>
            </a:r>
            <a:endParaRPr lang="en-US" altLang="zh-CN" sz="1200" dirty="0">
              <a:solidFill>
                <a:schemeClr val="bg1"/>
              </a:solidFill>
            </a:endParaRPr>
          </a:p>
          <a:p>
            <a:pPr algn="ctr"/>
            <a:r>
              <a:rPr lang="zh-CN" altLang="en-US" sz="1200" dirty="0">
                <a:solidFill>
                  <a:schemeClr val="bg1"/>
                </a:solidFill>
              </a:rPr>
              <a:t>（可选）</a:t>
            </a:r>
          </a:p>
        </p:txBody>
      </p:sp>
      <p:cxnSp>
        <p:nvCxnSpPr>
          <p:cNvPr id="27" name="直接箭头连接符 26">
            <a:extLst>
              <a:ext uri="{FF2B5EF4-FFF2-40B4-BE49-F238E27FC236}">
                <a16:creationId xmlns:a16="http://schemas.microsoft.com/office/drawing/2014/main" id="{BA7896A3-2A44-4813-B0F4-063683C013E9}"/>
              </a:ext>
            </a:extLst>
          </p:cNvPr>
          <p:cNvCxnSpPr>
            <a:cxnSpLocks/>
            <a:stCxn id="13" idx="3"/>
            <a:endCxn id="26" idx="1"/>
          </p:cNvCxnSpPr>
          <p:nvPr/>
        </p:nvCxnSpPr>
        <p:spPr>
          <a:xfrm>
            <a:off x="5573479" y="2369907"/>
            <a:ext cx="806452" cy="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可选过程 27">
            <a:extLst>
              <a:ext uri="{FF2B5EF4-FFF2-40B4-BE49-F238E27FC236}">
                <a16:creationId xmlns:a16="http://schemas.microsoft.com/office/drawing/2014/main" id="{51DBC0BF-07B8-4B3D-AF6E-2CB7A0C1FD7E}"/>
              </a:ext>
            </a:extLst>
          </p:cNvPr>
          <p:cNvSpPr/>
          <p:nvPr/>
        </p:nvSpPr>
        <p:spPr>
          <a:xfrm>
            <a:off x="5115287" y="3232977"/>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补充协议</a:t>
            </a:r>
            <a:endParaRPr lang="en-US" altLang="zh-CN" sz="1200" dirty="0">
              <a:solidFill>
                <a:schemeClr val="bg1"/>
              </a:solidFill>
            </a:endParaRPr>
          </a:p>
          <a:p>
            <a:pPr algn="ctr"/>
            <a:r>
              <a:rPr lang="zh-CN" altLang="en-US" sz="1200" dirty="0">
                <a:solidFill>
                  <a:srgbClr val="FFFF00"/>
                </a:solidFill>
              </a:rPr>
              <a:t>（无金额）</a:t>
            </a:r>
          </a:p>
        </p:txBody>
      </p:sp>
      <p:cxnSp>
        <p:nvCxnSpPr>
          <p:cNvPr id="29" name="肘形连接符 55">
            <a:extLst>
              <a:ext uri="{FF2B5EF4-FFF2-40B4-BE49-F238E27FC236}">
                <a16:creationId xmlns:a16="http://schemas.microsoft.com/office/drawing/2014/main" id="{EB2BB7F5-E83E-4F92-9091-7BFE90E23DF1}"/>
              </a:ext>
            </a:extLst>
          </p:cNvPr>
          <p:cNvCxnSpPr>
            <a:cxnSpLocks/>
            <a:stCxn id="13" idx="2"/>
            <a:endCxn id="28" idx="1"/>
          </p:cNvCxnSpPr>
          <p:nvPr/>
        </p:nvCxnSpPr>
        <p:spPr>
          <a:xfrm rot="16200000" flipH="1">
            <a:off x="4606599" y="2970453"/>
            <a:ext cx="863071" cy="154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55">
            <a:extLst>
              <a:ext uri="{FF2B5EF4-FFF2-40B4-BE49-F238E27FC236}">
                <a16:creationId xmlns:a16="http://schemas.microsoft.com/office/drawing/2014/main" id="{1D73FD51-9D1E-4333-8A10-1CC5C6A348F0}"/>
              </a:ext>
            </a:extLst>
          </p:cNvPr>
          <p:cNvCxnSpPr>
            <a:cxnSpLocks/>
            <a:stCxn id="28" idx="3"/>
            <a:endCxn id="26" idx="2"/>
          </p:cNvCxnSpPr>
          <p:nvPr/>
        </p:nvCxnSpPr>
        <p:spPr>
          <a:xfrm flipV="1">
            <a:off x="6340282" y="2624901"/>
            <a:ext cx="652147" cy="854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49CA2360-59E3-41FD-9C95-4071405508AC}"/>
              </a:ext>
            </a:extLst>
          </p:cNvPr>
          <p:cNvSpPr/>
          <p:nvPr/>
        </p:nvSpPr>
        <p:spPr>
          <a:xfrm>
            <a:off x="2003469" y="2128381"/>
            <a:ext cx="1578945" cy="486244"/>
          </a:xfrm>
          <a:prstGeom prst="rect">
            <a:avLst/>
          </a:prstGeom>
          <a:solidFill>
            <a:srgbClr val="C38587"/>
          </a:solidFill>
          <a:ln>
            <a:solidFill>
              <a:srgbClr val="C38587"/>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zh-CN" altLang="en-US" sz="1200" dirty="0">
                <a:solidFill>
                  <a:schemeClr val="bg1"/>
                </a:solidFill>
                <a:latin typeface="等线" panose="02010600030101010101" pitchFamily="2" charset="-122"/>
                <a:ea typeface="等线" panose="02010600030101010101" pitchFamily="2" charset="-122"/>
              </a:rPr>
              <a:t>招投标</a:t>
            </a:r>
            <a:endParaRPr lang="en-US" altLang="zh-CN" sz="1200" dirty="0">
              <a:solidFill>
                <a:schemeClr val="bg1"/>
              </a:solidFill>
              <a:latin typeface="等线" panose="02010600030101010101" pitchFamily="2" charset="-122"/>
              <a:ea typeface="等线" panose="02010600030101010101" pitchFamily="2" charset="-122"/>
            </a:endParaRPr>
          </a:p>
          <a:p>
            <a:pPr algn="ctr"/>
            <a:r>
              <a:rPr lang="zh-CN" altLang="en-US" sz="1200" dirty="0">
                <a:solidFill>
                  <a:schemeClr val="bg1"/>
                </a:solidFill>
                <a:latin typeface="等线" panose="02010600030101010101" pitchFamily="2" charset="-122"/>
                <a:ea typeface="等线" panose="02010600030101010101" pitchFamily="2" charset="-122"/>
              </a:rPr>
              <a:t>（可选，采招系统）</a:t>
            </a:r>
          </a:p>
        </p:txBody>
      </p:sp>
      <p:sp>
        <p:nvSpPr>
          <p:cNvPr id="40" name="流程图: 可选过程 39">
            <a:extLst>
              <a:ext uri="{FF2B5EF4-FFF2-40B4-BE49-F238E27FC236}">
                <a16:creationId xmlns:a16="http://schemas.microsoft.com/office/drawing/2014/main" id="{254CF5F5-4F4F-4E25-A985-E8BB76EC0DCB}"/>
              </a:ext>
            </a:extLst>
          </p:cNvPr>
          <p:cNvSpPr/>
          <p:nvPr/>
        </p:nvSpPr>
        <p:spPr>
          <a:xfrm>
            <a:off x="10350162" y="3231968"/>
            <a:ext cx="1224995" cy="492329"/>
          </a:xfrm>
          <a:prstGeom prst="flowChartAlternateProcess">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合同结算</a:t>
            </a:r>
            <a:endParaRPr lang="en-US" altLang="zh-CN" sz="1200" dirty="0">
              <a:solidFill>
                <a:schemeClr val="bg1"/>
              </a:solidFill>
            </a:endParaRPr>
          </a:p>
          <a:p>
            <a:pPr algn="ctr"/>
            <a:r>
              <a:rPr lang="zh-CN" altLang="en-US" sz="1200" dirty="0">
                <a:solidFill>
                  <a:srgbClr val="FFFF00"/>
                </a:solidFill>
              </a:rPr>
              <a:t>（不产生差额</a:t>
            </a:r>
            <a:r>
              <a:rPr lang="zh-CN" altLang="en-US" sz="1200" b="1" dirty="0">
                <a:solidFill>
                  <a:srgbClr val="FFFF00"/>
                </a:solidFill>
              </a:rPr>
              <a:t>）</a:t>
            </a:r>
            <a:endParaRPr lang="en-US" altLang="zh-CN" sz="1200" b="1" dirty="0">
              <a:solidFill>
                <a:srgbClr val="FFFF00"/>
              </a:solidFill>
            </a:endParaRPr>
          </a:p>
        </p:txBody>
      </p:sp>
      <p:cxnSp>
        <p:nvCxnSpPr>
          <p:cNvPr id="41" name="直接箭头连接符 40">
            <a:extLst>
              <a:ext uri="{FF2B5EF4-FFF2-40B4-BE49-F238E27FC236}">
                <a16:creationId xmlns:a16="http://schemas.microsoft.com/office/drawing/2014/main" id="{D9977825-5DA1-42B1-BE88-EE8C0CE6A3CB}"/>
              </a:ext>
            </a:extLst>
          </p:cNvPr>
          <p:cNvCxnSpPr>
            <a:cxnSpLocks/>
            <a:stCxn id="19" idx="3"/>
            <a:endCxn id="40" idx="1"/>
          </p:cNvCxnSpPr>
          <p:nvPr/>
        </p:nvCxnSpPr>
        <p:spPr>
          <a:xfrm>
            <a:off x="9743287" y="3478133"/>
            <a:ext cx="6068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2493D878-CC33-4346-B377-A68A64D79449}"/>
              </a:ext>
            </a:extLst>
          </p:cNvPr>
          <p:cNvCxnSpPr>
            <a:cxnSpLocks/>
            <a:stCxn id="40" idx="2"/>
            <a:endCxn id="62" idx="0"/>
          </p:cNvCxnSpPr>
          <p:nvPr/>
        </p:nvCxnSpPr>
        <p:spPr>
          <a:xfrm flipH="1">
            <a:off x="10949509" y="3724297"/>
            <a:ext cx="13151" cy="792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流程图: 终止 61">
            <a:extLst>
              <a:ext uri="{FF2B5EF4-FFF2-40B4-BE49-F238E27FC236}">
                <a16:creationId xmlns:a16="http://schemas.microsoft.com/office/drawing/2014/main" id="{A535CF96-A304-4F3F-828A-B78BF8720868}"/>
              </a:ext>
            </a:extLst>
          </p:cNvPr>
          <p:cNvSpPr/>
          <p:nvPr/>
        </p:nvSpPr>
        <p:spPr>
          <a:xfrm>
            <a:off x="10343253" y="4517158"/>
            <a:ext cx="1212511" cy="350858"/>
          </a:xfrm>
          <a:prstGeom prst="flowChartTermina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结束</a:t>
            </a:r>
          </a:p>
        </p:txBody>
      </p:sp>
      <p:sp>
        <p:nvSpPr>
          <p:cNvPr id="65" name="流程图: 终止 64">
            <a:extLst>
              <a:ext uri="{FF2B5EF4-FFF2-40B4-BE49-F238E27FC236}">
                <a16:creationId xmlns:a16="http://schemas.microsoft.com/office/drawing/2014/main" id="{E6A7E797-23D4-4495-883C-50B858A595AB}"/>
              </a:ext>
            </a:extLst>
          </p:cNvPr>
          <p:cNvSpPr/>
          <p:nvPr/>
        </p:nvSpPr>
        <p:spPr>
          <a:xfrm>
            <a:off x="305248" y="2187933"/>
            <a:ext cx="1212511" cy="350858"/>
          </a:xfrm>
          <a:prstGeom prst="flowChartTermina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开始</a:t>
            </a:r>
          </a:p>
        </p:txBody>
      </p:sp>
      <p:cxnSp>
        <p:nvCxnSpPr>
          <p:cNvPr id="42" name="肘形连接符 55">
            <a:extLst>
              <a:ext uri="{FF2B5EF4-FFF2-40B4-BE49-F238E27FC236}">
                <a16:creationId xmlns:a16="http://schemas.microsoft.com/office/drawing/2014/main" id="{BAC86302-8AD1-4260-ADAC-A8F40227744F}"/>
              </a:ext>
            </a:extLst>
          </p:cNvPr>
          <p:cNvCxnSpPr>
            <a:cxnSpLocks/>
            <a:stCxn id="15" idx="0"/>
            <a:endCxn id="13" idx="0"/>
          </p:cNvCxnSpPr>
          <p:nvPr/>
        </p:nvCxnSpPr>
        <p:spPr>
          <a:xfrm rot="16200000" flipV="1">
            <a:off x="6988842" y="95882"/>
            <a:ext cx="12700" cy="4055720"/>
          </a:xfrm>
          <a:prstGeom prst="bentConnector3">
            <a:avLst>
              <a:gd name="adj1" fmla="val 5960000"/>
            </a:avLst>
          </a:prstGeom>
          <a:ln>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7328AE54-9C05-43AE-B82D-3908D411B210}"/>
              </a:ext>
            </a:extLst>
          </p:cNvPr>
          <p:cNvCxnSpPr>
            <a:cxnSpLocks/>
            <a:stCxn id="32" idx="3"/>
            <a:endCxn id="13" idx="1"/>
          </p:cNvCxnSpPr>
          <p:nvPr/>
        </p:nvCxnSpPr>
        <p:spPr>
          <a:xfrm flipV="1">
            <a:off x="3582414" y="2369907"/>
            <a:ext cx="766070" cy="1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70AD8CF9-4DD1-46B3-8FD9-E20BC8F1EA7A}"/>
              </a:ext>
            </a:extLst>
          </p:cNvPr>
          <p:cNvCxnSpPr>
            <a:cxnSpLocks/>
            <a:stCxn id="65" idx="3"/>
            <a:endCxn id="32" idx="1"/>
          </p:cNvCxnSpPr>
          <p:nvPr/>
        </p:nvCxnSpPr>
        <p:spPr>
          <a:xfrm>
            <a:off x="1517759" y="2363362"/>
            <a:ext cx="485710" cy="8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文本框 54">
            <a:extLst>
              <a:ext uri="{FF2B5EF4-FFF2-40B4-BE49-F238E27FC236}">
                <a16:creationId xmlns:a16="http://schemas.microsoft.com/office/drawing/2014/main" id="{207139D6-AD8C-49C1-9BB0-44D8CC4582BA}"/>
              </a:ext>
            </a:extLst>
          </p:cNvPr>
          <p:cNvSpPr txBox="1"/>
          <p:nvPr/>
        </p:nvSpPr>
        <p:spPr>
          <a:xfrm>
            <a:off x="6793504" y="1083143"/>
            <a:ext cx="1304016" cy="276999"/>
          </a:xfrm>
          <a:prstGeom prst="rect">
            <a:avLst/>
          </a:prstGeom>
          <a:noFill/>
        </p:spPr>
        <p:txBody>
          <a:bodyPr wrap="square" rtlCol="0">
            <a:spAutoFit/>
          </a:bodyPr>
          <a:lstStyle/>
          <a:p>
            <a:r>
              <a:rPr lang="zh-CN" altLang="en-US" sz="1200" b="1" dirty="0">
                <a:solidFill>
                  <a:srgbClr val="FFFF00"/>
                </a:solidFill>
              </a:rPr>
              <a:t>回填到合同金额</a:t>
            </a:r>
          </a:p>
        </p:txBody>
      </p:sp>
    </p:spTree>
    <p:extLst>
      <p:ext uri="{BB962C8B-B14F-4D97-AF65-F5344CB8AC3E}">
        <p14:creationId xmlns:p14="http://schemas.microsoft.com/office/powerpoint/2010/main" val="404242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无总价合同系统操作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①合同签订</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②补充协议</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③合同请款</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④合同结算</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7297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无总价合同登记</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24688"/>
            <a:ext cx="3175214" cy="30590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快递费用、航空公司、物管费、水电的费用，合同约定的是单价，费用是按次结算的方式，合同约定服务期限内单价是不允许涨价的。</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、有无总价选择“无总价”</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、合同金额、费用分摊默认为</a:t>
            </a:r>
            <a:r>
              <a:rPr lang="en-US" altLang="zh-CN" sz="1000" kern="0" dirty="0">
                <a:solidFill>
                  <a:schemeClr val="bg1"/>
                </a:solidFill>
                <a:latin typeface="微软雅黑" panose="020B0503020204020204" pitchFamily="34" charset="-122"/>
                <a:ea typeface="微软雅黑" panose="020B0503020204020204" pitchFamily="34" charset="-122"/>
              </a:rPr>
              <a:t>0</a:t>
            </a:r>
            <a:r>
              <a:rPr lang="zh-CN" altLang="en-US" sz="1000" kern="0" dirty="0">
                <a:solidFill>
                  <a:schemeClr val="bg1"/>
                </a:solidFill>
                <a:latin typeface="微软雅黑" panose="020B0503020204020204" pitchFamily="34" charset="-122"/>
                <a:ea typeface="微软雅黑" panose="020B0503020204020204" pitchFamily="34" charset="-122"/>
              </a:rPr>
              <a:t>不可编辑</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、合同的税率需要填写</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⑤合同付款</a:t>
            </a:r>
          </a:p>
        </p:txBody>
      </p:sp>
      <p:sp>
        <p:nvSpPr>
          <p:cNvPr id="23" name="矩形 22">
            <a:extLst>
              <a:ext uri="{FF2B5EF4-FFF2-40B4-BE49-F238E27FC236}">
                <a16:creationId xmlns:a16="http://schemas.microsoft.com/office/drawing/2014/main" id="{803D41A6-82B8-4964-AEF1-1050528E9A2B}"/>
              </a:ext>
            </a:extLst>
          </p:cNvPr>
          <p:cNvSpPr/>
          <p:nvPr/>
        </p:nvSpPr>
        <p:spPr>
          <a:xfrm>
            <a:off x="2100856" y="713480"/>
            <a:ext cx="4660250" cy="369332"/>
          </a:xfrm>
          <a:prstGeom prst="rect">
            <a:avLst/>
          </a:prstGeom>
        </p:spPr>
        <p:txBody>
          <a:bodyPr wrap="none">
            <a:spAutoFit/>
          </a:bodyPr>
          <a:lstStyle/>
          <a:p>
            <a:r>
              <a:rPr lang="zh-CN" altLang="en-US" b="1" dirty="0">
                <a:solidFill>
                  <a:srgbClr val="00B0F0"/>
                </a:solidFill>
              </a:rPr>
              <a:t>入口：合同登记</a:t>
            </a:r>
            <a:r>
              <a:rPr lang="en-US" altLang="zh-CN" b="1" dirty="0">
                <a:solidFill>
                  <a:srgbClr val="00B0F0"/>
                </a:solidFill>
              </a:rPr>
              <a:t>-&gt;</a:t>
            </a:r>
            <a:r>
              <a:rPr lang="zh-CN" altLang="en-US" b="1" dirty="0">
                <a:solidFill>
                  <a:srgbClr val="00B0F0"/>
                </a:solidFill>
              </a:rPr>
              <a:t>选择公司或者项目</a:t>
            </a:r>
            <a:r>
              <a:rPr lang="en-US" altLang="zh-CN" b="1" dirty="0">
                <a:solidFill>
                  <a:srgbClr val="00B0F0"/>
                </a:solidFill>
              </a:rPr>
              <a:t>-&gt;</a:t>
            </a:r>
            <a:r>
              <a:rPr lang="zh-CN" altLang="en-US" b="1" dirty="0">
                <a:solidFill>
                  <a:srgbClr val="00B0F0"/>
                </a:solidFill>
              </a:rPr>
              <a:t>新增</a:t>
            </a:r>
          </a:p>
        </p:txBody>
      </p:sp>
      <p:pic>
        <p:nvPicPr>
          <p:cNvPr id="8" name="图片 7">
            <a:extLst>
              <a:ext uri="{FF2B5EF4-FFF2-40B4-BE49-F238E27FC236}">
                <a16:creationId xmlns:a16="http://schemas.microsoft.com/office/drawing/2014/main" id="{3DEB5CEE-6008-40F8-B946-DB4D805F22A8}"/>
              </a:ext>
            </a:extLst>
          </p:cNvPr>
          <p:cNvPicPr>
            <a:picLocks noChangeAspect="1"/>
          </p:cNvPicPr>
          <p:nvPr/>
        </p:nvPicPr>
        <p:blipFill>
          <a:blip r:embed="rId2"/>
          <a:stretch>
            <a:fillRect/>
          </a:stretch>
        </p:blipFill>
        <p:spPr>
          <a:xfrm>
            <a:off x="2100856" y="1257395"/>
            <a:ext cx="6118584" cy="3793777"/>
          </a:xfrm>
          <a:prstGeom prst="rect">
            <a:avLst/>
          </a:prstGeom>
        </p:spPr>
      </p:pic>
      <p:sp>
        <p:nvSpPr>
          <p:cNvPr id="25" name="矩形 24">
            <a:extLst>
              <a:ext uri="{FF2B5EF4-FFF2-40B4-BE49-F238E27FC236}">
                <a16:creationId xmlns:a16="http://schemas.microsoft.com/office/drawing/2014/main" id="{20341D3B-53A4-4902-9F27-B5A7F7CD7D1C}"/>
              </a:ext>
            </a:extLst>
          </p:cNvPr>
          <p:cNvSpPr/>
          <p:nvPr/>
        </p:nvSpPr>
        <p:spPr>
          <a:xfrm>
            <a:off x="5160148" y="2752904"/>
            <a:ext cx="1600958" cy="3302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625698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29543C3-AF85-4F1A-8323-FDCC5664B14A}"/>
              </a:ext>
            </a:extLst>
          </p:cNvPr>
          <p:cNvPicPr>
            <a:picLocks noChangeAspect="1"/>
          </p:cNvPicPr>
          <p:nvPr/>
        </p:nvPicPr>
        <p:blipFill>
          <a:blip r:embed="rId2"/>
          <a:stretch>
            <a:fillRect/>
          </a:stretch>
        </p:blipFill>
        <p:spPr>
          <a:xfrm>
            <a:off x="2054090" y="1614131"/>
            <a:ext cx="6155190" cy="3780621"/>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无总价合同系统操作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①合同签订</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②补充协议</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③合同请款</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④合同结算</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638735"/>
            <a:ext cx="3265964" cy="2483689"/>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无总价合同补充协议</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990448"/>
            <a:ext cx="3175214" cy="202275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变更条款或者单价等</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r>
              <a:rPr lang="zh-CN" altLang="en-US" sz="1000" kern="0" dirty="0">
                <a:solidFill>
                  <a:schemeClr val="bg1"/>
                </a:solidFill>
                <a:latin typeface="微软雅黑" panose="020B0503020204020204" pitchFamily="34" charset="-122"/>
                <a:ea typeface="微软雅黑" panose="020B0503020204020204" pitchFamily="34" charset="-122"/>
              </a:rPr>
              <a:t>只需要填写合同名称、签订原因即可，不影响任何数据</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⑤合同付款</a:t>
            </a:r>
          </a:p>
        </p:txBody>
      </p:sp>
      <p:sp>
        <p:nvSpPr>
          <p:cNvPr id="15" name="文本框 14">
            <a:extLst>
              <a:ext uri="{FF2B5EF4-FFF2-40B4-BE49-F238E27FC236}">
                <a16:creationId xmlns:a16="http://schemas.microsoft.com/office/drawing/2014/main" id="{ED579C06-FB35-48B9-BA96-0F69CDC3E63D}"/>
              </a:ext>
            </a:extLst>
          </p:cNvPr>
          <p:cNvSpPr txBox="1"/>
          <p:nvPr/>
        </p:nvSpPr>
        <p:spPr>
          <a:xfrm>
            <a:off x="2043930" y="787996"/>
            <a:ext cx="5987537"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更多操作</a:t>
            </a:r>
            <a:r>
              <a:rPr lang="en-US" altLang="zh-CN" b="1" dirty="0">
                <a:solidFill>
                  <a:srgbClr val="00B0F0"/>
                </a:solidFill>
              </a:rPr>
              <a:t>-&gt;</a:t>
            </a:r>
            <a:r>
              <a:rPr lang="zh-CN" altLang="en-US" b="1" dirty="0">
                <a:solidFill>
                  <a:srgbClr val="00B0F0"/>
                </a:solidFill>
              </a:rPr>
              <a:t>新增补充协议</a:t>
            </a:r>
          </a:p>
        </p:txBody>
      </p:sp>
      <p:sp>
        <p:nvSpPr>
          <p:cNvPr id="18" name="矩形 17">
            <a:extLst>
              <a:ext uri="{FF2B5EF4-FFF2-40B4-BE49-F238E27FC236}">
                <a16:creationId xmlns:a16="http://schemas.microsoft.com/office/drawing/2014/main" id="{8BDB1B6E-52C1-469D-A8C3-6229891AE16B}"/>
              </a:ext>
            </a:extLst>
          </p:cNvPr>
          <p:cNvSpPr/>
          <p:nvPr/>
        </p:nvSpPr>
        <p:spPr>
          <a:xfrm>
            <a:off x="2054090" y="1157613"/>
            <a:ext cx="5064207" cy="369332"/>
          </a:xfrm>
          <a:prstGeom prst="rect">
            <a:avLst/>
          </a:prstGeom>
        </p:spPr>
        <p:txBody>
          <a:bodyPr wrap="none">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补充协议</a:t>
            </a:r>
            <a:r>
              <a:rPr lang="en-US" altLang="zh-CN" b="1" dirty="0">
                <a:solidFill>
                  <a:srgbClr val="00B0F0"/>
                </a:solidFill>
              </a:rPr>
              <a:t>-&gt;</a:t>
            </a:r>
            <a:r>
              <a:rPr lang="zh-CN" altLang="en-US" b="1" dirty="0">
                <a:solidFill>
                  <a:srgbClr val="00B0F0"/>
                </a:solidFill>
              </a:rPr>
              <a:t>新增</a:t>
            </a:r>
          </a:p>
        </p:txBody>
      </p:sp>
    </p:spTree>
    <p:extLst>
      <p:ext uri="{BB962C8B-B14F-4D97-AF65-F5344CB8AC3E}">
        <p14:creationId xmlns:p14="http://schemas.microsoft.com/office/powerpoint/2010/main" val="4084739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无总价合同系统操作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①合同签订</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②补充协议</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③合同请款</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④合同结算</a:t>
            </a: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⑤合同付款</a:t>
            </a:r>
          </a:p>
        </p:txBody>
      </p:sp>
      <p:grpSp>
        <p:nvGrpSpPr>
          <p:cNvPr id="20" name="组合 19">
            <a:extLst>
              <a:ext uri="{FF2B5EF4-FFF2-40B4-BE49-F238E27FC236}">
                <a16:creationId xmlns:a16="http://schemas.microsoft.com/office/drawing/2014/main" id="{51CE3B7D-ABFF-4099-AE15-6BEB66C9E303}"/>
              </a:ext>
            </a:extLst>
          </p:cNvPr>
          <p:cNvGrpSpPr/>
          <p:nvPr/>
        </p:nvGrpSpPr>
        <p:grpSpPr>
          <a:xfrm>
            <a:off x="8499496" y="1618417"/>
            <a:ext cx="3265964" cy="2821504"/>
            <a:chOff x="3030779" y="4414461"/>
            <a:chExt cx="1547021" cy="1140047"/>
          </a:xfrm>
          <a:solidFill>
            <a:srgbClr val="2FC9FF">
              <a:alpha val="40000"/>
            </a:srgbClr>
          </a:solidFill>
        </p:grpSpPr>
        <p:sp>
          <p:nvSpPr>
            <p:cNvPr id="21" name="圆角矩形 106">
              <a:extLst>
                <a:ext uri="{FF2B5EF4-FFF2-40B4-BE49-F238E27FC236}">
                  <a16:creationId xmlns:a16="http://schemas.microsoft.com/office/drawing/2014/main" id="{3EFDAF57-CA31-41E0-A2DC-AB652A0E3691}"/>
                </a:ext>
              </a:extLst>
            </p:cNvPr>
            <p:cNvSpPr/>
            <p:nvPr/>
          </p:nvSpPr>
          <p:spPr bwMode="auto">
            <a:xfrm>
              <a:off x="3030779" y="4414461"/>
              <a:ext cx="1547021" cy="1140047"/>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4601A89-CAB5-4BA9-98A3-34F6C2D87898}"/>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合同付款申请</a:t>
              </a:r>
            </a:p>
          </p:txBody>
        </p:sp>
      </p:grpSp>
      <p:sp>
        <p:nvSpPr>
          <p:cNvPr id="23" name="矩形 22">
            <a:extLst>
              <a:ext uri="{FF2B5EF4-FFF2-40B4-BE49-F238E27FC236}">
                <a16:creationId xmlns:a16="http://schemas.microsoft.com/office/drawing/2014/main" id="{E6B57667-9D9B-4556-99A6-45063C5563AA}"/>
              </a:ext>
            </a:extLst>
          </p:cNvPr>
          <p:cNvSpPr/>
          <p:nvPr/>
        </p:nvSpPr>
        <p:spPr bwMode="auto">
          <a:xfrm>
            <a:off x="8549606" y="1970127"/>
            <a:ext cx="3175214" cy="2152297"/>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按需采购或者服务费按月结算时新增付款申请</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、填写主题、金额、分摊等基本信息。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a:t>
            </a:r>
            <a:r>
              <a:rPr lang="zh-CN" altLang="en-US" sz="1000" b="1" kern="0" dirty="0">
                <a:solidFill>
                  <a:srgbClr val="FFFF00"/>
                </a:solidFill>
                <a:latin typeface="微软雅黑" panose="020B0503020204020204" pitchFamily="34" charset="-122"/>
                <a:ea typeface="微软雅黑" panose="020B0503020204020204" pitchFamily="34" charset="-122"/>
              </a:rPr>
              <a:t>付款申请发起后会回填到合同的合同金额中</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F7E57AF-BD23-4510-991C-F499EB5F42C5}"/>
              </a:ext>
            </a:extLst>
          </p:cNvPr>
          <p:cNvSpPr txBox="1"/>
          <p:nvPr/>
        </p:nvSpPr>
        <p:spPr>
          <a:xfrm>
            <a:off x="2114701" y="619797"/>
            <a:ext cx="5525872" cy="923330"/>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：付款申请</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新增</a:t>
            </a:r>
            <a:endParaRPr lang="en-US" altLang="zh-CN" b="1" dirty="0">
              <a:solidFill>
                <a:srgbClr val="00B0F0"/>
              </a:solidFill>
            </a:endParaRPr>
          </a:p>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付款情况</a:t>
            </a:r>
            <a:r>
              <a:rPr lang="en-US" altLang="zh-CN" b="1" dirty="0">
                <a:solidFill>
                  <a:srgbClr val="00B0F0"/>
                </a:solidFill>
              </a:rPr>
              <a:t>-&gt;</a:t>
            </a:r>
            <a:r>
              <a:rPr lang="zh-CN" altLang="en-US" b="1" dirty="0">
                <a:solidFill>
                  <a:srgbClr val="00B0F0"/>
                </a:solidFill>
              </a:rPr>
              <a:t>付款申请</a:t>
            </a:r>
          </a:p>
          <a:p>
            <a:r>
              <a:rPr lang="zh-CN" altLang="en-US" b="1" dirty="0">
                <a:solidFill>
                  <a:srgbClr val="00B0F0"/>
                </a:solidFill>
              </a:rPr>
              <a:t>入口</a:t>
            </a:r>
            <a:r>
              <a:rPr lang="en-US" altLang="zh-CN" b="1" dirty="0">
                <a:solidFill>
                  <a:srgbClr val="00B0F0"/>
                </a:solidFill>
              </a:rPr>
              <a:t>3</a:t>
            </a:r>
            <a:r>
              <a:rPr lang="zh-CN" altLang="en-US" b="1" dirty="0">
                <a:solidFill>
                  <a:srgbClr val="00B0F0"/>
                </a:solidFill>
              </a:rPr>
              <a:t>：合同验收</a:t>
            </a:r>
            <a:r>
              <a:rPr lang="en-US" altLang="zh-CN" b="1" dirty="0">
                <a:solidFill>
                  <a:srgbClr val="00B0F0"/>
                </a:solidFill>
              </a:rPr>
              <a:t>-&gt;</a:t>
            </a:r>
            <a:r>
              <a:rPr lang="zh-CN" altLang="en-US" b="1" dirty="0">
                <a:solidFill>
                  <a:srgbClr val="00B0F0"/>
                </a:solidFill>
              </a:rPr>
              <a:t>列表详情</a:t>
            </a:r>
            <a:r>
              <a:rPr lang="en-US" altLang="zh-CN" b="1" dirty="0">
                <a:solidFill>
                  <a:srgbClr val="00B0F0"/>
                </a:solidFill>
              </a:rPr>
              <a:t>-&gt;</a:t>
            </a:r>
            <a:r>
              <a:rPr lang="zh-CN" altLang="en-US" b="1" dirty="0">
                <a:solidFill>
                  <a:srgbClr val="00B0F0"/>
                </a:solidFill>
              </a:rPr>
              <a:t>验收列表</a:t>
            </a:r>
            <a:r>
              <a:rPr lang="en-US" altLang="zh-CN" b="1" dirty="0">
                <a:solidFill>
                  <a:srgbClr val="00B0F0"/>
                </a:solidFill>
              </a:rPr>
              <a:t>-&gt;</a:t>
            </a:r>
            <a:r>
              <a:rPr lang="zh-CN" altLang="en-US" b="1" dirty="0">
                <a:solidFill>
                  <a:srgbClr val="00B0F0"/>
                </a:solidFill>
              </a:rPr>
              <a:t>请款</a:t>
            </a:r>
          </a:p>
        </p:txBody>
      </p:sp>
      <p:pic>
        <p:nvPicPr>
          <p:cNvPr id="8" name="图片 7">
            <a:extLst>
              <a:ext uri="{FF2B5EF4-FFF2-40B4-BE49-F238E27FC236}">
                <a16:creationId xmlns:a16="http://schemas.microsoft.com/office/drawing/2014/main" id="{DD4EB048-0265-4C2B-B1C6-975181B2FC44}"/>
              </a:ext>
            </a:extLst>
          </p:cNvPr>
          <p:cNvPicPr>
            <a:picLocks noChangeAspect="1"/>
          </p:cNvPicPr>
          <p:nvPr/>
        </p:nvPicPr>
        <p:blipFill>
          <a:blip r:embed="rId2"/>
          <a:stretch>
            <a:fillRect/>
          </a:stretch>
        </p:blipFill>
        <p:spPr>
          <a:xfrm>
            <a:off x="2114701" y="1624027"/>
            <a:ext cx="6039745" cy="3801413"/>
          </a:xfrm>
          <a:prstGeom prst="rect">
            <a:avLst/>
          </a:prstGeom>
        </p:spPr>
      </p:pic>
    </p:spTree>
    <p:extLst>
      <p:ext uri="{BB962C8B-B14F-4D97-AF65-F5344CB8AC3E}">
        <p14:creationId xmlns:p14="http://schemas.microsoft.com/office/powerpoint/2010/main" val="202792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无总价合同系统操作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①合同签订</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②补充协议</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③合同请款</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④合同结算</a:t>
            </a: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⑤合同付款</a:t>
            </a:r>
          </a:p>
        </p:txBody>
      </p:sp>
      <p:grpSp>
        <p:nvGrpSpPr>
          <p:cNvPr id="20" name="组合 19">
            <a:extLst>
              <a:ext uri="{FF2B5EF4-FFF2-40B4-BE49-F238E27FC236}">
                <a16:creationId xmlns:a16="http://schemas.microsoft.com/office/drawing/2014/main" id="{51CE3B7D-ABFF-4099-AE15-6BEB66C9E303}"/>
              </a:ext>
            </a:extLst>
          </p:cNvPr>
          <p:cNvGrpSpPr/>
          <p:nvPr/>
        </p:nvGrpSpPr>
        <p:grpSpPr>
          <a:xfrm>
            <a:off x="8499496" y="1618417"/>
            <a:ext cx="3265964" cy="2821504"/>
            <a:chOff x="3030779" y="4414461"/>
            <a:chExt cx="1547021" cy="1140047"/>
          </a:xfrm>
          <a:solidFill>
            <a:srgbClr val="2FC9FF">
              <a:alpha val="40000"/>
            </a:srgbClr>
          </a:solidFill>
        </p:grpSpPr>
        <p:sp>
          <p:nvSpPr>
            <p:cNvPr id="21" name="圆角矩形 106">
              <a:extLst>
                <a:ext uri="{FF2B5EF4-FFF2-40B4-BE49-F238E27FC236}">
                  <a16:creationId xmlns:a16="http://schemas.microsoft.com/office/drawing/2014/main" id="{3EFDAF57-CA31-41E0-A2DC-AB652A0E3691}"/>
                </a:ext>
              </a:extLst>
            </p:cNvPr>
            <p:cNvSpPr/>
            <p:nvPr/>
          </p:nvSpPr>
          <p:spPr bwMode="auto">
            <a:xfrm>
              <a:off x="3030779" y="4414461"/>
              <a:ext cx="1547021" cy="1140047"/>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4601A89-CAB5-4BA9-98A3-34F6C2D87898}"/>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无总价合同结算</a:t>
              </a:r>
            </a:p>
          </p:txBody>
        </p:sp>
      </p:grpSp>
      <p:sp>
        <p:nvSpPr>
          <p:cNvPr id="23" name="矩形 22">
            <a:extLst>
              <a:ext uri="{FF2B5EF4-FFF2-40B4-BE49-F238E27FC236}">
                <a16:creationId xmlns:a16="http://schemas.microsoft.com/office/drawing/2014/main" id="{E6B57667-9D9B-4556-99A6-45063C5563AA}"/>
              </a:ext>
            </a:extLst>
          </p:cNvPr>
          <p:cNvSpPr/>
          <p:nvPr/>
        </p:nvSpPr>
        <p:spPr bwMode="auto">
          <a:xfrm>
            <a:off x="8549606" y="1970127"/>
            <a:ext cx="3175214" cy="2152297"/>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当合作中止后执行结算，结算后合同不允许再付款。</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、填写结算日期、说明。</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、结算金额默认等于累计付款申请金额。</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、当无总价合同结算后，系统会强控不允许新增付款申请单。</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F359354E-91C4-4084-BE6B-25CED69279C9}"/>
              </a:ext>
            </a:extLst>
          </p:cNvPr>
          <p:cNvSpPr txBox="1"/>
          <p:nvPr/>
        </p:nvSpPr>
        <p:spPr>
          <a:xfrm>
            <a:off x="2116836" y="1026879"/>
            <a:ext cx="5064207"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合同结算</a:t>
            </a:r>
            <a:r>
              <a:rPr lang="en-US" altLang="zh-CN" b="1" dirty="0">
                <a:solidFill>
                  <a:srgbClr val="00B0F0"/>
                </a:solidFill>
              </a:rPr>
              <a:t>-&gt;</a:t>
            </a:r>
            <a:r>
              <a:rPr lang="zh-CN" altLang="en-US" b="1" dirty="0">
                <a:solidFill>
                  <a:srgbClr val="00B0F0"/>
                </a:solidFill>
              </a:rPr>
              <a:t>新增</a:t>
            </a:r>
          </a:p>
        </p:txBody>
      </p:sp>
      <p:sp>
        <p:nvSpPr>
          <p:cNvPr id="15" name="文本框 14">
            <a:extLst>
              <a:ext uri="{FF2B5EF4-FFF2-40B4-BE49-F238E27FC236}">
                <a16:creationId xmlns:a16="http://schemas.microsoft.com/office/drawing/2014/main" id="{AFD818C9-2C5E-4C69-947F-E8F2EDD3BA16}"/>
              </a:ext>
            </a:extLst>
          </p:cNvPr>
          <p:cNvSpPr txBox="1"/>
          <p:nvPr/>
        </p:nvSpPr>
        <p:spPr>
          <a:xfrm>
            <a:off x="2116836" y="620948"/>
            <a:ext cx="5525872"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更多操作</a:t>
            </a:r>
            <a:r>
              <a:rPr lang="en-US" altLang="zh-CN" b="1" dirty="0">
                <a:solidFill>
                  <a:srgbClr val="00B0F0"/>
                </a:solidFill>
              </a:rPr>
              <a:t>-&gt;</a:t>
            </a:r>
            <a:r>
              <a:rPr lang="zh-CN" altLang="en-US" b="1" dirty="0">
                <a:solidFill>
                  <a:srgbClr val="00B0F0"/>
                </a:solidFill>
              </a:rPr>
              <a:t>新增结算</a:t>
            </a:r>
          </a:p>
        </p:txBody>
      </p:sp>
      <p:pic>
        <p:nvPicPr>
          <p:cNvPr id="3" name="图片 2">
            <a:extLst>
              <a:ext uri="{FF2B5EF4-FFF2-40B4-BE49-F238E27FC236}">
                <a16:creationId xmlns:a16="http://schemas.microsoft.com/office/drawing/2014/main" id="{39DCA244-956A-411A-AA4D-269602EBCEC7}"/>
              </a:ext>
            </a:extLst>
          </p:cNvPr>
          <p:cNvPicPr>
            <a:picLocks noChangeAspect="1"/>
          </p:cNvPicPr>
          <p:nvPr/>
        </p:nvPicPr>
        <p:blipFill>
          <a:blip r:embed="rId2"/>
          <a:stretch>
            <a:fillRect/>
          </a:stretch>
        </p:blipFill>
        <p:spPr>
          <a:xfrm>
            <a:off x="2075311" y="1442720"/>
            <a:ext cx="6164449" cy="3782442"/>
          </a:xfrm>
          <a:prstGeom prst="rect">
            <a:avLst/>
          </a:prstGeom>
        </p:spPr>
      </p:pic>
    </p:spTree>
    <p:extLst>
      <p:ext uri="{BB962C8B-B14F-4D97-AF65-F5344CB8AC3E}">
        <p14:creationId xmlns:p14="http://schemas.microsoft.com/office/powerpoint/2010/main" val="56782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学习目的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E990A207-4BD8-4AD4-8F2C-4029601E6EE8}"/>
              </a:ext>
            </a:extLst>
          </p:cNvPr>
          <p:cNvSpPr txBox="1"/>
          <p:nvPr/>
        </p:nvSpPr>
        <p:spPr>
          <a:xfrm>
            <a:off x="1605280" y="967044"/>
            <a:ext cx="10078720" cy="4308359"/>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了解费用合同的分类场景</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掌握两种合同性质业务场景与系统操作流程</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有总价合同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无总价类合同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掌握两种特殊场景业务和操作</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跨公司分摊合同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合同预付场景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297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659057"/>
            <a:ext cx="3265964" cy="1988383"/>
            <a:chOff x="3030779" y="4414461"/>
            <a:chExt cx="1547021" cy="1797673"/>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1797673"/>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69577"/>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无总价合同付款</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2010767"/>
            <a:ext cx="3175214" cy="1555393"/>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对无总价合同的每一笔请款进行实付。</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r>
              <a:rPr lang="zh-CN" altLang="en-US" sz="1000" kern="0" dirty="0">
                <a:solidFill>
                  <a:schemeClr val="bg1"/>
                </a:solidFill>
                <a:latin typeface="微软雅黑" panose="020B0503020204020204" pitchFamily="34" charset="-122"/>
                <a:ea typeface="微软雅黑" panose="020B0503020204020204" pitchFamily="34" charset="-122"/>
              </a:rPr>
              <a:t>与正常的有总价合同流程一致，无区别。</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1EE5EDD-433F-47E7-8027-13FBAE7DF466}"/>
              </a:ext>
            </a:extLst>
          </p:cNvPr>
          <p:cNvSpPr txBox="1"/>
          <p:nvPr/>
        </p:nvSpPr>
        <p:spPr>
          <a:xfrm>
            <a:off x="2116836" y="1026879"/>
            <a:ext cx="5525872"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付款情况</a:t>
            </a:r>
            <a:r>
              <a:rPr lang="en-US" altLang="zh-CN" b="1" dirty="0">
                <a:solidFill>
                  <a:srgbClr val="00B0F0"/>
                </a:solidFill>
              </a:rPr>
              <a:t>-&gt;</a:t>
            </a:r>
            <a:r>
              <a:rPr lang="zh-CN" altLang="en-US" b="1" dirty="0">
                <a:solidFill>
                  <a:srgbClr val="00B0F0"/>
                </a:solidFill>
              </a:rPr>
              <a:t>选择付款申请</a:t>
            </a:r>
            <a:r>
              <a:rPr lang="en-US" altLang="zh-CN" b="1" dirty="0">
                <a:solidFill>
                  <a:srgbClr val="00B0F0"/>
                </a:solidFill>
              </a:rPr>
              <a:t>-&gt;</a:t>
            </a:r>
            <a:r>
              <a:rPr lang="zh-CN" altLang="en-US" b="1" dirty="0">
                <a:solidFill>
                  <a:srgbClr val="00B0F0"/>
                </a:solidFill>
              </a:rPr>
              <a:t>支付</a:t>
            </a:r>
          </a:p>
        </p:txBody>
      </p:sp>
      <p:sp>
        <p:nvSpPr>
          <p:cNvPr id="23" name="文本框 22">
            <a:extLst>
              <a:ext uri="{FF2B5EF4-FFF2-40B4-BE49-F238E27FC236}">
                <a16:creationId xmlns:a16="http://schemas.microsoft.com/office/drawing/2014/main" id="{B4912EAA-3D17-4F2A-8C55-4477696E814A}"/>
              </a:ext>
            </a:extLst>
          </p:cNvPr>
          <p:cNvSpPr txBox="1"/>
          <p:nvPr/>
        </p:nvSpPr>
        <p:spPr>
          <a:xfrm>
            <a:off x="2116836" y="620948"/>
            <a:ext cx="6263253"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：付款管理</a:t>
            </a:r>
            <a:r>
              <a:rPr lang="en-US" altLang="zh-CN" b="1" dirty="0">
                <a:solidFill>
                  <a:srgbClr val="00B0F0"/>
                </a:solidFill>
              </a:rPr>
              <a:t>-&gt;</a:t>
            </a:r>
            <a:r>
              <a:rPr lang="zh-CN" altLang="en-US" b="1" dirty="0">
                <a:solidFill>
                  <a:srgbClr val="00B0F0"/>
                </a:solidFill>
              </a:rPr>
              <a:t>付款登记</a:t>
            </a:r>
            <a:r>
              <a:rPr lang="en-US" altLang="zh-CN" b="1" dirty="0">
                <a:solidFill>
                  <a:srgbClr val="00B0F0"/>
                </a:solidFill>
              </a:rPr>
              <a:t>-&gt;</a:t>
            </a:r>
            <a:r>
              <a:rPr lang="zh-CN" altLang="en-US" b="1" dirty="0">
                <a:solidFill>
                  <a:srgbClr val="00B0F0"/>
                </a:solidFill>
              </a:rPr>
              <a:t>合同付款</a:t>
            </a:r>
            <a:r>
              <a:rPr lang="en-US" altLang="zh-CN" b="1" dirty="0">
                <a:solidFill>
                  <a:srgbClr val="00B0F0"/>
                </a:solidFill>
              </a:rPr>
              <a:t>-&gt;</a:t>
            </a:r>
            <a:r>
              <a:rPr lang="zh-CN" altLang="en-US" b="1" dirty="0">
                <a:solidFill>
                  <a:srgbClr val="00B0F0"/>
                </a:solidFill>
              </a:rPr>
              <a:t>选择合同</a:t>
            </a:r>
            <a:r>
              <a:rPr lang="en-US" altLang="zh-CN" b="1" dirty="0">
                <a:solidFill>
                  <a:srgbClr val="00B0F0"/>
                </a:solidFill>
              </a:rPr>
              <a:t>-&gt;</a:t>
            </a:r>
            <a:r>
              <a:rPr lang="zh-CN" altLang="en-US" b="1" dirty="0">
                <a:solidFill>
                  <a:srgbClr val="00B0F0"/>
                </a:solidFill>
              </a:rPr>
              <a:t>支付</a:t>
            </a:r>
          </a:p>
        </p:txBody>
      </p:sp>
      <p:pic>
        <p:nvPicPr>
          <p:cNvPr id="3" name="图片 2">
            <a:extLst>
              <a:ext uri="{FF2B5EF4-FFF2-40B4-BE49-F238E27FC236}">
                <a16:creationId xmlns:a16="http://schemas.microsoft.com/office/drawing/2014/main" id="{80E65C99-FF05-4DC7-A9B7-5E45F1937E2C}"/>
              </a:ext>
            </a:extLst>
          </p:cNvPr>
          <p:cNvPicPr>
            <a:picLocks noChangeAspect="1"/>
          </p:cNvPicPr>
          <p:nvPr/>
        </p:nvPicPr>
        <p:blipFill>
          <a:blip r:embed="rId3"/>
          <a:stretch>
            <a:fillRect/>
          </a:stretch>
        </p:blipFill>
        <p:spPr>
          <a:xfrm>
            <a:off x="2116836" y="1614131"/>
            <a:ext cx="6051804" cy="3853052"/>
          </a:xfrm>
          <a:prstGeom prst="rect">
            <a:avLst/>
          </a:prstGeom>
        </p:spPr>
      </p:pic>
      <p:sp>
        <p:nvSpPr>
          <p:cNvPr id="21" name="标注: 下箭头 20">
            <a:extLst>
              <a:ext uri="{FF2B5EF4-FFF2-40B4-BE49-F238E27FC236}">
                <a16:creationId xmlns:a16="http://schemas.microsoft.com/office/drawing/2014/main" id="{F5FDF78A-9715-4163-AAB0-DA895856AA66}"/>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①合同签订</a:t>
            </a:r>
          </a:p>
        </p:txBody>
      </p:sp>
      <p:sp>
        <p:nvSpPr>
          <p:cNvPr id="22" name="标注: 下箭头 21">
            <a:extLst>
              <a:ext uri="{FF2B5EF4-FFF2-40B4-BE49-F238E27FC236}">
                <a16:creationId xmlns:a16="http://schemas.microsoft.com/office/drawing/2014/main" id="{7B560CD2-BC59-4A17-A2B9-3BEFE6357107}"/>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②补充协议</a:t>
            </a:r>
          </a:p>
        </p:txBody>
      </p:sp>
      <p:sp>
        <p:nvSpPr>
          <p:cNvPr id="24" name="标注: 下箭头 23">
            <a:extLst>
              <a:ext uri="{FF2B5EF4-FFF2-40B4-BE49-F238E27FC236}">
                <a16:creationId xmlns:a16="http://schemas.microsoft.com/office/drawing/2014/main" id="{D5DCBACF-2EFE-499B-A194-D9FF5EA8321F}"/>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③合同请款</a:t>
            </a:r>
          </a:p>
        </p:txBody>
      </p:sp>
      <p:sp>
        <p:nvSpPr>
          <p:cNvPr id="25" name="标注: 下箭头 24">
            <a:extLst>
              <a:ext uri="{FF2B5EF4-FFF2-40B4-BE49-F238E27FC236}">
                <a16:creationId xmlns:a16="http://schemas.microsoft.com/office/drawing/2014/main" id="{D14AA452-721A-40E6-9834-0D845A027681}"/>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④合同结算</a:t>
            </a:r>
          </a:p>
        </p:txBody>
      </p:sp>
      <p:sp>
        <p:nvSpPr>
          <p:cNvPr id="26" name="标注: 下箭头 25">
            <a:extLst>
              <a:ext uri="{FF2B5EF4-FFF2-40B4-BE49-F238E27FC236}">
                <a16:creationId xmlns:a16="http://schemas.microsoft.com/office/drawing/2014/main" id="{492E75BB-0FEB-40A0-8C39-B7AC55E1BDDB}"/>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⑤合同付款</a:t>
            </a:r>
          </a:p>
        </p:txBody>
      </p:sp>
    </p:spTree>
    <p:extLst>
      <p:ext uri="{BB962C8B-B14F-4D97-AF65-F5344CB8AC3E}">
        <p14:creationId xmlns:p14="http://schemas.microsoft.com/office/powerpoint/2010/main" val="4712843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39825" r="40974"/>
          <a:stretch>
            <a:fillRect/>
          </a:stretch>
        </p:blipFill>
        <p:spPr>
          <a:xfrm>
            <a:off x="9485" y="-24116"/>
            <a:ext cx="12173030" cy="6876781"/>
          </a:xfrm>
          <a:prstGeom prst="rect">
            <a:avLst/>
          </a:prstGeom>
        </p:spPr>
      </p:pic>
      <p:sp>
        <p:nvSpPr>
          <p:cNvPr id="3" name="文本框 2"/>
          <p:cNvSpPr txBox="1"/>
          <p:nvPr/>
        </p:nvSpPr>
        <p:spPr>
          <a:xfrm>
            <a:off x="951086" y="2056536"/>
            <a:ext cx="1737602" cy="3764557"/>
          </a:xfrm>
          <a:prstGeom prst="rect">
            <a:avLst/>
          </a:prstGeom>
          <a:noFill/>
        </p:spPr>
        <p:txBody>
          <a:bodyPr wrap="square" rtlCol="0">
            <a:spAutoFit/>
          </a:bodyPr>
          <a:lstStyle/>
          <a:p>
            <a:pPr defTabSz="1087644"/>
            <a:r>
              <a:rPr lang="en-US" altLang="zh-CN" sz="23863" dirty="0">
                <a:solidFill>
                  <a:srgbClr val="02B0F0"/>
                </a:solidFill>
                <a:latin typeface="Impact" panose="020B0806030902050204" pitchFamily="34" charset="0"/>
                <a:ea typeface="Microsoft YaHei"/>
              </a:rPr>
              <a:t>3</a:t>
            </a:r>
            <a:endParaRPr lang="zh-CN" altLang="en-US" sz="23863" dirty="0">
              <a:solidFill>
                <a:srgbClr val="02B0F0"/>
              </a:solidFill>
              <a:latin typeface="Impact" panose="020B0806030902050204" pitchFamily="34" charset="0"/>
              <a:ea typeface="Microsoft YaHei"/>
            </a:endParaRPr>
          </a:p>
        </p:txBody>
      </p:sp>
      <p:grpSp>
        <p:nvGrpSpPr>
          <p:cNvPr id="4" name="组合 3"/>
          <p:cNvGrpSpPr/>
          <p:nvPr/>
        </p:nvGrpSpPr>
        <p:grpSpPr>
          <a:xfrm>
            <a:off x="2600241" y="3949562"/>
            <a:ext cx="126628" cy="1149565"/>
            <a:chOff x="5219700" y="2609850"/>
            <a:chExt cx="153844" cy="1396642"/>
          </a:xfrm>
          <a:solidFill>
            <a:schemeClr val="bg1"/>
          </a:solidFill>
        </p:grpSpPr>
        <p:cxnSp>
          <p:nvCxnSpPr>
            <p:cNvPr id="5" name="直接连接符 4"/>
            <p:cNvCxnSpPr/>
            <p:nvPr/>
          </p:nvCxnSpPr>
          <p:spPr>
            <a:xfrm>
              <a:off x="5290369" y="2620144"/>
              <a:ext cx="0" cy="138634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19700" y="260985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
          <p:nvSpPr>
            <p:cNvPr id="7" name="椭圆 6"/>
            <p:cNvSpPr/>
            <p:nvPr/>
          </p:nvSpPr>
          <p:spPr>
            <a:xfrm>
              <a:off x="5221144" y="384810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grpSp>
      <p:sp>
        <p:nvSpPr>
          <p:cNvPr id="8" name="文本框 7"/>
          <p:cNvSpPr txBox="1"/>
          <p:nvPr/>
        </p:nvSpPr>
        <p:spPr>
          <a:xfrm>
            <a:off x="2783848" y="3827805"/>
            <a:ext cx="3312857" cy="645433"/>
          </a:xfrm>
          <a:prstGeom prst="rect">
            <a:avLst/>
          </a:prstGeom>
          <a:noFill/>
        </p:spPr>
        <p:txBody>
          <a:bodyPr wrap="square" rtlCol="0">
            <a:spAutoFit/>
          </a:bodyPr>
          <a:lstStyle/>
          <a:p>
            <a:pPr defTabSz="1087644"/>
            <a:r>
              <a:rPr lang="en-US" altLang="zh-CN" sz="3594" dirty="0">
                <a:solidFill>
                  <a:prstClr val="white"/>
                </a:solidFill>
                <a:latin typeface="微软雅黑" panose="020B0503020204020204" pitchFamily="34" charset="-122"/>
                <a:ea typeface="微软雅黑" panose="020B0503020204020204" pitchFamily="34" charset="-122"/>
              </a:rPr>
              <a:t>PART ONE</a:t>
            </a:r>
            <a:endParaRPr lang="zh-CN" altLang="en-US" sz="3594"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83848" y="4495110"/>
            <a:ext cx="6749743" cy="706988"/>
          </a:xfrm>
          <a:prstGeom prst="rect">
            <a:avLst/>
          </a:prstGeom>
          <a:noFill/>
        </p:spPr>
        <p:txBody>
          <a:bodyPr wrap="square" rtlCol="0">
            <a:spAutoFit/>
          </a:bodyPr>
          <a:lstStyle/>
          <a:p>
            <a:pPr defTabSz="1087644"/>
            <a:r>
              <a:rPr lang="zh-CN" altLang="en-US" sz="3994" b="1" dirty="0">
                <a:solidFill>
                  <a:prstClr val="white"/>
                </a:solidFill>
                <a:latin typeface="幼圆" panose="02010509060101010101" pitchFamily="49" charset="-122"/>
                <a:ea typeface="幼圆" panose="02010509060101010101" pitchFamily="49" charset="-122"/>
              </a:rPr>
              <a:t>合同跨公司业务实例讲解</a:t>
            </a:r>
          </a:p>
        </p:txBody>
      </p:sp>
      <p:sp>
        <p:nvSpPr>
          <p:cNvPr id="10" name="等腰三角形 9"/>
          <p:cNvSpPr/>
          <p:nvPr/>
        </p:nvSpPr>
        <p:spPr>
          <a:xfrm rot="5400000">
            <a:off x="5623713" y="3998654"/>
            <a:ext cx="352206" cy="303626"/>
          </a:xfrm>
          <a:prstGeom prst="triangle">
            <a:avLst/>
          </a:prstGeom>
          <a:solidFill>
            <a:srgbClr val="02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Tree>
    <p:extLst>
      <p:ext uri="{BB962C8B-B14F-4D97-AF65-F5344CB8AC3E}">
        <p14:creationId xmlns:p14="http://schemas.microsoft.com/office/powerpoint/2010/main" val="3087047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CC2EAC6E-E393-47A9-B367-9331B0AB2C51}"/>
              </a:ext>
            </a:extLst>
          </p:cNvPr>
          <p:cNvPicPr>
            <a:picLocks noChangeAspect="1"/>
          </p:cNvPicPr>
          <p:nvPr/>
        </p:nvPicPr>
        <p:blipFill>
          <a:blip r:embed="rId2"/>
          <a:stretch>
            <a:fillRect/>
          </a:stretch>
        </p:blipFill>
        <p:spPr>
          <a:xfrm>
            <a:off x="2090696" y="1237075"/>
            <a:ext cx="6138904" cy="3805106"/>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跨公司合同系统操作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139489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①跨公司分摊</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220341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②合同付款</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7297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集团合同登记</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24688"/>
            <a:ext cx="3175214" cy="30590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集团签订合同，但是预算分摊到子公司，支付也是子公司法人，在集团级登记合同，甲方选择子公司法人，费用分摊选择子公司主体和科目。</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、子公司的甲方单位需要授权给集团公司</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、合同的甲方单位选择子公司法人公司</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、费用分摊选择子公司费用承担主体</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803D41A6-82B8-4964-AEF1-1050528E9A2B}"/>
              </a:ext>
            </a:extLst>
          </p:cNvPr>
          <p:cNvSpPr/>
          <p:nvPr/>
        </p:nvSpPr>
        <p:spPr>
          <a:xfrm>
            <a:off x="2100856" y="713480"/>
            <a:ext cx="4660250" cy="369332"/>
          </a:xfrm>
          <a:prstGeom prst="rect">
            <a:avLst/>
          </a:prstGeom>
        </p:spPr>
        <p:txBody>
          <a:bodyPr wrap="none">
            <a:spAutoFit/>
          </a:bodyPr>
          <a:lstStyle/>
          <a:p>
            <a:r>
              <a:rPr lang="zh-CN" altLang="en-US" b="1" dirty="0">
                <a:solidFill>
                  <a:srgbClr val="00B0F0"/>
                </a:solidFill>
              </a:rPr>
              <a:t>入口：合同登记</a:t>
            </a:r>
            <a:r>
              <a:rPr lang="en-US" altLang="zh-CN" b="1" dirty="0">
                <a:solidFill>
                  <a:srgbClr val="00B0F0"/>
                </a:solidFill>
              </a:rPr>
              <a:t>-&gt;</a:t>
            </a:r>
            <a:r>
              <a:rPr lang="zh-CN" altLang="en-US" b="1" dirty="0">
                <a:solidFill>
                  <a:srgbClr val="00B0F0"/>
                </a:solidFill>
              </a:rPr>
              <a:t>选择公司或者项目</a:t>
            </a:r>
            <a:r>
              <a:rPr lang="en-US" altLang="zh-CN" b="1" dirty="0">
                <a:solidFill>
                  <a:srgbClr val="00B0F0"/>
                </a:solidFill>
              </a:rPr>
              <a:t>-&gt;</a:t>
            </a:r>
            <a:r>
              <a:rPr lang="zh-CN" altLang="en-US" b="1" dirty="0">
                <a:solidFill>
                  <a:srgbClr val="00B0F0"/>
                </a:solidFill>
              </a:rPr>
              <a:t>新增</a:t>
            </a:r>
          </a:p>
        </p:txBody>
      </p:sp>
      <p:sp>
        <p:nvSpPr>
          <p:cNvPr id="25" name="矩形 24">
            <a:extLst>
              <a:ext uri="{FF2B5EF4-FFF2-40B4-BE49-F238E27FC236}">
                <a16:creationId xmlns:a16="http://schemas.microsoft.com/office/drawing/2014/main" id="{20341D3B-53A4-4902-9F27-B5A7F7CD7D1C}"/>
              </a:ext>
            </a:extLst>
          </p:cNvPr>
          <p:cNvSpPr/>
          <p:nvPr/>
        </p:nvSpPr>
        <p:spPr>
          <a:xfrm>
            <a:off x="2427108" y="3932316"/>
            <a:ext cx="1596252" cy="6396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3AC3E54E-FC8C-4361-A028-4AE2719BA45A}"/>
              </a:ext>
            </a:extLst>
          </p:cNvPr>
          <p:cNvSpPr/>
          <p:nvPr/>
        </p:nvSpPr>
        <p:spPr>
          <a:xfrm>
            <a:off x="2234068" y="1910477"/>
            <a:ext cx="1748652" cy="243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99273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7B4CFD-DF82-4AF4-A9B5-7BF4045F7B8C}"/>
              </a:ext>
            </a:extLst>
          </p:cNvPr>
          <p:cNvPicPr>
            <a:picLocks noChangeAspect="1"/>
          </p:cNvPicPr>
          <p:nvPr/>
        </p:nvPicPr>
        <p:blipFill>
          <a:blip r:embed="rId2"/>
          <a:stretch>
            <a:fillRect/>
          </a:stretch>
        </p:blipFill>
        <p:spPr>
          <a:xfrm>
            <a:off x="2116836" y="1506318"/>
            <a:ext cx="5861711" cy="3177442"/>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跨公司合同系统操作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13948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①跨公司分摊</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2203411"/>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②合同付款</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7297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子公司出纳付款登记</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24688"/>
            <a:ext cx="3175214" cy="30590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集团合同完成付款申请后，由此合同账务归属的区域公司出纳完成支付。</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、合同付款登记页面选择指定的付款单位</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、选择需要支付的集团合同，完成支付和审核</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0341D3B-53A4-4902-9F27-B5A7F7CD7D1C}"/>
              </a:ext>
            </a:extLst>
          </p:cNvPr>
          <p:cNvSpPr/>
          <p:nvPr/>
        </p:nvSpPr>
        <p:spPr>
          <a:xfrm>
            <a:off x="2315348" y="2809637"/>
            <a:ext cx="5518012" cy="24344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a:extLst>
              <a:ext uri="{FF2B5EF4-FFF2-40B4-BE49-F238E27FC236}">
                <a16:creationId xmlns:a16="http://schemas.microsoft.com/office/drawing/2014/main" id="{3AC3E54E-FC8C-4361-A028-4AE2719BA45A}"/>
              </a:ext>
            </a:extLst>
          </p:cNvPr>
          <p:cNvSpPr/>
          <p:nvPr/>
        </p:nvSpPr>
        <p:spPr>
          <a:xfrm>
            <a:off x="2193428" y="1971437"/>
            <a:ext cx="1748652" cy="243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AF1BAB2B-FE5E-426D-AB0D-C0BFDDF545F5}"/>
              </a:ext>
            </a:extLst>
          </p:cNvPr>
          <p:cNvSpPr txBox="1"/>
          <p:nvPr/>
        </p:nvSpPr>
        <p:spPr>
          <a:xfrm>
            <a:off x="2116836" y="1026879"/>
            <a:ext cx="5525872"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付款情况</a:t>
            </a:r>
            <a:r>
              <a:rPr lang="en-US" altLang="zh-CN" b="1" dirty="0">
                <a:solidFill>
                  <a:srgbClr val="00B0F0"/>
                </a:solidFill>
              </a:rPr>
              <a:t>-&gt;</a:t>
            </a:r>
            <a:r>
              <a:rPr lang="zh-CN" altLang="en-US" b="1" dirty="0">
                <a:solidFill>
                  <a:srgbClr val="00B0F0"/>
                </a:solidFill>
              </a:rPr>
              <a:t>选择付款申请</a:t>
            </a:r>
            <a:r>
              <a:rPr lang="en-US" altLang="zh-CN" b="1" dirty="0">
                <a:solidFill>
                  <a:srgbClr val="00B0F0"/>
                </a:solidFill>
              </a:rPr>
              <a:t>-&gt;</a:t>
            </a:r>
            <a:r>
              <a:rPr lang="zh-CN" altLang="en-US" b="1" dirty="0">
                <a:solidFill>
                  <a:srgbClr val="00B0F0"/>
                </a:solidFill>
              </a:rPr>
              <a:t>支付</a:t>
            </a:r>
          </a:p>
        </p:txBody>
      </p:sp>
      <p:sp>
        <p:nvSpPr>
          <p:cNvPr id="19" name="文本框 18">
            <a:extLst>
              <a:ext uri="{FF2B5EF4-FFF2-40B4-BE49-F238E27FC236}">
                <a16:creationId xmlns:a16="http://schemas.microsoft.com/office/drawing/2014/main" id="{6B122976-C434-419F-9F53-D6817CD42604}"/>
              </a:ext>
            </a:extLst>
          </p:cNvPr>
          <p:cNvSpPr txBox="1"/>
          <p:nvPr/>
        </p:nvSpPr>
        <p:spPr>
          <a:xfrm>
            <a:off x="2116836" y="620948"/>
            <a:ext cx="6263253"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：付款管理</a:t>
            </a:r>
            <a:r>
              <a:rPr lang="en-US" altLang="zh-CN" b="1" dirty="0">
                <a:solidFill>
                  <a:srgbClr val="00B0F0"/>
                </a:solidFill>
              </a:rPr>
              <a:t>-&gt;</a:t>
            </a:r>
            <a:r>
              <a:rPr lang="zh-CN" altLang="en-US" b="1" dirty="0">
                <a:solidFill>
                  <a:srgbClr val="00B0F0"/>
                </a:solidFill>
              </a:rPr>
              <a:t>付款登记</a:t>
            </a:r>
            <a:r>
              <a:rPr lang="en-US" altLang="zh-CN" b="1" dirty="0">
                <a:solidFill>
                  <a:srgbClr val="00B0F0"/>
                </a:solidFill>
              </a:rPr>
              <a:t>-&gt;</a:t>
            </a:r>
            <a:r>
              <a:rPr lang="zh-CN" altLang="en-US" b="1" dirty="0">
                <a:solidFill>
                  <a:srgbClr val="00B0F0"/>
                </a:solidFill>
              </a:rPr>
              <a:t>合同付款</a:t>
            </a:r>
            <a:r>
              <a:rPr lang="en-US" altLang="zh-CN" b="1" dirty="0">
                <a:solidFill>
                  <a:srgbClr val="00B0F0"/>
                </a:solidFill>
              </a:rPr>
              <a:t>-&gt;</a:t>
            </a:r>
            <a:r>
              <a:rPr lang="zh-CN" altLang="en-US" b="1" dirty="0">
                <a:solidFill>
                  <a:srgbClr val="00B0F0"/>
                </a:solidFill>
              </a:rPr>
              <a:t>选择合同</a:t>
            </a:r>
            <a:r>
              <a:rPr lang="en-US" altLang="zh-CN" b="1" dirty="0">
                <a:solidFill>
                  <a:srgbClr val="00B0F0"/>
                </a:solidFill>
              </a:rPr>
              <a:t>-&gt;</a:t>
            </a:r>
            <a:r>
              <a:rPr lang="zh-CN" altLang="en-US" b="1" dirty="0">
                <a:solidFill>
                  <a:srgbClr val="00B0F0"/>
                </a:solidFill>
              </a:rPr>
              <a:t>支付</a:t>
            </a:r>
          </a:p>
        </p:txBody>
      </p:sp>
    </p:spTree>
    <p:extLst>
      <p:ext uri="{BB962C8B-B14F-4D97-AF65-F5344CB8AC3E}">
        <p14:creationId xmlns:p14="http://schemas.microsoft.com/office/powerpoint/2010/main" val="1909758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39825" r="40974"/>
          <a:stretch>
            <a:fillRect/>
          </a:stretch>
        </p:blipFill>
        <p:spPr>
          <a:xfrm>
            <a:off x="9485" y="-24116"/>
            <a:ext cx="12173030" cy="6876781"/>
          </a:xfrm>
          <a:prstGeom prst="rect">
            <a:avLst/>
          </a:prstGeom>
        </p:spPr>
      </p:pic>
      <p:sp>
        <p:nvSpPr>
          <p:cNvPr id="3" name="文本框 2"/>
          <p:cNvSpPr txBox="1"/>
          <p:nvPr/>
        </p:nvSpPr>
        <p:spPr>
          <a:xfrm>
            <a:off x="951086" y="2056536"/>
            <a:ext cx="1737602" cy="3764557"/>
          </a:xfrm>
          <a:prstGeom prst="rect">
            <a:avLst/>
          </a:prstGeom>
          <a:noFill/>
        </p:spPr>
        <p:txBody>
          <a:bodyPr wrap="square" rtlCol="0">
            <a:spAutoFit/>
          </a:bodyPr>
          <a:lstStyle/>
          <a:p>
            <a:pPr defTabSz="1087644"/>
            <a:r>
              <a:rPr lang="en-US" altLang="zh-CN" sz="23863" dirty="0">
                <a:solidFill>
                  <a:srgbClr val="02B0F0"/>
                </a:solidFill>
                <a:latin typeface="Impact" panose="020B0806030902050204" pitchFamily="34" charset="0"/>
                <a:ea typeface="Microsoft YaHei"/>
              </a:rPr>
              <a:t>4</a:t>
            </a:r>
            <a:endParaRPr lang="zh-CN" altLang="en-US" sz="23863" dirty="0">
              <a:solidFill>
                <a:srgbClr val="02B0F0"/>
              </a:solidFill>
              <a:latin typeface="Impact" panose="020B0806030902050204" pitchFamily="34" charset="0"/>
              <a:ea typeface="Microsoft YaHei"/>
            </a:endParaRPr>
          </a:p>
        </p:txBody>
      </p:sp>
      <p:grpSp>
        <p:nvGrpSpPr>
          <p:cNvPr id="4" name="组合 3"/>
          <p:cNvGrpSpPr/>
          <p:nvPr/>
        </p:nvGrpSpPr>
        <p:grpSpPr>
          <a:xfrm>
            <a:off x="2600241" y="3949562"/>
            <a:ext cx="126628" cy="1149565"/>
            <a:chOff x="5219700" y="2609850"/>
            <a:chExt cx="153844" cy="1396642"/>
          </a:xfrm>
          <a:solidFill>
            <a:schemeClr val="bg1"/>
          </a:solidFill>
        </p:grpSpPr>
        <p:cxnSp>
          <p:nvCxnSpPr>
            <p:cNvPr id="5" name="直接连接符 4"/>
            <p:cNvCxnSpPr/>
            <p:nvPr/>
          </p:nvCxnSpPr>
          <p:spPr>
            <a:xfrm>
              <a:off x="5290369" y="2620144"/>
              <a:ext cx="0" cy="138634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19700" y="260985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
          <p:nvSpPr>
            <p:cNvPr id="7" name="椭圆 6"/>
            <p:cNvSpPr/>
            <p:nvPr/>
          </p:nvSpPr>
          <p:spPr>
            <a:xfrm>
              <a:off x="5221144" y="384810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grpSp>
      <p:sp>
        <p:nvSpPr>
          <p:cNvPr id="8" name="文本框 7"/>
          <p:cNvSpPr txBox="1"/>
          <p:nvPr/>
        </p:nvSpPr>
        <p:spPr>
          <a:xfrm>
            <a:off x="2783848" y="3827805"/>
            <a:ext cx="3312857" cy="645433"/>
          </a:xfrm>
          <a:prstGeom prst="rect">
            <a:avLst/>
          </a:prstGeom>
          <a:noFill/>
        </p:spPr>
        <p:txBody>
          <a:bodyPr wrap="square" rtlCol="0">
            <a:spAutoFit/>
          </a:bodyPr>
          <a:lstStyle/>
          <a:p>
            <a:pPr defTabSz="1087644"/>
            <a:r>
              <a:rPr lang="en-US" altLang="zh-CN" sz="3594" dirty="0">
                <a:solidFill>
                  <a:prstClr val="white"/>
                </a:solidFill>
                <a:latin typeface="微软雅黑" panose="020B0503020204020204" pitchFamily="34" charset="-122"/>
                <a:ea typeface="微软雅黑" panose="020B0503020204020204" pitchFamily="34" charset="-122"/>
              </a:rPr>
              <a:t>PART ONE</a:t>
            </a:r>
            <a:endParaRPr lang="zh-CN" altLang="en-US" sz="3594"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83848" y="4495110"/>
            <a:ext cx="6749743" cy="706988"/>
          </a:xfrm>
          <a:prstGeom prst="rect">
            <a:avLst/>
          </a:prstGeom>
          <a:noFill/>
        </p:spPr>
        <p:txBody>
          <a:bodyPr wrap="square" rtlCol="0">
            <a:spAutoFit/>
          </a:bodyPr>
          <a:lstStyle/>
          <a:p>
            <a:pPr defTabSz="1087644"/>
            <a:r>
              <a:rPr lang="zh-CN" altLang="en-US" sz="3994" b="1" dirty="0">
                <a:solidFill>
                  <a:prstClr val="white"/>
                </a:solidFill>
                <a:latin typeface="幼圆" panose="02010509060101010101" pitchFamily="49" charset="-122"/>
                <a:ea typeface="幼圆" panose="02010509060101010101" pitchFamily="49" charset="-122"/>
              </a:rPr>
              <a:t>合同预付业务实例讲解</a:t>
            </a:r>
          </a:p>
        </p:txBody>
      </p:sp>
      <p:sp>
        <p:nvSpPr>
          <p:cNvPr id="10" name="等腰三角形 9"/>
          <p:cNvSpPr/>
          <p:nvPr/>
        </p:nvSpPr>
        <p:spPr>
          <a:xfrm rot="5400000">
            <a:off x="5623713" y="3998654"/>
            <a:ext cx="352206" cy="303626"/>
          </a:xfrm>
          <a:prstGeom prst="triangle">
            <a:avLst/>
          </a:prstGeom>
          <a:solidFill>
            <a:srgbClr val="02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Tree>
    <p:extLst>
      <p:ext uri="{BB962C8B-B14F-4D97-AF65-F5344CB8AC3E}">
        <p14:creationId xmlns:p14="http://schemas.microsoft.com/office/powerpoint/2010/main" val="195472332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F927005-5930-45E2-BAA7-887E9E99C8F4}"/>
              </a:ext>
            </a:extLst>
          </p:cNvPr>
          <p:cNvPicPr>
            <a:picLocks noChangeAspect="1"/>
          </p:cNvPicPr>
          <p:nvPr/>
        </p:nvPicPr>
        <p:blipFill>
          <a:blip r:embed="rId2"/>
          <a:stretch>
            <a:fillRect/>
          </a:stretch>
        </p:blipFill>
        <p:spPr>
          <a:xfrm>
            <a:off x="2009143" y="1272975"/>
            <a:ext cx="5915657" cy="2843829"/>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合同预付场景系统操作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139489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①预付申请与支付</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220341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②合同签订</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7297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预付申请</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24688"/>
            <a:ext cx="3175214" cy="30590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dirty="0">
                <a:solidFill>
                  <a:schemeClr val="bg1"/>
                </a:solidFill>
                <a:latin typeface="微软雅黑" panose="020B0503020204020204" pitchFamily="34" charset="-122"/>
                <a:ea typeface="微软雅黑" panose="020B0503020204020204" pitchFamily="34" charset="-122"/>
              </a:rPr>
              <a:t>例如明星商演费是要先预付后续再签合同，在付款申请中需要先登记预付申请单</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、直接新增预付申请单</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、对预付申请单进行支付</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、当合同有立项时，预付单需要关联立项单，系统会进行自动对冲，当主体和科目一致时会以立项金额作为占用金额。</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4</a:t>
            </a:r>
            <a:r>
              <a:rPr lang="zh-CN" altLang="en-US" sz="1000" kern="0" dirty="0">
                <a:solidFill>
                  <a:schemeClr val="bg1"/>
                </a:solidFill>
                <a:latin typeface="微软雅黑" panose="020B0503020204020204" pitchFamily="34" charset="-122"/>
                <a:ea typeface="微软雅黑" panose="020B0503020204020204" pitchFamily="34" charset="-122"/>
              </a:rPr>
              <a:t>、当预付单没有关联立项时，预付单会占用预算。</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803D41A6-82B8-4964-AEF1-1050528E9A2B}"/>
              </a:ext>
            </a:extLst>
          </p:cNvPr>
          <p:cNvSpPr/>
          <p:nvPr/>
        </p:nvSpPr>
        <p:spPr>
          <a:xfrm>
            <a:off x="2100856" y="713480"/>
            <a:ext cx="4198585" cy="369332"/>
          </a:xfrm>
          <a:prstGeom prst="rect">
            <a:avLst/>
          </a:prstGeom>
        </p:spPr>
        <p:txBody>
          <a:bodyPr wrap="none">
            <a:spAutoFit/>
          </a:bodyPr>
          <a:lstStyle/>
          <a:p>
            <a:r>
              <a:rPr lang="zh-CN" altLang="en-US" b="1" dirty="0">
                <a:solidFill>
                  <a:srgbClr val="00B0F0"/>
                </a:solidFill>
              </a:rPr>
              <a:t>入口：付款申请</a:t>
            </a:r>
            <a:r>
              <a:rPr lang="en-US" altLang="zh-CN" b="1" dirty="0">
                <a:solidFill>
                  <a:srgbClr val="00B0F0"/>
                </a:solidFill>
              </a:rPr>
              <a:t>-&gt;</a:t>
            </a:r>
            <a:r>
              <a:rPr lang="zh-CN" altLang="en-US" b="1" dirty="0">
                <a:solidFill>
                  <a:srgbClr val="00B0F0"/>
                </a:solidFill>
              </a:rPr>
              <a:t>预付申请</a:t>
            </a:r>
            <a:r>
              <a:rPr lang="en-US" altLang="zh-CN" b="1" dirty="0">
                <a:solidFill>
                  <a:srgbClr val="00B0F0"/>
                </a:solidFill>
              </a:rPr>
              <a:t>-&gt;</a:t>
            </a:r>
            <a:r>
              <a:rPr lang="zh-CN" altLang="en-US" b="1" dirty="0">
                <a:solidFill>
                  <a:srgbClr val="00B0F0"/>
                </a:solidFill>
              </a:rPr>
              <a:t>新增预付</a:t>
            </a:r>
          </a:p>
        </p:txBody>
      </p:sp>
      <p:sp>
        <p:nvSpPr>
          <p:cNvPr id="18" name="矩形 17">
            <a:extLst>
              <a:ext uri="{FF2B5EF4-FFF2-40B4-BE49-F238E27FC236}">
                <a16:creationId xmlns:a16="http://schemas.microsoft.com/office/drawing/2014/main" id="{3AC3E54E-FC8C-4361-A028-4AE2719BA45A}"/>
              </a:ext>
            </a:extLst>
          </p:cNvPr>
          <p:cNvSpPr/>
          <p:nvPr/>
        </p:nvSpPr>
        <p:spPr>
          <a:xfrm>
            <a:off x="3117988" y="1481707"/>
            <a:ext cx="580252" cy="3351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120176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3F2055A-E91C-467F-BE49-5463B9630176}"/>
              </a:ext>
            </a:extLst>
          </p:cNvPr>
          <p:cNvPicPr>
            <a:picLocks noChangeAspect="1"/>
          </p:cNvPicPr>
          <p:nvPr/>
        </p:nvPicPr>
        <p:blipFill>
          <a:blip r:embed="rId2"/>
          <a:stretch>
            <a:fillRect/>
          </a:stretch>
        </p:blipFill>
        <p:spPr>
          <a:xfrm>
            <a:off x="2088212" y="1486815"/>
            <a:ext cx="6171868" cy="3826985"/>
          </a:xfrm>
          <a:prstGeom prst="rect">
            <a:avLst/>
          </a:prstGeom>
        </p:spPr>
      </p:pic>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合同预付场景系统操作</a:t>
            </a:r>
            <a:endParaRPr lang="zh-CN" altLang="zh-CN" sz="3199" b="1" dirty="0">
              <a:solidFill>
                <a:schemeClr val="bg1"/>
              </a:solidFill>
              <a:latin typeface="方正兰亭粗黑_GBK" charset="-122"/>
              <a:ea typeface="微软雅黑" pitchFamily="34" charset="-122"/>
            </a:endParaRP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27297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子公司出纳付款登记</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624688"/>
            <a:ext cx="3175214" cy="27542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dirty="0">
                <a:solidFill>
                  <a:schemeClr val="bg1"/>
                </a:solidFill>
                <a:latin typeface="微软雅黑" panose="020B0503020204020204" pitchFamily="34" charset="-122"/>
                <a:ea typeface="微软雅黑" panose="020B0503020204020204" pitchFamily="34" charset="-122"/>
              </a:rPr>
              <a:t>付款后，后续签订正式合同时需要关联预付申请单，完成对冲</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、选择需要冲预付</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、关联预付单，必须满足以下条件：</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      2.1</a:t>
            </a:r>
            <a:r>
              <a:rPr lang="zh-CN" altLang="en-US" sz="1000" kern="0" dirty="0">
                <a:solidFill>
                  <a:schemeClr val="bg1"/>
                </a:solidFill>
                <a:latin typeface="微软雅黑" panose="020B0503020204020204" pitchFamily="34" charset="-122"/>
                <a:ea typeface="微软雅黑" panose="020B0503020204020204" pitchFamily="34" charset="-122"/>
              </a:rPr>
              <a:t>：预付单已支付</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      2.2</a:t>
            </a:r>
            <a:r>
              <a:rPr lang="zh-CN" altLang="en-US" sz="1000" kern="0" dirty="0">
                <a:solidFill>
                  <a:schemeClr val="bg1"/>
                </a:solidFill>
                <a:latin typeface="微软雅黑" panose="020B0503020204020204" pitchFamily="34" charset="-122"/>
                <a:ea typeface="微软雅黑" panose="020B0503020204020204" pitchFamily="34" charset="-122"/>
              </a:rPr>
              <a:t>：预付单的付款单位等于合同的甲方单位</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      2.3</a:t>
            </a:r>
            <a:r>
              <a:rPr lang="zh-CN" altLang="en-US" sz="1000" kern="0" dirty="0">
                <a:solidFill>
                  <a:schemeClr val="bg1"/>
                </a:solidFill>
                <a:latin typeface="微软雅黑" panose="020B0503020204020204" pitchFamily="34" charset="-122"/>
                <a:ea typeface="微软雅黑" panose="020B0503020204020204" pitchFamily="34" charset="-122"/>
              </a:rPr>
              <a:t>：预付单的收款单位等于合同的乙方单位</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      2.4</a:t>
            </a:r>
            <a:r>
              <a:rPr lang="zh-CN" altLang="en-US" sz="1000" kern="0" dirty="0">
                <a:solidFill>
                  <a:schemeClr val="bg1"/>
                </a:solidFill>
                <a:latin typeface="微软雅黑" panose="020B0503020204020204" pitchFamily="34" charset="-122"/>
                <a:ea typeface="微软雅黑" panose="020B0503020204020204" pitchFamily="34" charset="-122"/>
              </a:rPr>
              <a:t>：预付单与合同的经办人相同</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      2.5</a:t>
            </a:r>
            <a:r>
              <a:rPr lang="zh-CN" altLang="en-US" sz="1000" kern="0" dirty="0">
                <a:solidFill>
                  <a:schemeClr val="bg1"/>
                </a:solidFill>
                <a:latin typeface="微软雅黑" panose="020B0503020204020204" pitchFamily="34" charset="-122"/>
                <a:ea typeface="微软雅黑" panose="020B0503020204020204" pitchFamily="34" charset="-122"/>
              </a:rPr>
              <a:t>：预付单没有被其他合同关联。</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20341D3B-53A4-4902-9F27-B5A7F7CD7D1C}"/>
              </a:ext>
            </a:extLst>
          </p:cNvPr>
          <p:cNvSpPr/>
          <p:nvPr/>
        </p:nvSpPr>
        <p:spPr>
          <a:xfrm>
            <a:off x="2193428" y="3221514"/>
            <a:ext cx="5944732" cy="243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文本框 16">
            <a:extLst>
              <a:ext uri="{FF2B5EF4-FFF2-40B4-BE49-F238E27FC236}">
                <a16:creationId xmlns:a16="http://schemas.microsoft.com/office/drawing/2014/main" id="{AF1BAB2B-FE5E-426D-AB0D-C0BFDDF545F5}"/>
              </a:ext>
            </a:extLst>
          </p:cNvPr>
          <p:cNvSpPr txBox="1"/>
          <p:nvPr/>
        </p:nvSpPr>
        <p:spPr>
          <a:xfrm>
            <a:off x="2116836" y="1026879"/>
            <a:ext cx="2537874" cy="369332"/>
          </a:xfrm>
          <a:prstGeom prst="rect">
            <a:avLst/>
          </a:prstGeom>
          <a:noFill/>
        </p:spPr>
        <p:txBody>
          <a:bodyPr wrap="none" rtlCol="0">
            <a:spAutoFit/>
          </a:bodyPr>
          <a:lstStyle/>
          <a:p>
            <a:r>
              <a:rPr lang="zh-CN" altLang="en-US" b="1" dirty="0">
                <a:solidFill>
                  <a:srgbClr val="00B0F0"/>
                </a:solidFill>
              </a:rPr>
              <a:t>入口：合同登记</a:t>
            </a:r>
            <a:r>
              <a:rPr lang="en-US" altLang="zh-CN" b="1" dirty="0">
                <a:solidFill>
                  <a:srgbClr val="00B0F0"/>
                </a:solidFill>
              </a:rPr>
              <a:t>-&gt;</a:t>
            </a:r>
            <a:r>
              <a:rPr lang="zh-CN" altLang="en-US" b="1" dirty="0">
                <a:solidFill>
                  <a:srgbClr val="00B0F0"/>
                </a:solidFill>
              </a:rPr>
              <a:t>新增</a:t>
            </a:r>
          </a:p>
        </p:txBody>
      </p:sp>
      <p:sp>
        <p:nvSpPr>
          <p:cNvPr id="14" name="标注: 下箭头 13">
            <a:extLst>
              <a:ext uri="{FF2B5EF4-FFF2-40B4-BE49-F238E27FC236}">
                <a16:creationId xmlns:a16="http://schemas.microsoft.com/office/drawing/2014/main" id="{6944D64F-F7D1-4756-B83E-444FDECF966E}"/>
              </a:ext>
            </a:extLst>
          </p:cNvPr>
          <p:cNvSpPr/>
          <p:nvPr/>
        </p:nvSpPr>
        <p:spPr>
          <a:xfrm>
            <a:off x="399540" y="1394894"/>
            <a:ext cx="1440160" cy="660512"/>
          </a:xfrm>
          <a:prstGeom prst="downArrowCallout">
            <a:avLst>
              <a:gd name="adj1" fmla="val 50000"/>
              <a:gd name="adj2" fmla="val 25000"/>
              <a:gd name="adj3" fmla="val 14221"/>
              <a:gd name="adj4" fmla="val 82943"/>
            </a:avLst>
          </a:prstGeom>
          <a:solidFill>
            <a:schemeClr val="bg1"/>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①预付申请与支付</a:t>
            </a:r>
          </a:p>
        </p:txBody>
      </p:sp>
      <p:sp>
        <p:nvSpPr>
          <p:cNvPr id="15" name="标注: 下箭头 14">
            <a:extLst>
              <a:ext uri="{FF2B5EF4-FFF2-40B4-BE49-F238E27FC236}">
                <a16:creationId xmlns:a16="http://schemas.microsoft.com/office/drawing/2014/main" id="{55BF48CF-D28D-47E6-8185-8053C468CCA9}"/>
              </a:ext>
            </a:extLst>
          </p:cNvPr>
          <p:cNvSpPr/>
          <p:nvPr/>
        </p:nvSpPr>
        <p:spPr>
          <a:xfrm>
            <a:off x="399540" y="2203411"/>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②合同签订</a:t>
            </a:r>
          </a:p>
        </p:txBody>
      </p:sp>
    </p:spTree>
    <p:extLst>
      <p:ext uri="{BB962C8B-B14F-4D97-AF65-F5344CB8AC3E}">
        <p14:creationId xmlns:p14="http://schemas.microsoft.com/office/powerpoint/2010/main" val="1124765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1B442E46-175C-431D-9C5D-5B0D79003B2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费用系统合同性质分类与特殊场景</a:t>
            </a:r>
            <a:endParaRPr lang="zh-CN" altLang="zh-CN" sz="3199" b="1" dirty="0">
              <a:solidFill>
                <a:schemeClr val="bg1"/>
              </a:solidFill>
              <a:latin typeface="方正兰亭粗黑_GBK" charset="-122"/>
              <a:ea typeface="微软雅黑" pitchFamily="34" charset="-122"/>
            </a:endParaRPr>
          </a:p>
        </p:txBody>
      </p:sp>
      <p:grpSp>
        <p:nvGrpSpPr>
          <p:cNvPr id="4" name="组合 3">
            <a:extLst>
              <a:ext uri="{FF2B5EF4-FFF2-40B4-BE49-F238E27FC236}">
                <a16:creationId xmlns:a16="http://schemas.microsoft.com/office/drawing/2014/main" id="{54752B18-91B9-442F-9B78-8D6813142A92}"/>
              </a:ext>
            </a:extLst>
          </p:cNvPr>
          <p:cNvGrpSpPr/>
          <p:nvPr/>
        </p:nvGrpSpPr>
        <p:grpSpPr>
          <a:xfrm>
            <a:off x="1261440" y="1665049"/>
            <a:ext cx="518079" cy="518079"/>
            <a:chOff x="5077492" y="751681"/>
            <a:chExt cx="777208" cy="777208"/>
          </a:xfrm>
        </p:grpSpPr>
        <p:sp>
          <p:nvSpPr>
            <p:cNvPr id="5" name="Oval 15">
              <a:extLst>
                <a:ext uri="{FF2B5EF4-FFF2-40B4-BE49-F238E27FC236}">
                  <a16:creationId xmlns:a16="http://schemas.microsoft.com/office/drawing/2014/main" id="{C06B5606-A009-4AA3-AA0D-5615D6BFE2DB}"/>
                </a:ext>
              </a:extLst>
            </p:cNvPr>
            <p:cNvSpPr>
              <a:spLocks noChangeArrowheads="1"/>
            </p:cNvSpPr>
            <p:nvPr/>
          </p:nvSpPr>
          <p:spPr bwMode="auto">
            <a:xfrm>
              <a:off x="5077492" y="751681"/>
              <a:ext cx="777208" cy="777208"/>
            </a:xfrm>
            <a:prstGeom prst="ellipse">
              <a:avLst/>
            </a:prstGeom>
            <a:solidFill>
              <a:srgbClr val="F47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sp>
          <p:nvSpPr>
            <p:cNvPr id="6" name="Freeform 36">
              <a:extLst>
                <a:ext uri="{FF2B5EF4-FFF2-40B4-BE49-F238E27FC236}">
                  <a16:creationId xmlns:a16="http://schemas.microsoft.com/office/drawing/2014/main" id="{3E709C1B-2FDB-495A-A358-7EA98754C1F3}"/>
                </a:ext>
              </a:extLst>
            </p:cNvPr>
            <p:cNvSpPr>
              <a:spLocks noEditPoints="1"/>
            </p:cNvSpPr>
            <p:nvPr/>
          </p:nvSpPr>
          <p:spPr bwMode="auto">
            <a:xfrm>
              <a:off x="5208034" y="954746"/>
              <a:ext cx="334816" cy="371078"/>
            </a:xfrm>
            <a:custGeom>
              <a:avLst/>
              <a:gdLst>
                <a:gd name="T0" fmla="*/ 113 w 117"/>
                <a:gd name="T1" fmla="*/ 130 h 130"/>
                <a:gd name="T2" fmla="*/ 4 w 117"/>
                <a:gd name="T3" fmla="*/ 130 h 130"/>
                <a:gd name="T4" fmla="*/ 0 w 117"/>
                <a:gd name="T5" fmla="*/ 126 h 130"/>
                <a:gd name="T6" fmla="*/ 0 w 117"/>
                <a:gd name="T7" fmla="*/ 112 h 130"/>
                <a:gd name="T8" fmla="*/ 21 w 117"/>
                <a:gd name="T9" fmla="*/ 92 h 130"/>
                <a:gd name="T10" fmla="*/ 39 w 117"/>
                <a:gd name="T11" fmla="*/ 74 h 130"/>
                <a:gd name="T12" fmla="*/ 38 w 117"/>
                <a:gd name="T13" fmla="*/ 71 h 130"/>
                <a:gd name="T14" fmla="*/ 33 w 117"/>
                <a:gd name="T15" fmla="*/ 59 h 130"/>
                <a:gd name="T16" fmla="*/ 33 w 117"/>
                <a:gd name="T17" fmla="*/ 59 h 130"/>
                <a:gd name="T18" fmla="*/ 27 w 117"/>
                <a:gd name="T19" fmla="*/ 47 h 130"/>
                <a:gd name="T20" fmla="*/ 29 w 117"/>
                <a:gd name="T21" fmla="*/ 40 h 130"/>
                <a:gd name="T22" fmla="*/ 28 w 117"/>
                <a:gd name="T23" fmla="*/ 35 h 130"/>
                <a:gd name="T24" fmla="*/ 43 w 117"/>
                <a:gd name="T25" fmla="*/ 3 h 130"/>
                <a:gd name="T26" fmla="*/ 57 w 117"/>
                <a:gd name="T27" fmla="*/ 0 h 130"/>
                <a:gd name="T28" fmla="*/ 71 w 117"/>
                <a:gd name="T29" fmla="*/ 4 h 130"/>
                <a:gd name="T30" fmla="*/ 84 w 117"/>
                <a:gd name="T31" fmla="*/ 10 h 130"/>
                <a:gd name="T32" fmla="*/ 88 w 117"/>
                <a:gd name="T33" fmla="*/ 40 h 130"/>
                <a:gd name="T34" fmla="*/ 90 w 117"/>
                <a:gd name="T35" fmla="*/ 47 h 130"/>
                <a:gd name="T36" fmla="*/ 84 w 117"/>
                <a:gd name="T37" fmla="*/ 59 h 130"/>
                <a:gd name="T38" fmla="*/ 84 w 117"/>
                <a:gd name="T39" fmla="*/ 59 h 130"/>
                <a:gd name="T40" fmla="*/ 79 w 117"/>
                <a:gd name="T41" fmla="*/ 71 h 130"/>
                <a:gd name="T42" fmla="*/ 78 w 117"/>
                <a:gd name="T43" fmla="*/ 74 h 130"/>
                <a:gd name="T44" fmla="*/ 96 w 117"/>
                <a:gd name="T45" fmla="*/ 92 h 130"/>
                <a:gd name="T46" fmla="*/ 117 w 117"/>
                <a:gd name="T47" fmla="*/ 112 h 130"/>
                <a:gd name="T48" fmla="*/ 117 w 117"/>
                <a:gd name="T49" fmla="*/ 126 h 130"/>
                <a:gd name="T50" fmla="*/ 113 w 117"/>
                <a:gd name="T51" fmla="*/ 130 h 130"/>
                <a:gd name="T52" fmla="*/ 8 w 117"/>
                <a:gd name="T53" fmla="*/ 122 h 130"/>
                <a:gd name="T54" fmla="*/ 109 w 117"/>
                <a:gd name="T55" fmla="*/ 122 h 130"/>
                <a:gd name="T56" fmla="*/ 109 w 117"/>
                <a:gd name="T57" fmla="*/ 112 h 130"/>
                <a:gd name="T58" fmla="*/ 93 w 117"/>
                <a:gd name="T59" fmla="*/ 100 h 130"/>
                <a:gd name="T60" fmla="*/ 70 w 117"/>
                <a:gd name="T61" fmla="*/ 74 h 130"/>
                <a:gd name="T62" fmla="*/ 73 w 117"/>
                <a:gd name="T63" fmla="*/ 66 h 130"/>
                <a:gd name="T64" fmla="*/ 76 w 117"/>
                <a:gd name="T65" fmla="*/ 58 h 130"/>
                <a:gd name="T66" fmla="*/ 81 w 117"/>
                <a:gd name="T67" fmla="*/ 52 h 130"/>
                <a:gd name="T68" fmla="*/ 82 w 117"/>
                <a:gd name="T69" fmla="*/ 47 h 130"/>
                <a:gd name="T70" fmla="*/ 82 w 117"/>
                <a:gd name="T71" fmla="*/ 45 h 130"/>
                <a:gd name="T72" fmla="*/ 80 w 117"/>
                <a:gd name="T73" fmla="*/ 41 h 130"/>
                <a:gd name="T74" fmla="*/ 78 w 117"/>
                <a:gd name="T75" fmla="*/ 16 h 130"/>
                <a:gd name="T76" fmla="*/ 70 w 117"/>
                <a:gd name="T77" fmla="*/ 12 h 130"/>
                <a:gd name="T78" fmla="*/ 68 w 117"/>
                <a:gd name="T79" fmla="*/ 12 h 130"/>
                <a:gd name="T80" fmla="*/ 65 w 117"/>
                <a:gd name="T81" fmla="*/ 10 h 130"/>
                <a:gd name="T82" fmla="*/ 57 w 117"/>
                <a:gd name="T83" fmla="*/ 8 h 130"/>
                <a:gd name="T84" fmla="*/ 46 w 117"/>
                <a:gd name="T85" fmla="*/ 11 h 130"/>
                <a:gd name="T86" fmla="*/ 36 w 117"/>
                <a:gd name="T87" fmla="*/ 34 h 130"/>
                <a:gd name="T88" fmla="*/ 37 w 117"/>
                <a:gd name="T89" fmla="*/ 41 h 130"/>
                <a:gd name="T90" fmla="*/ 35 w 117"/>
                <a:gd name="T91" fmla="*/ 45 h 130"/>
                <a:gd name="T92" fmla="*/ 35 w 117"/>
                <a:gd name="T93" fmla="*/ 47 h 130"/>
                <a:gd name="T94" fmla="*/ 36 w 117"/>
                <a:gd name="T95" fmla="*/ 52 h 130"/>
                <a:gd name="T96" fmla="*/ 41 w 117"/>
                <a:gd name="T97" fmla="*/ 58 h 130"/>
                <a:gd name="T98" fmla="*/ 44 w 117"/>
                <a:gd name="T99" fmla="*/ 66 h 130"/>
                <a:gd name="T100" fmla="*/ 47 w 117"/>
                <a:gd name="T101" fmla="*/ 74 h 130"/>
                <a:gd name="T102" fmla="*/ 24 w 117"/>
                <a:gd name="T103" fmla="*/ 100 h 130"/>
                <a:gd name="T104" fmla="*/ 8 w 117"/>
                <a:gd name="T105" fmla="*/ 112 h 130"/>
                <a:gd name="T106" fmla="*/ 8 w 117"/>
                <a:gd name="T107"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30">
                  <a:moveTo>
                    <a:pt x="113" y="130"/>
                  </a:moveTo>
                  <a:cubicBezTo>
                    <a:pt x="4" y="130"/>
                    <a:pt x="4" y="130"/>
                    <a:pt x="4" y="130"/>
                  </a:cubicBezTo>
                  <a:cubicBezTo>
                    <a:pt x="1" y="130"/>
                    <a:pt x="0" y="128"/>
                    <a:pt x="0" y="126"/>
                  </a:cubicBezTo>
                  <a:cubicBezTo>
                    <a:pt x="0" y="112"/>
                    <a:pt x="0" y="112"/>
                    <a:pt x="0" y="112"/>
                  </a:cubicBezTo>
                  <a:cubicBezTo>
                    <a:pt x="0" y="104"/>
                    <a:pt x="7" y="98"/>
                    <a:pt x="21" y="92"/>
                  </a:cubicBezTo>
                  <a:cubicBezTo>
                    <a:pt x="37" y="87"/>
                    <a:pt x="39" y="82"/>
                    <a:pt x="39" y="74"/>
                  </a:cubicBezTo>
                  <a:cubicBezTo>
                    <a:pt x="39" y="73"/>
                    <a:pt x="39" y="72"/>
                    <a:pt x="38" y="71"/>
                  </a:cubicBezTo>
                  <a:cubicBezTo>
                    <a:pt x="36" y="69"/>
                    <a:pt x="34" y="66"/>
                    <a:pt x="33" y="59"/>
                  </a:cubicBezTo>
                  <a:cubicBezTo>
                    <a:pt x="33" y="59"/>
                    <a:pt x="33" y="59"/>
                    <a:pt x="33" y="59"/>
                  </a:cubicBezTo>
                  <a:cubicBezTo>
                    <a:pt x="30" y="57"/>
                    <a:pt x="27" y="55"/>
                    <a:pt x="27" y="47"/>
                  </a:cubicBezTo>
                  <a:cubicBezTo>
                    <a:pt x="27" y="44"/>
                    <a:pt x="28" y="42"/>
                    <a:pt x="29" y="40"/>
                  </a:cubicBezTo>
                  <a:cubicBezTo>
                    <a:pt x="29" y="39"/>
                    <a:pt x="28" y="37"/>
                    <a:pt x="28" y="35"/>
                  </a:cubicBezTo>
                  <a:cubicBezTo>
                    <a:pt x="27" y="29"/>
                    <a:pt x="24" y="11"/>
                    <a:pt x="43" y="3"/>
                  </a:cubicBezTo>
                  <a:cubicBezTo>
                    <a:pt x="47" y="1"/>
                    <a:pt x="52" y="0"/>
                    <a:pt x="57" y="0"/>
                  </a:cubicBezTo>
                  <a:cubicBezTo>
                    <a:pt x="63" y="0"/>
                    <a:pt x="68" y="2"/>
                    <a:pt x="71" y="4"/>
                  </a:cubicBezTo>
                  <a:cubicBezTo>
                    <a:pt x="74" y="5"/>
                    <a:pt x="80" y="6"/>
                    <a:pt x="84" y="10"/>
                  </a:cubicBezTo>
                  <a:cubicBezTo>
                    <a:pt x="90" y="18"/>
                    <a:pt x="89" y="34"/>
                    <a:pt x="88" y="40"/>
                  </a:cubicBezTo>
                  <a:cubicBezTo>
                    <a:pt x="89" y="42"/>
                    <a:pt x="90" y="44"/>
                    <a:pt x="90" y="47"/>
                  </a:cubicBezTo>
                  <a:cubicBezTo>
                    <a:pt x="90" y="55"/>
                    <a:pt x="87" y="57"/>
                    <a:pt x="84" y="59"/>
                  </a:cubicBezTo>
                  <a:cubicBezTo>
                    <a:pt x="84" y="59"/>
                    <a:pt x="84" y="59"/>
                    <a:pt x="84" y="59"/>
                  </a:cubicBezTo>
                  <a:cubicBezTo>
                    <a:pt x="83" y="66"/>
                    <a:pt x="81" y="69"/>
                    <a:pt x="79" y="71"/>
                  </a:cubicBezTo>
                  <a:cubicBezTo>
                    <a:pt x="78" y="72"/>
                    <a:pt x="78" y="73"/>
                    <a:pt x="78" y="74"/>
                  </a:cubicBezTo>
                  <a:cubicBezTo>
                    <a:pt x="78" y="82"/>
                    <a:pt x="80" y="87"/>
                    <a:pt x="96" y="92"/>
                  </a:cubicBezTo>
                  <a:cubicBezTo>
                    <a:pt x="110" y="98"/>
                    <a:pt x="117" y="104"/>
                    <a:pt x="117" y="112"/>
                  </a:cubicBezTo>
                  <a:cubicBezTo>
                    <a:pt x="117" y="126"/>
                    <a:pt x="117" y="126"/>
                    <a:pt x="117" y="126"/>
                  </a:cubicBezTo>
                  <a:cubicBezTo>
                    <a:pt x="117" y="128"/>
                    <a:pt x="116" y="130"/>
                    <a:pt x="113" y="130"/>
                  </a:cubicBezTo>
                  <a:close/>
                  <a:moveTo>
                    <a:pt x="8" y="122"/>
                  </a:moveTo>
                  <a:cubicBezTo>
                    <a:pt x="109" y="122"/>
                    <a:pt x="109" y="122"/>
                    <a:pt x="109" y="122"/>
                  </a:cubicBezTo>
                  <a:cubicBezTo>
                    <a:pt x="109" y="112"/>
                    <a:pt x="109" y="112"/>
                    <a:pt x="109" y="112"/>
                  </a:cubicBezTo>
                  <a:cubicBezTo>
                    <a:pt x="109" y="107"/>
                    <a:pt x="99" y="102"/>
                    <a:pt x="93" y="100"/>
                  </a:cubicBezTo>
                  <a:cubicBezTo>
                    <a:pt x="76" y="94"/>
                    <a:pt x="70" y="87"/>
                    <a:pt x="70" y="74"/>
                  </a:cubicBezTo>
                  <a:cubicBezTo>
                    <a:pt x="70" y="70"/>
                    <a:pt x="72" y="68"/>
                    <a:pt x="73" y="66"/>
                  </a:cubicBezTo>
                  <a:cubicBezTo>
                    <a:pt x="74" y="65"/>
                    <a:pt x="75" y="63"/>
                    <a:pt x="76" y="58"/>
                  </a:cubicBezTo>
                  <a:cubicBezTo>
                    <a:pt x="77" y="54"/>
                    <a:pt x="79" y="52"/>
                    <a:pt x="81" y="52"/>
                  </a:cubicBezTo>
                  <a:cubicBezTo>
                    <a:pt x="81" y="52"/>
                    <a:pt x="82" y="51"/>
                    <a:pt x="82" y="47"/>
                  </a:cubicBezTo>
                  <a:cubicBezTo>
                    <a:pt x="82" y="46"/>
                    <a:pt x="82" y="45"/>
                    <a:pt x="82" y="45"/>
                  </a:cubicBezTo>
                  <a:cubicBezTo>
                    <a:pt x="80" y="44"/>
                    <a:pt x="80" y="42"/>
                    <a:pt x="80" y="41"/>
                  </a:cubicBezTo>
                  <a:cubicBezTo>
                    <a:pt x="81" y="35"/>
                    <a:pt x="82" y="21"/>
                    <a:pt x="78" y="16"/>
                  </a:cubicBezTo>
                  <a:cubicBezTo>
                    <a:pt x="75" y="13"/>
                    <a:pt x="71" y="12"/>
                    <a:pt x="70" y="12"/>
                  </a:cubicBezTo>
                  <a:cubicBezTo>
                    <a:pt x="69" y="12"/>
                    <a:pt x="69" y="12"/>
                    <a:pt x="68" y="12"/>
                  </a:cubicBezTo>
                  <a:cubicBezTo>
                    <a:pt x="67" y="12"/>
                    <a:pt x="66" y="11"/>
                    <a:pt x="65" y="10"/>
                  </a:cubicBezTo>
                  <a:cubicBezTo>
                    <a:pt x="65" y="10"/>
                    <a:pt x="63" y="8"/>
                    <a:pt x="57" y="8"/>
                  </a:cubicBezTo>
                  <a:cubicBezTo>
                    <a:pt x="53" y="8"/>
                    <a:pt x="50" y="9"/>
                    <a:pt x="46" y="11"/>
                  </a:cubicBezTo>
                  <a:cubicBezTo>
                    <a:pt x="35" y="15"/>
                    <a:pt x="34" y="23"/>
                    <a:pt x="36" y="34"/>
                  </a:cubicBezTo>
                  <a:cubicBezTo>
                    <a:pt x="37" y="38"/>
                    <a:pt x="37" y="41"/>
                    <a:pt x="37" y="41"/>
                  </a:cubicBezTo>
                  <a:cubicBezTo>
                    <a:pt x="37" y="42"/>
                    <a:pt x="37" y="44"/>
                    <a:pt x="35" y="45"/>
                  </a:cubicBezTo>
                  <a:cubicBezTo>
                    <a:pt x="35" y="45"/>
                    <a:pt x="35" y="46"/>
                    <a:pt x="35" y="47"/>
                  </a:cubicBezTo>
                  <a:cubicBezTo>
                    <a:pt x="35" y="51"/>
                    <a:pt x="36" y="52"/>
                    <a:pt x="36" y="52"/>
                  </a:cubicBezTo>
                  <a:cubicBezTo>
                    <a:pt x="38" y="52"/>
                    <a:pt x="40" y="54"/>
                    <a:pt x="41" y="58"/>
                  </a:cubicBezTo>
                  <a:cubicBezTo>
                    <a:pt x="42" y="63"/>
                    <a:pt x="43" y="65"/>
                    <a:pt x="44" y="66"/>
                  </a:cubicBezTo>
                  <a:cubicBezTo>
                    <a:pt x="45" y="68"/>
                    <a:pt x="47" y="70"/>
                    <a:pt x="47" y="74"/>
                  </a:cubicBezTo>
                  <a:cubicBezTo>
                    <a:pt x="47" y="87"/>
                    <a:pt x="41" y="94"/>
                    <a:pt x="24" y="100"/>
                  </a:cubicBezTo>
                  <a:cubicBezTo>
                    <a:pt x="18" y="102"/>
                    <a:pt x="8" y="107"/>
                    <a:pt x="8" y="112"/>
                  </a:cubicBezTo>
                  <a:lnTo>
                    <a:pt x="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sp>
          <p:nvSpPr>
            <p:cNvPr id="7" name="Freeform 37">
              <a:extLst>
                <a:ext uri="{FF2B5EF4-FFF2-40B4-BE49-F238E27FC236}">
                  <a16:creationId xmlns:a16="http://schemas.microsoft.com/office/drawing/2014/main" id="{140E23D5-38C0-45EC-97E9-F9548A6B290C}"/>
                </a:ext>
              </a:extLst>
            </p:cNvPr>
            <p:cNvSpPr>
              <a:spLocks/>
            </p:cNvSpPr>
            <p:nvPr/>
          </p:nvSpPr>
          <p:spPr bwMode="auto">
            <a:xfrm>
              <a:off x="5452196" y="1005513"/>
              <a:ext cx="270754" cy="320311"/>
            </a:xfrm>
            <a:custGeom>
              <a:avLst/>
              <a:gdLst>
                <a:gd name="T0" fmla="*/ 43 w 95"/>
                <a:gd name="T1" fmla="*/ 112 h 112"/>
                <a:gd name="T2" fmla="*/ 43 w 95"/>
                <a:gd name="T3" fmla="*/ 104 h 112"/>
                <a:gd name="T4" fmla="*/ 87 w 95"/>
                <a:gd name="T5" fmla="*/ 103 h 112"/>
                <a:gd name="T6" fmla="*/ 51 w 95"/>
                <a:gd name="T7" fmla="*/ 75 h 112"/>
                <a:gd name="T8" fmla="*/ 54 w 95"/>
                <a:gd name="T9" fmla="*/ 70 h 112"/>
                <a:gd name="T10" fmla="*/ 61 w 95"/>
                <a:gd name="T11" fmla="*/ 36 h 112"/>
                <a:gd name="T12" fmla="*/ 37 w 95"/>
                <a:gd name="T13" fmla="*/ 9 h 112"/>
                <a:gd name="T14" fmla="*/ 34 w 95"/>
                <a:gd name="T15" fmla="*/ 9 h 112"/>
                <a:gd name="T16" fmla="*/ 31 w 95"/>
                <a:gd name="T17" fmla="*/ 10 h 112"/>
                <a:gd name="T18" fmla="*/ 28 w 95"/>
                <a:gd name="T19" fmla="*/ 11 h 112"/>
                <a:gd name="T20" fmla="*/ 27 w 95"/>
                <a:gd name="T21" fmla="*/ 12 h 112"/>
                <a:gd name="T22" fmla="*/ 25 w 95"/>
                <a:gd name="T23" fmla="*/ 13 h 112"/>
                <a:gd name="T24" fmla="*/ 24 w 95"/>
                <a:gd name="T25" fmla="*/ 14 h 112"/>
                <a:gd name="T26" fmla="*/ 22 w 95"/>
                <a:gd name="T27" fmla="*/ 16 h 112"/>
                <a:gd name="T28" fmla="*/ 21 w 95"/>
                <a:gd name="T29" fmla="*/ 17 h 112"/>
                <a:gd name="T30" fmla="*/ 21 w 95"/>
                <a:gd name="T31" fmla="*/ 19 h 112"/>
                <a:gd name="T32" fmla="*/ 19 w 95"/>
                <a:gd name="T33" fmla="*/ 26 h 112"/>
                <a:gd name="T34" fmla="*/ 18 w 95"/>
                <a:gd name="T35" fmla="*/ 35 h 112"/>
                <a:gd name="T36" fmla="*/ 8 w 95"/>
                <a:gd name="T37" fmla="*/ 61 h 112"/>
                <a:gd name="T38" fmla="*/ 1 w 95"/>
                <a:gd name="T39" fmla="*/ 60 h 112"/>
                <a:gd name="T40" fmla="*/ 2 w 95"/>
                <a:gd name="T41" fmla="*/ 55 h 112"/>
                <a:gd name="T42" fmla="*/ 10 w 95"/>
                <a:gd name="T43" fmla="*/ 35 h 112"/>
                <a:gd name="T44" fmla="*/ 11 w 95"/>
                <a:gd name="T45" fmla="*/ 25 h 112"/>
                <a:gd name="T46" fmla="*/ 13 w 95"/>
                <a:gd name="T47" fmla="*/ 16 h 112"/>
                <a:gd name="T48" fmla="*/ 14 w 95"/>
                <a:gd name="T49" fmla="*/ 14 h 112"/>
                <a:gd name="T50" fmla="*/ 15 w 95"/>
                <a:gd name="T51" fmla="*/ 12 h 112"/>
                <a:gd name="T52" fmla="*/ 18 w 95"/>
                <a:gd name="T53" fmla="*/ 9 h 112"/>
                <a:gd name="T54" fmla="*/ 20 w 95"/>
                <a:gd name="T55" fmla="*/ 7 h 112"/>
                <a:gd name="T56" fmla="*/ 22 w 95"/>
                <a:gd name="T57" fmla="*/ 5 h 112"/>
                <a:gd name="T58" fmla="*/ 25 w 95"/>
                <a:gd name="T59" fmla="*/ 3 h 112"/>
                <a:gd name="T60" fmla="*/ 28 w 95"/>
                <a:gd name="T61" fmla="*/ 2 h 112"/>
                <a:gd name="T62" fmla="*/ 32 w 95"/>
                <a:gd name="T63" fmla="*/ 1 h 112"/>
                <a:gd name="T64" fmla="*/ 36 w 95"/>
                <a:gd name="T65" fmla="*/ 1 h 112"/>
                <a:gd name="T66" fmla="*/ 69 w 95"/>
                <a:gd name="T67" fmla="*/ 36 h 112"/>
                <a:gd name="T68" fmla="*/ 79 w 95"/>
                <a:gd name="T69" fmla="*/ 59 h 112"/>
                <a:gd name="T70" fmla="*/ 79 w 95"/>
                <a:gd name="T71" fmla="*/ 60 h 112"/>
                <a:gd name="T72" fmla="*/ 79 w 95"/>
                <a:gd name="T73" fmla="*/ 60 h 112"/>
                <a:gd name="T74" fmla="*/ 74 w 95"/>
                <a:gd name="T75" fmla="*/ 84 h 112"/>
                <a:gd name="T76" fmla="*/ 95 w 95"/>
                <a:gd name="T77"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112">
                  <a:moveTo>
                    <a:pt x="91" y="112"/>
                  </a:moveTo>
                  <a:cubicBezTo>
                    <a:pt x="43" y="112"/>
                    <a:pt x="43" y="112"/>
                    <a:pt x="43" y="112"/>
                  </a:cubicBezTo>
                  <a:cubicBezTo>
                    <a:pt x="40" y="112"/>
                    <a:pt x="39" y="110"/>
                    <a:pt x="39" y="108"/>
                  </a:cubicBezTo>
                  <a:cubicBezTo>
                    <a:pt x="39" y="106"/>
                    <a:pt x="40" y="104"/>
                    <a:pt x="43" y="104"/>
                  </a:cubicBezTo>
                  <a:cubicBezTo>
                    <a:pt x="87" y="104"/>
                    <a:pt x="87" y="104"/>
                    <a:pt x="87" y="104"/>
                  </a:cubicBezTo>
                  <a:cubicBezTo>
                    <a:pt x="87" y="103"/>
                    <a:pt x="87" y="103"/>
                    <a:pt x="87" y="103"/>
                  </a:cubicBezTo>
                  <a:cubicBezTo>
                    <a:pt x="87" y="98"/>
                    <a:pt x="77" y="94"/>
                    <a:pt x="71" y="92"/>
                  </a:cubicBezTo>
                  <a:cubicBezTo>
                    <a:pt x="60" y="88"/>
                    <a:pt x="53" y="83"/>
                    <a:pt x="51" y="75"/>
                  </a:cubicBezTo>
                  <a:cubicBezTo>
                    <a:pt x="50" y="74"/>
                    <a:pt x="50" y="72"/>
                    <a:pt x="51" y="71"/>
                  </a:cubicBezTo>
                  <a:cubicBezTo>
                    <a:pt x="52" y="71"/>
                    <a:pt x="53" y="70"/>
                    <a:pt x="54" y="70"/>
                  </a:cubicBezTo>
                  <a:cubicBezTo>
                    <a:pt x="65" y="68"/>
                    <a:pt x="69" y="63"/>
                    <a:pt x="71" y="60"/>
                  </a:cubicBezTo>
                  <a:cubicBezTo>
                    <a:pt x="67" y="57"/>
                    <a:pt x="61" y="49"/>
                    <a:pt x="61" y="36"/>
                  </a:cubicBezTo>
                  <a:cubicBezTo>
                    <a:pt x="61" y="18"/>
                    <a:pt x="58" y="8"/>
                    <a:pt x="40" y="8"/>
                  </a:cubicBezTo>
                  <a:cubicBezTo>
                    <a:pt x="39" y="8"/>
                    <a:pt x="38" y="8"/>
                    <a:pt x="37" y="9"/>
                  </a:cubicBezTo>
                  <a:cubicBezTo>
                    <a:pt x="36" y="9"/>
                    <a:pt x="36" y="9"/>
                    <a:pt x="36" y="9"/>
                  </a:cubicBezTo>
                  <a:cubicBezTo>
                    <a:pt x="35" y="9"/>
                    <a:pt x="34" y="9"/>
                    <a:pt x="34" y="9"/>
                  </a:cubicBezTo>
                  <a:cubicBezTo>
                    <a:pt x="33" y="9"/>
                    <a:pt x="33" y="9"/>
                    <a:pt x="33" y="9"/>
                  </a:cubicBezTo>
                  <a:cubicBezTo>
                    <a:pt x="32" y="9"/>
                    <a:pt x="32" y="9"/>
                    <a:pt x="31" y="10"/>
                  </a:cubicBezTo>
                  <a:cubicBezTo>
                    <a:pt x="31" y="10"/>
                    <a:pt x="31" y="10"/>
                    <a:pt x="31" y="10"/>
                  </a:cubicBezTo>
                  <a:cubicBezTo>
                    <a:pt x="30" y="10"/>
                    <a:pt x="29" y="10"/>
                    <a:pt x="28" y="11"/>
                  </a:cubicBezTo>
                  <a:cubicBezTo>
                    <a:pt x="28" y="11"/>
                    <a:pt x="28" y="11"/>
                    <a:pt x="28" y="11"/>
                  </a:cubicBezTo>
                  <a:cubicBezTo>
                    <a:pt x="27" y="11"/>
                    <a:pt x="27" y="11"/>
                    <a:pt x="27" y="12"/>
                  </a:cubicBezTo>
                  <a:cubicBezTo>
                    <a:pt x="26" y="12"/>
                    <a:pt x="26" y="12"/>
                    <a:pt x="26" y="12"/>
                  </a:cubicBezTo>
                  <a:cubicBezTo>
                    <a:pt x="26" y="12"/>
                    <a:pt x="25" y="12"/>
                    <a:pt x="25" y="13"/>
                  </a:cubicBezTo>
                  <a:cubicBezTo>
                    <a:pt x="25" y="13"/>
                    <a:pt x="25" y="13"/>
                    <a:pt x="24" y="13"/>
                  </a:cubicBezTo>
                  <a:cubicBezTo>
                    <a:pt x="24" y="13"/>
                    <a:pt x="24" y="14"/>
                    <a:pt x="24" y="14"/>
                  </a:cubicBezTo>
                  <a:cubicBezTo>
                    <a:pt x="23" y="15"/>
                    <a:pt x="23" y="15"/>
                    <a:pt x="23" y="15"/>
                  </a:cubicBezTo>
                  <a:cubicBezTo>
                    <a:pt x="23" y="15"/>
                    <a:pt x="22" y="15"/>
                    <a:pt x="22" y="16"/>
                  </a:cubicBezTo>
                  <a:cubicBezTo>
                    <a:pt x="22" y="16"/>
                    <a:pt x="22" y="17"/>
                    <a:pt x="22" y="17"/>
                  </a:cubicBezTo>
                  <a:cubicBezTo>
                    <a:pt x="21" y="17"/>
                    <a:pt x="21" y="17"/>
                    <a:pt x="21" y="17"/>
                  </a:cubicBezTo>
                  <a:cubicBezTo>
                    <a:pt x="21" y="18"/>
                    <a:pt x="21" y="18"/>
                    <a:pt x="21" y="19"/>
                  </a:cubicBezTo>
                  <a:cubicBezTo>
                    <a:pt x="21" y="19"/>
                    <a:pt x="21" y="19"/>
                    <a:pt x="21" y="19"/>
                  </a:cubicBezTo>
                  <a:cubicBezTo>
                    <a:pt x="20" y="20"/>
                    <a:pt x="20" y="20"/>
                    <a:pt x="20" y="20"/>
                  </a:cubicBezTo>
                  <a:cubicBezTo>
                    <a:pt x="20" y="22"/>
                    <a:pt x="19" y="24"/>
                    <a:pt x="19" y="26"/>
                  </a:cubicBezTo>
                  <a:cubicBezTo>
                    <a:pt x="19" y="26"/>
                    <a:pt x="19" y="26"/>
                    <a:pt x="19" y="26"/>
                  </a:cubicBezTo>
                  <a:cubicBezTo>
                    <a:pt x="19" y="29"/>
                    <a:pt x="18" y="32"/>
                    <a:pt x="18" y="35"/>
                  </a:cubicBezTo>
                  <a:cubicBezTo>
                    <a:pt x="18" y="36"/>
                    <a:pt x="18" y="36"/>
                    <a:pt x="18" y="36"/>
                  </a:cubicBezTo>
                  <a:cubicBezTo>
                    <a:pt x="18" y="51"/>
                    <a:pt x="11" y="58"/>
                    <a:pt x="8" y="61"/>
                  </a:cubicBezTo>
                  <a:cubicBezTo>
                    <a:pt x="8" y="62"/>
                    <a:pt x="7" y="63"/>
                    <a:pt x="6" y="63"/>
                  </a:cubicBezTo>
                  <a:cubicBezTo>
                    <a:pt x="4" y="64"/>
                    <a:pt x="1" y="62"/>
                    <a:pt x="1" y="60"/>
                  </a:cubicBezTo>
                  <a:cubicBezTo>
                    <a:pt x="1" y="60"/>
                    <a:pt x="1" y="60"/>
                    <a:pt x="1" y="60"/>
                  </a:cubicBezTo>
                  <a:cubicBezTo>
                    <a:pt x="0" y="58"/>
                    <a:pt x="1" y="56"/>
                    <a:pt x="2" y="55"/>
                  </a:cubicBezTo>
                  <a:cubicBezTo>
                    <a:pt x="3" y="55"/>
                    <a:pt x="10" y="50"/>
                    <a:pt x="10" y="36"/>
                  </a:cubicBezTo>
                  <a:cubicBezTo>
                    <a:pt x="10" y="35"/>
                    <a:pt x="10" y="35"/>
                    <a:pt x="10" y="35"/>
                  </a:cubicBezTo>
                  <a:cubicBezTo>
                    <a:pt x="10" y="31"/>
                    <a:pt x="11" y="28"/>
                    <a:pt x="11" y="25"/>
                  </a:cubicBezTo>
                  <a:cubicBezTo>
                    <a:pt x="11" y="25"/>
                    <a:pt x="11" y="25"/>
                    <a:pt x="11" y="25"/>
                  </a:cubicBezTo>
                  <a:cubicBezTo>
                    <a:pt x="11" y="23"/>
                    <a:pt x="12" y="20"/>
                    <a:pt x="12" y="18"/>
                  </a:cubicBezTo>
                  <a:cubicBezTo>
                    <a:pt x="13" y="17"/>
                    <a:pt x="13" y="17"/>
                    <a:pt x="13" y="16"/>
                  </a:cubicBezTo>
                  <a:cubicBezTo>
                    <a:pt x="13" y="16"/>
                    <a:pt x="13" y="16"/>
                    <a:pt x="13" y="15"/>
                  </a:cubicBezTo>
                  <a:cubicBezTo>
                    <a:pt x="14" y="15"/>
                    <a:pt x="14" y="14"/>
                    <a:pt x="14" y="14"/>
                  </a:cubicBezTo>
                  <a:cubicBezTo>
                    <a:pt x="14" y="14"/>
                    <a:pt x="14" y="14"/>
                    <a:pt x="14" y="13"/>
                  </a:cubicBezTo>
                  <a:cubicBezTo>
                    <a:pt x="15" y="13"/>
                    <a:pt x="15" y="12"/>
                    <a:pt x="15" y="12"/>
                  </a:cubicBezTo>
                  <a:cubicBezTo>
                    <a:pt x="16" y="11"/>
                    <a:pt x="16" y="10"/>
                    <a:pt x="17" y="10"/>
                  </a:cubicBezTo>
                  <a:cubicBezTo>
                    <a:pt x="17" y="9"/>
                    <a:pt x="17" y="9"/>
                    <a:pt x="18" y="9"/>
                  </a:cubicBezTo>
                  <a:cubicBezTo>
                    <a:pt x="18" y="8"/>
                    <a:pt x="18" y="8"/>
                    <a:pt x="19" y="7"/>
                  </a:cubicBezTo>
                  <a:cubicBezTo>
                    <a:pt x="19" y="7"/>
                    <a:pt x="19" y="7"/>
                    <a:pt x="20" y="7"/>
                  </a:cubicBezTo>
                  <a:cubicBezTo>
                    <a:pt x="20" y="6"/>
                    <a:pt x="21" y="6"/>
                    <a:pt x="21" y="6"/>
                  </a:cubicBezTo>
                  <a:cubicBezTo>
                    <a:pt x="22" y="5"/>
                    <a:pt x="22" y="5"/>
                    <a:pt x="22" y="5"/>
                  </a:cubicBezTo>
                  <a:cubicBezTo>
                    <a:pt x="23" y="4"/>
                    <a:pt x="23" y="4"/>
                    <a:pt x="24" y="4"/>
                  </a:cubicBezTo>
                  <a:cubicBezTo>
                    <a:pt x="24" y="4"/>
                    <a:pt x="25" y="3"/>
                    <a:pt x="25" y="3"/>
                  </a:cubicBezTo>
                  <a:cubicBezTo>
                    <a:pt x="26" y="3"/>
                    <a:pt x="27" y="3"/>
                    <a:pt x="28" y="2"/>
                  </a:cubicBezTo>
                  <a:cubicBezTo>
                    <a:pt x="28" y="2"/>
                    <a:pt x="28" y="2"/>
                    <a:pt x="28" y="2"/>
                  </a:cubicBezTo>
                  <a:cubicBezTo>
                    <a:pt x="29" y="2"/>
                    <a:pt x="30" y="1"/>
                    <a:pt x="31" y="1"/>
                  </a:cubicBezTo>
                  <a:cubicBezTo>
                    <a:pt x="32" y="1"/>
                    <a:pt x="32" y="1"/>
                    <a:pt x="32" y="1"/>
                  </a:cubicBezTo>
                  <a:cubicBezTo>
                    <a:pt x="33" y="1"/>
                    <a:pt x="34" y="1"/>
                    <a:pt x="35" y="1"/>
                  </a:cubicBezTo>
                  <a:cubicBezTo>
                    <a:pt x="36" y="1"/>
                    <a:pt x="36" y="1"/>
                    <a:pt x="36" y="1"/>
                  </a:cubicBezTo>
                  <a:cubicBezTo>
                    <a:pt x="37" y="0"/>
                    <a:pt x="38" y="0"/>
                    <a:pt x="40" y="0"/>
                  </a:cubicBezTo>
                  <a:cubicBezTo>
                    <a:pt x="69" y="0"/>
                    <a:pt x="69" y="25"/>
                    <a:pt x="69" y="36"/>
                  </a:cubicBezTo>
                  <a:cubicBezTo>
                    <a:pt x="69" y="50"/>
                    <a:pt x="77" y="55"/>
                    <a:pt x="78" y="55"/>
                  </a:cubicBezTo>
                  <a:cubicBezTo>
                    <a:pt x="79" y="56"/>
                    <a:pt x="80" y="58"/>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8" y="63"/>
                    <a:pt x="75" y="72"/>
                    <a:pt x="60" y="76"/>
                  </a:cubicBezTo>
                  <a:cubicBezTo>
                    <a:pt x="62" y="79"/>
                    <a:pt x="66" y="81"/>
                    <a:pt x="74" y="84"/>
                  </a:cubicBezTo>
                  <a:cubicBezTo>
                    <a:pt x="88" y="89"/>
                    <a:pt x="95" y="95"/>
                    <a:pt x="95" y="103"/>
                  </a:cubicBezTo>
                  <a:cubicBezTo>
                    <a:pt x="95" y="108"/>
                    <a:pt x="95" y="108"/>
                    <a:pt x="95" y="108"/>
                  </a:cubicBezTo>
                  <a:cubicBezTo>
                    <a:pt x="95" y="110"/>
                    <a:pt x="93" y="112"/>
                    <a:pt x="91"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grpSp>
      <p:sp>
        <p:nvSpPr>
          <p:cNvPr id="8" name="文本框 7">
            <a:extLst>
              <a:ext uri="{FF2B5EF4-FFF2-40B4-BE49-F238E27FC236}">
                <a16:creationId xmlns:a16="http://schemas.microsoft.com/office/drawing/2014/main" id="{D32601BB-39AD-436F-8C89-45DCAF312C95}"/>
              </a:ext>
            </a:extLst>
          </p:cNvPr>
          <p:cNvSpPr txBox="1"/>
          <p:nvPr/>
        </p:nvSpPr>
        <p:spPr>
          <a:xfrm>
            <a:off x="711200" y="2394550"/>
            <a:ext cx="1611317"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两类性质合同</a:t>
            </a:r>
          </a:p>
        </p:txBody>
      </p:sp>
      <p:sp>
        <p:nvSpPr>
          <p:cNvPr id="9" name="文本框 8">
            <a:extLst>
              <a:ext uri="{FF2B5EF4-FFF2-40B4-BE49-F238E27FC236}">
                <a16:creationId xmlns:a16="http://schemas.microsoft.com/office/drawing/2014/main" id="{29C234D7-E20E-4556-9CD5-26AF3EBD781C}"/>
              </a:ext>
            </a:extLst>
          </p:cNvPr>
          <p:cNvSpPr txBox="1"/>
          <p:nvPr/>
        </p:nvSpPr>
        <p:spPr>
          <a:xfrm>
            <a:off x="2604602" y="2351815"/>
            <a:ext cx="8825398" cy="679801"/>
          </a:xfrm>
          <a:prstGeom prst="rect">
            <a:avLst/>
          </a:prstGeom>
          <a:noFill/>
        </p:spPr>
        <p:txBody>
          <a:bodyPr wrap="square" rtlCol="0">
            <a:spAutoFit/>
          </a:bodyPr>
          <a:lstStyle>
            <a:defPPr>
              <a:defRPr lang="zh-CN"/>
            </a:defPPr>
            <a:lvl1pPr>
              <a:lnSpc>
                <a:spcPct val="125000"/>
              </a:lnSpc>
              <a:defRPr sz="1333" b="1">
                <a:latin typeface="微软雅黑" panose="020B0503020204020204" pitchFamily="34" charset="-122"/>
                <a:ea typeface="微软雅黑" panose="020B0503020204020204" pitchFamily="34" charset="-122"/>
              </a:defRPr>
            </a:lvl1pPr>
          </a:lstStyle>
          <a:p>
            <a:r>
              <a:rPr lang="zh-CN" altLang="en-US" sz="1600" dirty="0">
                <a:solidFill>
                  <a:srgbClr val="FFFF00"/>
                </a:solidFill>
              </a:rPr>
              <a:t>无总价合同：</a:t>
            </a:r>
            <a:r>
              <a:rPr lang="zh-CN" altLang="en-US" sz="1600" b="0" dirty="0">
                <a:solidFill>
                  <a:schemeClr val="bg1"/>
                </a:solidFill>
              </a:rPr>
              <a:t>比如快递费用、航空公司、物管费、水电的费用，合同约定的是单价，费用是按次结算的方式，合同约定服务期限内单价是不允许涨价的。</a:t>
            </a:r>
          </a:p>
        </p:txBody>
      </p:sp>
      <p:sp>
        <p:nvSpPr>
          <p:cNvPr id="10" name="文本框 9">
            <a:extLst>
              <a:ext uri="{FF2B5EF4-FFF2-40B4-BE49-F238E27FC236}">
                <a16:creationId xmlns:a16="http://schemas.microsoft.com/office/drawing/2014/main" id="{0F91B648-5FFA-4BDD-9943-84457DC60209}"/>
              </a:ext>
            </a:extLst>
          </p:cNvPr>
          <p:cNvSpPr txBox="1"/>
          <p:nvPr/>
        </p:nvSpPr>
        <p:spPr>
          <a:xfrm>
            <a:off x="2576006" y="4048214"/>
            <a:ext cx="8348816" cy="372025"/>
          </a:xfrm>
          <a:prstGeom prst="rect">
            <a:avLst/>
          </a:prstGeom>
          <a:noFill/>
        </p:spPr>
        <p:txBody>
          <a:bodyPr wrap="square" rtlCol="0">
            <a:spAutoFit/>
          </a:bodyPr>
          <a:lstStyle/>
          <a:p>
            <a:pPr>
              <a:lnSpc>
                <a:spcPct val="125000"/>
              </a:lnSpc>
            </a:pPr>
            <a:r>
              <a:rPr lang="zh-CN" altLang="en-US" sz="1600" b="1" dirty="0">
                <a:solidFill>
                  <a:srgbClr val="FFFF00"/>
                </a:solidFill>
                <a:latin typeface="微软雅黑" panose="020B0503020204020204" pitchFamily="34" charset="-122"/>
                <a:ea typeface="微软雅黑" panose="020B0503020204020204" pitchFamily="34" charset="-122"/>
              </a:rPr>
              <a:t>场景</a:t>
            </a:r>
            <a:r>
              <a:rPr lang="en-US" altLang="zh-CN" sz="1600" b="1" dirty="0">
                <a:solidFill>
                  <a:srgbClr val="FFFF00"/>
                </a:solidFill>
                <a:latin typeface="微软雅黑" panose="020B0503020204020204" pitchFamily="34" charset="-122"/>
                <a:ea typeface="微软雅黑" panose="020B0503020204020204" pitchFamily="34" charset="-122"/>
              </a:rPr>
              <a:t>1-</a:t>
            </a:r>
            <a:r>
              <a:rPr lang="zh-CN" altLang="en-US" sz="1600" b="1" dirty="0">
                <a:solidFill>
                  <a:srgbClr val="FFFF00"/>
                </a:solidFill>
                <a:latin typeface="微软雅黑" panose="020B0503020204020204" pitchFamily="34" charset="-122"/>
                <a:ea typeface="微软雅黑" panose="020B0503020204020204" pitchFamily="34" charset="-122"/>
              </a:rPr>
              <a:t>跨公司分摊合同</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集团签订合同，但是预算分摊到子公司，支付也是子公司法人。</a:t>
            </a:r>
          </a:p>
        </p:txBody>
      </p:sp>
      <p:sp>
        <p:nvSpPr>
          <p:cNvPr id="11" name="文本框 10">
            <a:extLst>
              <a:ext uri="{FF2B5EF4-FFF2-40B4-BE49-F238E27FC236}">
                <a16:creationId xmlns:a16="http://schemas.microsoft.com/office/drawing/2014/main" id="{634FC4F1-5C1F-4D2C-9AEC-783D598DA08F}"/>
              </a:ext>
            </a:extLst>
          </p:cNvPr>
          <p:cNvSpPr txBox="1"/>
          <p:nvPr/>
        </p:nvSpPr>
        <p:spPr>
          <a:xfrm>
            <a:off x="2576006" y="4630583"/>
            <a:ext cx="7039988" cy="372025"/>
          </a:xfrm>
          <a:prstGeom prst="rect">
            <a:avLst/>
          </a:prstGeom>
          <a:noFill/>
        </p:spPr>
        <p:txBody>
          <a:bodyPr wrap="square" rtlCol="0">
            <a:spAutoFit/>
          </a:bodyPr>
          <a:lstStyle/>
          <a:p>
            <a:pPr>
              <a:lnSpc>
                <a:spcPct val="125000"/>
              </a:lnSpc>
            </a:pPr>
            <a:r>
              <a:rPr lang="zh-CN" altLang="en-US" sz="1600" b="1" dirty="0">
                <a:solidFill>
                  <a:srgbClr val="FFFF00"/>
                </a:solidFill>
                <a:latin typeface="微软雅黑" panose="020B0503020204020204" pitchFamily="34" charset="-122"/>
                <a:ea typeface="微软雅黑" panose="020B0503020204020204" pitchFamily="34" charset="-122"/>
              </a:rPr>
              <a:t>场景</a:t>
            </a:r>
            <a:r>
              <a:rPr lang="en-US" altLang="zh-CN" sz="1600" b="1" dirty="0">
                <a:solidFill>
                  <a:srgbClr val="FFFF00"/>
                </a:solidFill>
                <a:latin typeface="微软雅黑" panose="020B0503020204020204" pitchFamily="34" charset="-122"/>
                <a:ea typeface="微软雅黑" panose="020B0503020204020204" pitchFamily="34" charset="-122"/>
              </a:rPr>
              <a:t>2-</a:t>
            </a:r>
            <a:r>
              <a:rPr lang="zh-CN" altLang="en-US" sz="1600" b="1" dirty="0">
                <a:solidFill>
                  <a:srgbClr val="FFFF00"/>
                </a:solidFill>
                <a:latin typeface="微软雅黑" panose="020B0503020204020204" pitchFamily="34" charset="-122"/>
                <a:ea typeface="微软雅黑" panose="020B0503020204020204" pitchFamily="34" charset="-122"/>
              </a:rPr>
              <a:t>合同预付</a:t>
            </a:r>
            <a:r>
              <a:rPr lang="zh-CN" altLang="en-US" sz="1600" dirty="0">
                <a:solidFill>
                  <a:schemeClr val="bg1"/>
                </a:solidFill>
                <a:latin typeface="微软雅黑" panose="020B0503020204020204" pitchFamily="34" charset="-122"/>
                <a:ea typeface="微软雅黑" panose="020B0503020204020204" pitchFamily="34" charset="-122"/>
              </a:rPr>
              <a:t>：例如明星商演费是要先预付后续再签合同，冲销预付款。</a:t>
            </a:r>
          </a:p>
        </p:txBody>
      </p:sp>
      <p:sp>
        <p:nvSpPr>
          <p:cNvPr id="12" name="文本框 11">
            <a:extLst>
              <a:ext uri="{FF2B5EF4-FFF2-40B4-BE49-F238E27FC236}">
                <a16:creationId xmlns:a16="http://schemas.microsoft.com/office/drawing/2014/main" id="{14920B68-062D-40EE-8E95-94A4FB562664}"/>
              </a:ext>
            </a:extLst>
          </p:cNvPr>
          <p:cNvSpPr txBox="1"/>
          <p:nvPr/>
        </p:nvSpPr>
        <p:spPr>
          <a:xfrm>
            <a:off x="2604602" y="1636049"/>
            <a:ext cx="7463958" cy="372025"/>
          </a:xfrm>
          <a:prstGeom prst="rect">
            <a:avLst/>
          </a:prstGeom>
          <a:noFill/>
        </p:spPr>
        <p:txBody>
          <a:bodyPr wrap="square" rtlCol="0">
            <a:spAutoFit/>
          </a:bodyPr>
          <a:lstStyle>
            <a:defPPr>
              <a:defRPr lang="zh-CN"/>
            </a:defPPr>
            <a:lvl1pPr>
              <a:lnSpc>
                <a:spcPct val="125000"/>
              </a:lnSpc>
              <a:defRPr sz="1333" b="1">
                <a:latin typeface="微软雅黑" panose="020B0503020204020204" pitchFamily="34" charset="-122"/>
                <a:ea typeface="微软雅黑" panose="020B0503020204020204" pitchFamily="34" charset="-122"/>
              </a:defRPr>
            </a:lvl1pPr>
          </a:lstStyle>
          <a:p>
            <a:r>
              <a:rPr lang="zh-CN" altLang="en-US" sz="1600" dirty="0">
                <a:solidFill>
                  <a:srgbClr val="FFFF00"/>
                </a:solidFill>
              </a:rPr>
              <a:t>有总价合同</a:t>
            </a:r>
            <a:r>
              <a:rPr lang="zh-CN" altLang="en-US" sz="1600" dirty="0">
                <a:solidFill>
                  <a:schemeClr val="bg1"/>
                </a:solidFill>
              </a:rPr>
              <a:t>：</a:t>
            </a:r>
            <a:r>
              <a:rPr lang="zh-CN" altLang="en-US" sz="1600" b="0" dirty="0">
                <a:solidFill>
                  <a:schemeClr val="bg1"/>
                </a:solidFill>
              </a:rPr>
              <a:t>比如营销物料采购合同、营销推广合同，合同有明确的总价约定。</a:t>
            </a:r>
          </a:p>
        </p:txBody>
      </p:sp>
      <p:cxnSp>
        <p:nvCxnSpPr>
          <p:cNvPr id="14" name="直接连接符 13">
            <a:extLst>
              <a:ext uri="{FF2B5EF4-FFF2-40B4-BE49-F238E27FC236}">
                <a16:creationId xmlns:a16="http://schemas.microsoft.com/office/drawing/2014/main" id="{183737FD-C6E8-4627-B924-B46220EADF9F}"/>
              </a:ext>
            </a:extLst>
          </p:cNvPr>
          <p:cNvCxnSpPr>
            <a:cxnSpLocks/>
          </p:cNvCxnSpPr>
          <p:nvPr/>
        </p:nvCxnSpPr>
        <p:spPr>
          <a:xfrm>
            <a:off x="640080" y="3433341"/>
            <a:ext cx="10079408"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A84E340A-6F86-423D-B278-2DD458BD7CBF}"/>
              </a:ext>
            </a:extLst>
          </p:cNvPr>
          <p:cNvGrpSpPr/>
          <p:nvPr/>
        </p:nvGrpSpPr>
        <p:grpSpPr>
          <a:xfrm>
            <a:off x="1267178" y="4120412"/>
            <a:ext cx="532422" cy="531595"/>
            <a:chOff x="6219826" y="5371539"/>
            <a:chExt cx="798725" cy="797485"/>
          </a:xfrm>
        </p:grpSpPr>
        <p:sp>
          <p:nvSpPr>
            <p:cNvPr id="16" name="Oval 182">
              <a:extLst>
                <a:ext uri="{FF2B5EF4-FFF2-40B4-BE49-F238E27FC236}">
                  <a16:creationId xmlns:a16="http://schemas.microsoft.com/office/drawing/2014/main" id="{66BA8C16-E3BF-47D0-8969-5E00329F0FD0}"/>
                </a:ext>
              </a:extLst>
            </p:cNvPr>
            <p:cNvSpPr>
              <a:spLocks noChangeArrowheads="1"/>
            </p:cNvSpPr>
            <p:nvPr/>
          </p:nvSpPr>
          <p:spPr bwMode="auto">
            <a:xfrm>
              <a:off x="6219826" y="5371539"/>
              <a:ext cx="798725" cy="797485"/>
            </a:xfrm>
            <a:prstGeom prst="ellipse">
              <a:avLst/>
            </a:prstGeom>
            <a:solidFill>
              <a:srgbClr val="29B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7" name="Freeform 280">
              <a:extLst>
                <a:ext uri="{FF2B5EF4-FFF2-40B4-BE49-F238E27FC236}">
                  <a16:creationId xmlns:a16="http://schemas.microsoft.com/office/drawing/2014/main" id="{1B8F8209-05FE-4C92-A147-5D64A99D78A4}"/>
                </a:ext>
              </a:extLst>
            </p:cNvPr>
            <p:cNvSpPr>
              <a:spLocks/>
            </p:cNvSpPr>
            <p:nvPr/>
          </p:nvSpPr>
          <p:spPr bwMode="auto">
            <a:xfrm>
              <a:off x="6431910" y="5582383"/>
              <a:ext cx="375798" cy="375798"/>
            </a:xfrm>
            <a:custGeom>
              <a:avLst/>
              <a:gdLst>
                <a:gd name="T0" fmla="*/ 124 w 128"/>
                <a:gd name="T1" fmla="*/ 128 h 128"/>
                <a:gd name="T2" fmla="*/ 4 w 128"/>
                <a:gd name="T3" fmla="*/ 128 h 128"/>
                <a:gd name="T4" fmla="*/ 0 w 128"/>
                <a:gd name="T5" fmla="*/ 124 h 128"/>
                <a:gd name="T6" fmla="*/ 0 w 128"/>
                <a:gd name="T7" fmla="*/ 4 h 128"/>
                <a:gd name="T8" fmla="*/ 4 w 128"/>
                <a:gd name="T9" fmla="*/ 0 h 128"/>
                <a:gd name="T10" fmla="*/ 8 w 128"/>
                <a:gd name="T11" fmla="*/ 4 h 128"/>
                <a:gd name="T12" fmla="*/ 8 w 128"/>
                <a:gd name="T13" fmla="*/ 120 h 128"/>
                <a:gd name="T14" fmla="*/ 124 w 128"/>
                <a:gd name="T15" fmla="*/ 120 h 128"/>
                <a:gd name="T16" fmla="*/ 128 w 128"/>
                <a:gd name="T17" fmla="*/ 124 h 128"/>
                <a:gd name="T18" fmla="*/ 124 w 128"/>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124" y="128"/>
                  </a:moveTo>
                  <a:cubicBezTo>
                    <a:pt x="4" y="128"/>
                    <a:pt x="4" y="128"/>
                    <a:pt x="4" y="128"/>
                  </a:cubicBezTo>
                  <a:cubicBezTo>
                    <a:pt x="1" y="128"/>
                    <a:pt x="0" y="126"/>
                    <a:pt x="0" y="124"/>
                  </a:cubicBezTo>
                  <a:cubicBezTo>
                    <a:pt x="0" y="4"/>
                    <a:pt x="0" y="4"/>
                    <a:pt x="0" y="4"/>
                  </a:cubicBezTo>
                  <a:cubicBezTo>
                    <a:pt x="0" y="2"/>
                    <a:pt x="1" y="0"/>
                    <a:pt x="4" y="0"/>
                  </a:cubicBezTo>
                  <a:cubicBezTo>
                    <a:pt x="6" y="0"/>
                    <a:pt x="8" y="2"/>
                    <a:pt x="8" y="4"/>
                  </a:cubicBezTo>
                  <a:cubicBezTo>
                    <a:pt x="8" y="120"/>
                    <a:pt x="8" y="120"/>
                    <a:pt x="8" y="120"/>
                  </a:cubicBezTo>
                  <a:cubicBezTo>
                    <a:pt x="124" y="120"/>
                    <a:pt x="124" y="120"/>
                    <a:pt x="124" y="120"/>
                  </a:cubicBezTo>
                  <a:cubicBezTo>
                    <a:pt x="126" y="120"/>
                    <a:pt x="128" y="122"/>
                    <a:pt x="128" y="124"/>
                  </a:cubicBezTo>
                  <a:cubicBezTo>
                    <a:pt x="128" y="126"/>
                    <a:pt x="126" y="128"/>
                    <a:pt x="124"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8" name="Freeform 281">
              <a:extLst>
                <a:ext uri="{FF2B5EF4-FFF2-40B4-BE49-F238E27FC236}">
                  <a16:creationId xmlns:a16="http://schemas.microsoft.com/office/drawing/2014/main" id="{9A83C3A9-B0E7-4AD6-AC60-97701E8F8433}"/>
                </a:ext>
              </a:extLst>
            </p:cNvPr>
            <p:cNvSpPr>
              <a:spLocks/>
            </p:cNvSpPr>
            <p:nvPr/>
          </p:nvSpPr>
          <p:spPr bwMode="auto">
            <a:xfrm>
              <a:off x="6519968" y="5664240"/>
              <a:ext cx="251772" cy="161233"/>
            </a:xfrm>
            <a:custGeom>
              <a:avLst/>
              <a:gdLst>
                <a:gd name="T0" fmla="*/ 5 w 86"/>
                <a:gd name="T1" fmla="*/ 55 h 55"/>
                <a:gd name="T2" fmla="*/ 2 w 86"/>
                <a:gd name="T3" fmla="*/ 53 h 55"/>
                <a:gd name="T4" fmla="*/ 2 w 86"/>
                <a:gd name="T5" fmla="*/ 48 h 55"/>
                <a:gd name="T6" fmla="*/ 30 w 86"/>
                <a:gd name="T7" fmla="*/ 20 h 55"/>
                <a:gd name="T8" fmla="*/ 36 w 86"/>
                <a:gd name="T9" fmla="*/ 20 h 55"/>
                <a:gd name="T10" fmla="*/ 48 w 86"/>
                <a:gd name="T11" fmla="*/ 32 h 55"/>
                <a:gd name="T12" fmla="*/ 79 w 86"/>
                <a:gd name="T13" fmla="*/ 1 h 55"/>
                <a:gd name="T14" fmla="*/ 84 w 86"/>
                <a:gd name="T15" fmla="*/ 1 h 55"/>
                <a:gd name="T16" fmla="*/ 84 w 86"/>
                <a:gd name="T17" fmla="*/ 7 h 55"/>
                <a:gd name="T18" fmla="*/ 51 w 86"/>
                <a:gd name="T19" fmla="*/ 41 h 55"/>
                <a:gd name="T20" fmla="*/ 45 w 86"/>
                <a:gd name="T21" fmla="*/ 41 h 55"/>
                <a:gd name="T22" fmla="*/ 33 w 86"/>
                <a:gd name="T23" fmla="*/ 28 h 55"/>
                <a:gd name="T24" fmla="*/ 8 w 86"/>
                <a:gd name="T25" fmla="*/ 53 h 55"/>
                <a:gd name="T26" fmla="*/ 5 w 86"/>
                <a:gd name="T2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5">
                  <a:moveTo>
                    <a:pt x="5" y="55"/>
                  </a:moveTo>
                  <a:cubicBezTo>
                    <a:pt x="4" y="55"/>
                    <a:pt x="3" y="54"/>
                    <a:pt x="2" y="53"/>
                  </a:cubicBezTo>
                  <a:cubicBezTo>
                    <a:pt x="0" y="52"/>
                    <a:pt x="0" y="49"/>
                    <a:pt x="2" y="48"/>
                  </a:cubicBezTo>
                  <a:cubicBezTo>
                    <a:pt x="30" y="20"/>
                    <a:pt x="30" y="20"/>
                    <a:pt x="30" y="20"/>
                  </a:cubicBezTo>
                  <a:cubicBezTo>
                    <a:pt x="32" y="18"/>
                    <a:pt x="34" y="18"/>
                    <a:pt x="36" y="20"/>
                  </a:cubicBezTo>
                  <a:cubicBezTo>
                    <a:pt x="48" y="32"/>
                    <a:pt x="48" y="32"/>
                    <a:pt x="48" y="32"/>
                  </a:cubicBezTo>
                  <a:cubicBezTo>
                    <a:pt x="79" y="1"/>
                    <a:pt x="79" y="1"/>
                    <a:pt x="79" y="1"/>
                  </a:cubicBezTo>
                  <a:cubicBezTo>
                    <a:pt x="80" y="0"/>
                    <a:pt x="83" y="0"/>
                    <a:pt x="84" y="1"/>
                  </a:cubicBezTo>
                  <a:cubicBezTo>
                    <a:pt x="86" y="3"/>
                    <a:pt x="86" y="6"/>
                    <a:pt x="84" y="7"/>
                  </a:cubicBezTo>
                  <a:cubicBezTo>
                    <a:pt x="51" y="41"/>
                    <a:pt x="51" y="41"/>
                    <a:pt x="51" y="41"/>
                  </a:cubicBezTo>
                  <a:cubicBezTo>
                    <a:pt x="49" y="42"/>
                    <a:pt x="47" y="42"/>
                    <a:pt x="45" y="41"/>
                  </a:cubicBezTo>
                  <a:cubicBezTo>
                    <a:pt x="33" y="28"/>
                    <a:pt x="33" y="28"/>
                    <a:pt x="33" y="28"/>
                  </a:cubicBezTo>
                  <a:cubicBezTo>
                    <a:pt x="8" y="53"/>
                    <a:pt x="8" y="53"/>
                    <a:pt x="8" y="53"/>
                  </a:cubicBezTo>
                  <a:cubicBezTo>
                    <a:pt x="7" y="54"/>
                    <a:pt x="6" y="55"/>
                    <a:pt x="5"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9" name="Freeform 282">
              <a:extLst>
                <a:ext uri="{FF2B5EF4-FFF2-40B4-BE49-F238E27FC236}">
                  <a16:creationId xmlns:a16="http://schemas.microsoft.com/office/drawing/2014/main" id="{7A57E9EB-6FED-48DF-A035-547CF9423CD3}"/>
                </a:ext>
              </a:extLst>
            </p:cNvPr>
            <p:cNvSpPr>
              <a:spLocks/>
            </p:cNvSpPr>
            <p:nvPr/>
          </p:nvSpPr>
          <p:spPr bwMode="auto">
            <a:xfrm>
              <a:off x="6683682" y="5664240"/>
              <a:ext cx="88058" cy="88058"/>
            </a:xfrm>
            <a:custGeom>
              <a:avLst/>
              <a:gdLst>
                <a:gd name="T0" fmla="*/ 26 w 30"/>
                <a:gd name="T1" fmla="*/ 30 h 30"/>
                <a:gd name="T2" fmla="*/ 22 w 30"/>
                <a:gd name="T3" fmla="*/ 26 h 30"/>
                <a:gd name="T4" fmla="*/ 22 w 30"/>
                <a:gd name="T5" fmla="*/ 8 h 30"/>
                <a:gd name="T6" fmla="*/ 4 w 30"/>
                <a:gd name="T7" fmla="*/ 8 h 30"/>
                <a:gd name="T8" fmla="*/ 0 w 30"/>
                <a:gd name="T9" fmla="*/ 4 h 30"/>
                <a:gd name="T10" fmla="*/ 4 w 30"/>
                <a:gd name="T11" fmla="*/ 0 h 30"/>
                <a:gd name="T12" fmla="*/ 26 w 30"/>
                <a:gd name="T13" fmla="*/ 0 h 30"/>
                <a:gd name="T14" fmla="*/ 30 w 30"/>
                <a:gd name="T15" fmla="*/ 4 h 30"/>
                <a:gd name="T16" fmla="*/ 30 w 30"/>
                <a:gd name="T17" fmla="*/ 26 h 30"/>
                <a:gd name="T18" fmla="*/ 26 w 30"/>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26" y="30"/>
                  </a:moveTo>
                  <a:cubicBezTo>
                    <a:pt x="23" y="30"/>
                    <a:pt x="22" y="28"/>
                    <a:pt x="22" y="26"/>
                  </a:cubicBezTo>
                  <a:cubicBezTo>
                    <a:pt x="22" y="8"/>
                    <a:pt x="22" y="8"/>
                    <a:pt x="22" y="8"/>
                  </a:cubicBezTo>
                  <a:cubicBezTo>
                    <a:pt x="4" y="8"/>
                    <a:pt x="4" y="8"/>
                    <a:pt x="4" y="8"/>
                  </a:cubicBezTo>
                  <a:cubicBezTo>
                    <a:pt x="2" y="8"/>
                    <a:pt x="0" y="6"/>
                    <a:pt x="0" y="4"/>
                  </a:cubicBezTo>
                  <a:cubicBezTo>
                    <a:pt x="0" y="2"/>
                    <a:pt x="2" y="0"/>
                    <a:pt x="4" y="0"/>
                  </a:cubicBezTo>
                  <a:cubicBezTo>
                    <a:pt x="26" y="0"/>
                    <a:pt x="26" y="0"/>
                    <a:pt x="26" y="0"/>
                  </a:cubicBezTo>
                  <a:cubicBezTo>
                    <a:pt x="28" y="0"/>
                    <a:pt x="30" y="2"/>
                    <a:pt x="30" y="4"/>
                  </a:cubicBezTo>
                  <a:cubicBezTo>
                    <a:pt x="30" y="26"/>
                    <a:pt x="30" y="26"/>
                    <a:pt x="30" y="26"/>
                  </a:cubicBezTo>
                  <a:cubicBezTo>
                    <a:pt x="30" y="28"/>
                    <a:pt x="28"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grpSp>
      <p:sp>
        <p:nvSpPr>
          <p:cNvPr id="20" name="文本框 19">
            <a:extLst>
              <a:ext uri="{FF2B5EF4-FFF2-40B4-BE49-F238E27FC236}">
                <a16:creationId xmlns:a16="http://schemas.microsoft.com/office/drawing/2014/main" id="{781FF629-89F6-49CB-AD2E-A890DF9D1D2B}"/>
              </a:ext>
            </a:extLst>
          </p:cNvPr>
          <p:cNvSpPr txBox="1"/>
          <p:nvPr/>
        </p:nvSpPr>
        <p:spPr>
          <a:xfrm>
            <a:off x="828952" y="4766922"/>
            <a:ext cx="1428525"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两种特殊场景</a:t>
            </a:r>
          </a:p>
        </p:txBody>
      </p:sp>
    </p:spTree>
    <p:extLst>
      <p:ext uri="{BB962C8B-B14F-4D97-AF65-F5344CB8AC3E}">
        <p14:creationId xmlns:p14="http://schemas.microsoft.com/office/powerpoint/2010/main" val="1587943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学习目的</a:t>
            </a:r>
            <a:endParaRPr lang="zh-CN" altLang="zh-CN" sz="3199" b="1" dirty="0">
              <a:solidFill>
                <a:schemeClr val="bg1"/>
              </a:solidFill>
              <a:latin typeface="方正兰亭粗黑_GBK" charset="-122"/>
              <a:ea typeface="微软雅黑" pitchFamily="34" charset="-122"/>
            </a:endParaRPr>
          </a:p>
        </p:txBody>
      </p:sp>
      <p:sp>
        <p:nvSpPr>
          <p:cNvPr id="3" name="文本框 2">
            <a:extLst>
              <a:ext uri="{FF2B5EF4-FFF2-40B4-BE49-F238E27FC236}">
                <a16:creationId xmlns:a16="http://schemas.microsoft.com/office/drawing/2014/main" id="{E990A207-4BD8-4AD4-8F2C-4029601E6EE8}"/>
              </a:ext>
            </a:extLst>
          </p:cNvPr>
          <p:cNvSpPr txBox="1"/>
          <p:nvPr/>
        </p:nvSpPr>
        <p:spPr>
          <a:xfrm>
            <a:off x="1605280" y="967044"/>
            <a:ext cx="10078720" cy="4308359"/>
          </a:xfrm>
          <a:prstGeom prst="rect">
            <a:avLst/>
          </a:prstGeom>
          <a:noFill/>
        </p:spPr>
        <p:txBody>
          <a:bodyPr wrap="square" rtlCol="0">
            <a:spAutoFit/>
          </a:bodyPr>
          <a:lstStyle/>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了解费用合同的分类场景</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掌握两种合同性质业务场景与系统操作流程</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有总价合同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无总价类合同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342900" indent="-342900">
              <a:lnSpc>
                <a:spcPct val="200000"/>
              </a:lnSpc>
              <a:buFont typeface="Wingdings" panose="05000000000000000000" pitchFamily="2" charset="2"/>
              <a:buChar char="n"/>
            </a:pPr>
            <a:r>
              <a:rPr lang="zh-CN" altLang="en-US" sz="2000" dirty="0">
                <a:solidFill>
                  <a:schemeClr val="bg1"/>
                </a:solidFill>
                <a:latin typeface="微软雅黑" panose="020B0503020204020204" pitchFamily="34" charset="-122"/>
                <a:ea typeface="微软雅黑" panose="020B0503020204020204" pitchFamily="34" charset="-122"/>
              </a:rPr>
              <a:t>掌握两种特殊场景业务和操作</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跨公司分摊合同</a:t>
            </a:r>
            <a:endParaRPr lang="en-US" altLang="zh-CN" sz="2000" dirty="0">
              <a:solidFill>
                <a:schemeClr val="bg1"/>
              </a:solidFill>
              <a:latin typeface="微软雅黑" panose="020B0503020204020204" pitchFamily="34" charset="-122"/>
              <a:ea typeface="微软雅黑" panose="020B0503020204020204" pitchFamily="34" charset="-122"/>
            </a:endParaRPr>
          </a:p>
          <a:p>
            <a:pPr marL="742950" lvl="1" indent="-285750">
              <a:lnSpc>
                <a:spcPct val="200000"/>
              </a:lnSpc>
              <a:buFont typeface="Arial" panose="020B060402020202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合同预付场景</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8221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C72471C4-4825-4547-81D3-C5E44BEA712E}"/>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地产企业费用合同分类（实际业务分类）</a:t>
            </a:r>
            <a:endParaRPr lang="zh-CN" altLang="zh-CN" sz="3199" b="1" dirty="0">
              <a:solidFill>
                <a:schemeClr val="bg1"/>
              </a:solidFill>
              <a:latin typeface="方正兰亭粗黑_GBK" charset="-122"/>
              <a:ea typeface="微软雅黑" pitchFamily="34" charset="-122"/>
            </a:endParaRPr>
          </a:p>
        </p:txBody>
      </p:sp>
      <p:pic>
        <p:nvPicPr>
          <p:cNvPr id="4" name="图片 3">
            <a:extLst>
              <a:ext uri="{FF2B5EF4-FFF2-40B4-BE49-F238E27FC236}">
                <a16:creationId xmlns:a16="http://schemas.microsoft.com/office/drawing/2014/main" id="{09710737-9496-461F-8C04-2B73EF0DC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552" y="745974"/>
            <a:ext cx="5950256" cy="5874052"/>
          </a:xfrm>
          <a:prstGeom prst="rect">
            <a:avLst/>
          </a:prstGeom>
        </p:spPr>
      </p:pic>
      <p:sp>
        <p:nvSpPr>
          <p:cNvPr id="3" name="文本框 2">
            <a:extLst>
              <a:ext uri="{FF2B5EF4-FFF2-40B4-BE49-F238E27FC236}">
                <a16:creationId xmlns:a16="http://schemas.microsoft.com/office/drawing/2014/main" id="{6DC175AE-F787-4096-BF52-E41CECF53E1C}"/>
              </a:ext>
            </a:extLst>
          </p:cNvPr>
          <p:cNvSpPr txBox="1"/>
          <p:nvPr/>
        </p:nvSpPr>
        <p:spPr>
          <a:xfrm>
            <a:off x="6675120" y="883920"/>
            <a:ext cx="5212080" cy="923330"/>
          </a:xfrm>
          <a:prstGeom prst="rect">
            <a:avLst/>
          </a:prstGeom>
          <a:noFill/>
        </p:spPr>
        <p:txBody>
          <a:bodyPr wrap="squar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营销类合同</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推广合同、销售代理合同、案场物业合同、销售物料合同、展示区装修合同等</a:t>
            </a:r>
          </a:p>
        </p:txBody>
      </p:sp>
      <p:sp>
        <p:nvSpPr>
          <p:cNvPr id="5" name="文本框 4">
            <a:extLst>
              <a:ext uri="{FF2B5EF4-FFF2-40B4-BE49-F238E27FC236}">
                <a16:creationId xmlns:a16="http://schemas.microsoft.com/office/drawing/2014/main" id="{C71F9758-952C-4536-9A6A-9268895BE511}"/>
              </a:ext>
            </a:extLst>
          </p:cNvPr>
          <p:cNvSpPr txBox="1"/>
          <p:nvPr/>
        </p:nvSpPr>
        <p:spPr>
          <a:xfrm>
            <a:off x="6675120" y="2885440"/>
            <a:ext cx="5212080" cy="923330"/>
          </a:xfrm>
          <a:prstGeom prst="rect">
            <a:avLst/>
          </a:prstGeom>
          <a:noFill/>
        </p:spPr>
        <p:txBody>
          <a:bodyPr wrap="squar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管理类合同</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行政采购合同、固定资产合同、人力招聘合同、行政服务合同、法务服务合同、信息化合同等</a:t>
            </a:r>
          </a:p>
        </p:txBody>
      </p:sp>
      <p:sp>
        <p:nvSpPr>
          <p:cNvPr id="6" name="文本框 5">
            <a:extLst>
              <a:ext uri="{FF2B5EF4-FFF2-40B4-BE49-F238E27FC236}">
                <a16:creationId xmlns:a16="http://schemas.microsoft.com/office/drawing/2014/main" id="{213F6950-1AB1-4F44-ABD9-183C67B39E12}"/>
              </a:ext>
            </a:extLst>
          </p:cNvPr>
          <p:cNvSpPr txBox="1"/>
          <p:nvPr/>
        </p:nvSpPr>
        <p:spPr>
          <a:xfrm>
            <a:off x="6675120" y="5231983"/>
            <a:ext cx="5212080" cy="646331"/>
          </a:xfrm>
          <a:prstGeom prst="rect">
            <a:avLst/>
          </a:prstGeom>
          <a:noFill/>
        </p:spPr>
        <p:txBody>
          <a:bodyPr wrap="square" rtlCol="0">
            <a:spAutoFit/>
          </a:bodyPr>
          <a:lstStyle/>
          <a:p>
            <a:r>
              <a:rPr lang="zh-CN" altLang="en-US" b="1" dirty="0">
                <a:solidFill>
                  <a:srgbClr val="FFFF00"/>
                </a:solidFill>
                <a:latin typeface="微软雅黑" panose="020B0503020204020204" pitchFamily="34" charset="-122"/>
                <a:ea typeface="微软雅黑" panose="020B0503020204020204" pitchFamily="34" charset="-122"/>
              </a:rPr>
              <a:t>财务类合同</a:t>
            </a:r>
            <a:r>
              <a:rPr lang="zh-CN" altLang="en-US" dirty="0">
                <a:solidFill>
                  <a:schemeClr val="bg1"/>
                </a:solidFill>
                <a:latin typeface="微软雅黑" panose="020B0503020204020204" pitchFamily="34" charset="-122"/>
                <a:ea typeface="微软雅黑" panose="020B0503020204020204" pitchFamily="34" charset="-122"/>
              </a:rPr>
              <a:t>：</a:t>
            </a:r>
            <a:endParaRPr lang="en-US" altLang="zh-CN"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融资合同、抵押或担保合同等</a:t>
            </a:r>
          </a:p>
        </p:txBody>
      </p:sp>
    </p:spTree>
    <p:extLst>
      <p:ext uri="{BB962C8B-B14F-4D97-AF65-F5344CB8AC3E}">
        <p14:creationId xmlns:p14="http://schemas.microsoft.com/office/powerpoint/2010/main" val="435323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1B442E46-175C-431D-9C5D-5B0D79003B24}"/>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费用系统合同性质分类与特殊场景</a:t>
            </a:r>
            <a:endParaRPr lang="zh-CN" altLang="zh-CN" sz="3199" b="1" dirty="0">
              <a:solidFill>
                <a:schemeClr val="bg1"/>
              </a:solidFill>
              <a:latin typeface="方正兰亭粗黑_GBK" charset="-122"/>
              <a:ea typeface="微软雅黑" pitchFamily="34" charset="-122"/>
            </a:endParaRPr>
          </a:p>
        </p:txBody>
      </p:sp>
      <p:grpSp>
        <p:nvGrpSpPr>
          <p:cNvPr id="4" name="组合 3">
            <a:extLst>
              <a:ext uri="{FF2B5EF4-FFF2-40B4-BE49-F238E27FC236}">
                <a16:creationId xmlns:a16="http://schemas.microsoft.com/office/drawing/2014/main" id="{54752B18-91B9-442F-9B78-8D6813142A92}"/>
              </a:ext>
            </a:extLst>
          </p:cNvPr>
          <p:cNvGrpSpPr/>
          <p:nvPr/>
        </p:nvGrpSpPr>
        <p:grpSpPr>
          <a:xfrm>
            <a:off x="1261440" y="1665049"/>
            <a:ext cx="518079" cy="518079"/>
            <a:chOff x="5077492" y="751681"/>
            <a:chExt cx="777208" cy="777208"/>
          </a:xfrm>
        </p:grpSpPr>
        <p:sp>
          <p:nvSpPr>
            <p:cNvPr id="5" name="Oval 15">
              <a:extLst>
                <a:ext uri="{FF2B5EF4-FFF2-40B4-BE49-F238E27FC236}">
                  <a16:creationId xmlns:a16="http://schemas.microsoft.com/office/drawing/2014/main" id="{C06B5606-A009-4AA3-AA0D-5615D6BFE2DB}"/>
                </a:ext>
              </a:extLst>
            </p:cNvPr>
            <p:cNvSpPr>
              <a:spLocks noChangeArrowheads="1"/>
            </p:cNvSpPr>
            <p:nvPr/>
          </p:nvSpPr>
          <p:spPr bwMode="auto">
            <a:xfrm>
              <a:off x="5077492" y="751681"/>
              <a:ext cx="777208" cy="777208"/>
            </a:xfrm>
            <a:prstGeom prst="ellipse">
              <a:avLst/>
            </a:prstGeom>
            <a:solidFill>
              <a:srgbClr val="F4726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sp>
          <p:nvSpPr>
            <p:cNvPr id="6" name="Freeform 36">
              <a:extLst>
                <a:ext uri="{FF2B5EF4-FFF2-40B4-BE49-F238E27FC236}">
                  <a16:creationId xmlns:a16="http://schemas.microsoft.com/office/drawing/2014/main" id="{3E709C1B-2FDB-495A-A358-7EA98754C1F3}"/>
                </a:ext>
              </a:extLst>
            </p:cNvPr>
            <p:cNvSpPr>
              <a:spLocks noEditPoints="1"/>
            </p:cNvSpPr>
            <p:nvPr/>
          </p:nvSpPr>
          <p:spPr bwMode="auto">
            <a:xfrm>
              <a:off x="5208034" y="954746"/>
              <a:ext cx="334816" cy="371078"/>
            </a:xfrm>
            <a:custGeom>
              <a:avLst/>
              <a:gdLst>
                <a:gd name="T0" fmla="*/ 113 w 117"/>
                <a:gd name="T1" fmla="*/ 130 h 130"/>
                <a:gd name="T2" fmla="*/ 4 w 117"/>
                <a:gd name="T3" fmla="*/ 130 h 130"/>
                <a:gd name="T4" fmla="*/ 0 w 117"/>
                <a:gd name="T5" fmla="*/ 126 h 130"/>
                <a:gd name="T6" fmla="*/ 0 w 117"/>
                <a:gd name="T7" fmla="*/ 112 h 130"/>
                <a:gd name="T8" fmla="*/ 21 w 117"/>
                <a:gd name="T9" fmla="*/ 92 h 130"/>
                <a:gd name="T10" fmla="*/ 39 w 117"/>
                <a:gd name="T11" fmla="*/ 74 h 130"/>
                <a:gd name="T12" fmla="*/ 38 w 117"/>
                <a:gd name="T13" fmla="*/ 71 h 130"/>
                <a:gd name="T14" fmla="*/ 33 w 117"/>
                <a:gd name="T15" fmla="*/ 59 h 130"/>
                <a:gd name="T16" fmla="*/ 33 w 117"/>
                <a:gd name="T17" fmla="*/ 59 h 130"/>
                <a:gd name="T18" fmla="*/ 27 w 117"/>
                <a:gd name="T19" fmla="*/ 47 h 130"/>
                <a:gd name="T20" fmla="*/ 29 w 117"/>
                <a:gd name="T21" fmla="*/ 40 h 130"/>
                <a:gd name="T22" fmla="*/ 28 w 117"/>
                <a:gd name="T23" fmla="*/ 35 h 130"/>
                <a:gd name="T24" fmla="*/ 43 w 117"/>
                <a:gd name="T25" fmla="*/ 3 h 130"/>
                <a:gd name="T26" fmla="*/ 57 w 117"/>
                <a:gd name="T27" fmla="*/ 0 h 130"/>
                <a:gd name="T28" fmla="*/ 71 w 117"/>
                <a:gd name="T29" fmla="*/ 4 h 130"/>
                <a:gd name="T30" fmla="*/ 84 w 117"/>
                <a:gd name="T31" fmla="*/ 10 h 130"/>
                <a:gd name="T32" fmla="*/ 88 w 117"/>
                <a:gd name="T33" fmla="*/ 40 h 130"/>
                <a:gd name="T34" fmla="*/ 90 w 117"/>
                <a:gd name="T35" fmla="*/ 47 h 130"/>
                <a:gd name="T36" fmla="*/ 84 w 117"/>
                <a:gd name="T37" fmla="*/ 59 h 130"/>
                <a:gd name="T38" fmla="*/ 84 w 117"/>
                <a:gd name="T39" fmla="*/ 59 h 130"/>
                <a:gd name="T40" fmla="*/ 79 w 117"/>
                <a:gd name="T41" fmla="*/ 71 h 130"/>
                <a:gd name="T42" fmla="*/ 78 w 117"/>
                <a:gd name="T43" fmla="*/ 74 h 130"/>
                <a:gd name="T44" fmla="*/ 96 w 117"/>
                <a:gd name="T45" fmla="*/ 92 h 130"/>
                <a:gd name="T46" fmla="*/ 117 w 117"/>
                <a:gd name="T47" fmla="*/ 112 h 130"/>
                <a:gd name="T48" fmla="*/ 117 w 117"/>
                <a:gd name="T49" fmla="*/ 126 h 130"/>
                <a:gd name="T50" fmla="*/ 113 w 117"/>
                <a:gd name="T51" fmla="*/ 130 h 130"/>
                <a:gd name="T52" fmla="*/ 8 w 117"/>
                <a:gd name="T53" fmla="*/ 122 h 130"/>
                <a:gd name="T54" fmla="*/ 109 w 117"/>
                <a:gd name="T55" fmla="*/ 122 h 130"/>
                <a:gd name="T56" fmla="*/ 109 w 117"/>
                <a:gd name="T57" fmla="*/ 112 h 130"/>
                <a:gd name="T58" fmla="*/ 93 w 117"/>
                <a:gd name="T59" fmla="*/ 100 h 130"/>
                <a:gd name="T60" fmla="*/ 70 w 117"/>
                <a:gd name="T61" fmla="*/ 74 h 130"/>
                <a:gd name="T62" fmla="*/ 73 w 117"/>
                <a:gd name="T63" fmla="*/ 66 h 130"/>
                <a:gd name="T64" fmla="*/ 76 w 117"/>
                <a:gd name="T65" fmla="*/ 58 h 130"/>
                <a:gd name="T66" fmla="*/ 81 w 117"/>
                <a:gd name="T67" fmla="*/ 52 h 130"/>
                <a:gd name="T68" fmla="*/ 82 w 117"/>
                <a:gd name="T69" fmla="*/ 47 h 130"/>
                <a:gd name="T70" fmla="*/ 82 w 117"/>
                <a:gd name="T71" fmla="*/ 45 h 130"/>
                <a:gd name="T72" fmla="*/ 80 w 117"/>
                <a:gd name="T73" fmla="*/ 41 h 130"/>
                <a:gd name="T74" fmla="*/ 78 w 117"/>
                <a:gd name="T75" fmla="*/ 16 h 130"/>
                <a:gd name="T76" fmla="*/ 70 w 117"/>
                <a:gd name="T77" fmla="*/ 12 h 130"/>
                <a:gd name="T78" fmla="*/ 68 w 117"/>
                <a:gd name="T79" fmla="*/ 12 h 130"/>
                <a:gd name="T80" fmla="*/ 65 w 117"/>
                <a:gd name="T81" fmla="*/ 10 h 130"/>
                <a:gd name="T82" fmla="*/ 57 w 117"/>
                <a:gd name="T83" fmla="*/ 8 h 130"/>
                <a:gd name="T84" fmla="*/ 46 w 117"/>
                <a:gd name="T85" fmla="*/ 11 h 130"/>
                <a:gd name="T86" fmla="*/ 36 w 117"/>
                <a:gd name="T87" fmla="*/ 34 h 130"/>
                <a:gd name="T88" fmla="*/ 37 w 117"/>
                <a:gd name="T89" fmla="*/ 41 h 130"/>
                <a:gd name="T90" fmla="*/ 35 w 117"/>
                <a:gd name="T91" fmla="*/ 45 h 130"/>
                <a:gd name="T92" fmla="*/ 35 w 117"/>
                <a:gd name="T93" fmla="*/ 47 h 130"/>
                <a:gd name="T94" fmla="*/ 36 w 117"/>
                <a:gd name="T95" fmla="*/ 52 h 130"/>
                <a:gd name="T96" fmla="*/ 41 w 117"/>
                <a:gd name="T97" fmla="*/ 58 h 130"/>
                <a:gd name="T98" fmla="*/ 44 w 117"/>
                <a:gd name="T99" fmla="*/ 66 h 130"/>
                <a:gd name="T100" fmla="*/ 47 w 117"/>
                <a:gd name="T101" fmla="*/ 74 h 130"/>
                <a:gd name="T102" fmla="*/ 24 w 117"/>
                <a:gd name="T103" fmla="*/ 100 h 130"/>
                <a:gd name="T104" fmla="*/ 8 w 117"/>
                <a:gd name="T105" fmla="*/ 112 h 130"/>
                <a:gd name="T106" fmla="*/ 8 w 117"/>
                <a:gd name="T107" fmla="*/ 12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7" h="130">
                  <a:moveTo>
                    <a:pt x="113" y="130"/>
                  </a:moveTo>
                  <a:cubicBezTo>
                    <a:pt x="4" y="130"/>
                    <a:pt x="4" y="130"/>
                    <a:pt x="4" y="130"/>
                  </a:cubicBezTo>
                  <a:cubicBezTo>
                    <a:pt x="1" y="130"/>
                    <a:pt x="0" y="128"/>
                    <a:pt x="0" y="126"/>
                  </a:cubicBezTo>
                  <a:cubicBezTo>
                    <a:pt x="0" y="112"/>
                    <a:pt x="0" y="112"/>
                    <a:pt x="0" y="112"/>
                  </a:cubicBezTo>
                  <a:cubicBezTo>
                    <a:pt x="0" y="104"/>
                    <a:pt x="7" y="98"/>
                    <a:pt x="21" y="92"/>
                  </a:cubicBezTo>
                  <a:cubicBezTo>
                    <a:pt x="37" y="87"/>
                    <a:pt x="39" y="82"/>
                    <a:pt x="39" y="74"/>
                  </a:cubicBezTo>
                  <a:cubicBezTo>
                    <a:pt x="39" y="73"/>
                    <a:pt x="39" y="72"/>
                    <a:pt x="38" y="71"/>
                  </a:cubicBezTo>
                  <a:cubicBezTo>
                    <a:pt x="36" y="69"/>
                    <a:pt x="34" y="66"/>
                    <a:pt x="33" y="59"/>
                  </a:cubicBezTo>
                  <a:cubicBezTo>
                    <a:pt x="33" y="59"/>
                    <a:pt x="33" y="59"/>
                    <a:pt x="33" y="59"/>
                  </a:cubicBezTo>
                  <a:cubicBezTo>
                    <a:pt x="30" y="57"/>
                    <a:pt x="27" y="55"/>
                    <a:pt x="27" y="47"/>
                  </a:cubicBezTo>
                  <a:cubicBezTo>
                    <a:pt x="27" y="44"/>
                    <a:pt x="28" y="42"/>
                    <a:pt x="29" y="40"/>
                  </a:cubicBezTo>
                  <a:cubicBezTo>
                    <a:pt x="29" y="39"/>
                    <a:pt x="28" y="37"/>
                    <a:pt x="28" y="35"/>
                  </a:cubicBezTo>
                  <a:cubicBezTo>
                    <a:pt x="27" y="29"/>
                    <a:pt x="24" y="11"/>
                    <a:pt x="43" y="3"/>
                  </a:cubicBezTo>
                  <a:cubicBezTo>
                    <a:pt x="47" y="1"/>
                    <a:pt x="52" y="0"/>
                    <a:pt x="57" y="0"/>
                  </a:cubicBezTo>
                  <a:cubicBezTo>
                    <a:pt x="63" y="0"/>
                    <a:pt x="68" y="2"/>
                    <a:pt x="71" y="4"/>
                  </a:cubicBezTo>
                  <a:cubicBezTo>
                    <a:pt x="74" y="5"/>
                    <a:pt x="80" y="6"/>
                    <a:pt x="84" y="10"/>
                  </a:cubicBezTo>
                  <a:cubicBezTo>
                    <a:pt x="90" y="18"/>
                    <a:pt x="89" y="34"/>
                    <a:pt x="88" y="40"/>
                  </a:cubicBezTo>
                  <a:cubicBezTo>
                    <a:pt x="89" y="42"/>
                    <a:pt x="90" y="44"/>
                    <a:pt x="90" y="47"/>
                  </a:cubicBezTo>
                  <a:cubicBezTo>
                    <a:pt x="90" y="55"/>
                    <a:pt x="87" y="57"/>
                    <a:pt x="84" y="59"/>
                  </a:cubicBezTo>
                  <a:cubicBezTo>
                    <a:pt x="84" y="59"/>
                    <a:pt x="84" y="59"/>
                    <a:pt x="84" y="59"/>
                  </a:cubicBezTo>
                  <a:cubicBezTo>
                    <a:pt x="83" y="66"/>
                    <a:pt x="81" y="69"/>
                    <a:pt x="79" y="71"/>
                  </a:cubicBezTo>
                  <a:cubicBezTo>
                    <a:pt x="78" y="72"/>
                    <a:pt x="78" y="73"/>
                    <a:pt x="78" y="74"/>
                  </a:cubicBezTo>
                  <a:cubicBezTo>
                    <a:pt x="78" y="82"/>
                    <a:pt x="80" y="87"/>
                    <a:pt x="96" y="92"/>
                  </a:cubicBezTo>
                  <a:cubicBezTo>
                    <a:pt x="110" y="98"/>
                    <a:pt x="117" y="104"/>
                    <a:pt x="117" y="112"/>
                  </a:cubicBezTo>
                  <a:cubicBezTo>
                    <a:pt x="117" y="126"/>
                    <a:pt x="117" y="126"/>
                    <a:pt x="117" y="126"/>
                  </a:cubicBezTo>
                  <a:cubicBezTo>
                    <a:pt x="117" y="128"/>
                    <a:pt x="116" y="130"/>
                    <a:pt x="113" y="130"/>
                  </a:cubicBezTo>
                  <a:close/>
                  <a:moveTo>
                    <a:pt x="8" y="122"/>
                  </a:moveTo>
                  <a:cubicBezTo>
                    <a:pt x="109" y="122"/>
                    <a:pt x="109" y="122"/>
                    <a:pt x="109" y="122"/>
                  </a:cubicBezTo>
                  <a:cubicBezTo>
                    <a:pt x="109" y="112"/>
                    <a:pt x="109" y="112"/>
                    <a:pt x="109" y="112"/>
                  </a:cubicBezTo>
                  <a:cubicBezTo>
                    <a:pt x="109" y="107"/>
                    <a:pt x="99" y="102"/>
                    <a:pt x="93" y="100"/>
                  </a:cubicBezTo>
                  <a:cubicBezTo>
                    <a:pt x="76" y="94"/>
                    <a:pt x="70" y="87"/>
                    <a:pt x="70" y="74"/>
                  </a:cubicBezTo>
                  <a:cubicBezTo>
                    <a:pt x="70" y="70"/>
                    <a:pt x="72" y="68"/>
                    <a:pt x="73" y="66"/>
                  </a:cubicBezTo>
                  <a:cubicBezTo>
                    <a:pt x="74" y="65"/>
                    <a:pt x="75" y="63"/>
                    <a:pt x="76" y="58"/>
                  </a:cubicBezTo>
                  <a:cubicBezTo>
                    <a:pt x="77" y="54"/>
                    <a:pt x="79" y="52"/>
                    <a:pt x="81" y="52"/>
                  </a:cubicBezTo>
                  <a:cubicBezTo>
                    <a:pt x="81" y="52"/>
                    <a:pt x="82" y="51"/>
                    <a:pt x="82" y="47"/>
                  </a:cubicBezTo>
                  <a:cubicBezTo>
                    <a:pt x="82" y="46"/>
                    <a:pt x="82" y="45"/>
                    <a:pt x="82" y="45"/>
                  </a:cubicBezTo>
                  <a:cubicBezTo>
                    <a:pt x="80" y="44"/>
                    <a:pt x="80" y="42"/>
                    <a:pt x="80" y="41"/>
                  </a:cubicBezTo>
                  <a:cubicBezTo>
                    <a:pt x="81" y="35"/>
                    <a:pt x="82" y="21"/>
                    <a:pt x="78" y="16"/>
                  </a:cubicBezTo>
                  <a:cubicBezTo>
                    <a:pt x="75" y="13"/>
                    <a:pt x="71" y="12"/>
                    <a:pt x="70" y="12"/>
                  </a:cubicBezTo>
                  <a:cubicBezTo>
                    <a:pt x="69" y="12"/>
                    <a:pt x="69" y="12"/>
                    <a:pt x="68" y="12"/>
                  </a:cubicBezTo>
                  <a:cubicBezTo>
                    <a:pt x="67" y="12"/>
                    <a:pt x="66" y="11"/>
                    <a:pt x="65" y="10"/>
                  </a:cubicBezTo>
                  <a:cubicBezTo>
                    <a:pt x="65" y="10"/>
                    <a:pt x="63" y="8"/>
                    <a:pt x="57" y="8"/>
                  </a:cubicBezTo>
                  <a:cubicBezTo>
                    <a:pt x="53" y="8"/>
                    <a:pt x="50" y="9"/>
                    <a:pt x="46" y="11"/>
                  </a:cubicBezTo>
                  <a:cubicBezTo>
                    <a:pt x="35" y="15"/>
                    <a:pt x="34" y="23"/>
                    <a:pt x="36" y="34"/>
                  </a:cubicBezTo>
                  <a:cubicBezTo>
                    <a:pt x="37" y="38"/>
                    <a:pt x="37" y="41"/>
                    <a:pt x="37" y="41"/>
                  </a:cubicBezTo>
                  <a:cubicBezTo>
                    <a:pt x="37" y="42"/>
                    <a:pt x="37" y="44"/>
                    <a:pt x="35" y="45"/>
                  </a:cubicBezTo>
                  <a:cubicBezTo>
                    <a:pt x="35" y="45"/>
                    <a:pt x="35" y="46"/>
                    <a:pt x="35" y="47"/>
                  </a:cubicBezTo>
                  <a:cubicBezTo>
                    <a:pt x="35" y="51"/>
                    <a:pt x="36" y="52"/>
                    <a:pt x="36" y="52"/>
                  </a:cubicBezTo>
                  <a:cubicBezTo>
                    <a:pt x="38" y="52"/>
                    <a:pt x="40" y="54"/>
                    <a:pt x="41" y="58"/>
                  </a:cubicBezTo>
                  <a:cubicBezTo>
                    <a:pt x="42" y="63"/>
                    <a:pt x="43" y="65"/>
                    <a:pt x="44" y="66"/>
                  </a:cubicBezTo>
                  <a:cubicBezTo>
                    <a:pt x="45" y="68"/>
                    <a:pt x="47" y="70"/>
                    <a:pt x="47" y="74"/>
                  </a:cubicBezTo>
                  <a:cubicBezTo>
                    <a:pt x="47" y="87"/>
                    <a:pt x="41" y="94"/>
                    <a:pt x="24" y="100"/>
                  </a:cubicBezTo>
                  <a:cubicBezTo>
                    <a:pt x="18" y="102"/>
                    <a:pt x="8" y="107"/>
                    <a:pt x="8" y="112"/>
                  </a:cubicBezTo>
                  <a:lnTo>
                    <a:pt x="8"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sp>
          <p:nvSpPr>
            <p:cNvPr id="7" name="Freeform 37">
              <a:extLst>
                <a:ext uri="{FF2B5EF4-FFF2-40B4-BE49-F238E27FC236}">
                  <a16:creationId xmlns:a16="http://schemas.microsoft.com/office/drawing/2014/main" id="{140E23D5-38C0-45EC-97E9-F9548A6B290C}"/>
                </a:ext>
              </a:extLst>
            </p:cNvPr>
            <p:cNvSpPr>
              <a:spLocks/>
            </p:cNvSpPr>
            <p:nvPr/>
          </p:nvSpPr>
          <p:spPr bwMode="auto">
            <a:xfrm>
              <a:off x="5452196" y="1005513"/>
              <a:ext cx="270754" cy="320311"/>
            </a:xfrm>
            <a:custGeom>
              <a:avLst/>
              <a:gdLst>
                <a:gd name="T0" fmla="*/ 43 w 95"/>
                <a:gd name="T1" fmla="*/ 112 h 112"/>
                <a:gd name="T2" fmla="*/ 43 w 95"/>
                <a:gd name="T3" fmla="*/ 104 h 112"/>
                <a:gd name="T4" fmla="*/ 87 w 95"/>
                <a:gd name="T5" fmla="*/ 103 h 112"/>
                <a:gd name="T6" fmla="*/ 51 w 95"/>
                <a:gd name="T7" fmla="*/ 75 h 112"/>
                <a:gd name="T8" fmla="*/ 54 w 95"/>
                <a:gd name="T9" fmla="*/ 70 h 112"/>
                <a:gd name="T10" fmla="*/ 61 w 95"/>
                <a:gd name="T11" fmla="*/ 36 h 112"/>
                <a:gd name="T12" fmla="*/ 37 w 95"/>
                <a:gd name="T13" fmla="*/ 9 h 112"/>
                <a:gd name="T14" fmla="*/ 34 w 95"/>
                <a:gd name="T15" fmla="*/ 9 h 112"/>
                <a:gd name="T16" fmla="*/ 31 w 95"/>
                <a:gd name="T17" fmla="*/ 10 h 112"/>
                <a:gd name="T18" fmla="*/ 28 w 95"/>
                <a:gd name="T19" fmla="*/ 11 h 112"/>
                <a:gd name="T20" fmla="*/ 27 w 95"/>
                <a:gd name="T21" fmla="*/ 12 h 112"/>
                <a:gd name="T22" fmla="*/ 25 w 95"/>
                <a:gd name="T23" fmla="*/ 13 h 112"/>
                <a:gd name="T24" fmla="*/ 24 w 95"/>
                <a:gd name="T25" fmla="*/ 14 h 112"/>
                <a:gd name="T26" fmla="*/ 22 w 95"/>
                <a:gd name="T27" fmla="*/ 16 h 112"/>
                <a:gd name="T28" fmla="*/ 21 w 95"/>
                <a:gd name="T29" fmla="*/ 17 h 112"/>
                <a:gd name="T30" fmla="*/ 21 w 95"/>
                <a:gd name="T31" fmla="*/ 19 h 112"/>
                <a:gd name="T32" fmla="*/ 19 w 95"/>
                <a:gd name="T33" fmla="*/ 26 h 112"/>
                <a:gd name="T34" fmla="*/ 18 w 95"/>
                <a:gd name="T35" fmla="*/ 35 h 112"/>
                <a:gd name="T36" fmla="*/ 8 w 95"/>
                <a:gd name="T37" fmla="*/ 61 h 112"/>
                <a:gd name="T38" fmla="*/ 1 w 95"/>
                <a:gd name="T39" fmla="*/ 60 h 112"/>
                <a:gd name="T40" fmla="*/ 2 w 95"/>
                <a:gd name="T41" fmla="*/ 55 h 112"/>
                <a:gd name="T42" fmla="*/ 10 w 95"/>
                <a:gd name="T43" fmla="*/ 35 h 112"/>
                <a:gd name="T44" fmla="*/ 11 w 95"/>
                <a:gd name="T45" fmla="*/ 25 h 112"/>
                <a:gd name="T46" fmla="*/ 13 w 95"/>
                <a:gd name="T47" fmla="*/ 16 h 112"/>
                <a:gd name="T48" fmla="*/ 14 w 95"/>
                <a:gd name="T49" fmla="*/ 14 h 112"/>
                <a:gd name="T50" fmla="*/ 15 w 95"/>
                <a:gd name="T51" fmla="*/ 12 h 112"/>
                <a:gd name="T52" fmla="*/ 18 w 95"/>
                <a:gd name="T53" fmla="*/ 9 h 112"/>
                <a:gd name="T54" fmla="*/ 20 w 95"/>
                <a:gd name="T55" fmla="*/ 7 h 112"/>
                <a:gd name="T56" fmla="*/ 22 w 95"/>
                <a:gd name="T57" fmla="*/ 5 h 112"/>
                <a:gd name="T58" fmla="*/ 25 w 95"/>
                <a:gd name="T59" fmla="*/ 3 h 112"/>
                <a:gd name="T60" fmla="*/ 28 w 95"/>
                <a:gd name="T61" fmla="*/ 2 h 112"/>
                <a:gd name="T62" fmla="*/ 32 w 95"/>
                <a:gd name="T63" fmla="*/ 1 h 112"/>
                <a:gd name="T64" fmla="*/ 36 w 95"/>
                <a:gd name="T65" fmla="*/ 1 h 112"/>
                <a:gd name="T66" fmla="*/ 69 w 95"/>
                <a:gd name="T67" fmla="*/ 36 h 112"/>
                <a:gd name="T68" fmla="*/ 79 w 95"/>
                <a:gd name="T69" fmla="*/ 59 h 112"/>
                <a:gd name="T70" fmla="*/ 79 w 95"/>
                <a:gd name="T71" fmla="*/ 60 h 112"/>
                <a:gd name="T72" fmla="*/ 79 w 95"/>
                <a:gd name="T73" fmla="*/ 60 h 112"/>
                <a:gd name="T74" fmla="*/ 74 w 95"/>
                <a:gd name="T75" fmla="*/ 84 h 112"/>
                <a:gd name="T76" fmla="*/ 95 w 95"/>
                <a:gd name="T77" fmla="*/ 10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5" h="112">
                  <a:moveTo>
                    <a:pt x="91" y="112"/>
                  </a:moveTo>
                  <a:cubicBezTo>
                    <a:pt x="43" y="112"/>
                    <a:pt x="43" y="112"/>
                    <a:pt x="43" y="112"/>
                  </a:cubicBezTo>
                  <a:cubicBezTo>
                    <a:pt x="40" y="112"/>
                    <a:pt x="39" y="110"/>
                    <a:pt x="39" y="108"/>
                  </a:cubicBezTo>
                  <a:cubicBezTo>
                    <a:pt x="39" y="106"/>
                    <a:pt x="40" y="104"/>
                    <a:pt x="43" y="104"/>
                  </a:cubicBezTo>
                  <a:cubicBezTo>
                    <a:pt x="87" y="104"/>
                    <a:pt x="87" y="104"/>
                    <a:pt x="87" y="104"/>
                  </a:cubicBezTo>
                  <a:cubicBezTo>
                    <a:pt x="87" y="103"/>
                    <a:pt x="87" y="103"/>
                    <a:pt x="87" y="103"/>
                  </a:cubicBezTo>
                  <a:cubicBezTo>
                    <a:pt x="87" y="98"/>
                    <a:pt x="77" y="94"/>
                    <a:pt x="71" y="92"/>
                  </a:cubicBezTo>
                  <a:cubicBezTo>
                    <a:pt x="60" y="88"/>
                    <a:pt x="53" y="83"/>
                    <a:pt x="51" y="75"/>
                  </a:cubicBezTo>
                  <a:cubicBezTo>
                    <a:pt x="50" y="74"/>
                    <a:pt x="50" y="72"/>
                    <a:pt x="51" y="71"/>
                  </a:cubicBezTo>
                  <a:cubicBezTo>
                    <a:pt x="52" y="71"/>
                    <a:pt x="53" y="70"/>
                    <a:pt x="54" y="70"/>
                  </a:cubicBezTo>
                  <a:cubicBezTo>
                    <a:pt x="65" y="68"/>
                    <a:pt x="69" y="63"/>
                    <a:pt x="71" y="60"/>
                  </a:cubicBezTo>
                  <a:cubicBezTo>
                    <a:pt x="67" y="57"/>
                    <a:pt x="61" y="49"/>
                    <a:pt x="61" y="36"/>
                  </a:cubicBezTo>
                  <a:cubicBezTo>
                    <a:pt x="61" y="18"/>
                    <a:pt x="58" y="8"/>
                    <a:pt x="40" y="8"/>
                  </a:cubicBezTo>
                  <a:cubicBezTo>
                    <a:pt x="39" y="8"/>
                    <a:pt x="38" y="8"/>
                    <a:pt x="37" y="9"/>
                  </a:cubicBezTo>
                  <a:cubicBezTo>
                    <a:pt x="36" y="9"/>
                    <a:pt x="36" y="9"/>
                    <a:pt x="36" y="9"/>
                  </a:cubicBezTo>
                  <a:cubicBezTo>
                    <a:pt x="35" y="9"/>
                    <a:pt x="34" y="9"/>
                    <a:pt x="34" y="9"/>
                  </a:cubicBezTo>
                  <a:cubicBezTo>
                    <a:pt x="33" y="9"/>
                    <a:pt x="33" y="9"/>
                    <a:pt x="33" y="9"/>
                  </a:cubicBezTo>
                  <a:cubicBezTo>
                    <a:pt x="32" y="9"/>
                    <a:pt x="32" y="9"/>
                    <a:pt x="31" y="10"/>
                  </a:cubicBezTo>
                  <a:cubicBezTo>
                    <a:pt x="31" y="10"/>
                    <a:pt x="31" y="10"/>
                    <a:pt x="31" y="10"/>
                  </a:cubicBezTo>
                  <a:cubicBezTo>
                    <a:pt x="30" y="10"/>
                    <a:pt x="29" y="10"/>
                    <a:pt x="28" y="11"/>
                  </a:cubicBezTo>
                  <a:cubicBezTo>
                    <a:pt x="28" y="11"/>
                    <a:pt x="28" y="11"/>
                    <a:pt x="28" y="11"/>
                  </a:cubicBezTo>
                  <a:cubicBezTo>
                    <a:pt x="27" y="11"/>
                    <a:pt x="27" y="11"/>
                    <a:pt x="27" y="12"/>
                  </a:cubicBezTo>
                  <a:cubicBezTo>
                    <a:pt x="26" y="12"/>
                    <a:pt x="26" y="12"/>
                    <a:pt x="26" y="12"/>
                  </a:cubicBezTo>
                  <a:cubicBezTo>
                    <a:pt x="26" y="12"/>
                    <a:pt x="25" y="12"/>
                    <a:pt x="25" y="13"/>
                  </a:cubicBezTo>
                  <a:cubicBezTo>
                    <a:pt x="25" y="13"/>
                    <a:pt x="25" y="13"/>
                    <a:pt x="24" y="13"/>
                  </a:cubicBezTo>
                  <a:cubicBezTo>
                    <a:pt x="24" y="13"/>
                    <a:pt x="24" y="14"/>
                    <a:pt x="24" y="14"/>
                  </a:cubicBezTo>
                  <a:cubicBezTo>
                    <a:pt x="23" y="15"/>
                    <a:pt x="23" y="15"/>
                    <a:pt x="23" y="15"/>
                  </a:cubicBezTo>
                  <a:cubicBezTo>
                    <a:pt x="23" y="15"/>
                    <a:pt x="22" y="15"/>
                    <a:pt x="22" y="16"/>
                  </a:cubicBezTo>
                  <a:cubicBezTo>
                    <a:pt x="22" y="16"/>
                    <a:pt x="22" y="17"/>
                    <a:pt x="22" y="17"/>
                  </a:cubicBezTo>
                  <a:cubicBezTo>
                    <a:pt x="21" y="17"/>
                    <a:pt x="21" y="17"/>
                    <a:pt x="21" y="17"/>
                  </a:cubicBezTo>
                  <a:cubicBezTo>
                    <a:pt x="21" y="18"/>
                    <a:pt x="21" y="18"/>
                    <a:pt x="21" y="19"/>
                  </a:cubicBezTo>
                  <a:cubicBezTo>
                    <a:pt x="21" y="19"/>
                    <a:pt x="21" y="19"/>
                    <a:pt x="21" y="19"/>
                  </a:cubicBezTo>
                  <a:cubicBezTo>
                    <a:pt x="20" y="20"/>
                    <a:pt x="20" y="20"/>
                    <a:pt x="20" y="20"/>
                  </a:cubicBezTo>
                  <a:cubicBezTo>
                    <a:pt x="20" y="22"/>
                    <a:pt x="19" y="24"/>
                    <a:pt x="19" y="26"/>
                  </a:cubicBezTo>
                  <a:cubicBezTo>
                    <a:pt x="19" y="26"/>
                    <a:pt x="19" y="26"/>
                    <a:pt x="19" y="26"/>
                  </a:cubicBezTo>
                  <a:cubicBezTo>
                    <a:pt x="19" y="29"/>
                    <a:pt x="18" y="32"/>
                    <a:pt x="18" y="35"/>
                  </a:cubicBezTo>
                  <a:cubicBezTo>
                    <a:pt x="18" y="36"/>
                    <a:pt x="18" y="36"/>
                    <a:pt x="18" y="36"/>
                  </a:cubicBezTo>
                  <a:cubicBezTo>
                    <a:pt x="18" y="51"/>
                    <a:pt x="11" y="58"/>
                    <a:pt x="8" y="61"/>
                  </a:cubicBezTo>
                  <a:cubicBezTo>
                    <a:pt x="8" y="62"/>
                    <a:pt x="7" y="63"/>
                    <a:pt x="6" y="63"/>
                  </a:cubicBezTo>
                  <a:cubicBezTo>
                    <a:pt x="4" y="64"/>
                    <a:pt x="1" y="62"/>
                    <a:pt x="1" y="60"/>
                  </a:cubicBezTo>
                  <a:cubicBezTo>
                    <a:pt x="1" y="60"/>
                    <a:pt x="1" y="60"/>
                    <a:pt x="1" y="60"/>
                  </a:cubicBezTo>
                  <a:cubicBezTo>
                    <a:pt x="0" y="58"/>
                    <a:pt x="1" y="56"/>
                    <a:pt x="2" y="55"/>
                  </a:cubicBezTo>
                  <a:cubicBezTo>
                    <a:pt x="3" y="55"/>
                    <a:pt x="10" y="50"/>
                    <a:pt x="10" y="36"/>
                  </a:cubicBezTo>
                  <a:cubicBezTo>
                    <a:pt x="10" y="35"/>
                    <a:pt x="10" y="35"/>
                    <a:pt x="10" y="35"/>
                  </a:cubicBezTo>
                  <a:cubicBezTo>
                    <a:pt x="10" y="31"/>
                    <a:pt x="11" y="28"/>
                    <a:pt x="11" y="25"/>
                  </a:cubicBezTo>
                  <a:cubicBezTo>
                    <a:pt x="11" y="25"/>
                    <a:pt x="11" y="25"/>
                    <a:pt x="11" y="25"/>
                  </a:cubicBezTo>
                  <a:cubicBezTo>
                    <a:pt x="11" y="23"/>
                    <a:pt x="12" y="20"/>
                    <a:pt x="12" y="18"/>
                  </a:cubicBezTo>
                  <a:cubicBezTo>
                    <a:pt x="13" y="17"/>
                    <a:pt x="13" y="17"/>
                    <a:pt x="13" y="16"/>
                  </a:cubicBezTo>
                  <a:cubicBezTo>
                    <a:pt x="13" y="16"/>
                    <a:pt x="13" y="16"/>
                    <a:pt x="13" y="15"/>
                  </a:cubicBezTo>
                  <a:cubicBezTo>
                    <a:pt x="14" y="15"/>
                    <a:pt x="14" y="14"/>
                    <a:pt x="14" y="14"/>
                  </a:cubicBezTo>
                  <a:cubicBezTo>
                    <a:pt x="14" y="14"/>
                    <a:pt x="14" y="14"/>
                    <a:pt x="14" y="13"/>
                  </a:cubicBezTo>
                  <a:cubicBezTo>
                    <a:pt x="15" y="13"/>
                    <a:pt x="15" y="12"/>
                    <a:pt x="15" y="12"/>
                  </a:cubicBezTo>
                  <a:cubicBezTo>
                    <a:pt x="16" y="11"/>
                    <a:pt x="16" y="10"/>
                    <a:pt x="17" y="10"/>
                  </a:cubicBezTo>
                  <a:cubicBezTo>
                    <a:pt x="17" y="9"/>
                    <a:pt x="17" y="9"/>
                    <a:pt x="18" y="9"/>
                  </a:cubicBezTo>
                  <a:cubicBezTo>
                    <a:pt x="18" y="8"/>
                    <a:pt x="18" y="8"/>
                    <a:pt x="19" y="7"/>
                  </a:cubicBezTo>
                  <a:cubicBezTo>
                    <a:pt x="19" y="7"/>
                    <a:pt x="19" y="7"/>
                    <a:pt x="20" y="7"/>
                  </a:cubicBezTo>
                  <a:cubicBezTo>
                    <a:pt x="20" y="6"/>
                    <a:pt x="21" y="6"/>
                    <a:pt x="21" y="6"/>
                  </a:cubicBezTo>
                  <a:cubicBezTo>
                    <a:pt x="22" y="5"/>
                    <a:pt x="22" y="5"/>
                    <a:pt x="22" y="5"/>
                  </a:cubicBezTo>
                  <a:cubicBezTo>
                    <a:pt x="23" y="4"/>
                    <a:pt x="23" y="4"/>
                    <a:pt x="24" y="4"/>
                  </a:cubicBezTo>
                  <a:cubicBezTo>
                    <a:pt x="24" y="4"/>
                    <a:pt x="25" y="3"/>
                    <a:pt x="25" y="3"/>
                  </a:cubicBezTo>
                  <a:cubicBezTo>
                    <a:pt x="26" y="3"/>
                    <a:pt x="27" y="3"/>
                    <a:pt x="28" y="2"/>
                  </a:cubicBezTo>
                  <a:cubicBezTo>
                    <a:pt x="28" y="2"/>
                    <a:pt x="28" y="2"/>
                    <a:pt x="28" y="2"/>
                  </a:cubicBezTo>
                  <a:cubicBezTo>
                    <a:pt x="29" y="2"/>
                    <a:pt x="30" y="1"/>
                    <a:pt x="31" y="1"/>
                  </a:cubicBezTo>
                  <a:cubicBezTo>
                    <a:pt x="32" y="1"/>
                    <a:pt x="32" y="1"/>
                    <a:pt x="32" y="1"/>
                  </a:cubicBezTo>
                  <a:cubicBezTo>
                    <a:pt x="33" y="1"/>
                    <a:pt x="34" y="1"/>
                    <a:pt x="35" y="1"/>
                  </a:cubicBezTo>
                  <a:cubicBezTo>
                    <a:pt x="36" y="1"/>
                    <a:pt x="36" y="1"/>
                    <a:pt x="36" y="1"/>
                  </a:cubicBezTo>
                  <a:cubicBezTo>
                    <a:pt x="37" y="0"/>
                    <a:pt x="38" y="0"/>
                    <a:pt x="40" y="0"/>
                  </a:cubicBezTo>
                  <a:cubicBezTo>
                    <a:pt x="69" y="0"/>
                    <a:pt x="69" y="25"/>
                    <a:pt x="69" y="36"/>
                  </a:cubicBezTo>
                  <a:cubicBezTo>
                    <a:pt x="69" y="50"/>
                    <a:pt x="77" y="55"/>
                    <a:pt x="78" y="55"/>
                  </a:cubicBezTo>
                  <a:cubicBezTo>
                    <a:pt x="79" y="56"/>
                    <a:pt x="80" y="58"/>
                    <a:pt x="79" y="59"/>
                  </a:cubicBezTo>
                  <a:cubicBezTo>
                    <a:pt x="79" y="60"/>
                    <a:pt x="79" y="60"/>
                    <a:pt x="79" y="60"/>
                  </a:cubicBezTo>
                  <a:cubicBezTo>
                    <a:pt x="79" y="60"/>
                    <a:pt x="79" y="60"/>
                    <a:pt x="79" y="60"/>
                  </a:cubicBezTo>
                  <a:cubicBezTo>
                    <a:pt x="79" y="60"/>
                    <a:pt x="79" y="60"/>
                    <a:pt x="79" y="60"/>
                  </a:cubicBezTo>
                  <a:cubicBezTo>
                    <a:pt x="79" y="60"/>
                    <a:pt x="79" y="60"/>
                    <a:pt x="79" y="60"/>
                  </a:cubicBezTo>
                  <a:cubicBezTo>
                    <a:pt x="78" y="63"/>
                    <a:pt x="75" y="72"/>
                    <a:pt x="60" y="76"/>
                  </a:cubicBezTo>
                  <a:cubicBezTo>
                    <a:pt x="62" y="79"/>
                    <a:pt x="66" y="81"/>
                    <a:pt x="74" y="84"/>
                  </a:cubicBezTo>
                  <a:cubicBezTo>
                    <a:pt x="88" y="89"/>
                    <a:pt x="95" y="95"/>
                    <a:pt x="95" y="103"/>
                  </a:cubicBezTo>
                  <a:cubicBezTo>
                    <a:pt x="95" y="108"/>
                    <a:pt x="95" y="108"/>
                    <a:pt x="95" y="108"/>
                  </a:cubicBezTo>
                  <a:cubicBezTo>
                    <a:pt x="95" y="110"/>
                    <a:pt x="93" y="112"/>
                    <a:pt x="91" y="11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solidFill>
                  <a:schemeClr val="bg1"/>
                </a:solidFill>
              </a:endParaRPr>
            </a:p>
          </p:txBody>
        </p:sp>
      </p:grpSp>
      <p:sp>
        <p:nvSpPr>
          <p:cNvPr id="8" name="文本框 7">
            <a:extLst>
              <a:ext uri="{FF2B5EF4-FFF2-40B4-BE49-F238E27FC236}">
                <a16:creationId xmlns:a16="http://schemas.microsoft.com/office/drawing/2014/main" id="{D32601BB-39AD-436F-8C89-45DCAF312C95}"/>
              </a:ext>
            </a:extLst>
          </p:cNvPr>
          <p:cNvSpPr txBox="1"/>
          <p:nvPr/>
        </p:nvSpPr>
        <p:spPr>
          <a:xfrm>
            <a:off x="711200" y="2394550"/>
            <a:ext cx="1611317"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两类性质合同</a:t>
            </a:r>
          </a:p>
        </p:txBody>
      </p:sp>
      <p:sp>
        <p:nvSpPr>
          <p:cNvPr id="9" name="文本框 8">
            <a:extLst>
              <a:ext uri="{FF2B5EF4-FFF2-40B4-BE49-F238E27FC236}">
                <a16:creationId xmlns:a16="http://schemas.microsoft.com/office/drawing/2014/main" id="{29C234D7-E20E-4556-9CD5-26AF3EBD781C}"/>
              </a:ext>
            </a:extLst>
          </p:cNvPr>
          <p:cNvSpPr txBox="1"/>
          <p:nvPr/>
        </p:nvSpPr>
        <p:spPr>
          <a:xfrm>
            <a:off x="2604602" y="2351815"/>
            <a:ext cx="8825398" cy="679801"/>
          </a:xfrm>
          <a:prstGeom prst="rect">
            <a:avLst/>
          </a:prstGeom>
          <a:noFill/>
        </p:spPr>
        <p:txBody>
          <a:bodyPr wrap="square" rtlCol="0">
            <a:spAutoFit/>
          </a:bodyPr>
          <a:lstStyle>
            <a:defPPr>
              <a:defRPr lang="zh-CN"/>
            </a:defPPr>
            <a:lvl1pPr>
              <a:lnSpc>
                <a:spcPct val="125000"/>
              </a:lnSpc>
              <a:defRPr sz="1333" b="1">
                <a:latin typeface="微软雅黑" panose="020B0503020204020204" pitchFamily="34" charset="-122"/>
                <a:ea typeface="微软雅黑" panose="020B0503020204020204" pitchFamily="34" charset="-122"/>
              </a:defRPr>
            </a:lvl1pPr>
          </a:lstStyle>
          <a:p>
            <a:r>
              <a:rPr lang="zh-CN" altLang="en-US" sz="1600" dirty="0">
                <a:solidFill>
                  <a:srgbClr val="FFFF00"/>
                </a:solidFill>
              </a:rPr>
              <a:t>无总价合同：</a:t>
            </a:r>
            <a:r>
              <a:rPr lang="zh-CN" altLang="en-US" sz="1600" b="0" dirty="0">
                <a:solidFill>
                  <a:schemeClr val="bg1"/>
                </a:solidFill>
              </a:rPr>
              <a:t>比如快递费用、航空公司、物管费、水电的费用，合同约定的是单价，费用是按次结算的方式，合同约定服务期限内单价是不允许涨价的。</a:t>
            </a:r>
          </a:p>
        </p:txBody>
      </p:sp>
      <p:sp>
        <p:nvSpPr>
          <p:cNvPr id="10" name="文本框 9">
            <a:extLst>
              <a:ext uri="{FF2B5EF4-FFF2-40B4-BE49-F238E27FC236}">
                <a16:creationId xmlns:a16="http://schemas.microsoft.com/office/drawing/2014/main" id="{0F91B648-5FFA-4BDD-9943-84457DC60209}"/>
              </a:ext>
            </a:extLst>
          </p:cNvPr>
          <p:cNvSpPr txBox="1"/>
          <p:nvPr/>
        </p:nvSpPr>
        <p:spPr>
          <a:xfrm>
            <a:off x="2576006" y="4048214"/>
            <a:ext cx="8348816" cy="372025"/>
          </a:xfrm>
          <a:prstGeom prst="rect">
            <a:avLst/>
          </a:prstGeom>
          <a:noFill/>
        </p:spPr>
        <p:txBody>
          <a:bodyPr wrap="square" rtlCol="0">
            <a:spAutoFit/>
          </a:bodyPr>
          <a:lstStyle/>
          <a:p>
            <a:pPr>
              <a:lnSpc>
                <a:spcPct val="125000"/>
              </a:lnSpc>
            </a:pPr>
            <a:r>
              <a:rPr lang="zh-CN" altLang="en-US" sz="1600" b="1" dirty="0">
                <a:solidFill>
                  <a:srgbClr val="FFFF00"/>
                </a:solidFill>
                <a:latin typeface="微软雅黑" panose="020B0503020204020204" pitchFamily="34" charset="-122"/>
                <a:ea typeface="微软雅黑" panose="020B0503020204020204" pitchFamily="34" charset="-122"/>
              </a:rPr>
              <a:t>场景</a:t>
            </a:r>
            <a:r>
              <a:rPr lang="en-US" altLang="zh-CN" sz="1600" b="1" dirty="0">
                <a:solidFill>
                  <a:srgbClr val="FFFF00"/>
                </a:solidFill>
                <a:latin typeface="微软雅黑" panose="020B0503020204020204" pitchFamily="34" charset="-122"/>
                <a:ea typeface="微软雅黑" panose="020B0503020204020204" pitchFamily="34" charset="-122"/>
              </a:rPr>
              <a:t>1-</a:t>
            </a:r>
            <a:r>
              <a:rPr lang="zh-CN" altLang="en-US" sz="1600" b="1" dirty="0">
                <a:solidFill>
                  <a:srgbClr val="FFFF00"/>
                </a:solidFill>
                <a:latin typeface="微软雅黑" panose="020B0503020204020204" pitchFamily="34" charset="-122"/>
                <a:ea typeface="微软雅黑" panose="020B0503020204020204" pitchFamily="34" charset="-122"/>
              </a:rPr>
              <a:t>跨公司分摊合同</a:t>
            </a:r>
            <a:r>
              <a:rPr lang="zh-CN" altLang="en-US" sz="1600" b="1"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集团签订合同，但是预算分摊到子公司，支付也是子公司法人。</a:t>
            </a:r>
          </a:p>
        </p:txBody>
      </p:sp>
      <p:sp>
        <p:nvSpPr>
          <p:cNvPr id="11" name="文本框 10">
            <a:extLst>
              <a:ext uri="{FF2B5EF4-FFF2-40B4-BE49-F238E27FC236}">
                <a16:creationId xmlns:a16="http://schemas.microsoft.com/office/drawing/2014/main" id="{634FC4F1-5C1F-4D2C-9AEC-783D598DA08F}"/>
              </a:ext>
            </a:extLst>
          </p:cNvPr>
          <p:cNvSpPr txBox="1"/>
          <p:nvPr/>
        </p:nvSpPr>
        <p:spPr>
          <a:xfrm>
            <a:off x="2576006" y="4630583"/>
            <a:ext cx="7039988" cy="372025"/>
          </a:xfrm>
          <a:prstGeom prst="rect">
            <a:avLst/>
          </a:prstGeom>
          <a:noFill/>
        </p:spPr>
        <p:txBody>
          <a:bodyPr wrap="square" rtlCol="0">
            <a:spAutoFit/>
          </a:bodyPr>
          <a:lstStyle/>
          <a:p>
            <a:pPr>
              <a:lnSpc>
                <a:spcPct val="125000"/>
              </a:lnSpc>
            </a:pPr>
            <a:r>
              <a:rPr lang="zh-CN" altLang="en-US" sz="1600" b="1" dirty="0">
                <a:solidFill>
                  <a:srgbClr val="FFFF00"/>
                </a:solidFill>
                <a:latin typeface="微软雅黑" panose="020B0503020204020204" pitchFamily="34" charset="-122"/>
                <a:ea typeface="微软雅黑" panose="020B0503020204020204" pitchFamily="34" charset="-122"/>
              </a:rPr>
              <a:t>场景</a:t>
            </a:r>
            <a:r>
              <a:rPr lang="en-US" altLang="zh-CN" sz="1600" b="1" dirty="0">
                <a:solidFill>
                  <a:srgbClr val="FFFF00"/>
                </a:solidFill>
                <a:latin typeface="微软雅黑" panose="020B0503020204020204" pitchFamily="34" charset="-122"/>
                <a:ea typeface="微软雅黑" panose="020B0503020204020204" pitchFamily="34" charset="-122"/>
              </a:rPr>
              <a:t>2-</a:t>
            </a:r>
            <a:r>
              <a:rPr lang="zh-CN" altLang="en-US" sz="1600" b="1" dirty="0">
                <a:solidFill>
                  <a:srgbClr val="FFFF00"/>
                </a:solidFill>
                <a:latin typeface="微软雅黑" panose="020B0503020204020204" pitchFamily="34" charset="-122"/>
                <a:ea typeface="微软雅黑" panose="020B0503020204020204" pitchFamily="34" charset="-122"/>
              </a:rPr>
              <a:t>合同预付</a:t>
            </a:r>
            <a:r>
              <a:rPr lang="zh-CN" altLang="en-US" sz="1600" dirty="0">
                <a:solidFill>
                  <a:schemeClr val="bg1"/>
                </a:solidFill>
                <a:latin typeface="微软雅黑" panose="020B0503020204020204" pitchFamily="34" charset="-122"/>
                <a:ea typeface="微软雅黑" panose="020B0503020204020204" pitchFamily="34" charset="-122"/>
              </a:rPr>
              <a:t>：例如明星商演费是要先预付后续再签合同，冲销预付款。</a:t>
            </a:r>
          </a:p>
        </p:txBody>
      </p:sp>
      <p:sp>
        <p:nvSpPr>
          <p:cNvPr id="12" name="文本框 11">
            <a:extLst>
              <a:ext uri="{FF2B5EF4-FFF2-40B4-BE49-F238E27FC236}">
                <a16:creationId xmlns:a16="http://schemas.microsoft.com/office/drawing/2014/main" id="{14920B68-062D-40EE-8E95-94A4FB562664}"/>
              </a:ext>
            </a:extLst>
          </p:cNvPr>
          <p:cNvSpPr txBox="1"/>
          <p:nvPr/>
        </p:nvSpPr>
        <p:spPr>
          <a:xfrm>
            <a:off x="2604602" y="1636049"/>
            <a:ext cx="7463958" cy="372025"/>
          </a:xfrm>
          <a:prstGeom prst="rect">
            <a:avLst/>
          </a:prstGeom>
          <a:noFill/>
        </p:spPr>
        <p:txBody>
          <a:bodyPr wrap="square" rtlCol="0">
            <a:spAutoFit/>
          </a:bodyPr>
          <a:lstStyle>
            <a:defPPr>
              <a:defRPr lang="zh-CN"/>
            </a:defPPr>
            <a:lvl1pPr>
              <a:lnSpc>
                <a:spcPct val="125000"/>
              </a:lnSpc>
              <a:defRPr sz="1333" b="1">
                <a:latin typeface="微软雅黑" panose="020B0503020204020204" pitchFamily="34" charset="-122"/>
                <a:ea typeface="微软雅黑" panose="020B0503020204020204" pitchFamily="34" charset="-122"/>
              </a:defRPr>
            </a:lvl1pPr>
          </a:lstStyle>
          <a:p>
            <a:r>
              <a:rPr lang="zh-CN" altLang="en-US" sz="1600" dirty="0">
                <a:solidFill>
                  <a:srgbClr val="FFFF00"/>
                </a:solidFill>
              </a:rPr>
              <a:t>有总价合同</a:t>
            </a:r>
            <a:r>
              <a:rPr lang="zh-CN" altLang="en-US" sz="1600" dirty="0">
                <a:solidFill>
                  <a:schemeClr val="bg1"/>
                </a:solidFill>
              </a:rPr>
              <a:t>：</a:t>
            </a:r>
            <a:r>
              <a:rPr lang="zh-CN" altLang="en-US" sz="1600" b="0" dirty="0">
                <a:solidFill>
                  <a:schemeClr val="bg1"/>
                </a:solidFill>
              </a:rPr>
              <a:t>比如营销物料采购合同、营销推广合同，合同有明确的总价约定。</a:t>
            </a:r>
          </a:p>
        </p:txBody>
      </p:sp>
      <p:cxnSp>
        <p:nvCxnSpPr>
          <p:cNvPr id="14" name="直接连接符 13">
            <a:extLst>
              <a:ext uri="{FF2B5EF4-FFF2-40B4-BE49-F238E27FC236}">
                <a16:creationId xmlns:a16="http://schemas.microsoft.com/office/drawing/2014/main" id="{183737FD-C6E8-4627-B924-B46220EADF9F}"/>
              </a:ext>
            </a:extLst>
          </p:cNvPr>
          <p:cNvCxnSpPr>
            <a:cxnSpLocks/>
          </p:cNvCxnSpPr>
          <p:nvPr/>
        </p:nvCxnSpPr>
        <p:spPr>
          <a:xfrm>
            <a:off x="640080" y="3433341"/>
            <a:ext cx="10079408" cy="0"/>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A84E340A-6F86-423D-B278-2DD458BD7CBF}"/>
              </a:ext>
            </a:extLst>
          </p:cNvPr>
          <p:cNvGrpSpPr/>
          <p:nvPr/>
        </p:nvGrpSpPr>
        <p:grpSpPr>
          <a:xfrm>
            <a:off x="1267178" y="4120412"/>
            <a:ext cx="532422" cy="531595"/>
            <a:chOff x="6219826" y="5371539"/>
            <a:chExt cx="798725" cy="797485"/>
          </a:xfrm>
        </p:grpSpPr>
        <p:sp>
          <p:nvSpPr>
            <p:cNvPr id="16" name="Oval 182">
              <a:extLst>
                <a:ext uri="{FF2B5EF4-FFF2-40B4-BE49-F238E27FC236}">
                  <a16:creationId xmlns:a16="http://schemas.microsoft.com/office/drawing/2014/main" id="{66BA8C16-E3BF-47D0-8969-5E00329F0FD0}"/>
                </a:ext>
              </a:extLst>
            </p:cNvPr>
            <p:cNvSpPr>
              <a:spLocks noChangeArrowheads="1"/>
            </p:cNvSpPr>
            <p:nvPr/>
          </p:nvSpPr>
          <p:spPr bwMode="auto">
            <a:xfrm>
              <a:off x="6219826" y="5371539"/>
              <a:ext cx="798725" cy="797485"/>
            </a:xfrm>
            <a:prstGeom prst="ellipse">
              <a:avLst/>
            </a:prstGeom>
            <a:solidFill>
              <a:srgbClr val="29B9A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7" name="Freeform 280">
              <a:extLst>
                <a:ext uri="{FF2B5EF4-FFF2-40B4-BE49-F238E27FC236}">
                  <a16:creationId xmlns:a16="http://schemas.microsoft.com/office/drawing/2014/main" id="{1B8F8209-05FE-4C92-A147-5D64A99D78A4}"/>
                </a:ext>
              </a:extLst>
            </p:cNvPr>
            <p:cNvSpPr>
              <a:spLocks/>
            </p:cNvSpPr>
            <p:nvPr/>
          </p:nvSpPr>
          <p:spPr bwMode="auto">
            <a:xfrm>
              <a:off x="6431910" y="5582383"/>
              <a:ext cx="375798" cy="375798"/>
            </a:xfrm>
            <a:custGeom>
              <a:avLst/>
              <a:gdLst>
                <a:gd name="T0" fmla="*/ 124 w 128"/>
                <a:gd name="T1" fmla="*/ 128 h 128"/>
                <a:gd name="T2" fmla="*/ 4 w 128"/>
                <a:gd name="T3" fmla="*/ 128 h 128"/>
                <a:gd name="T4" fmla="*/ 0 w 128"/>
                <a:gd name="T5" fmla="*/ 124 h 128"/>
                <a:gd name="T6" fmla="*/ 0 w 128"/>
                <a:gd name="T7" fmla="*/ 4 h 128"/>
                <a:gd name="T8" fmla="*/ 4 w 128"/>
                <a:gd name="T9" fmla="*/ 0 h 128"/>
                <a:gd name="T10" fmla="*/ 8 w 128"/>
                <a:gd name="T11" fmla="*/ 4 h 128"/>
                <a:gd name="T12" fmla="*/ 8 w 128"/>
                <a:gd name="T13" fmla="*/ 120 h 128"/>
                <a:gd name="T14" fmla="*/ 124 w 128"/>
                <a:gd name="T15" fmla="*/ 120 h 128"/>
                <a:gd name="T16" fmla="*/ 128 w 128"/>
                <a:gd name="T17" fmla="*/ 124 h 128"/>
                <a:gd name="T18" fmla="*/ 124 w 128"/>
                <a:gd name="T19"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124" y="128"/>
                  </a:moveTo>
                  <a:cubicBezTo>
                    <a:pt x="4" y="128"/>
                    <a:pt x="4" y="128"/>
                    <a:pt x="4" y="128"/>
                  </a:cubicBezTo>
                  <a:cubicBezTo>
                    <a:pt x="1" y="128"/>
                    <a:pt x="0" y="126"/>
                    <a:pt x="0" y="124"/>
                  </a:cubicBezTo>
                  <a:cubicBezTo>
                    <a:pt x="0" y="4"/>
                    <a:pt x="0" y="4"/>
                    <a:pt x="0" y="4"/>
                  </a:cubicBezTo>
                  <a:cubicBezTo>
                    <a:pt x="0" y="2"/>
                    <a:pt x="1" y="0"/>
                    <a:pt x="4" y="0"/>
                  </a:cubicBezTo>
                  <a:cubicBezTo>
                    <a:pt x="6" y="0"/>
                    <a:pt x="8" y="2"/>
                    <a:pt x="8" y="4"/>
                  </a:cubicBezTo>
                  <a:cubicBezTo>
                    <a:pt x="8" y="120"/>
                    <a:pt x="8" y="120"/>
                    <a:pt x="8" y="120"/>
                  </a:cubicBezTo>
                  <a:cubicBezTo>
                    <a:pt x="124" y="120"/>
                    <a:pt x="124" y="120"/>
                    <a:pt x="124" y="120"/>
                  </a:cubicBezTo>
                  <a:cubicBezTo>
                    <a:pt x="126" y="120"/>
                    <a:pt x="128" y="122"/>
                    <a:pt x="128" y="124"/>
                  </a:cubicBezTo>
                  <a:cubicBezTo>
                    <a:pt x="128" y="126"/>
                    <a:pt x="126" y="128"/>
                    <a:pt x="124" y="12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8" name="Freeform 281">
              <a:extLst>
                <a:ext uri="{FF2B5EF4-FFF2-40B4-BE49-F238E27FC236}">
                  <a16:creationId xmlns:a16="http://schemas.microsoft.com/office/drawing/2014/main" id="{9A83C3A9-B0E7-4AD6-AC60-97701E8F8433}"/>
                </a:ext>
              </a:extLst>
            </p:cNvPr>
            <p:cNvSpPr>
              <a:spLocks/>
            </p:cNvSpPr>
            <p:nvPr/>
          </p:nvSpPr>
          <p:spPr bwMode="auto">
            <a:xfrm>
              <a:off x="6519968" y="5664240"/>
              <a:ext cx="251772" cy="161233"/>
            </a:xfrm>
            <a:custGeom>
              <a:avLst/>
              <a:gdLst>
                <a:gd name="T0" fmla="*/ 5 w 86"/>
                <a:gd name="T1" fmla="*/ 55 h 55"/>
                <a:gd name="T2" fmla="*/ 2 w 86"/>
                <a:gd name="T3" fmla="*/ 53 h 55"/>
                <a:gd name="T4" fmla="*/ 2 w 86"/>
                <a:gd name="T5" fmla="*/ 48 h 55"/>
                <a:gd name="T6" fmla="*/ 30 w 86"/>
                <a:gd name="T7" fmla="*/ 20 h 55"/>
                <a:gd name="T8" fmla="*/ 36 w 86"/>
                <a:gd name="T9" fmla="*/ 20 h 55"/>
                <a:gd name="T10" fmla="*/ 48 w 86"/>
                <a:gd name="T11" fmla="*/ 32 h 55"/>
                <a:gd name="T12" fmla="*/ 79 w 86"/>
                <a:gd name="T13" fmla="*/ 1 h 55"/>
                <a:gd name="T14" fmla="*/ 84 w 86"/>
                <a:gd name="T15" fmla="*/ 1 h 55"/>
                <a:gd name="T16" fmla="*/ 84 w 86"/>
                <a:gd name="T17" fmla="*/ 7 h 55"/>
                <a:gd name="T18" fmla="*/ 51 w 86"/>
                <a:gd name="T19" fmla="*/ 41 h 55"/>
                <a:gd name="T20" fmla="*/ 45 w 86"/>
                <a:gd name="T21" fmla="*/ 41 h 55"/>
                <a:gd name="T22" fmla="*/ 33 w 86"/>
                <a:gd name="T23" fmla="*/ 28 h 55"/>
                <a:gd name="T24" fmla="*/ 8 w 86"/>
                <a:gd name="T25" fmla="*/ 53 h 55"/>
                <a:gd name="T26" fmla="*/ 5 w 86"/>
                <a:gd name="T2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55">
                  <a:moveTo>
                    <a:pt x="5" y="55"/>
                  </a:moveTo>
                  <a:cubicBezTo>
                    <a:pt x="4" y="55"/>
                    <a:pt x="3" y="54"/>
                    <a:pt x="2" y="53"/>
                  </a:cubicBezTo>
                  <a:cubicBezTo>
                    <a:pt x="0" y="52"/>
                    <a:pt x="0" y="49"/>
                    <a:pt x="2" y="48"/>
                  </a:cubicBezTo>
                  <a:cubicBezTo>
                    <a:pt x="30" y="20"/>
                    <a:pt x="30" y="20"/>
                    <a:pt x="30" y="20"/>
                  </a:cubicBezTo>
                  <a:cubicBezTo>
                    <a:pt x="32" y="18"/>
                    <a:pt x="34" y="18"/>
                    <a:pt x="36" y="20"/>
                  </a:cubicBezTo>
                  <a:cubicBezTo>
                    <a:pt x="48" y="32"/>
                    <a:pt x="48" y="32"/>
                    <a:pt x="48" y="32"/>
                  </a:cubicBezTo>
                  <a:cubicBezTo>
                    <a:pt x="79" y="1"/>
                    <a:pt x="79" y="1"/>
                    <a:pt x="79" y="1"/>
                  </a:cubicBezTo>
                  <a:cubicBezTo>
                    <a:pt x="80" y="0"/>
                    <a:pt x="83" y="0"/>
                    <a:pt x="84" y="1"/>
                  </a:cubicBezTo>
                  <a:cubicBezTo>
                    <a:pt x="86" y="3"/>
                    <a:pt x="86" y="6"/>
                    <a:pt x="84" y="7"/>
                  </a:cubicBezTo>
                  <a:cubicBezTo>
                    <a:pt x="51" y="41"/>
                    <a:pt x="51" y="41"/>
                    <a:pt x="51" y="41"/>
                  </a:cubicBezTo>
                  <a:cubicBezTo>
                    <a:pt x="49" y="42"/>
                    <a:pt x="47" y="42"/>
                    <a:pt x="45" y="41"/>
                  </a:cubicBezTo>
                  <a:cubicBezTo>
                    <a:pt x="33" y="28"/>
                    <a:pt x="33" y="28"/>
                    <a:pt x="33" y="28"/>
                  </a:cubicBezTo>
                  <a:cubicBezTo>
                    <a:pt x="8" y="53"/>
                    <a:pt x="8" y="53"/>
                    <a:pt x="8" y="53"/>
                  </a:cubicBezTo>
                  <a:cubicBezTo>
                    <a:pt x="7" y="54"/>
                    <a:pt x="6" y="55"/>
                    <a:pt x="5" y="5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sp>
          <p:nvSpPr>
            <p:cNvPr id="19" name="Freeform 282">
              <a:extLst>
                <a:ext uri="{FF2B5EF4-FFF2-40B4-BE49-F238E27FC236}">
                  <a16:creationId xmlns:a16="http://schemas.microsoft.com/office/drawing/2014/main" id="{7A57E9EB-6FED-48DF-A035-547CF9423CD3}"/>
                </a:ext>
              </a:extLst>
            </p:cNvPr>
            <p:cNvSpPr>
              <a:spLocks/>
            </p:cNvSpPr>
            <p:nvPr/>
          </p:nvSpPr>
          <p:spPr bwMode="auto">
            <a:xfrm>
              <a:off x="6683682" y="5664240"/>
              <a:ext cx="88058" cy="88058"/>
            </a:xfrm>
            <a:custGeom>
              <a:avLst/>
              <a:gdLst>
                <a:gd name="T0" fmla="*/ 26 w 30"/>
                <a:gd name="T1" fmla="*/ 30 h 30"/>
                <a:gd name="T2" fmla="*/ 22 w 30"/>
                <a:gd name="T3" fmla="*/ 26 h 30"/>
                <a:gd name="T4" fmla="*/ 22 w 30"/>
                <a:gd name="T5" fmla="*/ 8 h 30"/>
                <a:gd name="T6" fmla="*/ 4 w 30"/>
                <a:gd name="T7" fmla="*/ 8 h 30"/>
                <a:gd name="T8" fmla="*/ 0 w 30"/>
                <a:gd name="T9" fmla="*/ 4 h 30"/>
                <a:gd name="T10" fmla="*/ 4 w 30"/>
                <a:gd name="T11" fmla="*/ 0 h 30"/>
                <a:gd name="T12" fmla="*/ 26 w 30"/>
                <a:gd name="T13" fmla="*/ 0 h 30"/>
                <a:gd name="T14" fmla="*/ 30 w 30"/>
                <a:gd name="T15" fmla="*/ 4 h 30"/>
                <a:gd name="T16" fmla="*/ 30 w 30"/>
                <a:gd name="T17" fmla="*/ 26 h 30"/>
                <a:gd name="T18" fmla="*/ 26 w 30"/>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0">
                  <a:moveTo>
                    <a:pt x="26" y="30"/>
                  </a:moveTo>
                  <a:cubicBezTo>
                    <a:pt x="23" y="30"/>
                    <a:pt x="22" y="28"/>
                    <a:pt x="22" y="26"/>
                  </a:cubicBezTo>
                  <a:cubicBezTo>
                    <a:pt x="22" y="8"/>
                    <a:pt x="22" y="8"/>
                    <a:pt x="22" y="8"/>
                  </a:cubicBezTo>
                  <a:cubicBezTo>
                    <a:pt x="4" y="8"/>
                    <a:pt x="4" y="8"/>
                    <a:pt x="4" y="8"/>
                  </a:cubicBezTo>
                  <a:cubicBezTo>
                    <a:pt x="2" y="8"/>
                    <a:pt x="0" y="6"/>
                    <a:pt x="0" y="4"/>
                  </a:cubicBezTo>
                  <a:cubicBezTo>
                    <a:pt x="0" y="2"/>
                    <a:pt x="2" y="0"/>
                    <a:pt x="4" y="0"/>
                  </a:cubicBezTo>
                  <a:cubicBezTo>
                    <a:pt x="26" y="0"/>
                    <a:pt x="26" y="0"/>
                    <a:pt x="26" y="0"/>
                  </a:cubicBezTo>
                  <a:cubicBezTo>
                    <a:pt x="28" y="0"/>
                    <a:pt x="30" y="2"/>
                    <a:pt x="30" y="4"/>
                  </a:cubicBezTo>
                  <a:cubicBezTo>
                    <a:pt x="30" y="26"/>
                    <a:pt x="30" y="26"/>
                    <a:pt x="30" y="26"/>
                  </a:cubicBezTo>
                  <a:cubicBezTo>
                    <a:pt x="30" y="28"/>
                    <a:pt x="28" y="30"/>
                    <a:pt x="26" y="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0953" tIns="30476" rIns="60953" bIns="30476" numCol="1" anchor="t" anchorCtr="0" compatLnSpc="1">
              <a:prstTxWarp prst="textNoShape">
                <a:avLst/>
              </a:prstTxWarp>
            </a:bodyPr>
            <a:lstStyle/>
            <a:p>
              <a:endParaRPr lang="zh-CN" altLang="en-US" sz="1333"/>
            </a:p>
          </p:txBody>
        </p:sp>
      </p:grpSp>
      <p:sp>
        <p:nvSpPr>
          <p:cNvPr id="20" name="文本框 19">
            <a:extLst>
              <a:ext uri="{FF2B5EF4-FFF2-40B4-BE49-F238E27FC236}">
                <a16:creationId xmlns:a16="http://schemas.microsoft.com/office/drawing/2014/main" id="{781FF629-89F6-49CB-AD2E-A890DF9D1D2B}"/>
              </a:ext>
            </a:extLst>
          </p:cNvPr>
          <p:cNvSpPr txBox="1"/>
          <p:nvPr/>
        </p:nvSpPr>
        <p:spPr>
          <a:xfrm>
            <a:off x="828952" y="4766922"/>
            <a:ext cx="1428525" cy="338554"/>
          </a:xfrm>
          <a:prstGeom prst="rect">
            <a:avLst/>
          </a:prstGeom>
          <a:noFill/>
        </p:spPr>
        <p:txBody>
          <a:bodyPr wrap="square" rtlCol="0">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两种特殊场景</a:t>
            </a:r>
          </a:p>
        </p:txBody>
      </p:sp>
    </p:spTree>
    <p:extLst>
      <p:ext uri="{BB962C8B-B14F-4D97-AF65-F5344CB8AC3E}">
        <p14:creationId xmlns:p14="http://schemas.microsoft.com/office/powerpoint/2010/main" val="84008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t="39825" r="40974"/>
          <a:stretch>
            <a:fillRect/>
          </a:stretch>
        </p:blipFill>
        <p:spPr>
          <a:xfrm>
            <a:off x="9485" y="-24116"/>
            <a:ext cx="12173030" cy="6876781"/>
          </a:xfrm>
          <a:prstGeom prst="rect">
            <a:avLst/>
          </a:prstGeom>
        </p:spPr>
      </p:pic>
      <p:sp>
        <p:nvSpPr>
          <p:cNvPr id="3" name="文本框 2"/>
          <p:cNvSpPr txBox="1"/>
          <p:nvPr/>
        </p:nvSpPr>
        <p:spPr>
          <a:xfrm>
            <a:off x="951086" y="2056536"/>
            <a:ext cx="1737602" cy="3764557"/>
          </a:xfrm>
          <a:prstGeom prst="rect">
            <a:avLst/>
          </a:prstGeom>
          <a:noFill/>
        </p:spPr>
        <p:txBody>
          <a:bodyPr wrap="square" rtlCol="0">
            <a:spAutoFit/>
          </a:bodyPr>
          <a:lstStyle/>
          <a:p>
            <a:pPr defTabSz="1087644"/>
            <a:r>
              <a:rPr lang="en-US" altLang="zh-CN" sz="23863" dirty="0">
                <a:solidFill>
                  <a:srgbClr val="02B0F0"/>
                </a:solidFill>
                <a:latin typeface="Impact" panose="020B0806030902050204" pitchFamily="34" charset="0"/>
                <a:ea typeface="Microsoft YaHei"/>
              </a:rPr>
              <a:t>1</a:t>
            </a:r>
            <a:endParaRPr lang="zh-CN" altLang="en-US" sz="23863" dirty="0">
              <a:solidFill>
                <a:srgbClr val="02B0F0"/>
              </a:solidFill>
              <a:latin typeface="Impact" panose="020B0806030902050204" pitchFamily="34" charset="0"/>
              <a:ea typeface="Microsoft YaHei"/>
            </a:endParaRPr>
          </a:p>
        </p:txBody>
      </p:sp>
      <p:grpSp>
        <p:nvGrpSpPr>
          <p:cNvPr id="4" name="组合 3"/>
          <p:cNvGrpSpPr/>
          <p:nvPr/>
        </p:nvGrpSpPr>
        <p:grpSpPr>
          <a:xfrm>
            <a:off x="2600241" y="3949562"/>
            <a:ext cx="126628" cy="1149565"/>
            <a:chOff x="5219700" y="2609850"/>
            <a:chExt cx="153844" cy="1396642"/>
          </a:xfrm>
          <a:solidFill>
            <a:schemeClr val="bg1"/>
          </a:solidFill>
        </p:grpSpPr>
        <p:cxnSp>
          <p:nvCxnSpPr>
            <p:cNvPr id="5" name="直接连接符 4"/>
            <p:cNvCxnSpPr/>
            <p:nvPr/>
          </p:nvCxnSpPr>
          <p:spPr>
            <a:xfrm>
              <a:off x="5290369" y="2620144"/>
              <a:ext cx="0" cy="1386348"/>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5219700" y="260985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
          <p:nvSpPr>
            <p:cNvPr id="7" name="椭圆 6"/>
            <p:cNvSpPr/>
            <p:nvPr/>
          </p:nvSpPr>
          <p:spPr>
            <a:xfrm>
              <a:off x="5221144" y="3848100"/>
              <a:ext cx="152400" cy="152400"/>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grpSp>
      <p:sp>
        <p:nvSpPr>
          <p:cNvPr id="8" name="文本框 7"/>
          <p:cNvSpPr txBox="1"/>
          <p:nvPr/>
        </p:nvSpPr>
        <p:spPr>
          <a:xfrm>
            <a:off x="2783848" y="3827805"/>
            <a:ext cx="3312857" cy="645433"/>
          </a:xfrm>
          <a:prstGeom prst="rect">
            <a:avLst/>
          </a:prstGeom>
          <a:noFill/>
        </p:spPr>
        <p:txBody>
          <a:bodyPr wrap="square" rtlCol="0">
            <a:spAutoFit/>
          </a:bodyPr>
          <a:lstStyle/>
          <a:p>
            <a:pPr defTabSz="1087644"/>
            <a:r>
              <a:rPr lang="en-US" altLang="zh-CN" sz="3594" dirty="0">
                <a:solidFill>
                  <a:prstClr val="white"/>
                </a:solidFill>
                <a:latin typeface="微软雅黑" panose="020B0503020204020204" pitchFamily="34" charset="-122"/>
                <a:ea typeface="微软雅黑" panose="020B0503020204020204" pitchFamily="34" charset="-122"/>
              </a:rPr>
              <a:t>PART ONE</a:t>
            </a:r>
            <a:endParaRPr lang="zh-CN" altLang="en-US" sz="3594" dirty="0">
              <a:solidFill>
                <a:prstClr val="white"/>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783848" y="4495110"/>
            <a:ext cx="6749743" cy="706988"/>
          </a:xfrm>
          <a:prstGeom prst="rect">
            <a:avLst/>
          </a:prstGeom>
          <a:noFill/>
        </p:spPr>
        <p:txBody>
          <a:bodyPr wrap="square" rtlCol="0">
            <a:spAutoFit/>
          </a:bodyPr>
          <a:lstStyle/>
          <a:p>
            <a:pPr defTabSz="1087644"/>
            <a:r>
              <a:rPr lang="zh-CN" altLang="en-US" sz="3994" b="1" dirty="0">
                <a:solidFill>
                  <a:prstClr val="white"/>
                </a:solidFill>
                <a:latin typeface="幼圆" panose="02010509060101010101" pitchFamily="49" charset="-122"/>
                <a:ea typeface="幼圆" panose="02010509060101010101" pitchFamily="49" charset="-122"/>
              </a:rPr>
              <a:t>有总价合同业务实例讲解</a:t>
            </a:r>
          </a:p>
        </p:txBody>
      </p:sp>
      <p:sp>
        <p:nvSpPr>
          <p:cNvPr id="10" name="等腰三角形 9"/>
          <p:cNvSpPr/>
          <p:nvPr/>
        </p:nvSpPr>
        <p:spPr>
          <a:xfrm rot="5400000">
            <a:off x="5623713" y="3998654"/>
            <a:ext cx="352206" cy="303626"/>
          </a:xfrm>
          <a:prstGeom prst="triangle">
            <a:avLst/>
          </a:prstGeom>
          <a:solidFill>
            <a:srgbClr val="02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87644"/>
            <a:endParaRPr lang="zh-CN" altLang="en-US" sz="2377">
              <a:solidFill>
                <a:prstClr val="white"/>
              </a:solidFill>
              <a:latin typeface="Arial"/>
              <a:ea typeface="Microsoft YaHei"/>
            </a:endParaRPr>
          </a:p>
        </p:txBody>
      </p:sp>
    </p:spTree>
    <p:extLst>
      <p:ext uri="{BB962C8B-B14F-4D97-AF65-F5344CB8AC3E}">
        <p14:creationId xmlns:p14="http://schemas.microsoft.com/office/powerpoint/2010/main" val="329432899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156E6AE1-55FC-407D-81CF-1E4301598BC0}"/>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有总价合同系统流程</a:t>
            </a:r>
            <a:endParaRPr lang="zh-CN" altLang="zh-CN" sz="3199" b="1" dirty="0">
              <a:solidFill>
                <a:schemeClr val="bg1"/>
              </a:solidFill>
              <a:latin typeface="方正兰亭粗黑_GBK" charset="-122"/>
              <a:ea typeface="微软雅黑" pitchFamily="34" charset="-122"/>
            </a:endParaRPr>
          </a:p>
        </p:txBody>
      </p:sp>
      <p:sp>
        <p:nvSpPr>
          <p:cNvPr id="12" name="流程图: 终止 11">
            <a:extLst>
              <a:ext uri="{FF2B5EF4-FFF2-40B4-BE49-F238E27FC236}">
                <a16:creationId xmlns:a16="http://schemas.microsoft.com/office/drawing/2014/main" id="{509FDB8E-37DD-4D4B-8DFF-6F38649D3D80}"/>
              </a:ext>
            </a:extLst>
          </p:cNvPr>
          <p:cNvSpPr/>
          <p:nvPr/>
        </p:nvSpPr>
        <p:spPr>
          <a:xfrm>
            <a:off x="2210502" y="2287821"/>
            <a:ext cx="1212511" cy="562422"/>
          </a:xfrm>
          <a:prstGeom prst="flowChartTerminator">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立项申请</a:t>
            </a:r>
            <a:endParaRPr lang="en-US" altLang="zh-CN" sz="1200" dirty="0">
              <a:solidFill>
                <a:schemeClr val="bg1"/>
              </a:solidFill>
            </a:endParaRPr>
          </a:p>
          <a:p>
            <a:pPr algn="ctr"/>
            <a:r>
              <a:rPr lang="zh-CN" altLang="en-US" sz="1200" dirty="0">
                <a:solidFill>
                  <a:schemeClr val="bg1"/>
                </a:solidFill>
              </a:rPr>
              <a:t>（可选）</a:t>
            </a:r>
          </a:p>
        </p:txBody>
      </p:sp>
      <p:sp>
        <p:nvSpPr>
          <p:cNvPr id="13" name="流程图: 可选过程 12">
            <a:extLst>
              <a:ext uri="{FF2B5EF4-FFF2-40B4-BE49-F238E27FC236}">
                <a16:creationId xmlns:a16="http://schemas.microsoft.com/office/drawing/2014/main" id="{F765FFD2-1E82-46EB-9A9A-E92BA39A43A9}"/>
              </a:ext>
            </a:extLst>
          </p:cNvPr>
          <p:cNvSpPr/>
          <p:nvPr/>
        </p:nvSpPr>
        <p:spPr>
          <a:xfrm>
            <a:off x="4348484" y="2316782"/>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合同签订</a:t>
            </a:r>
          </a:p>
        </p:txBody>
      </p:sp>
      <p:cxnSp>
        <p:nvCxnSpPr>
          <p:cNvPr id="14" name="直接箭头连接符 13">
            <a:extLst>
              <a:ext uri="{FF2B5EF4-FFF2-40B4-BE49-F238E27FC236}">
                <a16:creationId xmlns:a16="http://schemas.microsoft.com/office/drawing/2014/main" id="{20983320-23A4-4D31-BF98-FD89548502A7}"/>
              </a:ext>
            </a:extLst>
          </p:cNvPr>
          <p:cNvCxnSpPr>
            <a:stCxn id="12" idx="3"/>
            <a:endCxn id="13" idx="1"/>
          </p:cNvCxnSpPr>
          <p:nvPr/>
        </p:nvCxnSpPr>
        <p:spPr>
          <a:xfrm flipV="1">
            <a:off x="3423013" y="2562947"/>
            <a:ext cx="925471" cy="60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流程图: 可选过程 14">
            <a:extLst>
              <a:ext uri="{FF2B5EF4-FFF2-40B4-BE49-F238E27FC236}">
                <a16:creationId xmlns:a16="http://schemas.microsoft.com/office/drawing/2014/main" id="{62849FA1-D024-46F0-877C-F75F5DC46D94}"/>
              </a:ext>
            </a:extLst>
          </p:cNvPr>
          <p:cNvSpPr/>
          <p:nvPr/>
        </p:nvSpPr>
        <p:spPr>
          <a:xfrm>
            <a:off x="8404204" y="2316782"/>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合同请款</a:t>
            </a:r>
          </a:p>
        </p:txBody>
      </p:sp>
      <p:cxnSp>
        <p:nvCxnSpPr>
          <p:cNvPr id="16" name="直接箭头连接符 15">
            <a:extLst>
              <a:ext uri="{FF2B5EF4-FFF2-40B4-BE49-F238E27FC236}">
                <a16:creationId xmlns:a16="http://schemas.microsoft.com/office/drawing/2014/main" id="{E0C0B1C6-6618-42B3-A601-0CF560CE2BC0}"/>
              </a:ext>
            </a:extLst>
          </p:cNvPr>
          <p:cNvCxnSpPr>
            <a:cxnSpLocks/>
            <a:stCxn id="26" idx="3"/>
            <a:endCxn id="15" idx="1"/>
          </p:cNvCxnSpPr>
          <p:nvPr/>
        </p:nvCxnSpPr>
        <p:spPr>
          <a:xfrm flipV="1">
            <a:off x="7604926" y="2562947"/>
            <a:ext cx="799278" cy="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流程图: 终止 16">
            <a:extLst>
              <a:ext uri="{FF2B5EF4-FFF2-40B4-BE49-F238E27FC236}">
                <a16:creationId xmlns:a16="http://schemas.microsoft.com/office/drawing/2014/main" id="{3D37AF57-CCE4-4F21-BCD3-8F88580E694E}"/>
              </a:ext>
            </a:extLst>
          </p:cNvPr>
          <p:cNvSpPr/>
          <p:nvPr/>
        </p:nvSpPr>
        <p:spPr>
          <a:xfrm>
            <a:off x="10343254" y="2374428"/>
            <a:ext cx="1212511" cy="350858"/>
          </a:xfrm>
          <a:prstGeom prst="flowChartTerminator">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财务付款</a:t>
            </a:r>
          </a:p>
        </p:txBody>
      </p:sp>
      <p:cxnSp>
        <p:nvCxnSpPr>
          <p:cNvPr id="18" name="直接箭头连接符 17">
            <a:extLst>
              <a:ext uri="{FF2B5EF4-FFF2-40B4-BE49-F238E27FC236}">
                <a16:creationId xmlns:a16="http://schemas.microsoft.com/office/drawing/2014/main" id="{6CAC72E4-B538-4849-AD54-1FCD707FA034}"/>
              </a:ext>
            </a:extLst>
          </p:cNvPr>
          <p:cNvCxnSpPr>
            <a:stCxn id="15" idx="3"/>
            <a:endCxn id="17" idx="1"/>
          </p:cNvCxnSpPr>
          <p:nvPr/>
        </p:nvCxnSpPr>
        <p:spPr>
          <a:xfrm flipV="1">
            <a:off x="9629199" y="2549857"/>
            <a:ext cx="714055" cy="13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流程图: 决策 18">
            <a:extLst>
              <a:ext uri="{FF2B5EF4-FFF2-40B4-BE49-F238E27FC236}">
                <a16:creationId xmlns:a16="http://schemas.microsoft.com/office/drawing/2014/main" id="{819AD589-6F5A-438C-94BF-886CA6A832DC}"/>
              </a:ext>
            </a:extLst>
          </p:cNvPr>
          <p:cNvSpPr/>
          <p:nvPr/>
        </p:nvSpPr>
        <p:spPr>
          <a:xfrm>
            <a:off x="8278871" y="3458446"/>
            <a:ext cx="1464416" cy="425454"/>
          </a:xfrm>
          <a:prstGeom prst="flowChartDecision">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已执行完</a:t>
            </a:r>
          </a:p>
        </p:txBody>
      </p:sp>
      <p:cxnSp>
        <p:nvCxnSpPr>
          <p:cNvPr id="21" name="直接箭头连接符 20">
            <a:extLst>
              <a:ext uri="{FF2B5EF4-FFF2-40B4-BE49-F238E27FC236}">
                <a16:creationId xmlns:a16="http://schemas.microsoft.com/office/drawing/2014/main" id="{BA6DB53C-BD89-46FB-947B-60C210DA2D19}"/>
              </a:ext>
            </a:extLst>
          </p:cNvPr>
          <p:cNvCxnSpPr>
            <a:stCxn id="15" idx="2"/>
            <a:endCxn id="19" idx="0"/>
          </p:cNvCxnSpPr>
          <p:nvPr/>
        </p:nvCxnSpPr>
        <p:spPr>
          <a:xfrm flipH="1">
            <a:off x="9011079" y="2809111"/>
            <a:ext cx="5623" cy="649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肘形连接符 55">
            <a:extLst>
              <a:ext uri="{FF2B5EF4-FFF2-40B4-BE49-F238E27FC236}">
                <a16:creationId xmlns:a16="http://schemas.microsoft.com/office/drawing/2014/main" id="{F03A1FAD-7A55-4707-BE8B-555A00DCDF3B}"/>
              </a:ext>
            </a:extLst>
          </p:cNvPr>
          <p:cNvCxnSpPr>
            <a:stCxn id="19" idx="1"/>
            <a:endCxn id="15" idx="1"/>
          </p:cNvCxnSpPr>
          <p:nvPr/>
        </p:nvCxnSpPr>
        <p:spPr>
          <a:xfrm rot="10800000" flipH="1">
            <a:off x="8278870" y="2562947"/>
            <a:ext cx="125333" cy="1108226"/>
          </a:xfrm>
          <a:prstGeom prst="bentConnector3">
            <a:avLst>
              <a:gd name="adj1" fmla="val -182394"/>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02712D9-2BCC-4394-8706-1D519C816AFF}"/>
              </a:ext>
            </a:extLst>
          </p:cNvPr>
          <p:cNvSpPr txBox="1"/>
          <p:nvPr/>
        </p:nvSpPr>
        <p:spPr>
          <a:xfrm>
            <a:off x="9787303" y="4424641"/>
            <a:ext cx="397846" cy="276999"/>
          </a:xfrm>
          <a:prstGeom prst="rect">
            <a:avLst/>
          </a:prstGeom>
          <a:noFill/>
        </p:spPr>
        <p:txBody>
          <a:bodyPr wrap="square" rtlCol="0">
            <a:spAutoFit/>
          </a:bodyPr>
          <a:lstStyle/>
          <a:p>
            <a:r>
              <a:rPr lang="zh-CN" altLang="en-US" sz="1200" dirty="0">
                <a:solidFill>
                  <a:schemeClr val="bg1"/>
                </a:solidFill>
              </a:rPr>
              <a:t>是</a:t>
            </a:r>
          </a:p>
        </p:txBody>
      </p:sp>
      <p:sp>
        <p:nvSpPr>
          <p:cNvPr id="25" name="文本框 24">
            <a:extLst>
              <a:ext uri="{FF2B5EF4-FFF2-40B4-BE49-F238E27FC236}">
                <a16:creationId xmlns:a16="http://schemas.microsoft.com/office/drawing/2014/main" id="{48CEC6B8-B940-42F5-B34E-90D475B8150D}"/>
              </a:ext>
            </a:extLst>
          </p:cNvPr>
          <p:cNvSpPr txBox="1"/>
          <p:nvPr/>
        </p:nvSpPr>
        <p:spPr>
          <a:xfrm>
            <a:off x="7886648" y="3227109"/>
            <a:ext cx="397846" cy="276999"/>
          </a:xfrm>
          <a:prstGeom prst="rect">
            <a:avLst/>
          </a:prstGeom>
          <a:noFill/>
        </p:spPr>
        <p:txBody>
          <a:bodyPr wrap="square" rtlCol="0">
            <a:spAutoFit/>
          </a:bodyPr>
          <a:lstStyle/>
          <a:p>
            <a:r>
              <a:rPr lang="zh-CN" altLang="en-US" sz="1200" dirty="0">
                <a:solidFill>
                  <a:schemeClr val="bg1"/>
                </a:solidFill>
              </a:rPr>
              <a:t>否</a:t>
            </a:r>
          </a:p>
        </p:txBody>
      </p:sp>
      <p:sp>
        <p:nvSpPr>
          <p:cNvPr id="26" name="流程图: 可选过程 25">
            <a:extLst>
              <a:ext uri="{FF2B5EF4-FFF2-40B4-BE49-F238E27FC236}">
                <a16:creationId xmlns:a16="http://schemas.microsoft.com/office/drawing/2014/main" id="{5E29DB00-2B6D-4B57-A509-F70785A87EFB}"/>
              </a:ext>
            </a:extLst>
          </p:cNvPr>
          <p:cNvSpPr/>
          <p:nvPr/>
        </p:nvSpPr>
        <p:spPr>
          <a:xfrm>
            <a:off x="6379931" y="2325612"/>
            <a:ext cx="1224995" cy="492329"/>
          </a:xfrm>
          <a:prstGeom prst="flowChartAlternateProcess">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合同验收</a:t>
            </a:r>
            <a:endParaRPr lang="en-US" altLang="zh-CN" sz="1200" dirty="0">
              <a:solidFill>
                <a:schemeClr val="bg1"/>
              </a:solidFill>
            </a:endParaRPr>
          </a:p>
          <a:p>
            <a:pPr algn="ctr"/>
            <a:r>
              <a:rPr lang="zh-CN" altLang="en-US" sz="1200" dirty="0">
                <a:solidFill>
                  <a:schemeClr val="bg1"/>
                </a:solidFill>
              </a:rPr>
              <a:t>（可选）</a:t>
            </a:r>
          </a:p>
        </p:txBody>
      </p:sp>
      <p:cxnSp>
        <p:nvCxnSpPr>
          <p:cNvPr id="27" name="直接箭头连接符 26">
            <a:extLst>
              <a:ext uri="{FF2B5EF4-FFF2-40B4-BE49-F238E27FC236}">
                <a16:creationId xmlns:a16="http://schemas.microsoft.com/office/drawing/2014/main" id="{BA7896A3-2A44-4813-B0F4-063683C013E9}"/>
              </a:ext>
            </a:extLst>
          </p:cNvPr>
          <p:cNvCxnSpPr>
            <a:cxnSpLocks/>
            <a:stCxn id="13" idx="3"/>
            <a:endCxn id="26" idx="1"/>
          </p:cNvCxnSpPr>
          <p:nvPr/>
        </p:nvCxnSpPr>
        <p:spPr>
          <a:xfrm>
            <a:off x="5573479" y="2562947"/>
            <a:ext cx="806452" cy="8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流程图: 可选过程 27">
            <a:extLst>
              <a:ext uri="{FF2B5EF4-FFF2-40B4-BE49-F238E27FC236}">
                <a16:creationId xmlns:a16="http://schemas.microsoft.com/office/drawing/2014/main" id="{51DBC0BF-07B8-4B3D-AF6E-2CB7A0C1FD7E}"/>
              </a:ext>
            </a:extLst>
          </p:cNvPr>
          <p:cNvSpPr/>
          <p:nvPr/>
        </p:nvSpPr>
        <p:spPr>
          <a:xfrm>
            <a:off x="5115287" y="3426017"/>
            <a:ext cx="1224995" cy="492329"/>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补充协议</a:t>
            </a:r>
          </a:p>
        </p:txBody>
      </p:sp>
      <p:cxnSp>
        <p:nvCxnSpPr>
          <p:cNvPr id="29" name="肘形连接符 55">
            <a:extLst>
              <a:ext uri="{FF2B5EF4-FFF2-40B4-BE49-F238E27FC236}">
                <a16:creationId xmlns:a16="http://schemas.microsoft.com/office/drawing/2014/main" id="{EB2BB7F5-E83E-4F92-9091-7BFE90E23DF1}"/>
              </a:ext>
            </a:extLst>
          </p:cNvPr>
          <p:cNvCxnSpPr>
            <a:cxnSpLocks/>
            <a:stCxn id="13" idx="2"/>
            <a:endCxn id="28" idx="1"/>
          </p:cNvCxnSpPr>
          <p:nvPr/>
        </p:nvCxnSpPr>
        <p:spPr>
          <a:xfrm rot="16200000" flipH="1">
            <a:off x="4606599" y="3163493"/>
            <a:ext cx="863071" cy="15430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肘形连接符 55">
            <a:extLst>
              <a:ext uri="{FF2B5EF4-FFF2-40B4-BE49-F238E27FC236}">
                <a16:creationId xmlns:a16="http://schemas.microsoft.com/office/drawing/2014/main" id="{1D73FD51-9D1E-4333-8A10-1CC5C6A348F0}"/>
              </a:ext>
            </a:extLst>
          </p:cNvPr>
          <p:cNvCxnSpPr>
            <a:cxnSpLocks/>
            <a:stCxn id="28" idx="3"/>
            <a:endCxn id="26" idx="2"/>
          </p:cNvCxnSpPr>
          <p:nvPr/>
        </p:nvCxnSpPr>
        <p:spPr>
          <a:xfrm flipV="1">
            <a:off x="6340282" y="2817941"/>
            <a:ext cx="652147" cy="8542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49CA2360-59E3-41FD-9C95-4071405508AC}"/>
              </a:ext>
            </a:extLst>
          </p:cNvPr>
          <p:cNvSpPr/>
          <p:nvPr/>
        </p:nvSpPr>
        <p:spPr>
          <a:xfrm>
            <a:off x="3096796" y="1379741"/>
            <a:ext cx="1578945" cy="486244"/>
          </a:xfrm>
          <a:prstGeom prst="rect">
            <a:avLst/>
          </a:prstGeom>
          <a:solidFill>
            <a:srgbClr val="C38587"/>
          </a:solidFill>
          <a:ln>
            <a:solidFill>
              <a:srgbClr val="C38587"/>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pPr algn="ctr"/>
            <a:r>
              <a:rPr lang="zh-CN" altLang="en-US" sz="1200" dirty="0">
                <a:solidFill>
                  <a:schemeClr val="bg1"/>
                </a:solidFill>
                <a:latin typeface="等线" panose="02010600030101010101" pitchFamily="2" charset="-122"/>
                <a:ea typeface="等线" panose="02010600030101010101" pitchFamily="2" charset="-122"/>
              </a:rPr>
              <a:t>招投标</a:t>
            </a:r>
            <a:endParaRPr lang="en-US" altLang="zh-CN" sz="1200" dirty="0">
              <a:solidFill>
                <a:schemeClr val="bg1"/>
              </a:solidFill>
              <a:latin typeface="等线" panose="02010600030101010101" pitchFamily="2" charset="-122"/>
              <a:ea typeface="等线" panose="02010600030101010101" pitchFamily="2" charset="-122"/>
            </a:endParaRPr>
          </a:p>
          <a:p>
            <a:pPr algn="ctr"/>
            <a:r>
              <a:rPr lang="zh-CN" altLang="en-US" sz="1200" dirty="0">
                <a:solidFill>
                  <a:schemeClr val="bg1"/>
                </a:solidFill>
                <a:latin typeface="等线" panose="02010600030101010101" pitchFamily="2" charset="-122"/>
                <a:ea typeface="等线" panose="02010600030101010101" pitchFamily="2" charset="-122"/>
              </a:rPr>
              <a:t>（可选，采招系统）</a:t>
            </a:r>
          </a:p>
        </p:txBody>
      </p:sp>
      <p:cxnSp>
        <p:nvCxnSpPr>
          <p:cNvPr id="33" name="肘形连接符 55">
            <a:extLst>
              <a:ext uri="{FF2B5EF4-FFF2-40B4-BE49-F238E27FC236}">
                <a16:creationId xmlns:a16="http://schemas.microsoft.com/office/drawing/2014/main" id="{8A4770BB-8D1A-409E-B54D-0A4D2A64FE88}"/>
              </a:ext>
            </a:extLst>
          </p:cNvPr>
          <p:cNvCxnSpPr>
            <a:cxnSpLocks/>
            <a:stCxn id="12" idx="0"/>
            <a:endCxn id="32" idx="1"/>
          </p:cNvCxnSpPr>
          <p:nvPr/>
        </p:nvCxnSpPr>
        <p:spPr>
          <a:xfrm rot="5400000" flipH="1" flipV="1">
            <a:off x="2624298" y="1815323"/>
            <a:ext cx="664958" cy="280038"/>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肘形连接符 55">
            <a:extLst>
              <a:ext uri="{FF2B5EF4-FFF2-40B4-BE49-F238E27FC236}">
                <a16:creationId xmlns:a16="http://schemas.microsoft.com/office/drawing/2014/main" id="{1E2FAF39-B513-47F4-B27F-AF5F4C6038F8}"/>
              </a:ext>
            </a:extLst>
          </p:cNvPr>
          <p:cNvCxnSpPr>
            <a:cxnSpLocks/>
            <a:stCxn id="32" idx="3"/>
            <a:endCxn id="13" idx="0"/>
          </p:cNvCxnSpPr>
          <p:nvPr/>
        </p:nvCxnSpPr>
        <p:spPr>
          <a:xfrm>
            <a:off x="4675741" y="1622863"/>
            <a:ext cx="285241" cy="693919"/>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流程图: 决策 38">
            <a:extLst>
              <a:ext uri="{FF2B5EF4-FFF2-40B4-BE49-F238E27FC236}">
                <a16:creationId xmlns:a16="http://schemas.microsoft.com/office/drawing/2014/main" id="{6E295E46-BB70-4ED9-9834-B6DBCB29AB49}"/>
              </a:ext>
            </a:extLst>
          </p:cNvPr>
          <p:cNvSpPr/>
          <p:nvPr/>
        </p:nvSpPr>
        <p:spPr>
          <a:xfrm>
            <a:off x="8278870" y="4344567"/>
            <a:ext cx="1464416" cy="425454"/>
          </a:xfrm>
          <a:prstGeom prst="flowChartDecision">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200" dirty="0">
                <a:solidFill>
                  <a:schemeClr val="bg1"/>
                </a:solidFill>
              </a:rPr>
              <a:t>有结算差额</a:t>
            </a:r>
          </a:p>
        </p:txBody>
      </p:sp>
      <p:sp>
        <p:nvSpPr>
          <p:cNvPr id="40" name="流程图: 可选过程 39">
            <a:extLst>
              <a:ext uri="{FF2B5EF4-FFF2-40B4-BE49-F238E27FC236}">
                <a16:creationId xmlns:a16="http://schemas.microsoft.com/office/drawing/2014/main" id="{254CF5F5-4F4F-4E25-A985-E8BB76EC0DCB}"/>
              </a:ext>
            </a:extLst>
          </p:cNvPr>
          <p:cNvSpPr/>
          <p:nvPr/>
        </p:nvSpPr>
        <p:spPr>
          <a:xfrm>
            <a:off x="10378900" y="4316977"/>
            <a:ext cx="1224995" cy="492329"/>
          </a:xfrm>
          <a:prstGeom prst="flowChartAlternateProcess">
            <a:avLst/>
          </a:prstGeom>
          <a:solidFill>
            <a:schemeClr val="accent1"/>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合同结算</a:t>
            </a:r>
            <a:endParaRPr lang="en-US" altLang="zh-CN" sz="1200" dirty="0">
              <a:solidFill>
                <a:schemeClr val="bg1"/>
              </a:solidFill>
            </a:endParaRPr>
          </a:p>
        </p:txBody>
      </p:sp>
      <p:cxnSp>
        <p:nvCxnSpPr>
          <p:cNvPr id="41" name="直接箭头连接符 40">
            <a:extLst>
              <a:ext uri="{FF2B5EF4-FFF2-40B4-BE49-F238E27FC236}">
                <a16:creationId xmlns:a16="http://schemas.microsoft.com/office/drawing/2014/main" id="{D9977825-5DA1-42B1-BE88-EE8C0CE6A3CB}"/>
              </a:ext>
            </a:extLst>
          </p:cNvPr>
          <p:cNvCxnSpPr>
            <a:cxnSpLocks/>
            <a:stCxn id="39" idx="3"/>
            <a:endCxn id="40" idx="1"/>
          </p:cNvCxnSpPr>
          <p:nvPr/>
        </p:nvCxnSpPr>
        <p:spPr>
          <a:xfrm>
            <a:off x="9743286" y="4557294"/>
            <a:ext cx="635614" cy="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AB876A7E-0B7C-46BD-915F-0F9541096503}"/>
              </a:ext>
            </a:extLst>
          </p:cNvPr>
          <p:cNvCxnSpPr>
            <a:cxnSpLocks/>
            <a:stCxn id="19" idx="2"/>
            <a:endCxn id="39" idx="0"/>
          </p:cNvCxnSpPr>
          <p:nvPr/>
        </p:nvCxnSpPr>
        <p:spPr>
          <a:xfrm flipH="1">
            <a:off x="9011078" y="3883900"/>
            <a:ext cx="1" cy="46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2493D878-CC33-4346-B377-A68A64D79449}"/>
              </a:ext>
            </a:extLst>
          </p:cNvPr>
          <p:cNvCxnSpPr>
            <a:cxnSpLocks/>
            <a:stCxn id="39" idx="2"/>
            <a:endCxn id="62" idx="0"/>
          </p:cNvCxnSpPr>
          <p:nvPr/>
        </p:nvCxnSpPr>
        <p:spPr>
          <a:xfrm flipH="1">
            <a:off x="9010459" y="4770021"/>
            <a:ext cx="619" cy="650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文本框 59">
            <a:extLst>
              <a:ext uri="{FF2B5EF4-FFF2-40B4-BE49-F238E27FC236}">
                <a16:creationId xmlns:a16="http://schemas.microsoft.com/office/drawing/2014/main" id="{F6F0B2FC-CEE6-4161-B771-2FC25960A377}"/>
              </a:ext>
            </a:extLst>
          </p:cNvPr>
          <p:cNvSpPr txBox="1"/>
          <p:nvPr/>
        </p:nvSpPr>
        <p:spPr>
          <a:xfrm>
            <a:off x="8872903" y="3917802"/>
            <a:ext cx="397846" cy="276999"/>
          </a:xfrm>
          <a:prstGeom prst="rect">
            <a:avLst/>
          </a:prstGeom>
          <a:noFill/>
        </p:spPr>
        <p:txBody>
          <a:bodyPr wrap="square" rtlCol="0">
            <a:spAutoFit/>
          </a:bodyPr>
          <a:lstStyle/>
          <a:p>
            <a:r>
              <a:rPr lang="zh-CN" altLang="en-US" sz="1200" dirty="0">
                <a:solidFill>
                  <a:schemeClr val="bg1"/>
                </a:solidFill>
              </a:rPr>
              <a:t>是</a:t>
            </a:r>
          </a:p>
        </p:txBody>
      </p:sp>
      <p:sp>
        <p:nvSpPr>
          <p:cNvPr id="61" name="文本框 60">
            <a:extLst>
              <a:ext uri="{FF2B5EF4-FFF2-40B4-BE49-F238E27FC236}">
                <a16:creationId xmlns:a16="http://schemas.microsoft.com/office/drawing/2014/main" id="{C664F782-38AF-486C-BCEE-38D7EEFD94A4}"/>
              </a:ext>
            </a:extLst>
          </p:cNvPr>
          <p:cNvSpPr txBox="1"/>
          <p:nvPr/>
        </p:nvSpPr>
        <p:spPr>
          <a:xfrm>
            <a:off x="8847502" y="4945222"/>
            <a:ext cx="397846" cy="276999"/>
          </a:xfrm>
          <a:prstGeom prst="rect">
            <a:avLst/>
          </a:prstGeom>
          <a:noFill/>
        </p:spPr>
        <p:txBody>
          <a:bodyPr wrap="square" rtlCol="0">
            <a:spAutoFit/>
          </a:bodyPr>
          <a:lstStyle/>
          <a:p>
            <a:r>
              <a:rPr lang="zh-CN" altLang="en-US" sz="1200" dirty="0">
                <a:solidFill>
                  <a:schemeClr val="bg1"/>
                </a:solidFill>
              </a:rPr>
              <a:t>否</a:t>
            </a:r>
          </a:p>
        </p:txBody>
      </p:sp>
      <p:sp>
        <p:nvSpPr>
          <p:cNvPr id="62" name="流程图: 终止 61">
            <a:extLst>
              <a:ext uri="{FF2B5EF4-FFF2-40B4-BE49-F238E27FC236}">
                <a16:creationId xmlns:a16="http://schemas.microsoft.com/office/drawing/2014/main" id="{A535CF96-A304-4F3F-828A-B78BF8720868}"/>
              </a:ext>
            </a:extLst>
          </p:cNvPr>
          <p:cNvSpPr/>
          <p:nvPr/>
        </p:nvSpPr>
        <p:spPr>
          <a:xfrm>
            <a:off x="8404203" y="5420232"/>
            <a:ext cx="1212511" cy="350858"/>
          </a:xfrm>
          <a:prstGeom prst="flowChartTermina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结束</a:t>
            </a:r>
          </a:p>
        </p:txBody>
      </p:sp>
      <p:sp>
        <p:nvSpPr>
          <p:cNvPr id="65" name="流程图: 终止 64">
            <a:extLst>
              <a:ext uri="{FF2B5EF4-FFF2-40B4-BE49-F238E27FC236}">
                <a16:creationId xmlns:a16="http://schemas.microsoft.com/office/drawing/2014/main" id="{E6A7E797-23D4-4495-883C-50B858A595AB}"/>
              </a:ext>
            </a:extLst>
          </p:cNvPr>
          <p:cNvSpPr/>
          <p:nvPr/>
        </p:nvSpPr>
        <p:spPr>
          <a:xfrm>
            <a:off x="255400" y="2396347"/>
            <a:ext cx="1212511" cy="350858"/>
          </a:xfrm>
          <a:prstGeom prst="flowChartTerminator">
            <a:avLst/>
          </a:prstGeom>
          <a:solidFill>
            <a:schemeClr val="accent3"/>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1200" dirty="0">
                <a:solidFill>
                  <a:schemeClr val="bg1"/>
                </a:solidFill>
              </a:rPr>
              <a:t>开始</a:t>
            </a:r>
          </a:p>
        </p:txBody>
      </p:sp>
      <p:cxnSp>
        <p:nvCxnSpPr>
          <p:cNvPr id="66" name="直接箭头连接符 65">
            <a:extLst>
              <a:ext uri="{FF2B5EF4-FFF2-40B4-BE49-F238E27FC236}">
                <a16:creationId xmlns:a16="http://schemas.microsoft.com/office/drawing/2014/main" id="{F72A2162-5874-4F84-A960-F251CC4C803E}"/>
              </a:ext>
            </a:extLst>
          </p:cNvPr>
          <p:cNvCxnSpPr>
            <a:cxnSpLocks/>
            <a:stCxn id="65" idx="3"/>
            <a:endCxn id="12" idx="1"/>
          </p:cNvCxnSpPr>
          <p:nvPr/>
        </p:nvCxnSpPr>
        <p:spPr>
          <a:xfrm flipV="1">
            <a:off x="1467911" y="2569032"/>
            <a:ext cx="742591" cy="2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441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pic>
        <p:nvPicPr>
          <p:cNvPr id="3" name="图片 2">
            <a:extLst>
              <a:ext uri="{FF2B5EF4-FFF2-40B4-BE49-F238E27FC236}">
                <a16:creationId xmlns:a16="http://schemas.microsoft.com/office/drawing/2014/main" id="{6D55CAE9-5914-4A0B-95C2-DEAD33EFFADA}"/>
              </a:ext>
            </a:extLst>
          </p:cNvPr>
          <p:cNvPicPr>
            <a:picLocks noChangeAspect="1"/>
          </p:cNvPicPr>
          <p:nvPr/>
        </p:nvPicPr>
        <p:blipFill>
          <a:blip r:embed="rId2"/>
          <a:stretch>
            <a:fillRect/>
          </a:stretch>
        </p:blipFill>
        <p:spPr>
          <a:xfrm>
            <a:off x="1980023" y="1179516"/>
            <a:ext cx="5892110" cy="3634347"/>
          </a:xfrm>
          <a:prstGeom prst="rect">
            <a:avLst/>
          </a:prstGeom>
        </p:spPr>
      </p:pic>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80561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合同立项申请</a:t>
              </a:r>
            </a:p>
          </p:txBody>
        </p:sp>
      </p:grpSp>
      <p:grpSp>
        <p:nvGrpSpPr>
          <p:cNvPr id="13" name="组合 12">
            <a:extLst>
              <a:ext uri="{FF2B5EF4-FFF2-40B4-BE49-F238E27FC236}">
                <a16:creationId xmlns:a16="http://schemas.microsoft.com/office/drawing/2014/main" id="{FA8B3051-90C8-45AB-A93C-C899F2FC52D3}"/>
              </a:ext>
            </a:extLst>
          </p:cNvPr>
          <p:cNvGrpSpPr/>
          <p:nvPr/>
        </p:nvGrpSpPr>
        <p:grpSpPr>
          <a:xfrm>
            <a:off x="8499496" y="4693921"/>
            <a:ext cx="3265964" cy="1666240"/>
            <a:chOff x="3030779" y="4414461"/>
            <a:chExt cx="1547021" cy="1621881"/>
          </a:xfrm>
          <a:solidFill>
            <a:srgbClr val="2FC9FF">
              <a:alpha val="40000"/>
            </a:srgbClr>
          </a:solidFill>
        </p:grpSpPr>
        <p:sp>
          <p:nvSpPr>
            <p:cNvPr id="14" name="圆角矩形 106">
              <a:extLst>
                <a:ext uri="{FF2B5EF4-FFF2-40B4-BE49-F238E27FC236}">
                  <a16:creationId xmlns:a16="http://schemas.microsoft.com/office/drawing/2014/main" id="{7BE7B78F-F914-4CEC-89E1-6C9E40C7EED1}"/>
                </a:ext>
              </a:extLst>
            </p:cNvPr>
            <p:cNvSpPr/>
            <p:nvPr/>
          </p:nvSpPr>
          <p:spPr bwMode="auto">
            <a:xfrm>
              <a:off x="3030779" y="4414461"/>
              <a:ext cx="1547021" cy="1621881"/>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4B016381-1DFD-461A-B448-D5CD9CE7D06D}"/>
                </a:ext>
              </a:extLst>
            </p:cNvPr>
            <p:cNvSpPr/>
            <p:nvPr/>
          </p:nvSpPr>
          <p:spPr bwMode="auto">
            <a:xfrm>
              <a:off x="3244120" y="4473798"/>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立项作废</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157328"/>
            <a:ext cx="3175214" cy="3059072"/>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合同签订前先立项像上级请示，目的是事前控制合同要不要签。</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、缓急和密级字段用来做记录作用，没有系统控制。</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、业务归属可以选择公司</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项目</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分期，用来标识业务在哪一级组织上发生的。</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、根据具体费用承担方，填写费用分摊明细，如果是跨多月执行合同，比如营销推广投放合同，需要拆分到每个月。（</a:t>
            </a:r>
            <a:r>
              <a:rPr lang="zh-CN" altLang="en-US" sz="1000" b="1" kern="0" dirty="0">
                <a:solidFill>
                  <a:srgbClr val="FFFF00"/>
                </a:solidFill>
                <a:latin typeface="微软雅黑" panose="020B0503020204020204" pitchFamily="34" charset="-122"/>
                <a:ea typeface="微软雅黑" panose="020B0503020204020204" pitchFamily="34" charset="-122"/>
              </a:rPr>
              <a:t>注意：如果客户只希望立项走流程不占预算，则需要在合同类别中设置立项不分摊</a:t>
            </a:r>
            <a:r>
              <a:rPr lang="zh-CN" altLang="en-US" sz="1000" kern="0" dirty="0">
                <a:solidFill>
                  <a:schemeClr val="bg1"/>
                </a:solidFill>
                <a:latin typeface="微软雅黑" panose="020B0503020204020204" pitchFamily="34" charset="-122"/>
                <a:ea typeface="微软雅黑" panose="020B0503020204020204" pitchFamily="34" charset="-122"/>
              </a:rPr>
              <a:t>）</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sp>
        <p:nvSpPr>
          <p:cNvPr id="20" name="矩形 19">
            <a:extLst>
              <a:ext uri="{FF2B5EF4-FFF2-40B4-BE49-F238E27FC236}">
                <a16:creationId xmlns:a16="http://schemas.microsoft.com/office/drawing/2014/main" id="{D6AB637E-1DB1-44BA-B194-8A0B2888A8A0}"/>
              </a:ext>
            </a:extLst>
          </p:cNvPr>
          <p:cNvSpPr/>
          <p:nvPr/>
        </p:nvSpPr>
        <p:spPr bwMode="auto">
          <a:xfrm>
            <a:off x="8559766" y="5004924"/>
            <a:ext cx="3175214" cy="1240474"/>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合同立项作废：</a:t>
            </a:r>
            <a:r>
              <a:rPr lang="zh-CN" altLang="en-US" sz="1000" kern="0" dirty="0">
                <a:solidFill>
                  <a:schemeClr val="bg1"/>
                </a:solidFill>
                <a:latin typeface="微软雅黑" panose="020B0503020204020204" pitchFamily="34" charset="-122"/>
                <a:ea typeface="微软雅黑" panose="020B0503020204020204" pitchFamily="34" charset="-122"/>
              </a:rPr>
              <a:t>当合同立项审批通过了，但是后续业务因为某种原因中止，可以在作废立项，立项被作废后预算就释放，系统操作“合同立项列表</a:t>
            </a:r>
            <a:r>
              <a:rPr lang="en-US" altLang="zh-CN" sz="1000" kern="0" dirty="0">
                <a:solidFill>
                  <a:schemeClr val="bg1"/>
                </a:solidFill>
                <a:latin typeface="微软雅黑" panose="020B0503020204020204" pitchFamily="34" charset="-122"/>
                <a:ea typeface="微软雅黑" panose="020B0503020204020204" pitchFamily="34" charset="-122"/>
              </a:rPr>
              <a:t>-&gt;</a:t>
            </a:r>
            <a:r>
              <a:rPr lang="zh-CN" altLang="en-US" sz="1000" kern="0" dirty="0">
                <a:solidFill>
                  <a:schemeClr val="bg1"/>
                </a:solidFill>
                <a:latin typeface="微软雅黑" panose="020B0503020204020204" pitchFamily="34" charset="-122"/>
                <a:ea typeface="微软雅黑" panose="020B0503020204020204" pitchFamily="34" charset="-122"/>
              </a:rPr>
              <a:t>更多操作</a:t>
            </a:r>
            <a:r>
              <a:rPr lang="en-US" altLang="zh-CN" sz="1000" kern="0" dirty="0">
                <a:solidFill>
                  <a:schemeClr val="bg1"/>
                </a:solidFill>
                <a:latin typeface="微软雅黑" panose="020B0503020204020204" pitchFamily="34" charset="-122"/>
                <a:ea typeface="微软雅黑" panose="020B0503020204020204" pitchFamily="34" charset="-122"/>
              </a:rPr>
              <a:t>-&gt;</a:t>
            </a:r>
            <a:r>
              <a:rPr lang="zh-CN" altLang="en-US" sz="1000" kern="0" dirty="0">
                <a:solidFill>
                  <a:schemeClr val="bg1"/>
                </a:solidFill>
                <a:latin typeface="微软雅黑" panose="020B0503020204020204" pitchFamily="34" charset="-122"/>
                <a:ea typeface="微软雅黑" panose="020B0503020204020204" pitchFamily="34" charset="-122"/>
              </a:rPr>
              <a:t>作废”</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3A89A88B-30D7-4D06-8B6E-54FA2E559B10}"/>
              </a:ext>
            </a:extLst>
          </p:cNvPr>
          <p:cNvPicPr>
            <a:picLocks noChangeAspect="1"/>
          </p:cNvPicPr>
          <p:nvPr/>
        </p:nvPicPr>
        <p:blipFill>
          <a:blip r:embed="rId3"/>
          <a:stretch>
            <a:fillRect/>
          </a:stretch>
        </p:blipFill>
        <p:spPr>
          <a:xfrm>
            <a:off x="2320038" y="4694560"/>
            <a:ext cx="5130800" cy="1884971"/>
          </a:xfrm>
          <a:prstGeom prst="rect">
            <a:avLst/>
          </a:prstGeom>
          <a:ln>
            <a:noFill/>
          </a:ln>
          <a:effectLst>
            <a:outerShdw blurRad="292100" dist="139700" dir="2700000" algn="tl" rotWithShape="0">
              <a:srgbClr val="333333">
                <a:alpha val="65000"/>
              </a:srgbClr>
            </a:outerShdw>
          </a:effectLst>
        </p:spPr>
      </p:pic>
      <p:sp>
        <p:nvSpPr>
          <p:cNvPr id="24" name="矩形 23">
            <a:extLst>
              <a:ext uri="{FF2B5EF4-FFF2-40B4-BE49-F238E27FC236}">
                <a16:creationId xmlns:a16="http://schemas.microsoft.com/office/drawing/2014/main" id="{466F83C4-B620-4ADA-8690-B5677F610EDA}"/>
              </a:ext>
            </a:extLst>
          </p:cNvPr>
          <p:cNvSpPr/>
          <p:nvPr/>
        </p:nvSpPr>
        <p:spPr>
          <a:xfrm>
            <a:off x="1980023" y="632745"/>
            <a:ext cx="4660250" cy="369332"/>
          </a:xfrm>
          <a:prstGeom prst="rect">
            <a:avLst/>
          </a:prstGeom>
        </p:spPr>
        <p:txBody>
          <a:bodyPr wrap="none">
            <a:spAutoFit/>
          </a:bodyPr>
          <a:lstStyle/>
          <a:p>
            <a:r>
              <a:rPr lang="zh-CN" altLang="en-US" b="1" dirty="0">
                <a:solidFill>
                  <a:srgbClr val="00B0F0"/>
                </a:solidFill>
              </a:rPr>
              <a:t>入口：合同立项</a:t>
            </a:r>
            <a:r>
              <a:rPr lang="en-US" altLang="zh-CN" b="1" dirty="0">
                <a:solidFill>
                  <a:srgbClr val="00B0F0"/>
                </a:solidFill>
              </a:rPr>
              <a:t>-&gt;</a:t>
            </a:r>
            <a:r>
              <a:rPr lang="zh-CN" altLang="en-US" b="1" dirty="0">
                <a:solidFill>
                  <a:srgbClr val="00B0F0"/>
                </a:solidFill>
              </a:rPr>
              <a:t>选择公司或者项目</a:t>
            </a:r>
            <a:r>
              <a:rPr lang="en-US" altLang="zh-CN" b="1" dirty="0">
                <a:solidFill>
                  <a:srgbClr val="00B0F0"/>
                </a:solidFill>
              </a:rPr>
              <a:t>-&gt;</a:t>
            </a:r>
            <a:r>
              <a:rPr lang="zh-CN" altLang="en-US" b="1" dirty="0">
                <a:solidFill>
                  <a:srgbClr val="00B0F0"/>
                </a:solidFill>
              </a:rPr>
              <a:t>新增</a:t>
            </a:r>
            <a:endParaRPr lang="zh-CN" altLang="en-US" dirty="0"/>
          </a:p>
        </p:txBody>
      </p:sp>
      <p:sp>
        <p:nvSpPr>
          <p:cNvPr id="22" name="矩形 21">
            <a:extLst>
              <a:ext uri="{FF2B5EF4-FFF2-40B4-BE49-F238E27FC236}">
                <a16:creationId xmlns:a16="http://schemas.microsoft.com/office/drawing/2014/main" id="{EEC9B390-1512-4F08-92E2-5398FC55B920}"/>
              </a:ext>
            </a:extLst>
          </p:cNvPr>
          <p:cNvSpPr/>
          <p:nvPr/>
        </p:nvSpPr>
        <p:spPr>
          <a:xfrm>
            <a:off x="6603310" y="5494896"/>
            <a:ext cx="661090" cy="23359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29027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80561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合同签订</a:t>
              </a:r>
            </a:p>
          </p:txBody>
        </p:sp>
      </p:grpSp>
      <p:grpSp>
        <p:nvGrpSpPr>
          <p:cNvPr id="13" name="组合 12">
            <a:extLst>
              <a:ext uri="{FF2B5EF4-FFF2-40B4-BE49-F238E27FC236}">
                <a16:creationId xmlns:a16="http://schemas.microsoft.com/office/drawing/2014/main" id="{FA8B3051-90C8-45AB-A93C-C899F2FC52D3}"/>
              </a:ext>
            </a:extLst>
          </p:cNvPr>
          <p:cNvGrpSpPr/>
          <p:nvPr/>
        </p:nvGrpSpPr>
        <p:grpSpPr>
          <a:xfrm>
            <a:off x="8499496" y="4775201"/>
            <a:ext cx="3265964" cy="1637477"/>
            <a:chOff x="3030779" y="4414461"/>
            <a:chExt cx="1547021" cy="1446070"/>
          </a:xfrm>
          <a:solidFill>
            <a:srgbClr val="2FC9FF">
              <a:alpha val="40000"/>
            </a:srgbClr>
          </a:solidFill>
        </p:grpSpPr>
        <p:sp>
          <p:nvSpPr>
            <p:cNvPr id="14" name="圆角矩形 106">
              <a:extLst>
                <a:ext uri="{FF2B5EF4-FFF2-40B4-BE49-F238E27FC236}">
                  <a16:creationId xmlns:a16="http://schemas.microsoft.com/office/drawing/2014/main" id="{7BE7B78F-F914-4CEC-89E1-6C9E40C7EED1}"/>
                </a:ext>
              </a:extLst>
            </p:cNvPr>
            <p:cNvSpPr/>
            <p:nvPr/>
          </p:nvSpPr>
          <p:spPr bwMode="auto">
            <a:xfrm>
              <a:off x="3030779" y="4414461"/>
              <a:ext cx="1547021" cy="1446070"/>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4B016381-1DFD-461A-B448-D5CD9CE7D06D}"/>
                </a:ext>
              </a:extLst>
            </p:cNvPr>
            <p:cNvSpPr/>
            <p:nvPr/>
          </p:nvSpPr>
          <p:spPr bwMode="auto">
            <a:xfrm>
              <a:off x="3244120" y="4473798"/>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参数相关</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1157328"/>
            <a:ext cx="3175214" cy="3282634"/>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当合同线下基本已经确定后，上系统登记合同，并上传合同相关文本附件，由业务、法务、财务审批通过后盖章签字。</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、填写合同名称、甲乙方、金额、税率等基本信息。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、业务归属可以选择公司</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项目</a:t>
            </a:r>
            <a:r>
              <a:rPr lang="en-US" altLang="zh-CN" sz="1000" kern="0" dirty="0">
                <a:solidFill>
                  <a:schemeClr val="bg1"/>
                </a:solidFill>
                <a:latin typeface="微软雅黑" panose="020B0503020204020204" pitchFamily="34" charset="-122"/>
                <a:ea typeface="微软雅黑" panose="020B0503020204020204" pitchFamily="34" charset="-122"/>
              </a:rPr>
              <a:t>/</a:t>
            </a:r>
            <a:r>
              <a:rPr lang="zh-CN" altLang="en-US" sz="1000" kern="0" dirty="0">
                <a:solidFill>
                  <a:schemeClr val="bg1"/>
                </a:solidFill>
                <a:latin typeface="微软雅黑" panose="020B0503020204020204" pitchFamily="34" charset="-122"/>
                <a:ea typeface="微软雅黑" panose="020B0503020204020204" pitchFamily="34" charset="-122"/>
              </a:rPr>
              <a:t>分期，用来标识业务在哪一级组织上发生的。</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、根据具体费用承担方，填写费用分摊明细，如果是跨多月执行合同，比如营销推广投放合同，需要拆分到每个月。</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4</a:t>
            </a:r>
            <a:r>
              <a:rPr lang="zh-CN" altLang="en-US" sz="1000" kern="0" dirty="0">
                <a:solidFill>
                  <a:schemeClr val="bg1"/>
                </a:solidFill>
                <a:latin typeface="微软雅黑" panose="020B0503020204020204" pitchFamily="34" charset="-122"/>
                <a:ea typeface="微软雅黑" panose="020B0503020204020204" pitchFamily="34" charset="-122"/>
              </a:rPr>
              <a:t>、有无总价选择有总价</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5</a:t>
            </a:r>
            <a:r>
              <a:rPr lang="zh-CN" altLang="en-US" sz="1000" kern="0" dirty="0">
                <a:solidFill>
                  <a:schemeClr val="bg1"/>
                </a:solidFill>
                <a:latin typeface="微软雅黑" panose="020B0503020204020204" pitchFamily="34" charset="-122"/>
                <a:ea typeface="微软雅黑" panose="020B0503020204020204" pitchFamily="34" charset="-122"/>
              </a:rPr>
              <a:t>、当合同关联立项，合同发起后立项占用的预算会自动释放掉以合同为准，</a:t>
            </a:r>
            <a:r>
              <a:rPr lang="zh-CN" altLang="en-US" sz="1000" b="1" kern="0" dirty="0">
                <a:solidFill>
                  <a:srgbClr val="FFFF00"/>
                </a:solidFill>
                <a:latin typeface="微软雅黑" panose="020B0503020204020204" pitchFamily="34" charset="-122"/>
                <a:ea typeface="微软雅黑" panose="020B0503020204020204" pitchFamily="34" charset="-122"/>
              </a:rPr>
              <a:t>一个立项对应一个合同</a:t>
            </a:r>
            <a:endParaRPr lang="en-US" altLang="zh-CN" sz="1000" b="1" kern="0" dirty="0">
              <a:solidFill>
                <a:srgbClr val="FFFF00"/>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sp>
        <p:nvSpPr>
          <p:cNvPr id="20" name="矩形 19">
            <a:extLst>
              <a:ext uri="{FF2B5EF4-FFF2-40B4-BE49-F238E27FC236}">
                <a16:creationId xmlns:a16="http://schemas.microsoft.com/office/drawing/2014/main" id="{D6AB637E-1DB1-44BA-B194-8A0B2888A8A0}"/>
              </a:ext>
            </a:extLst>
          </p:cNvPr>
          <p:cNvSpPr/>
          <p:nvPr/>
        </p:nvSpPr>
        <p:spPr bwMode="auto">
          <a:xfrm>
            <a:off x="8559766" y="5065884"/>
            <a:ext cx="3175214" cy="1057619"/>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是否需要立项：</a:t>
            </a:r>
            <a:r>
              <a:rPr lang="zh-CN" altLang="en-US" sz="1000" kern="0" dirty="0">
                <a:solidFill>
                  <a:schemeClr val="bg1"/>
                </a:solidFill>
                <a:latin typeface="微软雅黑" panose="020B0503020204020204" pitchFamily="34" charset="-122"/>
                <a:ea typeface="微软雅黑" panose="020B0503020204020204" pitchFamily="34" charset="-122"/>
              </a:rPr>
              <a:t>为是时，选合同类别后系统会强控关联立项字段为必填。</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强控合同不超立项金额：</a:t>
            </a:r>
            <a:r>
              <a:rPr lang="zh-CN" altLang="en-US" sz="1000" kern="0" dirty="0">
                <a:solidFill>
                  <a:schemeClr val="bg1"/>
                </a:solidFill>
                <a:latin typeface="微软雅黑" panose="020B0503020204020204" pitchFamily="34" charset="-122"/>
                <a:ea typeface="微软雅黑" panose="020B0503020204020204" pitchFamily="34" charset="-122"/>
              </a:rPr>
              <a:t>为是时，系统强控合同金额不超立项金额。</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FEBE17C2-A721-4772-93B5-702659233E4E}"/>
              </a:ext>
            </a:extLst>
          </p:cNvPr>
          <p:cNvPicPr>
            <a:picLocks noChangeAspect="1"/>
          </p:cNvPicPr>
          <p:nvPr/>
        </p:nvPicPr>
        <p:blipFill>
          <a:blip r:embed="rId2"/>
          <a:stretch>
            <a:fillRect/>
          </a:stretch>
        </p:blipFill>
        <p:spPr>
          <a:xfrm>
            <a:off x="2111016" y="1157328"/>
            <a:ext cx="5527917" cy="3429000"/>
          </a:xfrm>
          <a:prstGeom prst="rect">
            <a:avLst/>
          </a:prstGeom>
        </p:spPr>
      </p:pic>
      <p:sp>
        <p:nvSpPr>
          <p:cNvPr id="21" name="矩形 20">
            <a:extLst>
              <a:ext uri="{FF2B5EF4-FFF2-40B4-BE49-F238E27FC236}">
                <a16:creationId xmlns:a16="http://schemas.microsoft.com/office/drawing/2014/main" id="{73C55701-4DBD-4E72-8FDA-A4B63A631295}"/>
              </a:ext>
            </a:extLst>
          </p:cNvPr>
          <p:cNvSpPr/>
          <p:nvPr/>
        </p:nvSpPr>
        <p:spPr>
          <a:xfrm>
            <a:off x="2111016" y="754120"/>
            <a:ext cx="4660250" cy="369332"/>
          </a:xfrm>
          <a:prstGeom prst="rect">
            <a:avLst/>
          </a:prstGeom>
        </p:spPr>
        <p:txBody>
          <a:bodyPr wrap="none">
            <a:spAutoFit/>
          </a:bodyPr>
          <a:lstStyle/>
          <a:p>
            <a:r>
              <a:rPr lang="zh-CN" altLang="en-US" b="1" dirty="0">
                <a:solidFill>
                  <a:srgbClr val="00B0F0"/>
                </a:solidFill>
              </a:rPr>
              <a:t>入口：合同登记</a:t>
            </a:r>
            <a:r>
              <a:rPr lang="en-US" altLang="zh-CN" b="1" dirty="0">
                <a:solidFill>
                  <a:srgbClr val="00B0F0"/>
                </a:solidFill>
              </a:rPr>
              <a:t>-&gt;</a:t>
            </a:r>
            <a:r>
              <a:rPr lang="zh-CN" altLang="en-US" b="1" dirty="0">
                <a:solidFill>
                  <a:srgbClr val="00B0F0"/>
                </a:solidFill>
              </a:rPr>
              <a:t>选择公司或者项目</a:t>
            </a:r>
            <a:r>
              <a:rPr lang="en-US" altLang="zh-CN" b="1" dirty="0">
                <a:solidFill>
                  <a:srgbClr val="00B0F0"/>
                </a:solidFill>
              </a:rPr>
              <a:t>-&gt;</a:t>
            </a:r>
            <a:r>
              <a:rPr lang="zh-CN" altLang="en-US" b="1" dirty="0">
                <a:solidFill>
                  <a:srgbClr val="00B0F0"/>
                </a:solidFill>
              </a:rPr>
              <a:t>新增</a:t>
            </a:r>
          </a:p>
        </p:txBody>
      </p:sp>
      <p:pic>
        <p:nvPicPr>
          <p:cNvPr id="9" name="图片 8">
            <a:extLst>
              <a:ext uri="{FF2B5EF4-FFF2-40B4-BE49-F238E27FC236}">
                <a16:creationId xmlns:a16="http://schemas.microsoft.com/office/drawing/2014/main" id="{37DECF55-2B6A-4763-AFCB-797462CFEEFF}"/>
              </a:ext>
            </a:extLst>
          </p:cNvPr>
          <p:cNvPicPr>
            <a:picLocks noChangeAspect="1"/>
          </p:cNvPicPr>
          <p:nvPr/>
        </p:nvPicPr>
        <p:blipFill>
          <a:blip r:embed="rId3"/>
          <a:stretch>
            <a:fillRect/>
          </a:stretch>
        </p:blipFill>
        <p:spPr>
          <a:xfrm>
            <a:off x="4287427" y="4287520"/>
            <a:ext cx="2346960" cy="20588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17345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89ACF91D-1CFA-470C-8A62-A38CAFA6D03B}"/>
              </a:ext>
            </a:extLst>
          </p:cNvPr>
          <p:cNvSpPr>
            <a:spLocks noChangeArrowheads="1"/>
          </p:cNvSpPr>
          <p:nvPr/>
        </p:nvSpPr>
        <p:spPr bwMode="auto">
          <a:xfrm>
            <a:off x="2205" y="46568"/>
            <a:ext cx="12187592" cy="492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p>
            <a:pPr algn="ctr"/>
            <a:r>
              <a:rPr lang="zh-CN" altLang="en-US" sz="3199" b="1" dirty="0">
                <a:solidFill>
                  <a:schemeClr val="bg1"/>
                </a:solidFill>
                <a:latin typeface="方正兰亭粗黑_GBK" charset="-122"/>
                <a:ea typeface="微软雅黑" pitchFamily="34" charset="-122"/>
              </a:rPr>
              <a:t>有总价合同系统操作</a:t>
            </a:r>
            <a:endParaRPr lang="zh-CN" altLang="zh-CN" sz="3199" b="1" dirty="0">
              <a:solidFill>
                <a:schemeClr val="bg1"/>
              </a:solidFill>
              <a:latin typeface="方正兰亭粗黑_GBK" charset="-122"/>
              <a:ea typeface="微软雅黑" pitchFamily="34" charset="-122"/>
            </a:endParaRPr>
          </a:p>
        </p:txBody>
      </p:sp>
      <p:sp>
        <p:nvSpPr>
          <p:cNvPr id="4" name="标注: 下箭头 3">
            <a:extLst>
              <a:ext uri="{FF2B5EF4-FFF2-40B4-BE49-F238E27FC236}">
                <a16:creationId xmlns:a16="http://schemas.microsoft.com/office/drawing/2014/main" id="{60C2905C-EC36-4B1A-8162-39E9A6A13D6B}"/>
              </a:ext>
            </a:extLst>
          </p:cNvPr>
          <p:cNvSpPr/>
          <p:nvPr/>
        </p:nvSpPr>
        <p:spPr>
          <a:xfrm>
            <a:off x="399540" y="80561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①合同立项</a:t>
            </a:r>
          </a:p>
        </p:txBody>
      </p:sp>
      <p:sp>
        <p:nvSpPr>
          <p:cNvPr id="5" name="标注: 下箭头 4">
            <a:extLst>
              <a:ext uri="{FF2B5EF4-FFF2-40B4-BE49-F238E27FC236}">
                <a16:creationId xmlns:a16="http://schemas.microsoft.com/office/drawing/2014/main" id="{91CF252A-7C79-4CB5-BFA3-F89A1F52F0CF}"/>
              </a:ext>
            </a:extLst>
          </p:cNvPr>
          <p:cNvSpPr/>
          <p:nvPr/>
        </p:nvSpPr>
        <p:spPr>
          <a:xfrm>
            <a:off x="399540" y="1614131"/>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②签订合同</a:t>
            </a:r>
          </a:p>
        </p:txBody>
      </p:sp>
      <p:sp>
        <p:nvSpPr>
          <p:cNvPr id="6" name="标注: 下箭头 5">
            <a:extLst>
              <a:ext uri="{FF2B5EF4-FFF2-40B4-BE49-F238E27FC236}">
                <a16:creationId xmlns:a16="http://schemas.microsoft.com/office/drawing/2014/main" id="{D9041158-EF2B-4986-8B78-4F59415C7B88}"/>
              </a:ext>
            </a:extLst>
          </p:cNvPr>
          <p:cNvSpPr/>
          <p:nvPr/>
        </p:nvSpPr>
        <p:spPr>
          <a:xfrm>
            <a:off x="399540" y="2422648"/>
            <a:ext cx="1440160" cy="660512"/>
          </a:xfrm>
          <a:prstGeom prst="downArrowCallout">
            <a:avLst>
              <a:gd name="adj1" fmla="val 50000"/>
              <a:gd name="adj2" fmla="val 25000"/>
              <a:gd name="adj3" fmla="val 14221"/>
              <a:gd name="adj4" fmla="val 82943"/>
            </a:avLst>
          </a:prstGeom>
          <a:solidFill>
            <a:srgbClr val="00B0F0"/>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bg1"/>
                </a:solidFill>
                <a:latin typeface="微软雅黑" panose="020B0503020204020204" pitchFamily="34" charset="-122"/>
                <a:ea typeface="微软雅黑" panose="020B0503020204020204" pitchFamily="34" charset="-122"/>
              </a:rPr>
              <a:t>③补充协议</a:t>
            </a:r>
          </a:p>
        </p:txBody>
      </p:sp>
      <p:sp>
        <p:nvSpPr>
          <p:cNvPr id="7" name="标注: 下箭头 6">
            <a:extLst>
              <a:ext uri="{FF2B5EF4-FFF2-40B4-BE49-F238E27FC236}">
                <a16:creationId xmlns:a16="http://schemas.microsoft.com/office/drawing/2014/main" id="{1CB26A0E-C00F-4C16-A923-05E4CB82DAFF}"/>
              </a:ext>
            </a:extLst>
          </p:cNvPr>
          <p:cNvSpPr/>
          <p:nvPr/>
        </p:nvSpPr>
        <p:spPr>
          <a:xfrm>
            <a:off x="426540" y="3231165"/>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④合同验收</a:t>
            </a:r>
          </a:p>
        </p:txBody>
      </p:sp>
      <p:grpSp>
        <p:nvGrpSpPr>
          <p:cNvPr id="10" name="组合 9">
            <a:extLst>
              <a:ext uri="{FF2B5EF4-FFF2-40B4-BE49-F238E27FC236}">
                <a16:creationId xmlns:a16="http://schemas.microsoft.com/office/drawing/2014/main" id="{B5688F03-CF3B-476B-BDF9-DF512B4497D0}"/>
              </a:ext>
            </a:extLst>
          </p:cNvPr>
          <p:cNvGrpSpPr/>
          <p:nvPr/>
        </p:nvGrpSpPr>
        <p:grpSpPr>
          <a:xfrm>
            <a:off x="8499496" y="1699695"/>
            <a:ext cx="3265964" cy="3634347"/>
            <a:chOff x="3030779" y="4414461"/>
            <a:chExt cx="1547021" cy="2004049"/>
          </a:xfrm>
          <a:solidFill>
            <a:srgbClr val="2FC9FF">
              <a:alpha val="40000"/>
            </a:srgbClr>
          </a:solidFill>
        </p:grpSpPr>
        <p:sp>
          <p:nvSpPr>
            <p:cNvPr id="11" name="圆角矩形 106">
              <a:extLst>
                <a:ext uri="{FF2B5EF4-FFF2-40B4-BE49-F238E27FC236}">
                  <a16:creationId xmlns:a16="http://schemas.microsoft.com/office/drawing/2014/main" id="{38A72C83-64A7-4432-97F4-1022BAC70898}"/>
                </a:ext>
              </a:extLst>
            </p:cNvPr>
            <p:cNvSpPr/>
            <p:nvPr/>
          </p:nvSpPr>
          <p:spPr bwMode="auto">
            <a:xfrm>
              <a:off x="3030779" y="4414461"/>
              <a:ext cx="1547021" cy="2004049"/>
            </a:xfrm>
            <a:prstGeom prst="roundRect">
              <a:avLst>
                <a:gd name="adj" fmla="val 3749"/>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2524" tIns="51263" rIns="102524" bIns="51263" numCol="1" spcCol="0" rtlCol="0" fromWordArt="0" anchor="t" anchorCtr="0" forceAA="0" compatLnSpc="1">
              <a:noAutofit/>
            </a:bodyPr>
            <a:lstStyle/>
            <a:p>
              <a:pPr algn="ctr" defTabSz="912860">
                <a:lnSpc>
                  <a:spcPct val="130000"/>
                </a:lnSpc>
              </a:pPr>
              <a:endParaRPr lang="en-US" altLang="zh-CN" sz="1100" dirty="0">
                <a:solidFill>
                  <a:prstClr val="white"/>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195F7712-7A6A-4A28-B15C-C7C20D522ADF}"/>
                </a:ext>
              </a:extLst>
            </p:cNvPr>
            <p:cNvSpPr/>
            <p:nvPr/>
          </p:nvSpPr>
          <p:spPr bwMode="auto">
            <a:xfrm>
              <a:off x="3244120" y="4414462"/>
              <a:ext cx="1120339" cy="193940"/>
            </a:xfrm>
            <a:prstGeom prst="rect">
              <a:avLst/>
            </a:prstGeom>
            <a:noFill/>
            <a:ln w="12700" cap="flat" cmpd="sng" algn="ctr">
              <a:noFill/>
              <a:prstDash val="solid"/>
              <a:miter lim="800000"/>
            </a:ln>
            <a:effectLst/>
          </p:spPr>
          <p:txBody>
            <a:bodyPr lIns="102522" tIns="51261" rIns="102522" bIns="51261" anchor="ctr"/>
            <a:lstStyle/>
            <a:p>
              <a:pPr algn="ctr" defTabSz="912860">
                <a:defRPr/>
              </a:pPr>
              <a:r>
                <a:rPr lang="zh-CN" altLang="en-US" sz="1100" b="1" kern="0" dirty="0">
                  <a:solidFill>
                    <a:srgbClr val="FFC000"/>
                  </a:solidFill>
                  <a:latin typeface="微软雅黑" panose="020B0503020204020204" pitchFamily="34" charset="-122"/>
                  <a:ea typeface="微软雅黑" panose="020B0503020204020204" pitchFamily="34" charset="-122"/>
                </a:rPr>
                <a:t>补充协议签订</a:t>
              </a:r>
            </a:p>
          </p:txBody>
        </p:sp>
      </p:grpSp>
      <p:sp>
        <p:nvSpPr>
          <p:cNvPr id="16" name="矩形 15">
            <a:extLst>
              <a:ext uri="{FF2B5EF4-FFF2-40B4-BE49-F238E27FC236}">
                <a16:creationId xmlns:a16="http://schemas.microsoft.com/office/drawing/2014/main" id="{6673DA45-A414-4F90-8FAC-E11F2B6875A2}"/>
              </a:ext>
            </a:extLst>
          </p:cNvPr>
          <p:cNvSpPr/>
          <p:nvPr/>
        </p:nvSpPr>
        <p:spPr bwMode="auto">
          <a:xfrm>
            <a:off x="8549606" y="2051408"/>
            <a:ext cx="3175214" cy="3282634"/>
          </a:xfrm>
          <a:prstGeom prst="rect">
            <a:avLst/>
          </a:prstGeom>
          <a:noFill/>
          <a:ln w="12700" cap="flat" cmpd="sng" algn="ctr">
            <a:noFill/>
            <a:prstDash val="solid"/>
            <a:miter lim="800000"/>
          </a:ln>
          <a:effectLst/>
        </p:spPr>
        <p:txBody>
          <a:bodyPr lIns="102522" tIns="51261" rIns="102522" bIns="51261" anchor="t"/>
          <a:lstStyle/>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场景：</a:t>
            </a:r>
            <a:r>
              <a:rPr lang="zh-CN" altLang="en-US" sz="1000" kern="0" dirty="0">
                <a:solidFill>
                  <a:schemeClr val="bg1"/>
                </a:solidFill>
                <a:latin typeface="微软雅黑" panose="020B0503020204020204" pitchFamily="34" charset="-122"/>
                <a:ea typeface="微软雅黑" panose="020B0503020204020204" pitchFamily="34" charset="-122"/>
              </a:rPr>
              <a:t>当合同执行过程中，因某些原因需要调整合同条款或者增加减少合同范围时，会单独签订一份补充协议。</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zh-CN" altLang="en-US" sz="1000" b="1" kern="0" dirty="0">
                <a:solidFill>
                  <a:srgbClr val="00B0F0"/>
                </a:solidFill>
                <a:latin typeface="微软雅黑" panose="020B0503020204020204" pitchFamily="34" charset="-122"/>
                <a:ea typeface="微软雅黑" panose="020B0503020204020204" pitchFamily="34" charset="-122"/>
              </a:rPr>
              <a:t>操作要点说明：</a:t>
            </a:r>
            <a:endParaRPr lang="en-US" altLang="zh-CN" sz="1000" b="1" kern="0" dirty="0">
              <a:solidFill>
                <a:srgbClr val="00B0F0"/>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1</a:t>
            </a:r>
            <a:r>
              <a:rPr lang="zh-CN" altLang="en-US" sz="1000" kern="0" dirty="0">
                <a:solidFill>
                  <a:schemeClr val="bg1"/>
                </a:solidFill>
                <a:latin typeface="微软雅黑" panose="020B0503020204020204" pitchFamily="34" charset="-122"/>
                <a:ea typeface="微软雅黑" panose="020B0503020204020204" pitchFamily="34" charset="-122"/>
              </a:rPr>
              <a:t>、填写补充合同名称、原因、金额、税率等基本信息。</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2</a:t>
            </a:r>
            <a:r>
              <a:rPr lang="zh-CN" altLang="en-US" sz="1000" kern="0" dirty="0">
                <a:solidFill>
                  <a:schemeClr val="bg1"/>
                </a:solidFill>
                <a:latin typeface="微软雅黑" panose="020B0503020204020204" pitchFamily="34" charset="-122"/>
                <a:ea typeface="微软雅黑" panose="020B0503020204020204" pitchFamily="34" charset="-122"/>
              </a:rPr>
              <a:t>、补充协议变更范围可以是在合同范围内也可以是在范围外，通过新增分摊实现。</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3</a:t>
            </a:r>
            <a:r>
              <a:rPr lang="zh-CN" altLang="en-US" sz="1000" kern="0" dirty="0">
                <a:solidFill>
                  <a:schemeClr val="bg1"/>
                </a:solidFill>
                <a:latin typeface="微软雅黑" panose="020B0503020204020204" pitchFamily="34" charset="-122"/>
                <a:ea typeface="微软雅黑" panose="020B0503020204020204" pitchFamily="34" charset="-122"/>
              </a:rPr>
              <a:t>、补充协议审批通过后，合同的调整后合同金额会更新。</a:t>
            </a:r>
            <a:endParaRPr lang="en-US" altLang="zh-CN" sz="1000" kern="0" dirty="0">
              <a:solidFill>
                <a:schemeClr val="bg1"/>
              </a:solidFill>
              <a:latin typeface="微软雅黑" panose="020B0503020204020204" pitchFamily="34" charset="-122"/>
              <a:ea typeface="微软雅黑" panose="020B0503020204020204" pitchFamily="34" charset="-122"/>
            </a:endParaRPr>
          </a:p>
          <a:p>
            <a:pPr defTabSz="912860">
              <a:lnSpc>
                <a:spcPct val="150000"/>
              </a:lnSpc>
              <a:defRPr/>
            </a:pPr>
            <a:r>
              <a:rPr lang="en-US" altLang="zh-CN" sz="1000" kern="0" dirty="0">
                <a:solidFill>
                  <a:schemeClr val="bg1"/>
                </a:solidFill>
                <a:latin typeface="微软雅黑" panose="020B0503020204020204" pitchFamily="34" charset="-122"/>
                <a:ea typeface="微软雅黑" panose="020B0503020204020204" pitchFamily="34" charset="-122"/>
              </a:rPr>
              <a:t>4</a:t>
            </a:r>
            <a:r>
              <a:rPr lang="zh-CN" altLang="en-US" sz="1000" kern="0" dirty="0">
                <a:solidFill>
                  <a:schemeClr val="bg1"/>
                </a:solidFill>
                <a:latin typeface="微软雅黑" panose="020B0503020204020204" pitchFamily="34" charset="-122"/>
                <a:ea typeface="微软雅黑" panose="020B0503020204020204" pitchFamily="34" charset="-122"/>
              </a:rPr>
              <a:t>、点击合同详情可以查看所有的补协。</a:t>
            </a:r>
            <a:endParaRPr lang="en-US" altLang="zh-CN" sz="1000" kern="0" dirty="0">
              <a:solidFill>
                <a:schemeClr val="bg1"/>
              </a:solidFill>
              <a:latin typeface="微软雅黑" panose="020B0503020204020204" pitchFamily="34" charset="-122"/>
              <a:ea typeface="微软雅黑" panose="020B0503020204020204" pitchFamily="34" charset="-122"/>
            </a:endParaRPr>
          </a:p>
        </p:txBody>
      </p:sp>
      <p:sp>
        <p:nvSpPr>
          <p:cNvPr id="17" name="标注: 下箭头 16">
            <a:extLst>
              <a:ext uri="{FF2B5EF4-FFF2-40B4-BE49-F238E27FC236}">
                <a16:creationId xmlns:a16="http://schemas.microsoft.com/office/drawing/2014/main" id="{1D11C53A-297D-4FB3-AEC2-CDE2043B3984}"/>
              </a:ext>
            </a:extLst>
          </p:cNvPr>
          <p:cNvSpPr/>
          <p:nvPr/>
        </p:nvSpPr>
        <p:spPr>
          <a:xfrm>
            <a:off x="426540" y="412242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⑤合同请款</a:t>
            </a:r>
          </a:p>
        </p:txBody>
      </p:sp>
      <p:sp>
        <p:nvSpPr>
          <p:cNvPr id="18" name="标注: 下箭头 17">
            <a:extLst>
              <a:ext uri="{FF2B5EF4-FFF2-40B4-BE49-F238E27FC236}">
                <a16:creationId xmlns:a16="http://schemas.microsoft.com/office/drawing/2014/main" id="{8D64ED68-6448-4028-9E6B-8807E649FAA1}"/>
              </a:ext>
            </a:extLst>
          </p:cNvPr>
          <p:cNvSpPr/>
          <p:nvPr/>
        </p:nvSpPr>
        <p:spPr>
          <a:xfrm>
            <a:off x="426540" y="4986694"/>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⑥合同结算</a:t>
            </a:r>
          </a:p>
        </p:txBody>
      </p:sp>
      <p:sp>
        <p:nvSpPr>
          <p:cNvPr id="19" name="标注: 下箭头 18">
            <a:extLst>
              <a:ext uri="{FF2B5EF4-FFF2-40B4-BE49-F238E27FC236}">
                <a16:creationId xmlns:a16="http://schemas.microsoft.com/office/drawing/2014/main" id="{9429FFBE-ACFD-4835-A1D9-693194C84728}"/>
              </a:ext>
            </a:extLst>
          </p:cNvPr>
          <p:cNvSpPr/>
          <p:nvPr/>
        </p:nvSpPr>
        <p:spPr>
          <a:xfrm>
            <a:off x="426540" y="5743872"/>
            <a:ext cx="1440160" cy="660512"/>
          </a:xfrm>
          <a:prstGeom prst="downArrowCallout">
            <a:avLst>
              <a:gd name="adj1" fmla="val 50000"/>
              <a:gd name="adj2" fmla="val 25000"/>
              <a:gd name="adj3" fmla="val 14221"/>
              <a:gd name="adj4" fmla="val 82943"/>
            </a:avLst>
          </a:prstGeom>
          <a:solidFill>
            <a:schemeClr val="bg1">
              <a:lumMod val="95000"/>
            </a:schemeClr>
          </a:solidFill>
          <a:ln/>
        </p:spPr>
        <p:style>
          <a:lnRef idx="0">
            <a:schemeClr val="accent6"/>
          </a:lnRef>
          <a:fillRef idx="3">
            <a:schemeClr val="accent6"/>
          </a:fillRef>
          <a:effectRef idx="3">
            <a:schemeClr val="accent6"/>
          </a:effectRef>
          <a:fontRef idx="minor">
            <a:schemeClr val="lt1"/>
          </a:fontRef>
        </p:style>
        <p:txBody>
          <a:bodyPr lIns="36000" rIns="36000" rtlCol="0" anchor="ctr"/>
          <a:lstStyle/>
          <a:p>
            <a:r>
              <a:rPr lang="zh-CN" altLang="en-US" sz="1400" dirty="0">
                <a:solidFill>
                  <a:schemeClr val="tx1"/>
                </a:solidFill>
                <a:latin typeface="微软雅黑" panose="020B0503020204020204" pitchFamily="34" charset="-122"/>
                <a:ea typeface="微软雅黑" panose="020B0503020204020204" pitchFamily="34" charset="-122"/>
              </a:rPr>
              <a:t>⑦合同付款</a:t>
            </a:r>
          </a:p>
        </p:txBody>
      </p:sp>
      <p:pic>
        <p:nvPicPr>
          <p:cNvPr id="3" name="图片 2">
            <a:extLst>
              <a:ext uri="{FF2B5EF4-FFF2-40B4-BE49-F238E27FC236}">
                <a16:creationId xmlns:a16="http://schemas.microsoft.com/office/drawing/2014/main" id="{E5E736F7-D546-4F47-97BA-1B84C9F1008F}"/>
              </a:ext>
            </a:extLst>
          </p:cNvPr>
          <p:cNvPicPr>
            <a:picLocks noChangeAspect="1"/>
          </p:cNvPicPr>
          <p:nvPr/>
        </p:nvPicPr>
        <p:blipFill>
          <a:blip r:embed="rId2"/>
          <a:stretch>
            <a:fillRect/>
          </a:stretch>
        </p:blipFill>
        <p:spPr>
          <a:xfrm>
            <a:off x="2087253" y="1679887"/>
            <a:ext cx="5974694" cy="3763067"/>
          </a:xfrm>
          <a:prstGeom prst="rect">
            <a:avLst/>
          </a:prstGeom>
        </p:spPr>
      </p:pic>
      <p:sp>
        <p:nvSpPr>
          <p:cNvPr id="21" name="文本框 20">
            <a:extLst>
              <a:ext uri="{FF2B5EF4-FFF2-40B4-BE49-F238E27FC236}">
                <a16:creationId xmlns:a16="http://schemas.microsoft.com/office/drawing/2014/main" id="{A7B41553-3C1E-44BC-89BE-2FA4F378D495}"/>
              </a:ext>
            </a:extLst>
          </p:cNvPr>
          <p:cNvSpPr txBox="1"/>
          <p:nvPr/>
        </p:nvSpPr>
        <p:spPr>
          <a:xfrm>
            <a:off x="2043930" y="787996"/>
            <a:ext cx="5987537" cy="369332"/>
          </a:xfrm>
          <a:prstGeom prst="rect">
            <a:avLst/>
          </a:prstGeom>
          <a:noFill/>
        </p:spPr>
        <p:txBody>
          <a:bodyPr wrap="none" rtlCol="0">
            <a:spAutoFit/>
          </a:bodyPr>
          <a:lstStyle/>
          <a:p>
            <a:r>
              <a:rPr lang="zh-CN" altLang="en-US" b="1" dirty="0">
                <a:solidFill>
                  <a:srgbClr val="00B0F0"/>
                </a:solidFill>
              </a:rPr>
              <a:t>入口</a:t>
            </a:r>
            <a:r>
              <a:rPr lang="en-US" altLang="zh-CN" b="1" dirty="0">
                <a:solidFill>
                  <a:srgbClr val="00B0F0"/>
                </a:solidFill>
              </a:rPr>
              <a:t>1</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合同列表</a:t>
            </a:r>
            <a:r>
              <a:rPr lang="en-US" altLang="zh-CN" b="1" dirty="0">
                <a:solidFill>
                  <a:srgbClr val="00B0F0"/>
                </a:solidFill>
              </a:rPr>
              <a:t>-&gt;</a:t>
            </a:r>
            <a:r>
              <a:rPr lang="zh-CN" altLang="en-US" b="1" dirty="0">
                <a:solidFill>
                  <a:srgbClr val="00B0F0"/>
                </a:solidFill>
              </a:rPr>
              <a:t>更多操作</a:t>
            </a:r>
            <a:r>
              <a:rPr lang="en-US" altLang="zh-CN" b="1" dirty="0">
                <a:solidFill>
                  <a:srgbClr val="00B0F0"/>
                </a:solidFill>
              </a:rPr>
              <a:t>-&gt;</a:t>
            </a:r>
            <a:r>
              <a:rPr lang="zh-CN" altLang="en-US" b="1" dirty="0">
                <a:solidFill>
                  <a:srgbClr val="00B0F0"/>
                </a:solidFill>
              </a:rPr>
              <a:t>新增补充协议</a:t>
            </a:r>
          </a:p>
        </p:txBody>
      </p:sp>
      <p:sp>
        <p:nvSpPr>
          <p:cNvPr id="23" name="矩形 22">
            <a:extLst>
              <a:ext uri="{FF2B5EF4-FFF2-40B4-BE49-F238E27FC236}">
                <a16:creationId xmlns:a16="http://schemas.microsoft.com/office/drawing/2014/main" id="{286D58C6-0C23-46C9-8C74-7AA1476DF0E7}"/>
              </a:ext>
            </a:extLst>
          </p:cNvPr>
          <p:cNvSpPr/>
          <p:nvPr/>
        </p:nvSpPr>
        <p:spPr>
          <a:xfrm>
            <a:off x="2054090" y="1157613"/>
            <a:ext cx="5064207" cy="369332"/>
          </a:xfrm>
          <a:prstGeom prst="rect">
            <a:avLst/>
          </a:prstGeom>
        </p:spPr>
        <p:txBody>
          <a:bodyPr wrap="none">
            <a:spAutoFit/>
          </a:bodyPr>
          <a:lstStyle/>
          <a:p>
            <a:r>
              <a:rPr lang="zh-CN" altLang="en-US" b="1" dirty="0">
                <a:solidFill>
                  <a:srgbClr val="00B0F0"/>
                </a:solidFill>
              </a:rPr>
              <a:t>入口</a:t>
            </a:r>
            <a:r>
              <a:rPr lang="en-US" altLang="zh-CN" b="1" dirty="0">
                <a:solidFill>
                  <a:srgbClr val="00B0F0"/>
                </a:solidFill>
              </a:rPr>
              <a:t>2</a:t>
            </a:r>
            <a:r>
              <a:rPr lang="zh-CN" altLang="en-US" b="1" dirty="0">
                <a:solidFill>
                  <a:srgbClr val="00B0F0"/>
                </a:solidFill>
              </a:rPr>
              <a:t>：合同登记</a:t>
            </a:r>
            <a:r>
              <a:rPr lang="en-US" altLang="zh-CN" b="1" dirty="0">
                <a:solidFill>
                  <a:srgbClr val="00B0F0"/>
                </a:solidFill>
              </a:rPr>
              <a:t>-&gt;</a:t>
            </a:r>
            <a:r>
              <a:rPr lang="zh-CN" altLang="en-US" b="1" dirty="0">
                <a:solidFill>
                  <a:srgbClr val="00B0F0"/>
                </a:solidFill>
              </a:rPr>
              <a:t>合同详情</a:t>
            </a:r>
            <a:r>
              <a:rPr lang="en-US" altLang="zh-CN" b="1" dirty="0">
                <a:solidFill>
                  <a:srgbClr val="00B0F0"/>
                </a:solidFill>
              </a:rPr>
              <a:t>-&gt;</a:t>
            </a:r>
            <a:r>
              <a:rPr lang="zh-CN" altLang="en-US" b="1" dirty="0">
                <a:solidFill>
                  <a:srgbClr val="00B0F0"/>
                </a:solidFill>
              </a:rPr>
              <a:t>补充协议</a:t>
            </a:r>
            <a:r>
              <a:rPr lang="en-US" altLang="zh-CN" b="1" dirty="0">
                <a:solidFill>
                  <a:srgbClr val="00B0F0"/>
                </a:solidFill>
              </a:rPr>
              <a:t>-&gt;</a:t>
            </a:r>
            <a:r>
              <a:rPr lang="zh-CN" altLang="en-US" b="1" dirty="0">
                <a:solidFill>
                  <a:srgbClr val="00B0F0"/>
                </a:solidFill>
              </a:rPr>
              <a:t>新增</a:t>
            </a:r>
          </a:p>
        </p:txBody>
      </p:sp>
    </p:spTree>
    <p:extLst>
      <p:ext uri="{BB962C8B-B14F-4D97-AF65-F5344CB8AC3E}">
        <p14:creationId xmlns:p14="http://schemas.microsoft.com/office/powerpoint/2010/main" val="38981085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3881</TotalTime>
  <Words>2801</Words>
  <Application>Microsoft Office PowerPoint</Application>
  <PresentationFormat>宽屏</PresentationFormat>
  <Paragraphs>352</Paragraphs>
  <Slides>28</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等线 Light</vt:lpstr>
      <vt:lpstr>方正兰亭粗黑_GBK</vt:lpstr>
      <vt:lpstr>微软雅黑</vt:lpstr>
      <vt:lpstr>幼圆</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289</cp:revision>
  <dcterms:created xsi:type="dcterms:W3CDTF">2020-02-02T07:20:00Z</dcterms:created>
  <dcterms:modified xsi:type="dcterms:W3CDTF">2020-02-08T09:58:29Z</dcterms:modified>
</cp:coreProperties>
</file>