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9" r:id="rId1"/>
  </p:sldMasterIdLst>
  <p:notesMasterIdLst>
    <p:notesMasterId r:id="rId29"/>
  </p:notesMasterIdLst>
  <p:sldIdLst>
    <p:sldId id="256" r:id="rId2"/>
    <p:sldId id="265" r:id="rId3"/>
    <p:sldId id="269" r:id="rId4"/>
    <p:sldId id="258" r:id="rId5"/>
    <p:sldId id="259" r:id="rId6"/>
    <p:sldId id="262" r:id="rId7"/>
    <p:sldId id="261" r:id="rId8"/>
    <p:sldId id="264" r:id="rId9"/>
    <p:sldId id="263" r:id="rId10"/>
    <p:sldId id="267" r:id="rId11"/>
    <p:sldId id="266" r:id="rId12"/>
    <p:sldId id="283" r:id="rId13"/>
    <p:sldId id="268" r:id="rId14"/>
    <p:sldId id="270" r:id="rId15"/>
    <p:sldId id="271" r:id="rId16"/>
    <p:sldId id="272" r:id="rId17"/>
    <p:sldId id="281" r:id="rId18"/>
    <p:sldId id="280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2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0" autoAdjust="0"/>
    <p:restoredTop sz="74501" autoAdjust="0"/>
  </p:normalViewPr>
  <p:slideViewPr>
    <p:cSldViewPr snapToGrid="0">
      <p:cViewPr varScale="1">
        <p:scale>
          <a:sx n="85" d="100"/>
          <a:sy n="85" d="100"/>
        </p:scale>
        <p:origin x="1530" y="84"/>
      </p:cViewPr>
      <p:guideLst/>
    </p:cSldViewPr>
  </p:slideViewPr>
  <p:outlineViewPr>
    <p:cViewPr>
      <p:scale>
        <a:sx n="33" d="100"/>
        <a:sy n="33" d="100"/>
      </p:scale>
      <p:origin x="0" y="-28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28F03-46AB-4EE1-ACF2-D6F8355500EB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519DE-8BF0-4FA2-AF09-4029072FF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67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49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建模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dirty="0"/>
              <a:t>Asset </a:t>
            </a:r>
            <a:r>
              <a:rPr lang="en-US" altLang="zh-CN" dirty="0" err="1"/>
              <a:t>bunlde</a:t>
            </a:r>
            <a:r>
              <a:rPr lang="zh-CN" altLang="en-US" dirty="0"/>
              <a:t>编程中涉及的问题，通过</a:t>
            </a:r>
            <a:r>
              <a:rPr lang="en-US" altLang="zh-CN" dirty="0"/>
              <a:t>Unity</a:t>
            </a:r>
            <a:r>
              <a:rPr lang="zh-CN" altLang="en-US" dirty="0"/>
              <a:t>官方提供的</a:t>
            </a:r>
            <a:r>
              <a:rPr lang="en-US" altLang="zh-CN" dirty="0" err="1"/>
              <a:t>AssetBunldeManager</a:t>
            </a:r>
            <a:r>
              <a:rPr lang="zh-CN" altLang="en-US" dirty="0"/>
              <a:t>做演示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/>
              <a:t>协同工作流改进，意味着</a:t>
            </a:r>
            <a:r>
              <a:rPr lang="en-US" altLang="zh-CN" dirty="0"/>
              <a:t>Unity</a:t>
            </a:r>
            <a:r>
              <a:rPr lang="zh-CN" altLang="en-US" dirty="0"/>
              <a:t>和</a:t>
            </a:r>
            <a:r>
              <a:rPr lang="en-US" altLang="zh-CN" dirty="0"/>
              <a:t>HTML</a:t>
            </a:r>
            <a:r>
              <a:rPr lang="zh-CN" altLang="en-US" dirty="0"/>
              <a:t>之间更多的交互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013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59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Unity3D</a:t>
            </a:r>
            <a:r>
              <a:rPr lang="zh-CN" altLang="en-US" dirty="0"/>
              <a:t>应用的特点在前面已经做了一些探讨，包括较为复杂的交互要求，游戏化场景，以及未来</a:t>
            </a:r>
            <a:r>
              <a:rPr lang="en-US" altLang="zh-CN" dirty="0" err="1"/>
              <a:t>WebVR</a:t>
            </a:r>
            <a:r>
              <a:rPr lang="zh-CN" altLang="en-US" dirty="0"/>
              <a:t>的需求。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轻量级应用，比如简单交互设备拆装。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235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https://threejs.org/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348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https://www.babylonjs.com/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最好的</a:t>
            </a:r>
            <a:r>
              <a:rPr lang="en-US" altLang="zh-CN" dirty="0"/>
              <a:t>JavaScript3D</a:t>
            </a:r>
            <a:r>
              <a:rPr lang="zh-CN" altLang="en-US" dirty="0"/>
              <a:t>游戏引擎：</a:t>
            </a:r>
            <a:r>
              <a:rPr lang="en-US" altLang="zh-CN" dirty="0"/>
              <a:t>https://doc.babylonjs.com/examples/ </a:t>
            </a:r>
            <a:r>
              <a:rPr lang="zh-CN" altLang="en-US" dirty="0"/>
              <a:t>在这个</a:t>
            </a:r>
            <a:r>
              <a:rPr lang="en-US" altLang="zh-CN" dirty="0"/>
              <a:t>DEMO</a:t>
            </a:r>
            <a:r>
              <a:rPr lang="zh-CN" altLang="en-US" dirty="0"/>
              <a:t>中能够很好的说明</a:t>
            </a:r>
            <a:r>
              <a:rPr lang="en-US" altLang="zh-CN" dirty="0"/>
              <a:t>Babylon</a:t>
            </a:r>
            <a:r>
              <a:rPr lang="zh-CN" altLang="en-US" dirty="0"/>
              <a:t>的强大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34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436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已经完成了。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在这里主要演示</a:t>
            </a:r>
            <a:r>
              <a:rPr lang="en-US" altLang="zh-CN" dirty="0"/>
              <a:t>Babylon</a:t>
            </a:r>
            <a:r>
              <a:rPr lang="zh-CN" altLang="en-US" dirty="0"/>
              <a:t>的一些特性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81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官方的材料：</a:t>
            </a:r>
            <a:r>
              <a:rPr lang="en-US" altLang="zh-CN" dirty="0"/>
              <a:t>https://doc.babylonjs.com/resources/3dsmax</a:t>
            </a:r>
          </a:p>
          <a:p>
            <a:endParaRPr lang="en-US" altLang="zh-CN" dirty="0"/>
          </a:p>
          <a:p>
            <a:r>
              <a:rPr lang="zh-CN" altLang="en-US" dirty="0"/>
              <a:t>显示</a:t>
            </a:r>
            <a:r>
              <a:rPr lang="en-US" altLang="zh-CN" dirty="0" err="1"/>
              <a:t>babylon</a:t>
            </a:r>
            <a:r>
              <a:rPr lang="zh-CN" altLang="en-US" dirty="0"/>
              <a:t>能支持的</a:t>
            </a:r>
            <a:r>
              <a:rPr lang="en-US" altLang="zh-CN" dirty="0"/>
              <a:t>3D</a:t>
            </a:r>
            <a:r>
              <a:rPr lang="zh-CN" altLang="en-US" dirty="0"/>
              <a:t>格式</a:t>
            </a:r>
            <a:endParaRPr lang="en-US" altLang="zh-CN" dirty="0"/>
          </a:p>
          <a:p>
            <a:r>
              <a:rPr lang="en-US" altLang="zh-CN" dirty="0"/>
              <a:t>https://sandbox.babylonjs.com</a:t>
            </a:r>
          </a:p>
          <a:p>
            <a:endParaRPr lang="en-US" altLang="zh-CN" dirty="0"/>
          </a:p>
          <a:p>
            <a:r>
              <a:rPr lang="zh-CN" altLang="en-US" dirty="0"/>
              <a:t>例子中灯光没有导出，需要代码来定义灯光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441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Blender</a:t>
            </a:r>
            <a:r>
              <a:rPr lang="zh-CN" altLang="en-US" dirty="0"/>
              <a:t>没有导出</a:t>
            </a:r>
            <a:r>
              <a:rPr lang="en-US" altLang="zh-CN" dirty="0"/>
              <a:t>Babylon</a:t>
            </a:r>
            <a:r>
              <a:rPr lang="zh-CN" altLang="en-US" dirty="0"/>
              <a:t>的例子。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75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8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今天的定位是“技术探讨”，特点是：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覆盖范围有点广，涉及的领域多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我做的技术准备深浅不一，有些没有时间做</a:t>
            </a:r>
            <a:r>
              <a:rPr lang="en-US" altLang="zh-CN" dirty="0"/>
              <a:t>Demo</a:t>
            </a:r>
            <a:r>
              <a:rPr lang="zh-CN" altLang="en-US" dirty="0"/>
              <a:t>。尽量呈现。满足不同听众的需求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探讨。希望大家能在过程中积极参与，事后对大家有启迪，</a:t>
            </a:r>
            <a:endParaRPr lang="en-US" altLang="zh-CN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今天要有结论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222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根据实际的需求去定义</a:t>
            </a:r>
            <a:r>
              <a:rPr lang="en-US" altLang="zh-CN" dirty="0"/>
              <a:t>3D</a:t>
            </a:r>
            <a:r>
              <a:rPr lang="zh-CN" altLang="en-US" dirty="0"/>
              <a:t>内容的品质，比如</a:t>
            </a:r>
            <a:r>
              <a:rPr lang="en-US" altLang="zh-CN" dirty="0"/>
              <a:t>ITEM</a:t>
            </a:r>
            <a:r>
              <a:rPr lang="zh-CN" altLang="en-US" dirty="0"/>
              <a:t>的要求、</a:t>
            </a:r>
            <a:r>
              <a:rPr lang="en-US" altLang="zh-CN" dirty="0"/>
              <a:t>VR</a:t>
            </a:r>
            <a:r>
              <a:rPr lang="zh-CN" altLang="en-US" dirty="0"/>
              <a:t>训练的要求、一般实验的要求等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738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多少和程度 由开发体系中的角色决定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26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91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33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公司资源：在</a:t>
            </a:r>
            <a:r>
              <a:rPr lang="en-US" altLang="zh-CN" dirty="0"/>
              <a:t>Unity</a:t>
            </a:r>
            <a:r>
              <a:rPr lang="zh-CN" altLang="en-US" dirty="0"/>
              <a:t>上的投入和积累，包括美术和程序，均有一定的能力。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622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en-US" altLang="zh-CN" dirty="0"/>
              <a:t>HTML</a:t>
            </a:r>
            <a:r>
              <a:rPr lang="zh-CN" altLang="en-US" dirty="0"/>
              <a:t>控制”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Unity</a:t>
            </a:r>
            <a:r>
              <a:rPr lang="zh-CN" altLang="en-US" dirty="0"/>
              <a:t>不再是黑箱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资源动态加载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交互</a:t>
            </a:r>
            <a:endParaRPr lang="en-US" altLang="zh-CN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dirty="0"/>
              <a:t>数据从</a:t>
            </a:r>
            <a:r>
              <a:rPr lang="en-US" altLang="zh-CN" dirty="0"/>
              <a:t>HTML</a:t>
            </a:r>
            <a:r>
              <a:rPr lang="zh-CN" altLang="en-US" dirty="0"/>
              <a:t>来，驱动</a:t>
            </a:r>
            <a:r>
              <a:rPr lang="en-US" altLang="zh-CN" dirty="0"/>
              <a:t>Unity</a:t>
            </a:r>
            <a:r>
              <a:rPr lang="zh-CN" altLang="en-US" dirty="0"/>
              <a:t>模型行为。</a:t>
            </a:r>
            <a:endParaRPr lang="en-US" altLang="zh-CN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zh-CN" dirty="0"/>
              <a:t>Unity</a:t>
            </a:r>
            <a:r>
              <a:rPr lang="zh-CN" altLang="en-US" dirty="0"/>
              <a:t>的操作对</a:t>
            </a:r>
            <a:r>
              <a:rPr lang="en-US" altLang="zh-CN" dirty="0"/>
              <a:t>HTML</a:t>
            </a:r>
            <a:r>
              <a:rPr lang="zh-CN" altLang="en-US" dirty="0"/>
              <a:t>页面数据的同步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融入的结果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92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演示船舶电站的</a:t>
            </a:r>
            <a:r>
              <a:rPr lang="en-US" altLang="zh-CN" dirty="0"/>
              <a:t>Demo</a:t>
            </a:r>
            <a:r>
              <a:rPr lang="zh-CN" altLang="en-US" dirty="0"/>
              <a:t>。这里做粗略展示，下一页是细节。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Unity</a:t>
            </a:r>
            <a:r>
              <a:rPr lang="zh-CN" altLang="en-US" dirty="0"/>
              <a:t>官方资料</a:t>
            </a:r>
            <a:r>
              <a:rPr lang="en-US" altLang="zh-CN" dirty="0"/>
              <a:t> https://docs.unity3d.com/Manual/webgl-interactingwithbrowserscripting.html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3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简单演示需要完成通过</a:t>
            </a:r>
            <a:r>
              <a:rPr lang="en-US" altLang="zh-CN" dirty="0"/>
              <a:t>HTML</a:t>
            </a:r>
            <a:r>
              <a:rPr lang="zh-CN" altLang="en-US" dirty="0"/>
              <a:t>动态加载</a:t>
            </a:r>
            <a:r>
              <a:rPr lang="en-US" altLang="zh-CN" dirty="0"/>
              <a:t>Unity</a:t>
            </a:r>
            <a:r>
              <a:rPr lang="zh-CN" altLang="en-US" dirty="0"/>
              <a:t>内容，今天（周一）晚上完成，这个</a:t>
            </a:r>
            <a:r>
              <a:rPr lang="en-US" altLang="zh-CN" dirty="0"/>
              <a:t>Demo</a:t>
            </a:r>
            <a:r>
              <a:rPr lang="zh-CN" altLang="en-US" dirty="0"/>
              <a:t>不需要使用</a:t>
            </a:r>
            <a:r>
              <a:rPr lang="en-US" altLang="zh-CN" dirty="0" err="1"/>
              <a:t>AssetBundleManager</a:t>
            </a:r>
            <a:r>
              <a:rPr lang="zh-CN" altLang="en-US" dirty="0"/>
              <a:t>来完成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 err="1"/>
              <a:t>AssetBundle</a:t>
            </a:r>
            <a:r>
              <a:rPr lang="zh-CN" altLang="en-US" dirty="0"/>
              <a:t> </a:t>
            </a:r>
            <a:r>
              <a:rPr lang="en-US" altLang="zh-CN" dirty="0"/>
              <a:t>Server </a:t>
            </a:r>
            <a:r>
              <a:rPr lang="zh-CN" altLang="en-US" dirty="0"/>
              <a:t>用来解决</a:t>
            </a:r>
            <a:r>
              <a:rPr lang="en-US" altLang="zh-CN" dirty="0"/>
              <a:t>Unity</a:t>
            </a:r>
            <a:r>
              <a:rPr lang="zh-CN" altLang="en-US" dirty="0"/>
              <a:t>程序员开发问题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519DE-8BF0-4FA2-AF09-4029072FF5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802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0811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688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0332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780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83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7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4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1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27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58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3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9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43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163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1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2A9A1-8A2B-466E-9263-517700955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Web</a:t>
            </a:r>
            <a:r>
              <a:rPr lang="zh-CN" altLang="en-US" dirty="0"/>
              <a:t>的</a:t>
            </a:r>
            <a:r>
              <a:rPr lang="en-US" altLang="zh-CN" dirty="0"/>
              <a:t>3D</a:t>
            </a:r>
            <a:r>
              <a:rPr lang="zh-CN" altLang="en-US" dirty="0"/>
              <a:t>内容呈现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21E11D-0202-410A-BF0B-CF12ECBD6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IETM</a:t>
            </a:r>
            <a:r>
              <a:rPr lang="zh-CN" altLang="en-US" dirty="0"/>
              <a:t>、</a:t>
            </a:r>
            <a:r>
              <a:rPr lang="en-US" altLang="zh-CN" dirty="0"/>
              <a:t>VR</a:t>
            </a:r>
            <a:r>
              <a:rPr lang="zh-CN" altLang="en-US" dirty="0"/>
              <a:t>课程平台等使用</a:t>
            </a:r>
            <a:r>
              <a:rPr lang="en-US" altLang="zh-CN" dirty="0"/>
              <a:t>3D</a:t>
            </a:r>
            <a:r>
              <a:rPr lang="zh-CN" altLang="en-US" dirty="0"/>
              <a:t>资源的各类应用系统技术方案探讨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556494-BF3A-42E0-97E2-580C949E607F}"/>
              </a:ext>
            </a:extLst>
          </p:cNvPr>
          <p:cNvSpPr txBox="1"/>
          <p:nvPr/>
        </p:nvSpPr>
        <p:spPr>
          <a:xfrm>
            <a:off x="8756744" y="6127667"/>
            <a:ext cx="2382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武汉蓝海科创技术有限公司 傅黎</a:t>
            </a:r>
          </a:p>
        </p:txBody>
      </p:sp>
    </p:spTree>
    <p:extLst>
      <p:ext uri="{BB962C8B-B14F-4D97-AF65-F5344CB8AC3E}">
        <p14:creationId xmlns:p14="http://schemas.microsoft.com/office/powerpoint/2010/main" val="157130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62851-C465-4BCC-868E-28783A81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Browser + WebGL + Unity3D</a:t>
            </a:r>
            <a:r>
              <a:rPr lang="zh-CN" altLang="en-US" dirty="0"/>
              <a:t>技术明细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F3F16-EADE-4305-A65E-F7B18AAF5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WebGL</a:t>
            </a:r>
            <a:r>
              <a:rPr lang="zh-CN" altLang="en-US" dirty="0"/>
              <a:t>中的</a:t>
            </a:r>
            <a:r>
              <a:rPr lang="en-US" altLang="zh-CN" dirty="0"/>
              <a:t>Unity</a:t>
            </a:r>
            <a:r>
              <a:rPr lang="zh-CN" altLang="en-US" dirty="0"/>
              <a:t>动态加载资源</a:t>
            </a:r>
            <a:endParaRPr lang="en-US" altLang="zh-CN" dirty="0"/>
          </a:p>
          <a:p>
            <a:pPr lvl="1"/>
            <a:r>
              <a:rPr lang="en-US" altLang="zh-CN" dirty="0"/>
              <a:t>Asset Bundle</a:t>
            </a:r>
          </a:p>
          <a:p>
            <a:pPr lvl="1"/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 err="1"/>
              <a:t>AssetBundle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Simple Demo</a:t>
            </a:r>
            <a:r>
              <a:rPr lang="zh-CN" altLang="en-US" dirty="0"/>
              <a:t>，</a:t>
            </a:r>
            <a:r>
              <a:rPr lang="en-US" altLang="zh-CN" dirty="0"/>
              <a:t>Unity</a:t>
            </a:r>
            <a:r>
              <a:rPr lang="zh-CN" altLang="en-US" dirty="0"/>
              <a:t>动态加载和</a:t>
            </a:r>
            <a:r>
              <a:rPr lang="en-US" altLang="zh-CN" dirty="0"/>
              <a:t>HTML</a:t>
            </a:r>
            <a:r>
              <a:rPr lang="zh-CN" altLang="en-US" dirty="0"/>
              <a:t>交互。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75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119B8-1944-4FAA-B79D-7E9C1179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Browser + WebGL + Unity3D</a:t>
            </a:r>
            <a:r>
              <a:rPr lang="zh-CN" altLang="en-US" dirty="0"/>
              <a:t>工作流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47F71-EADC-4AFE-8133-E7C3F2FFC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美术团队内部的工作流改进</a:t>
            </a:r>
            <a:endParaRPr lang="en-US" altLang="zh-CN" dirty="0"/>
          </a:p>
          <a:p>
            <a:pPr lvl="1"/>
            <a:r>
              <a:rPr lang="zh-CN" altLang="en-US" dirty="0"/>
              <a:t>建模。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程序团队内的工作流改进</a:t>
            </a:r>
            <a:endParaRPr lang="en-US" altLang="zh-CN" dirty="0"/>
          </a:p>
          <a:p>
            <a:pPr lvl="1"/>
            <a:r>
              <a:rPr lang="en-US" altLang="zh-CN" dirty="0"/>
              <a:t>Unity</a:t>
            </a:r>
            <a:r>
              <a:rPr lang="zh-CN" altLang="en-US" dirty="0"/>
              <a:t>动态资源管理。如何高效</a:t>
            </a:r>
            <a:r>
              <a:rPr lang="en-US" altLang="zh-CN" dirty="0"/>
              <a:t>Asset Bundle</a:t>
            </a:r>
            <a:r>
              <a:rPr lang="zh-CN" altLang="en-US" dirty="0"/>
              <a:t>编程。</a:t>
            </a:r>
            <a:r>
              <a:rPr lang="en-US" altLang="zh-CN" dirty="0"/>
              <a:t>	</a:t>
            </a:r>
          </a:p>
          <a:p>
            <a:pPr lvl="2"/>
            <a:r>
              <a:rPr lang="zh-CN" altLang="en-US" dirty="0"/>
              <a:t>开发</a:t>
            </a:r>
            <a:endParaRPr lang="en-US" altLang="zh-CN" dirty="0"/>
          </a:p>
          <a:p>
            <a:pPr lvl="2"/>
            <a:r>
              <a:rPr lang="zh-CN" altLang="en-US" dirty="0"/>
              <a:t>集成</a:t>
            </a:r>
            <a:endParaRPr lang="en-US" altLang="zh-CN" dirty="0"/>
          </a:p>
          <a:p>
            <a:pPr lvl="2"/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en-US" altLang="zh-CN" dirty="0"/>
              <a:t>Unity</a:t>
            </a:r>
            <a:r>
              <a:rPr lang="zh-CN" altLang="en-US" dirty="0"/>
              <a:t>程序员。不用</a:t>
            </a:r>
            <a:r>
              <a:rPr lang="en-US" altLang="zh-CN" dirty="0"/>
              <a:t>Build</a:t>
            </a:r>
            <a:r>
              <a:rPr lang="zh-CN" altLang="en-US" dirty="0"/>
              <a:t>专用的</a:t>
            </a:r>
            <a:r>
              <a:rPr lang="en-US" altLang="zh-CN" dirty="0"/>
              <a:t>WebGL</a:t>
            </a:r>
            <a:r>
              <a:rPr lang="zh-CN" altLang="en-US" dirty="0"/>
              <a:t>包，如何开发、调试。</a:t>
            </a:r>
            <a:endParaRPr lang="en-US" altLang="zh-CN" dirty="0"/>
          </a:p>
          <a:p>
            <a:r>
              <a:rPr lang="zh-CN" altLang="en-US" dirty="0"/>
              <a:t>协同工作流改进</a:t>
            </a:r>
            <a:endParaRPr lang="en-US" altLang="zh-CN" dirty="0"/>
          </a:p>
          <a:p>
            <a:pPr lvl="1"/>
            <a:r>
              <a:rPr lang="en-US" altLang="zh-CN" dirty="0"/>
              <a:t>Unity</a:t>
            </a:r>
            <a:r>
              <a:rPr lang="zh-CN" altLang="en-US" dirty="0"/>
              <a:t>程序员 </a:t>
            </a:r>
            <a:r>
              <a:rPr lang="en-US" altLang="zh-CN" dirty="0"/>
              <a:t>+ Web</a:t>
            </a:r>
            <a:r>
              <a:rPr lang="zh-CN" altLang="en-US" dirty="0"/>
              <a:t>前端工程师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81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94864-882E-48CF-AC75-22BE91D1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工作流改变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ABAEE64-0934-41FA-ACAB-10A942DE59B7}"/>
              </a:ext>
            </a:extLst>
          </p:cNvPr>
          <p:cNvSpPr/>
          <p:nvPr/>
        </p:nvSpPr>
        <p:spPr>
          <a:xfrm>
            <a:off x="2096214" y="2322689"/>
            <a:ext cx="1648135" cy="1985984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1EE0FC4-1F17-4EF2-B992-49D01665DEB0}"/>
              </a:ext>
            </a:extLst>
          </p:cNvPr>
          <p:cNvSpPr/>
          <p:nvPr/>
        </p:nvSpPr>
        <p:spPr>
          <a:xfrm>
            <a:off x="2217301" y="2445600"/>
            <a:ext cx="1405960" cy="1546092"/>
          </a:xfrm>
          <a:prstGeom prst="roundRect">
            <a:avLst/>
          </a:prstGeom>
          <a:ln w="31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L</a:t>
            </a:r>
            <a:endParaRPr lang="zh-CN" altLang="en-US" sz="105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0E7BB8C-1147-4BA0-9A2A-CA51070F167A}"/>
              </a:ext>
            </a:extLst>
          </p:cNvPr>
          <p:cNvSpPr/>
          <p:nvPr/>
        </p:nvSpPr>
        <p:spPr>
          <a:xfrm>
            <a:off x="2276993" y="2574979"/>
            <a:ext cx="1271419" cy="89098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6019C03-BEDB-4E49-B532-87A7F811673A}"/>
              </a:ext>
            </a:extLst>
          </p:cNvPr>
          <p:cNvSpPr/>
          <p:nvPr/>
        </p:nvSpPr>
        <p:spPr>
          <a:xfrm>
            <a:off x="2351843" y="2781988"/>
            <a:ext cx="1123423" cy="362264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Unity3D + C#</a:t>
            </a:r>
            <a:endParaRPr lang="zh-CN" altLang="en-US" sz="1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0C2A5E-F382-4CF8-BB31-528005E7DFCD}"/>
              </a:ext>
            </a:extLst>
          </p:cNvPr>
          <p:cNvSpPr txBox="1"/>
          <p:nvPr/>
        </p:nvSpPr>
        <p:spPr>
          <a:xfrm>
            <a:off x="2692418" y="3238533"/>
            <a:ext cx="4972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WebGL</a:t>
            </a:r>
            <a:endParaRPr lang="zh-CN" altLang="en-US" sz="7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77A68F-A51C-4534-BF12-03CB5464A387}"/>
              </a:ext>
            </a:extLst>
          </p:cNvPr>
          <p:cNvSpPr txBox="1"/>
          <p:nvPr/>
        </p:nvSpPr>
        <p:spPr>
          <a:xfrm>
            <a:off x="2604189" y="4045801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Browser</a:t>
            </a:r>
            <a:endParaRPr lang="zh-CN" altLang="en-US" sz="9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83BBAC-DF95-4D10-83D6-BC08C3354186}"/>
              </a:ext>
            </a:extLst>
          </p:cNvPr>
          <p:cNvSpPr txBox="1"/>
          <p:nvPr/>
        </p:nvSpPr>
        <p:spPr>
          <a:xfrm>
            <a:off x="2314351" y="3632717"/>
            <a:ext cx="1364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HTML5 + JavaScript</a:t>
            </a:r>
            <a:endParaRPr lang="zh-CN" altLang="en-US" sz="700" b="1" dirty="0"/>
          </a:p>
        </p:txBody>
      </p:sp>
      <p:sp>
        <p:nvSpPr>
          <p:cNvPr id="20" name="箭头: 上下 19">
            <a:extLst>
              <a:ext uri="{FF2B5EF4-FFF2-40B4-BE49-F238E27FC236}">
                <a16:creationId xmlns:a16="http://schemas.microsoft.com/office/drawing/2014/main" id="{0E510083-1BF9-4515-8E77-377C096B41D5}"/>
              </a:ext>
            </a:extLst>
          </p:cNvPr>
          <p:cNvSpPr/>
          <p:nvPr/>
        </p:nvSpPr>
        <p:spPr>
          <a:xfrm>
            <a:off x="3054090" y="3046897"/>
            <a:ext cx="299207" cy="56793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3D8FF7C-F17F-4893-B543-C5E6769825C5}"/>
              </a:ext>
            </a:extLst>
          </p:cNvPr>
          <p:cNvSpPr/>
          <p:nvPr/>
        </p:nvSpPr>
        <p:spPr>
          <a:xfrm>
            <a:off x="5104158" y="1785955"/>
            <a:ext cx="5046113" cy="155624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2CD72DB-EFC9-4711-A517-9A1CBD502BB5}"/>
              </a:ext>
            </a:extLst>
          </p:cNvPr>
          <p:cNvSpPr txBox="1"/>
          <p:nvPr/>
        </p:nvSpPr>
        <p:spPr>
          <a:xfrm>
            <a:off x="7220421" y="1807157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Browser</a:t>
            </a:r>
            <a:endParaRPr lang="zh-CN" altLang="en-US" sz="1200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FDEDF4D-E6F5-4B4B-AA27-7E5AF4D0E5A8}"/>
              </a:ext>
            </a:extLst>
          </p:cNvPr>
          <p:cNvGrpSpPr/>
          <p:nvPr/>
        </p:nvGrpSpPr>
        <p:grpSpPr>
          <a:xfrm>
            <a:off x="5315559" y="2061370"/>
            <a:ext cx="1459335" cy="1033428"/>
            <a:chOff x="5483332" y="2845510"/>
            <a:chExt cx="1459335" cy="1033428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F497B03A-893A-46DC-A539-66BC37652B05}"/>
                </a:ext>
              </a:extLst>
            </p:cNvPr>
            <p:cNvSpPr/>
            <p:nvPr/>
          </p:nvSpPr>
          <p:spPr>
            <a:xfrm>
              <a:off x="5483332" y="2845510"/>
              <a:ext cx="1459335" cy="103342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56E545D0-186C-496B-B9BB-16E0B5B97E3D}"/>
                </a:ext>
              </a:extLst>
            </p:cNvPr>
            <p:cNvSpPr/>
            <p:nvPr/>
          </p:nvSpPr>
          <p:spPr>
            <a:xfrm>
              <a:off x="5558182" y="2899019"/>
              <a:ext cx="1282885" cy="715816"/>
            </a:xfrm>
            <a:prstGeom prst="round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Unity3D</a:t>
              </a:r>
              <a:r>
                <a:rPr lang="zh-CN" altLang="en-US" sz="1000" dirty="0"/>
                <a:t>运行环境 </a:t>
              </a:r>
              <a:endParaRPr lang="en-US" altLang="zh-CN" sz="1000" dirty="0"/>
            </a:p>
            <a:p>
              <a:pPr algn="ctr"/>
              <a:r>
                <a:rPr lang="en-US" altLang="zh-CN" sz="1000" dirty="0"/>
                <a:t>+ </a:t>
              </a:r>
            </a:p>
            <a:p>
              <a:pPr algn="ctr"/>
              <a:r>
                <a:rPr lang="en-US" altLang="zh-CN" sz="1000" dirty="0"/>
                <a:t>3D</a:t>
              </a:r>
              <a:r>
                <a:rPr lang="zh-CN" altLang="en-US" sz="1000" dirty="0"/>
                <a:t>内容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DED5684-0E8B-41CA-8B97-4701F0331DDE}"/>
                </a:ext>
              </a:extLst>
            </p:cNvPr>
            <p:cNvSpPr txBox="1"/>
            <p:nvPr/>
          </p:nvSpPr>
          <p:spPr>
            <a:xfrm>
              <a:off x="5860197" y="3620302"/>
              <a:ext cx="6543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/>
                <a:t>WebGL</a:t>
              </a:r>
              <a:endParaRPr lang="zh-CN" altLang="en-US" sz="700" b="1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419887F-A45C-4C0F-A52E-6C701A6D4EF7}"/>
              </a:ext>
            </a:extLst>
          </p:cNvPr>
          <p:cNvGrpSpPr/>
          <p:nvPr/>
        </p:nvGrpSpPr>
        <p:grpSpPr>
          <a:xfrm>
            <a:off x="6880995" y="2061370"/>
            <a:ext cx="1459335" cy="1033428"/>
            <a:chOff x="5483332" y="2845510"/>
            <a:chExt cx="1459335" cy="1033428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72F59AAD-A7FF-4762-B7EB-709B1016367E}"/>
                </a:ext>
              </a:extLst>
            </p:cNvPr>
            <p:cNvSpPr/>
            <p:nvPr/>
          </p:nvSpPr>
          <p:spPr>
            <a:xfrm>
              <a:off x="5483332" y="2845510"/>
              <a:ext cx="1459335" cy="103342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0AFFAAA5-6191-49E9-A891-A6A638C51BC5}"/>
                </a:ext>
              </a:extLst>
            </p:cNvPr>
            <p:cNvSpPr/>
            <p:nvPr/>
          </p:nvSpPr>
          <p:spPr>
            <a:xfrm>
              <a:off x="5558182" y="2899019"/>
              <a:ext cx="1282885" cy="715816"/>
            </a:xfrm>
            <a:prstGeom prst="round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Unity3D</a:t>
              </a:r>
              <a:r>
                <a:rPr lang="zh-CN" altLang="en-US" sz="1000" dirty="0"/>
                <a:t>运行环境 </a:t>
              </a:r>
              <a:endParaRPr lang="en-US" altLang="zh-CN" sz="1000" dirty="0"/>
            </a:p>
            <a:p>
              <a:pPr algn="ctr"/>
              <a:r>
                <a:rPr lang="en-US" altLang="zh-CN" sz="1000" dirty="0"/>
                <a:t>+ </a:t>
              </a:r>
            </a:p>
            <a:p>
              <a:pPr algn="ctr"/>
              <a:r>
                <a:rPr lang="en-US" altLang="zh-CN" sz="1000" dirty="0"/>
                <a:t>3D</a:t>
              </a:r>
              <a:r>
                <a:rPr lang="zh-CN" altLang="en-US" sz="1000" dirty="0"/>
                <a:t>内容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1A960B8-D63F-46D9-831B-D48C17E20FFD}"/>
                </a:ext>
              </a:extLst>
            </p:cNvPr>
            <p:cNvSpPr txBox="1"/>
            <p:nvPr/>
          </p:nvSpPr>
          <p:spPr>
            <a:xfrm>
              <a:off x="5860825" y="3620302"/>
              <a:ext cx="6543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/>
                <a:t>WebGL</a:t>
              </a:r>
              <a:endParaRPr lang="zh-CN" altLang="en-US" sz="700" b="1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8C82A9A-4EDD-46B2-823F-B99FCA61CD40}"/>
              </a:ext>
            </a:extLst>
          </p:cNvPr>
          <p:cNvGrpSpPr/>
          <p:nvPr/>
        </p:nvGrpSpPr>
        <p:grpSpPr>
          <a:xfrm>
            <a:off x="8484406" y="2071347"/>
            <a:ext cx="1459335" cy="1033428"/>
            <a:chOff x="5483332" y="2845510"/>
            <a:chExt cx="1459335" cy="1033428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BE8AA1C-26AA-4E88-8DD3-1C85A893AEBF}"/>
                </a:ext>
              </a:extLst>
            </p:cNvPr>
            <p:cNvSpPr/>
            <p:nvPr/>
          </p:nvSpPr>
          <p:spPr>
            <a:xfrm>
              <a:off x="5483332" y="2845510"/>
              <a:ext cx="1459335" cy="103342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1DD46D5A-CCDB-42FF-ACE9-6981741F5566}"/>
                </a:ext>
              </a:extLst>
            </p:cNvPr>
            <p:cNvSpPr/>
            <p:nvPr/>
          </p:nvSpPr>
          <p:spPr>
            <a:xfrm>
              <a:off x="5558182" y="2899019"/>
              <a:ext cx="1282885" cy="715816"/>
            </a:xfrm>
            <a:prstGeom prst="round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Unity3D</a:t>
              </a:r>
              <a:r>
                <a:rPr lang="zh-CN" altLang="en-US" sz="1000" dirty="0"/>
                <a:t>运行环境 </a:t>
              </a:r>
              <a:endParaRPr lang="en-US" altLang="zh-CN" sz="1000" dirty="0"/>
            </a:p>
            <a:p>
              <a:pPr algn="ctr"/>
              <a:r>
                <a:rPr lang="en-US" altLang="zh-CN" sz="1000" dirty="0"/>
                <a:t>+ </a:t>
              </a:r>
            </a:p>
            <a:p>
              <a:pPr algn="ctr"/>
              <a:r>
                <a:rPr lang="en-US" altLang="zh-CN" sz="1000" dirty="0"/>
                <a:t>3D</a:t>
              </a:r>
              <a:r>
                <a:rPr lang="zh-CN" altLang="en-US" sz="1000" dirty="0"/>
                <a:t>内容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9F5AD5C-52FC-44FE-819F-ABAD5B49F860}"/>
                </a:ext>
              </a:extLst>
            </p:cNvPr>
            <p:cNvSpPr txBox="1"/>
            <p:nvPr/>
          </p:nvSpPr>
          <p:spPr>
            <a:xfrm>
              <a:off x="5856929" y="3603755"/>
              <a:ext cx="6543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/>
                <a:t>WebGL</a:t>
              </a:r>
              <a:endParaRPr lang="zh-CN" altLang="en-US" sz="700" b="1" dirty="0"/>
            </a:p>
          </p:txBody>
        </p:sp>
      </p:grp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E08E614-2272-4AFF-AD05-D9DDD754028E}"/>
              </a:ext>
            </a:extLst>
          </p:cNvPr>
          <p:cNvSpPr/>
          <p:nvPr/>
        </p:nvSpPr>
        <p:spPr>
          <a:xfrm>
            <a:off x="5623384" y="4045801"/>
            <a:ext cx="1906172" cy="1723112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4723CF0-C8EF-4D1A-ABBC-6856F42C690D}"/>
              </a:ext>
            </a:extLst>
          </p:cNvPr>
          <p:cNvSpPr txBox="1"/>
          <p:nvPr/>
        </p:nvSpPr>
        <p:spPr>
          <a:xfrm>
            <a:off x="6161957" y="4123201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Browser</a:t>
            </a:r>
            <a:endParaRPr lang="zh-CN" altLang="en-US" sz="1200" b="1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8848E7E-8668-4E36-ACA9-385E8EFF212B}"/>
              </a:ext>
            </a:extLst>
          </p:cNvPr>
          <p:cNvGrpSpPr/>
          <p:nvPr/>
        </p:nvGrpSpPr>
        <p:grpSpPr>
          <a:xfrm>
            <a:off x="5863640" y="4475536"/>
            <a:ext cx="1459335" cy="1033428"/>
            <a:chOff x="5483332" y="2845510"/>
            <a:chExt cx="1459335" cy="1033428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5D8E3AF-AF78-49AB-92F2-F553602CF821}"/>
                </a:ext>
              </a:extLst>
            </p:cNvPr>
            <p:cNvSpPr/>
            <p:nvPr/>
          </p:nvSpPr>
          <p:spPr>
            <a:xfrm>
              <a:off x="5483332" y="2845510"/>
              <a:ext cx="1459335" cy="103342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B2A039E1-DD44-4680-96D1-89AEA2581432}"/>
                </a:ext>
              </a:extLst>
            </p:cNvPr>
            <p:cNvSpPr/>
            <p:nvPr/>
          </p:nvSpPr>
          <p:spPr>
            <a:xfrm>
              <a:off x="5676776" y="3012343"/>
              <a:ext cx="1072445" cy="509904"/>
            </a:xfrm>
            <a:prstGeom prst="round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Unity3D</a:t>
              </a:r>
              <a:r>
                <a:rPr lang="zh-CN" altLang="en-US" sz="1000" dirty="0"/>
                <a:t>运行环境 </a:t>
              </a:r>
              <a:endParaRPr lang="en-US" altLang="zh-CN" sz="10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DBB4F60-04E9-489D-A06A-067BA4E10DBB}"/>
                </a:ext>
              </a:extLst>
            </p:cNvPr>
            <p:cNvSpPr txBox="1"/>
            <p:nvPr/>
          </p:nvSpPr>
          <p:spPr>
            <a:xfrm>
              <a:off x="5860198" y="3575786"/>
              <a:ext cx="6543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/>
                <a:t>WebGL</a:t>
              </a:r>
              <a:endParaRPr lang="zh-CN" altLang="en-US" sz="700" b="1" dirty="0"/>
            </a:p>
          </p:txBody>
        </p:sp>
      </p:grp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FB9C162-CBF8-4EE5-A5EF-F8148EACE16B}"/>
              </a:ext>
            </a:extLst>
          </p:cNvPr>
          <p:cNvSpPr/>
          <p:nvPr/>
        </p:nvSpPr>
        <p:spPr>
          <a:xfrm>
            <a:off x="8605859" y="3857229"/>
            <a:ext cx="1074603" cy="61830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3D</a:t>
            </a:r>
            <a:r>
              <a:rPr lang="zh-CN" altLang="en-US" sz="1600" b="1" dirty="0"/>
              <a:t>资源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D5AACD99-B74B-4145-A7C8-5302CCE6ADEE}"/>
              </a:ext>
            </a:extLst>
          </p:cNvPr>
          <p:cNvSpPr/>
          <p:nvPr/>
        </p:nvSpPr>
        <p:spPr>
          <a:xfrm>
            <a:off x="8623110" y="4598203"/>
            <a:ext cx="1074603" cy="61830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3D</a:t>
            </a:r>
            <a:r>
              <a:rPr lang="zh-CN" altLang="en-US" sz="1600" b="1" dirty="0"/>
              <a:t>资源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866FE2E-7587-415C-B069-0CE216640F6B}"/>
              </a:ext>
            </a:extLst>
          </p:cNvPr>
          <p:cNvSpPr/>
          <p:nvPr/>
        </p:nvSpPr>
        <p:spPr>
          <a:xfrm>
            <a:off x="8623110" y="5339177"/>
            <a:ext cx="1074603" cy="61830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3D</a:t>
            </a:r>
            <a:r>
              <a:rPr lang="zh-CN" altLang="en-US" sz="1600" b="1" dirty="0"/>
              <a:t>资源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6743436-A129-4C1F-B24F-EF856098E016}"/>
              </a:ext>
            </a:extLst>
          </p:cNvPr>
          <p:cNvCxnSpPr>
            <a:cxnSpLocks/>
            <a:stCxn id="10" idx="1"/>
            <a:endCxn id="52" idx="3"/>
          </p:cNvCxnSpPr>
          <p:nvPr/>
        </p:nvCxnSpPr>
        <p:spPr>
          <a:xfrm flipH="1">
            <a:off x="7129529" y="4166383"/>
            <a:ext cx="1476330" cy="73093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2376981-330F-48D0-87A2-FA39BDBC71DE}"/>
              </a:ext>
            </a:extLst>
          </p:cNvPr>
          <p:cNvCxnSpPr>
            <a:cxnSpLocks/>
            <a:stCxn id="62" idx="1"/>
            <a:endCxn id="52" idx="3"/>
          </p:cNvCxnSpPr>
          <p:nvPr/>
        </p:nvCxnSpPr>
        <p:spPr>
          <a:xfrm flipH="1" flipV="1">
            <a:off x="7129529" y="4897321"/>
            <a:ext cx="1493581" cy="1003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9D86B58-9398-4E33-B93A-FF76C76799E8}"/>
              </a:ext>
            </a:extLst>
          </p:cNvPr>
          <p:cNvCxnSpPr>
            <a:cxnSpLocks/>
            <a:stCxn id="63" idx="1"/>
            <a:endCxn id="52" idx="3"/>
          </p:cNvCxnSpPr>
          <p:nvPr/>
        </p:nvCxnSpPr>
        <p:spPr>
          <a:xfrm flipH="1" flipV="1">
            <a:off x="7129529" y="4897321"/>
            <a:ext cx="1493581" cy="75101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BEFF6D0C-5D16-48B2-8A95-0FFB05CAD95A}"/>
              </a:ext>
            </a:extLst>
          </p:cNvPr>
          <p:cNvCxnSpPr/>
          <p:nvPr/>
        </p:nvCxnSpPr>
        <p:spPr>
          <a:xfrm>
            <a:off x="4436533" y="1653271"/>
            <a:ext cx="0" cy="407811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箭头: 下 75">
            <a:extLst>
              <a:ext uri="{FF2B5EF4-FFF2-40B4-BE49-F238E27FC236}">
                <a16:creationId xmlns:a16="http://schemas.microsoft.com/office/drawing/2014/main" id="{467801AD-3FC0-477D-8B52-46286C738E43}"/>
              </a:ext>
            </a:extLst>
          </p:cNvPr>
          <p:cNvSpPr/>
          <p:nvPr/>
        </p:nvSpPr>
        <p:spPr>
          <a:xfrm>
            <a:off x="7258488" y="3429000"/>
            <a:ext cx="589662" cy="56269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AEC841E-E7F6-4EE0-9455-088FFEAE0060}"/>
              </a:ext>
            </a:extLst>
          </p:cNvPr>
          <p:cNvSpPr txBox="1"/>
          <p:nvPr/>
        </p:nvSpPr>
        <p:spPr>
          <a:xfrm>
            <a:off x="2604189" y="1757642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#1</a:t>
            </a:r>
            <a:endParaRPr lang="zh-CN" altLang="en-US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232AD44-7FDD-42AA-9FD0-1AE1CD5C867D}"/>
              </a:ext>
            </a:extLst>
          </p:cNvPr>
          <p:cNvSpPr txBox="1"/>
          <p:nvPr/>
        </p:nvSpPr>
        <p:spPr>
          <a:xfrm>
            <a:off x="7306330" y="1260218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#2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5288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F8316-E869-48EC-A25F-B2265D89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Browser + WebGL + </a:t>
            </a:r>
            <a:r>
              <a:rPr lang="en-US" altLang="zh-CN" b="1" dirty="0"/>
              <a:t>JS 3D Engine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2F76E-CA4D-4E0A-9D70-BF738C27F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需求（为什么？）</a:t>
            </a:r>
            <a:endParaRPr lang="en-US" altLang="zh-CN" dirty="0"/>
          </a:p>
          <a:p>
            <a:pPr lvl="1"/>
            <a:r>
              <a:rPr lang="en-US" altLang="zh-CN" dirty="0"/>
              <a:t>Unity3D</a:t>
            </a:r>
            <a:r>
              <a:rPr lang="zh-CN" altLang="en-US" dirty="0"/>
              <a:t>的应用场景</a:t>
            </a:r>
            <a:endParaRPr lang="en-US" altLang="zh-CN" dirty="0"/>
          </a:p>
          <a:p>
            <a:pPr lvl="1"/>
            <a:r>
              <a:rPr lang="zh-CN" altLang="en-US" dirty="0"/>
              <a:t>轻量级的应用</a:t>
            </a:r>
            <a:endParaRPr lang="en-US" altLang="zh-CN" dirty="0"/>
          </a:p>
          <a:p>
            <a:pPr lvl="1"/>
            <a:r>
              <a:rPr lang="zh-CN" altLang="en-US" dirty="0"/>
              <a:t>简单的</a:t>
            </a:r>
            <a:r>
              <a:rPr lang="en-US" altLang="zh-CN" dirty="0"/>
              <a:t>3D</a:t>
            </a:r>
            <a:r>
              <a:rPr lang="zh-CN" altLang="en-US" dirty="0"/>
              <a:t>模型展示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75C4C0C-A7F0-4EAC-8607-8429CFA6B562}"/>
              </a:ext>
            </a:extLst>
          </p:cNvPr>
          <p:cNvGrpSpPr/>
          <p:nvPr/>
        </p:nvGrpSpPr>
        <p:grpSpPr>
          <a:xfrm>
            <a:off x="8671389" y="2147299"/>
            <a:ext cx="2517168" cy="3619127"/>
            <a:chOff x="8671389" y="2147299"/>
            <a:chExt cx="2517168" cy="361912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B734CE3-3293-4404-8ECD-FAFDDB01F1AC}"/>
                </a:ext>
              </a:extLst>
            </p:cNvPr>
            <p:cNvSpPr/>
            <p:nvPr/>
          </p:nvSpPr>
          <p:spPr>
            <a:xfrm>
              <a:off x="8671389" y="2147299"/>
              <a:ext cx="2517168" cy="3154166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9241A61-751C-4031-85AC-D4E48612754B}"/>
                </a:ext>
              </a:extLst>
            </p:cNvPr>
            <p:cNvSpPr/>
            <p:nvPr/>
          </p:nvSpPr>
          <p:spPr>
            <a:xfrm>
              <a:off x="8856323" y="2342508"/>
              <a:ext cx="2147299" cy="2455523"/>
            </a:xfrm>
            <a:prstGeom prst="roundRect">
              <a:avLst/>
            </a:prstGeom>
            <a:ln w="31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4B2AF19-9AF9-4AF9-BD86-3AD2F5AA8B58}"/>
                </a:ext>
              </a:extLst>
            </p:cNvPr>
            <p:cNvSpPr/>
            <p:nvPr/>
          </p:nvSpPr>
          <p:spPr>
            <a:xfrm>
              <a:off x="8947490" y="2547991"/>
              <a:ext cx="1941816" cy="143562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7BFEEB4-3AE3-4BC9-9F2E-A5484B3410B7}"/>
                </a:ext>
              </a:extLst>
            </p:cNvPr>
            <p:cNvSpPr/>
            <p:nvPr/>
          </p:nvSpPr>
          <p:spPr>
            <a:xfrm>
              <a:off x="9061806" y="2671282"/>
              <a:ext cx="1715785" cy="951120"/>
            </a:xfrm>
            <a:prstGeom prst="round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Three.js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or</a:t>
              </a:r>
            </a:p>
            <a:p>
              <a:pPr algn="ctr"/>
              <a:r>
                <a:rPr lang="en-US" altLang="zh-CN" sz="1600" dirty="0"/>
                <a:t>Babylon.js or Others …</a:t>
              </a:r>
              <a:endParaRPr lang="zh-CN" altLang="en-US" sz="16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627B911-89FC-4F0C-92F3-F4A68BDEED85}"/>
                </a:ext>
              </a:extLst>
            </p:cNvPr>
            <p:cNvSpPr txBox="1"/>
            <p:nvPr/>
          </p:nvSpPr>
          <p:spPr>
            <a:xfrm>
              <a:off x="9581960" y="3622402"/>
              <a:ext cx="696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WebGL</a:t>
              </a:r>
              <a:endParaRPr lang="zh-CN" altLang="en-US" sz="1100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5189749-216B-4744-9F28-2A8FE1D4B2D3}"/>
                </a:ext>
              </a:extLst>
            </p:cNvPr>
            <p:cNvSpPr txBox="1"/>
            <p:nvPr/>
          </p:nvSpPr>
          <p:spPr>
            <a:xfrm>
              <a:off x="9565576" y="4975451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Browser</a:t>
              </a:r>
              <a:endParaRPr lang="zh-CN" altLang="en-US" sz="11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6C2494F-CF32-4B85-939C-371495848D16}"/>
                </a:ext>
              </a:extLst>
            </p:cNvPr>
            <p:cNvSpPr txBox="1"/>
            <p:nvPr/>
          </p:nvSpPr>
          <p:spPr>
            <a:xfrm>
              <a:off x="9565576" y="4145869"/>
              <a:ext cx="8098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HTML5</a:t>
              </a:r>
              <a:endParaRPr lang="zh-CN" altLang="en-US" sz="1100" b="1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11A8CD5-7B49-4DFE-926F-1F72BC4BB762}"/>
                </a:ext>
              </a:extLst>
            </p:cNvPr>
            <p:cNvSpPr/>
            <p:nvPr/>
          </p:nvSpPr>
          <p:spPr>
            <a:xfrm>
              <a:off x="8769684" y="5504816"/>
              <a:ext cx="24016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dirty="0"/>
                <a:t>Browser + WebGL + JS 3D Engine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221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02B5C-2166-46AF-9CBC-8077DD3F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WebGL + JS 3D Framework</a:t>
            </a:r>
            <a:r>
              <a:rPr lang="zh-CN" altLang="en-US" dirty="0"/>
              <a:t>之“三国风云”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86E27-8476-4AE2-A7D8-634523E8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WebGL</a:t>
            </a:r>
            <a:r>
              <a:rPr lang="zh-CN" altLang="en-US" dirty="0"/>
              <a:t>和</a:t>
            </a:r>
            <a:r>
              <a:rPr lang="en-US" altLang="zh-CN" dirty="0"/>
              <a:t>JavaScript 3D Framework</a:t>
            </a:r>
            <a:r>
              <a:rPr lang="zh-CN" altLang="en-US" dirty="0"/>
              <a:t>之间的关系</a:t>
            </a:r>
            <a:endParaRPr lang="en-US" altLang="zh-CN" dirty="0"/>
          </a:p>
          <a:p>
            <a:r>
              <a:rPr lang="en-US" altLang="zh-CN" dirty="0"/>
              <a:t>Three.js</a:t>
            </a:r>
            <a:r>
              <a:rPr lang="zh-CN" altLang="en-US" dirty="0"/>
              <a:t>、</a:t>
            </a:r>
            <a:r>
              <a:rPr lang="en-US" altLang="zh-CN" dirty="0"/>
              <a:t>Babylon.js</a:t>
            </a:r>
            <a:r>
              <a:rPr lang="zh-CN" altLang="en-US" dirty="0"/>
              <a:t>、</a:t>
            </a:r>
            <a:r>
              <a:rPr lang="en-US" altLang="zh-CN" dirty="0"/>
              <a:t>Cesium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A981B0-1EDE-46CE-852A-F5EDE2187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52" y="3144025"/>
            <a:ext cx="5419988" cy="276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7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02B5C-2166-46AF-9CBC-8077DD3F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WebGL + JS 3D Framework</a:t>
            </a:r>
            <a:r>
              <a:rPr lang="zh-CN" altLang="en-US" dirty="0"/>
              <a:t>之</a:t>
            </a:r>
            <a:r>
              <a:rPr lang="zh-CN" altLang="en-US" b="1" dirty="0"/>
              <a:t>“</a:t>
            </a:r>
            <a:r>
              <a:rPr lang="en-US" altLang="zh-CN" b="1" dirty="0"/>
              <a:t>Three.js</a:t>
            </a:r>
            <a:r>
              <a:rPr lang="zh-CN" altLang="en-US" b="1" dirty="0"/>
              <a:t>”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86E27-8476-4AE2-A7D8-634523E8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Three.js</a:t>
            </a:r>
          </a:p>
          <a:p>
            <a:pPr lvl="1"/>
            <a:r>
              <a:rPr lang="en-US" altLang="zh-CN" dirty="0"/>
              <a:t>Three.js</a:t>
            </a:r>
            <a:r>
              <a:rPr lang="zh-CN" altLang="en-US" dirty="0"/>
              <a:t>是一款</a:t>
            </a:r>
            <a:r>
              <a:rPr lang="en-US" altLang="zh-CN" dirty="0"/>
              <a:t>WebGL</a:t>
            </a:r>
            <a:r>
              <a:rPr lang="zh-CN" altLang="en-US" dirty="0"/>
              <a:t>框架，由于其易用性被广泛应用。</a:t>
            </a:r>
            <a:endParaRPr lang="en-US" altLang="zh-CN" dirty="0"/>
          </a:p>
          <a:p>
            <a:pPr lvl="1"/>
            <a:r>
              <a:rPr lang="en-US" altLang="zh-CN" dirty="0"/>
              <a:t>Three.js</a:t>
            </a:r>
            <a:r>
              <a:rPr lang="zh-CN" altLang="en-US" dirty="0"/>
              <a:t>在</a:t>
            </a:r>
            <a:r>
              <a:rPr lang="en-US" altLang="zh-CN" dirty="0"/>
              <a:t>WebGL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接口基础上，又进行的一层封装。</a:t>
            </a:r>
            <a:endParaRPr lang="en-US" altLang="zh-CN" dirty="0"/>
          </a:p>
          <a:p>
            <a:pPr lvl="1"/>
            <a:r>
              <a:rPr lang="zh-CN" altLang="en-US" dirty="0"/>
              <a:t>它是由居住在西班牙巴塞罗那的程序员</a:t>
            </a:r>
            <a:r>
              <a:rPr lang="en-US" altLang="zh-CN" dirty="0"/>
              <a:t>Ricardo </a:t>
            </a:r>
            <a:r>
              <a:rPr lang="en-US" altLang="zh-CN" dirty="0" err="1"/>
              <a:t>Cabbello</a:t>
            </a:r>
            <a:r>
              <a:rPr lang="en-US" altLang="zh-CN" dirty="0"/>
              <a:t> Miguel</a:t>
            </a:r>
            <a:r>
              <a:rPr lang="zh-CN" altLang="en-US" dirty="0"/>
              <a:t>开发的，此人更出名的网名叫做 </a:t>
            </a:r>
            <a:r>
              <a:rPr lang="en-US" altLang="zh-CN" dirty="0" err="1"/>
              <a:t>Mr.doob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Three.js</a:t>
            </a:r>
            <a:r>
              <a:rPr lang="zh-CN" altLang="en-US" dirty="0"/>
              <a:t>以简单、直观的方式封装了</a:t>
            </a:r>
            <a:r>
              <a:rPr lang="en-US" altLang="zh-CN" dirty="0"/>
              <a:t>3D</a:t>
            </a:r>
            <a:r>
              <a:rPr lang="zh-CN" altLang="en-US" dirty="0"/>
              <a:t>图形编程中常用的对象。</a:t>
            </a:r>
            <a:endParaRPr lang="en-US" altLang="zh-CN" dirty="0"/>
          </a:p>
          <a:p>
            <a:pPr lvl="1"/>
            <a:r>
              <a:rPr lang="en-US" altLang="zh-CN" dirty="0"/>
              <a:t>Three.js</a:t>
            </a:r>
            <a:r>
              <a:rPr lang="zh-CN" altLang="en-US" dirty="0"/>
              <a:t>在开发中使用了很多图形引擎的高级技巧，极大地提高了性能。</a:t>
            </a:r>
            <a:endParaRPr lang="en-US" altLang="zh-CN" dirty="0"/>
          </a:p>
          <a:p>
            <a:pPr lvl="1"/>
            <a:r>
              <a:rPr lang="zh-CN" altLang="en-US" dirty="0"/>
              <a:t>内置了很多常用对象和极易上手的工具，</a:t>
            </a:r>
            <a:r>
              <a:rPr lang="en-US" altLang="zh-CN" dirty="0"/>
              <a:t>Three.js</a:t>
            </a:r>
            <a:r>
              <a:rPr lang="zh-CN" altLang="en-US" dirty="0"/>
              <a:t>的功能也非常强大。</a:t>
            </a:r>
            <a:endParaRPr lang="en-US" altLang="zh-CN" dirty="0"/>
          </a:p>
          <a:p>
            <a:pPr lvl="1"/>
            <a:r>
              <a:rPr lang="en-US" altLang="zh-CN" dirty="0"/>
              <a:t>Three.js</a:t>
            </a:r>
            <a:r>
              <a:rPr lang="zh-CN" altLang="en-US" dirty="0"/>
              <a:t>还是完全开源的，你可以在</a:t>
            </a:r>
            <a:r>
              <a:rPr lang="en-US" altLang="zh-CN" dirty="0"/>
              <a:t>GitHub</a:t>
            </a:r>
            <a:r>
              <a:rPr lang="zh-CN" altLang="en-US" dirty="0"/>
              <a:t>上找到它的源代码，并且有很多人贡献代码，帮助 </a:t>
            </a:r>
            <a:r>
              <a:rPr lang="en-US" altLang="zh-CN" dirty="0" err="1"/>
              <a:t>Mr.doob</a:t>
            </a:r>
            <a:r>
              <a:rPr lang="en-US" altLang="zh-CN" dirty="0"/>
              <a:t> </a:t>
            </a:r>
            <a:r>
              <a:rPr lang="zh-CN" altLang="en-US" dirty="0"/>
              <a:t>一起维护这个框架。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32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02B5C-2166-46AF-9CBC-8077DD3F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WebGL + JS 3D Framework</a:t>
            </a:r>
            <a:r>
              <a:rPr lang="zh-CN" altLang="en-US" b="1" dirty="0"/>
              <a:t>“</a:t>
            </a:r>
            <a:r>
              <a:rPr lang="en-US" altLang="zh-CN" b="1" dirty="0"/>
              <a:t>Babylon.js</a:t>
            </a:r>
            <a:r>
              <a:rPr lang="zh-CN" altLang="en-US" b="1" dirty="0"/>
              <a:t>”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86E27-8476-4AE2-A7D8-634523E8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Babylon.JS</a:t>
            </a:r>
          </a:p>
          <a:p>
            <a:pPr lvl="1"/>
            <a:r>
              <a:rPr lang="zh-CN" altLang="en-US" dirty="0"/>
              <a:t>最好的</a:t>
            </a:r>
            <a:r>
              <a:rPr lang="en-US" altLang="zh-CN" dirty="0"/>
              <a:t>JavaScript3D</a:t>
            </a:r>
            <a:r>
              <a:rPr lang="zh-CN" altLang="en-US" dirty="0"/>
              <a:t>游戏引擎</a:t>
            </a:r>
            <a:endParaRPr lang="en-US" altLang="zh-CN" dirty="0"/>
          </a:p>
          <a:p>
            <a:pPr lvl="1"/>
            <a:r>
              <a:rPr lang="zh-CN" altLang="en-US" dirty="0"/>
              <a:t>能创建专业级三维游戏</a:t>
            </a:r>
            <a:endParaRPr lang="en-US" altLang="zh-CN" dirty="0"/>
          </a:p>
          <a:p>
            <a:pPr lvl="1"/>
            <a:r>
              <a:rPr lang="zh-CN" altLang="en-US" dirty="0"/>
              <a:t>主要以游戏开发和易用性为主。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Three.js</a:t>
            </a:r>
            <a:r>
              <a:rPr lang="zh-CN" altLang="en-US" dirty="0"/>
              <a:t>比较</a:t>
            </a:r>
            <a:endParaRPr lang="en-US" altLang="zh-CN" dirty="0"/>
          </a:p>
          <a:p>
            <a:pPr lvl="1"/>
            <a:r>
              <a:rPr lang="en-US" altLang="zh-CN" dirty="0"/>
              <a:t>Three.js</a:t>
            </a:r>
            <a:r>
              <a:rPr lang="zh-CN" altLang="en-US" dirty="0"/>
              <a:t>比较全面，而</a:t>
            </a:r>
            <a:r>
              <a:rPr lang="en-US" altLang="zh-CN" dirty="0"/>
              <a:t>Babylon.js</a:t>
            </a:r>
            <a:r>
              <a:rPr lang="zh-CN" altLang="en-US" dirty="0"/>
              <a:t>专注于游戏方面。 </a:t>
            </a:r>
          </a:p>
          <a:p>
            <a:pPr lvl="1"/>
            <a:r>
              <a:rPr lang="en-US" altLang="zh-CN" dirty="0"/>
              <a:t>Babylon.js</a:t>
            </a:r>
            <a:r>
              <a:rPr lang="zh-CN" altLang="en-US" dirty="0"/>
              <a:t>提供了对碰撞检测、场景重力、面向游戏的照相机，</a:t>
            </a:r>
            <a:r>
              <a:rPr lang="en-US" altLang="zh-CN" dirty="0"/>
              <a:t>Three.js</a:t>
            </a:r>
            <a:r>
              <a:rPr lang="zh-CN" altLang="en-US" dirty="0"/>
              <a:t>本身不自带，需要依靠引入插件实现。 </a:t>
            </a:r>
            <a:endParaRPr lang="en-US" altLang="zh-CN" dirty="0"/>
          </a:p>
          <a:p>
            <a:pPr lvl="1"/>
            <a:r>
              <a:rPr lang="en-US" altLang="zh-CN" dirty="0"/>
              <a:t>babylon.js</a:t>
            </a:r>
            <a:r>
              <a:rPr lang="zh-CN" altLang="en-US" dirty="0"/>
              <a:t>是微软的一个法国团队在做，社区很活跃。</a:t>
            </a:r>
            <a:endParaRPr lang="en-US" altLang="zh-CN" dirty="0"/>
          </a:p>
          <a:p>
            <a:pPr lvl="1"/>
            <a:r>
              <a:rPr lang="en-US" altLang="zh-CN" dirty="0"/>
              <a:t>Babylon.js</a:t>
            </a:r>
            <a:r>
              <a:rPr lang="zh-CN" altLang="en-US" dirty="0"/>
              <a:t>是原生</a:t>
            </a:r>
            <a:r>
              <a:rPr lang="en-US" altLang="zh-CN" dirty="0"/>
              <a:t>typescript</a:t>
            </a:r>
            <a:r>
              <a:rPr lang="zh-CN" altLang="en-US" dirty="0"/>
              <a:t>写，和</a:t>
            </a:r>
            <a:r>
              <a:rPr lang="en-US" altLang="zh-CN" dirty="0"/>
              <a:t>Angular</a:t>
            </a:r>
            <a:r>
              <a:rPr lang="zh-CN" altLang="en-US" dirty="0"/>
              <a:t>匹配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37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80FAD-089F-41FB-A769-A7853F0A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WebGL + JS 3D Framework</a:t>
            </a:r>
            <a:r>
              <a:rPr lang="zh-CN" altLang="en-US" b="1" dirty="0"/>
              <a:t>“</a:t>
            </a:r>
            <a:r>
              <a:rPr lang="en-US" altLang="zh-CN" dirty="0"/>
              <a:t>Cesium</a:t>
            </a:r>
            <a:r>
              <a:rPr lang="zh-CN" altLang="en-US" b="1" dirty="0"/>
              <a:t>”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F09B4-BA01-4279-A80F-6926F50D5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Cesium</a:t>
            </a:r>
            <a:r>
              <a:rPr lang="zh-CN" altLang="en-US" dirty="0"/>
              <a:t>是国外一个基于</a:t>
            </a:r>
            <a:r>
              <a:rPr lang="en-US" altLang="zh-CN" dirty="0"/>
              <a:t>JavaScript</a:t>
            </a:r>
            <a:r>
              <a:rPr lang="zh-CN" altLang="en-US" dirty="0"/>
              <a:t>编写的使用</a:t>
            </a:r>
            <a:r>
              <a:rPr lang="en-US" altLang="zh-CN" dirty="0"/>
              <a:t>WebGL</a:t>
            </a:r>
            <a:r>
              <a:rPr lang="zh-CN" altLang="en-US" dirty="0"/>
              <a:t>的地图引擎。</a:t>
            </a:r>
            <a:r>
              <a:rPr lang="en-US" altLang="zh-CN" dirty="0"/>
              <a:t>Cesium</a:t>
            </a:r>
            <a:r>
              <a:rPr lang="zh-CN" altLang="en-US" dirty="0"/>
              <a:t>支持</a:t>
            </a:r>
            <a:r>
              <a:rPr lang="en-US" altLang="zh-CN" dirty="0"/>
              <a:t>3D,2D,2.5D</a:t>
            </a:r>
            <a:r>
              <a:rPr lang="zh-CN" altLang="en-US" dirty="0"/>
              <a:t>形式的地图展示，可以自行绘制图形，高亮区域，并提供良好的触摸支持，且支持绝大多数的浏览器和</a:t>
            </a:r>
            <a:r>
              <a:rPr lang="en-US" altLang="zh-CN" dirty="0"/>
              <a:t>mobile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97802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CEE3E-58DB-4C8D-84C0-E7162710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WebGL + JS 3D Framework</a:t>
            </a:r>
            <a:r>
              <a:rPr lang="zh-CN" altLang="en-US" dirty="0"/>
              <a:t>之“万马奔腾”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A6884-8A0A-44FC-9F5B-006875361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133600"/>
            <a:ext cx="2569810" cy="377762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庞大的群体</a:t>
            </a:r>
            <a:endParaRPr lang="en-US" altLang="zh-CN" dirty="0"/>
          </a:p>
          <a:p>
            <a:pPr lvl="1"/>
            <a:r>
              <a:rPr lang="en-US" altLang="zh-CN" dirty="0"/>
              <a:t>egret</a:t>
            </a:r>
            <a:r>
              <a:rPr lang="zh-CN" altLang="en-US" dirty="0"/>
              <a:t>白鹭引擎</a:t>
            </a:r>
            <a:endParaRPr lang="en-US" altLang="zh-CN" dirty="0"/>
          </a:p>
          <a:p>
            <a:pPr lvl="1"/>
            <a:r>
              <a:rPr lang="en-US" altLang="zh-CN" dirty="0"/>
              <a:t>create.js</a:t>
            </a:r>
          </a:p>
          <a:p>
            <a:pPr lvl="1"/>
            <a:r>
              <a:rPr lang="en-US" altLang="zh-CN" dirty="0"/>
              <a:t>Hilo</a:t>
            </a:r>
          </a:p>
          <a:p>
            <a:pPr lvl="1"/>
            <a:r>
              <a:rPr lang="en-US" altLang="zh-CN" dirty="0" err="1"/>
              <a:t>Turbulenz</a:t>
            </a:r>
            <a:endParaRPr lang="en-US" altLang="zh-CN" dirty="0"/>
          </a:p>
          <a:p>
            <a:pPr lvl="1"/>
            <a:r>
              <a:rPr lang="en-US" altLang="zh-CN" dirty="0"/>
              <a:t>PlayCanvas.js</a:t>
            </a:r>
          </a:p>
          <a:p>
            <a:pPr lvl="1"/>
            <a:r>
              <a:rPr lang="en-US" altLang="zh-CN" dirty="0"/>
              <a:t>Famous</a:t>
            </a:r>
          </a:p>
          <a:p>
            <a:pPr lvl="1"/>
            <a:r>
              <a:rPr lang="en-US" altLang="zh-CN" dirty="0" err="1"/>
              <a:t>Goojs</a:t>
            </a:r>
            <a:endParaRPr lang="en-US" altLang="zh-CN" dirty="0"/>
          </a:p>
          <a:p>
            <a:pPr lvl="1"/>
            <a:r>
              <a:rPr lang="en-US" altLang="zh-CN" dirty="0" err="1"/>
              <a:t>CooperLicht</a:t>
            </a:r>
            <a:endParaRPr lang="en-US" altLang="zh-CN" dirty="0"/>
          </a:p>
          <a:p>
            <a:pPr lvl="1"/>
            <a:r>
              <a:rPr lang="en-US" altLang="zh-CN" dirty="0"/>
              <a:t>Blend4Web</a:t>
            </a:r>
          </a:p>
          <a:p>
            <a:pPr lvl="1"/>
            <a:r>
              <a:rPr lang="en-US" altLang="zh-CN" dirty="0"/>
              <a:t>lufylegend.js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34235C1-DF93-4540-95CA-ED7583990BB9}"/>
              </a:ext>
            </a:extLst>
          </p:cNvPr>
          <p:cNvSpPr txBox="1">
            <a:spLocks/>
          </p:cNvSpPr>
          <p:nvPr/>
        </p:nvSpPr>
        <p:spPr>
          <a:xfrm>
            <a:off x="6359701" y="2133600"/>
            <a:ext cx="2569811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庞大的群体</a:t>
            </a:r>
            <a:endParaRPr lang="en-US" altLang="zh-CN" dirty="0"/>
          </a:p>
          <a:p>
            <a:pPr lvl="1"/>
            <a:r>
              <a:rPr lang="en-US" altLang="zh-CN" dirty="0"/>
              <a:t>pixi.js</a:t>
            </a:r>
          </a:p>
          <a:p>
            <a:pPr lvl="1"/>
            <a:r>
              <a:rPr lang="en-US" altLang="zh-CN" dirty="0" err="1"/>
              <a:t>LayaBox</a:t>
            </a:r>
            <a:endParaRPr lang="en-US" altLang="zh-CN" dirty="0"/>
          </a:p>
          <a:p>
            <a:pPr lvl="1"/>
            <a:r>
              <a:rPr lang="en-US" altLang="zh-CN" dirty="0"/>
              <a:t>Phaser</a:t>
            </a:r>
          </a:p>
          <a:p>
            <a:pPr lvl="1"/>
            <a:r>
              <a:rPr lang="en-US" altLang="zh-CN" dirty="0"/>
              <a:t>Crafty.js</a:t>
            </a:r>
          </a:p>
          <a:p>
            <a:pPr lvl="1"/>
            <a:r>
              <a:rPr lang="en-US" altLang="zh-CN" dirty="0"/>
              <a:t>QICI</a:t>
            </a:r>
            <a:r>
              <a:rPr lang="zh-CN" altLang="en-US" dirty="0"/>
              <a:t>青瓷引擎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470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DFBF1-FF36-4596-BC37-FE0459D5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Babylon.js Work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EBD9F-72DD-4683-A275-5AFD9DF5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我们需要什么？</a:t>
            </a:r>
            <a:endParaRPr lang="en-US" altLang="zh-CN" dirty="0"/>
          </a:p>
          <a:p>
            <a:pPr lvl="1"/>
            <a:r>
              <a:rPr lang="en-US" altLang="zh-CN" dirty="0"/>
              <a:t>ITEM</a:t>
            </a:r>
          </a:p>
          <a:p>
            <a:pPr lvl="1"/>
            <a:r>
              <a:rPr lang="zh-CN" altLang="en-US" dirty="0"/>
              <a:t>教育、训练平台</a:t>
            </a:r>
            <a:endParaRPr lang="en-US" altLang="zh-CN" dirty="0"/>
          </a:p>
          <a:p>
            <a:pPr lvl="1"/>
            <a:r>
              <a:rPr lang="zh-CN" altLang="en-US" dirty="0"/>
              <a:t>相关的项目</a:t>
            </a:r>
            <a:endParaRPr lang="en-US" altLang="zh-CN" dirty="0"/>
          </a:p>
          <a:p>
            <a:r>
              <a:rPr lang="zh-CN" altLang="en-US" dirty="0"/>
              <a:t>美术、程序的工作流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53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6B4EE-E8F8-438A-9D25-91E6A7F7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A8E5B-4ACD-4F87-B5FF-D6F1F44A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技术趋势 </a:t>
            </a:r>
            <a:r>
              <a:rPr lang="en-US" altLang="zh-CN" dirty="0"/>
              <a:t>or </a:t>
            </a:r>
            <a:r>
              <a:rPr lang="zh-CN" altLang="en-US" dirty="0"/>
              <a:t>用户需求</a:t>
            </a:r>
            <a:endParaRPr lang="en-US" altLang="zh-CN" dirty="0"/>
          </a:p>
          <a:p>
            <a:r>
              <a:rPr lang="zh-CN" altLang="en-US" dirty="0"/>
              <a:t>技术趋势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</a:p>
          <a:p>
            <a:pPr lvl="1"/>
            <a:r>
              <a:rPr lang="en-US" altLang="zh-CN" dirty="0"/>
              <a:t>Mobile App</a:t>
            </a:r>
          </a:p>
          <a:p>
            <a:r>
              <a:rPr lang="zh-CN" altLang="en-US" dirty="0"/>
              <a:t>技术方案探讨</a:t>
            </a:r>
            <a:endParaRPr lang="en-US" altLang="zh-CN" dirty="0"/>
          </a:p>
          <a:p>
            <a:r>
              <a:rPr lang="zh-CN" altLang="en-US" dirty="0"/>
              <a:t>基本确定今年产品、项目的一些技术框架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动作按钮: 帮助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41EA2CE-F8D5-4CBD-91EA-0F289F10E99E}"/>
              </a:ext>
            </a:extLst>
          </p:cNvPr>
          <p:cNvSpPr/>
          <p:nvPr/>
        </p:nvSpPr>
        <p:spPr>
          <a:xfrm>
            <a:off x="3797526" y="535298"/>
            <a:ext cx="862149" cy="822960"/>
          </a:xfrm>
          <a:prstGeom prst="actionButtonHelp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70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5C03F-236E-4F31-BFC4-A058DA73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Babylon.js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Unity Exporters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E2AB5-6E4B-445D-9324-BAE26C6F7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</a:p>
          <a:p>
            <a:r>
              <a:rPr lang="zh-CN" altLang="en-US" dirty="0"/>
              <a:t>思考：</a:t>
            </a:r>
            <a:endParaRPr lang="en-US" altLang="zh-CN" dirty="0"/>
          </a:p>
          <a:p>
            <a:pPr lvl="1"/>
            <a:r>
              <a:rPr lang="zh-CN" altLang="en-US" dirty="0"/>
              <a:t>是否有效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Unity</a:t>
            </a:r>
            <a:r>
              <a:rPr lang="zh-CN" altLang="en-US" dirty="0"/>
              <a:t>程序员的新要求</a:t>
            </a:r>
          </a:p>
        </p:txBody>
      </p:sp>
    </p:spTree>
    <p:extLst>
      <p:ext uri="{BB962C8B-B14F-4D97-AF65-F5344CB8AC3E}">
        <p14:creationId xmlns:p14="http://schemas.microsoft.com/office/powerpoint/2010/main" val="1084611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EC920-58CD-4D69-8A58-1564FDFA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Babylon.js – 3DSMax Exporters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D006D-0C03-40B9-ABE1-3F2507E16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主要美术开发工具之一</a:t>
            </a:r>
            <a:endParaRPr lang="en-US" altLang="zh-CN" dirty="0"/>
          </a:p>
          <a:p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en-US" altLang="zh-CN" dirty="0"/>
              <a:t>Babylon</a:t>
            </a:r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en-US" altLang="zh-CN" dirty="0"/>
              <a:t>GLTF</a:t>
            </a:r>
            <a:r>
              <a:rPr lang="zh-CN" altLang="en-US" dirty="0"/>
              <a:t>格式。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93DAF6-1527-484E-956B-8734E30A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007" y="2133600"/>
            <a:ext cx="4299562" cy="310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97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EC920-58CD-4D69-8A58-1564FDFA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Babylon.js – Blender Exporters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D006D-0C03-40B9-ABE1-3F2507E16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开源的美术工具之一</a:t>
            </a:r>
            <a:endParaRPr lang="en-US" altLang="zh-CN" dirty="0"/>
          </a:p>
          <a:p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en-US" altLang="zh-CN" dirty="0"/>
              <a:t>Babylon</a:t>
            </a:r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en-US" altLang="zh-CN" dirty="0"/>
              <a:t>GLTF</a:t>
            </a:r>
            <a:r>
              <a:rPr lang="zh-CN" altLang="en-US" dirty="0"/>
              <a:t>格式。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93DAF6-1527-484E-956B-8734E30A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007" y="2133600"/>
            <a:ext cx="4299562" cy="310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93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AED1D-0D84-4804-8C6C-BDE8F2A3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Babylon.js</a:t>
            </a:r>
            <a:r>
              <a:rPr lang="zh-CN" altLang="en-US" dirty="0"/>
              <a:t> </a:t>
            </a:r>
            <a:r>
              <a:rPr lang="en-US" altLang="zh-CN" dirty="0"/>
              <a:t>vs WebGL Unity3d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9756E-2CAB-4661-90CC-081225B6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一个简单的对比</a:t>
            </a:r>
          </a:p>
        </p:txBody>
      </p:sp>
    </p:spTree>
    <p:extLst>
      <p:ext uri="{BB962C8B-B14F-4D97-AF65-F5344CB8AC3E}">
        <p14:creationId xmlns:p14="http://schemas.microsoft.com/office/powerpoint/2010/main" val="334342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94864-882E-48CF-AC75-22BE91D1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Babylon.js</a:t>
            </a:r>
            <a:r>
              <a:rPr lang="zh-CN" altLang="en-US" dirty="0"/>
              <a:t>等带来的工作流改变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512ED33-8D58-4755-9D5B-958A7BE6A37F}"/>
              </a:ext>
            </a:extLst>
          </p:cNvPr>
          <p:cNvSpPr/>
          <p:nvPr/>
        </p:nvSpPr>
        <p:spPr>
          <a:xfrm>
            <a:off x="1941687" y="1708485"/>
            <a:ext cx="2099735" cy="85438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Model 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sz="1400" b="1" dirty="0"/>
              <a:t>3DSMax</a:t>
            </a:r>
            <a:endParaRPr lang="zh-CN" altLang="en-US" sz="1400" b="1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D97BF04-5D47-440B-AB38-554AC48C31ED}"/>
              </a:ext>
            </a:extLst>
          </p:cNvPr>
          <p:cNvSpPr/>
          <p:nvPr/>
        </p:nvSpPr>
        <p:spPr>
          <a:xfrm>
            <a:off x="1941687" y="2681407"/>
            <a:ext cx="2099735" cy="85438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Texture</a:t>
            </a:r>
          </a:p>
          <a:p>
            <a:pPr algn="ctr"/>
            <a:endParaRPr lang="en-US" altLang="zh-CN" sz="1400" b="1" dirty="0"/>
          </a:p>
          <a:p>
            <a:pPr algn="ctr"/>
            <a:r>
              <a:rPr lang="en-US" altLang="zh-CN" sz="1400" b="1" dirty="0"/>
              <a:t>Substance</a:t>
            </a:r>
            <a:endParaRPr lang="zh-CN" altLang="en-US" sz="1400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A2E35B8-A569-4245-9A82-2F2C7ACE73CF}"/>
              </a:ext>
            </a:extLst>
          </p:cNvPr>
          <p:cNvSpPr/>
          <p:nvPr/>
        </p:nvSpPr>
        <p:spPr>
          <a:xfrm>
            <a:off x="4910665" y="2197178"/>
            <a:ext cx="2099735" cy="85438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Scene + Coding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sz="1400" b="1" dirty="0"/>
              <a:t>Unity</a:t>
            </a:r>
            <a:endParaRPr lang="zh-CN" altLang="en-US" sz="1400" b="1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54B545D-F811-4221-B8A3-C6B5D603D011}"/>
              </a:ext>
            </a:extLst>
          </p:cNvPr>
          <p:cNvSpPr/>
          <p:nvPr/>
        </p:nvSpPr>
        <p:spPr>
          <a:xfrm>
            <a:off x="4255911" y="2458156"/>
            <a:ext cx="519289" cy="45437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2A748FE-ED9B-4831-8D87-41FBCF768B63}"/>
              </a:ext>
            </a:extLst>
          </p:cNvPr>
          <p:cNvSpPr/>
          <p:nvPr/>
        </p:nvSpPr>
        <p:spPr>
          <a:xfrm>
            <a:off x="7241804" y="5088566"/>
            <a:ext cx="519289" cy="45437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ABAEE64-0934-41FA-ACAB-10A942DE59B7}"/>
              </a:ext>
            </a:extLst>
          </p:cNvPr>
          <p:cNvSpPr/>
          <p:nvPr/>
        </p:nvSpPr>
        <p:spPr>
          <a:xfrm>
            <a:off x="7998709" y="1708485"/>
            <a:ext cx="1648135" cy="1985984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1EE0FC4-1F17-4EF2-B992-49D01665DEB0}"/>
              </a:ext>
            </a:extLst>
          </p:cNvPr>
          <p:cNvSpPr/>
          <p:nvPr/>
        </p:nvSpPr>
        <p:spPr>
          <a:xfrm>
            <a:off x="8119796" y="1831396"/>
            <a:ext cx="1405960" cy="1546092"/>
          </a:xfrm>
          <a:prstGeom prst="roundRect">
            <a:avLst/>
          </a:prstGeom>
          <a:ln w="31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L</a:t>
            </a:r>
            <a:endParaRPr lang="zh-CN" altLang="en-US" sz="105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0E7BB8C-1147-4BA0-9A2A-CA51070F167A}"/>
              </a:ext>
            </a:extLst>
          </p:cNvPr>
          <p:cNvSpPr/>
          <p:nvPr/>
        </p:nvSpPr>
        <p:spPr>
          <a:xfrm>
            <a:off x="8179488" y="1960775"/>
            <a:ext cx="1271419" cy="89098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6019C03-BEDB-4E49-B532-87A7F811673A}"/>
              </a:ext>
            </a:extLst>
          </p:cNvPr>
          <p:cNvSpPr/>
          <p:nvPr/>
        </p:nvSpPr>
        <p:spPr>
          <a:xfrm>
            <a:off x="8254338" y="2167784"/>
            <a:ext cx="1123423" cy="362264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Unity3D + C#</a:t>
            </a:r>
            <a:endParaRPr lang="zh-CN" altLang="en-US" sz="1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0C2A5E-F382-4CF8-BB31-528005E7DFCD}"/>
              </a:ext>
            </a:extLst>
          </p:cNvPr>
          <p:cNvSpPr txBox="1"/>
          <p:nvPr/>
        </p:nvSpPr>
        <p:spPr>
          <a:xfrm>
            <a:off x="8594913" y="2624329"/>
            <a:ext cx="4972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WebGL</a:t>
            </a:r>
            <a:endParaRPr lang="zh-CN" altLang="en-US" sz="7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77A68F-A51C-4534-BF12-03CB5464A387}"/>
              </a:ext>
            </a:extLst>
          </p:cNvPr>
          <p:cNvSpPr txBox="1"/>
          <p:nvPr/>
        </p:nvSpPr>
        <p:spPr>
          <a:xfrm>
            <a:off x="8506684" y="3431597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Browser</a:t>
            </a:r>
            <a:endParaRPr lang="zh-CN" altLang="en-US" sz="9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83BBAC-DF95-4D10-83D6-BC08C3354186}"/>
              </a:ext>
            </a:extLst>
          </p:cNvPr>
          <p:cNvSpPr txBox="1"/>
          <p:nvPr/>
        </p:nvSpPr>
        <p:spPr>
          <a:xfrm>
            <a:off x="8216846" y="3018513"/>
            <a:ext cx="1364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HTML5 + JavaScript</a:t>
            </a:r>
            <a:endParaRPr lang="zh-CN" altLang="en-US" sz="700" b="1" dirty="0"/>
          </a:p>
        </p:txBody>
      </p:sp>
      <p:sp>
        <p:nvSpPr>
          <p:cNvPr id="20" name="箭头: 上下 19">
            <a:extLst>
              <a:ext uri="{FF2B5EF4-FFF2-40B4-BE49-F238E27FC236}">
                <a16:creationId xmlns:a16="http://schemas.microsoft.com/office/drawing/2014/main" id="{0E510083-1BF9-4515-8E77-377C096B41D5}"/>
              </a:ext>
            </a:extLst>
          </p:cNvPr>
          <p:cNvSpPr/>
          <p:nvPr/>
        </p:nvSpPr>
        <p:spPr>
          <a:xfrm>
            <a:off x="8956585" y="2432693"/>
            <a:ext cx="299207" cy="56793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68E769F-F6A8-4B9F-B58A-446B14AEF51A}"/>
              </a:ext>
            </a:extLst>
          </p:cNvPr>
          <p:cNvSpPr/>
          <p:nvPr/>
        </p:nvSpPr>
        <p:spPr>
          <a:xfrm>
            <a:off x="4910664" y="4811413"/>
            <a:ext cx="2099735" cy="85438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Model + Texture</a:t>
            </a:r>
          </a:p>
          <a:p>
            <a:pPr algn="ctr"/>
            <a:endParaRPr lang="en-US" altLang="zh-CN" sz="1400" dirty="0"/>
          </a:p>
          <a:p>
            <a:pPr algn="ctr"/>
            <a:r>
              <a:rPr lang="en-US" altLang="zh-CN" sz="1400" b="1" dirty="0"/>
              <a:t>3DSMax</a:t>
            </a:r>
            <a:endParaRPr lang="zh-CN" altLang="en-US" sz="1400" b="1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6F2DEE3-A2EA-4949-ABFD-998ED65341B6}"/>
              </a:ext>
            </a:extLst>
          </p:cNvPr>
          <p:cNvSpPr/>
          <p:nvPr/>
        </p:nvSpPr>
        <p:spPr>
          <a:xfrm>
            <a:off x="7998709" y="4322763"/>
            <a:ext cx="1648135" cy="1985984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FFD0C25-57AD-4A32-B8A5-D86BC70A1492}"/>
              </a:ext>
            </a:extLst>
          </p:cNvPr>
          <p:cNvSpPr/>
          <p:nvPr/>
        </p:nvSpPr>
        <p:spPr>
          <a:xfrm>
            <a:off x="8119796" y="4445674"/>
            <a:ext cx="1405960" cy="1546092"/>
          </a:xfrm>
          <a:prstGeom prst="roundRect">
            <a:avLst/>
          </a:prstGeom>
          <a:ln w="31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L</a:t>
            </a:r>
            <a:endParaRPr lang="zh-CN" altLang="en-US" sz="105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6DD05F5-64AD-4328-9074-42B65F5BEC95}"/>
              </a:ext>
            </a:extLst>
          </p:cNvPr>
          <p:cNvSpPr/>
          <p:nvPr/>
        </p:nvSpPr>
        <p:spPr>
          <a:xfrm>
            <a:off x="8179488" y="4575053"/>
            <a:ext cx="1271419" cy="89098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FB09934-F59F-49B6-9392-DD38B5F8604A}"/>
              </a:ext>
            </a:extLst>
          </p:cNvPr>
          <p:cNvSpPr/>
          <p:nvPr/>
        </p:nvSpPr>
        <p:spPr>
          <a:xfrm>
            <a:off x="8254338" y="4782062"/>
            <a:ext cx="1123423" cy="362264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Babylon + JS</a:t>
            </a:r>
            <a:endParaRPr lang="zh-CN" altLang="en-US" sz="1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E225499-E4F0-4813-9BCC-E7A4A84A5CCC}"/>
              </a:ext>
            </a:extLst>
          </p:cNvPr>
          <p:cNvSpPr txBox="1"/>
          <p:nvPr/>
        </p:nvSpPr>
        <p:spPr>
          <a:xfrm>
            <a:off x="8594913" y="5238607"/>
            <a:ext cx="4972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WebGL</a:t>
            </a:r>
            <a:endParaRPr lang="zh-CN" altLang="en-US" sz="7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CDF0135-3C3D-4A11-BDAB-02225DB90341}"/>
              </a:ext>
            </a:extLst>
          </p:cNvPr>
          <p:cNvSpPr txBox="1"/>
          <p:nvPr/>
        </p:nvSpPr>
        <p:spPr>
          <a:xfrm>
            <a:off x="8506684" y="6045875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Browser</a:t>
            </a:r>
            <a:endParaRPr lang="zh-CN" altLang="en-US" sz="9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176D1D9-2BE1-418C-828E-98281BB3E9E1}"/>
              </a:ext>
            </a:extLst>
          </p:cNvPr>
          <p:cNvSpPr txBox="1"/>
          <p:nvPr/>
        </p:nvSpPr>
        <p:spPr>
          <a:xfrm>
            <a:off x="8216846" y="5632791"/>
            <a:ext cx="1364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HTML5 + JavaScript</a:t>
            </a:r>
            <a:endParaRPr lang="zh-CN" altLang="en-US" sz="700" b="1" dirty="0"/>
          </a:p>
        </p:txBody>
      </p:sp>
      <p:sp>
        <p:nvSpPr>
          <p:cNvPr id="33" name="箭头: 上下 32">
            <a:extLst>
              <a:ext uri="{FF2B5EF4-FFF2-40B4-BE49-F238E27FC236}">
                <a16:creationId xmlns:a16="http://schemas.microsoft.com/office/drawing/2014/main" id="{7B2DFFEE-5338-4473-B028-A4D4877B4D93}"/>
              </a:ext>
            </a:extLst>
          </p:cNvPr>
          <p:cNvSpPr/>
          <p:nvPr/>
        </p:nvSpPr>
        <p:spPr>
          <a:xfrm>
            <a:off x="8956585" y="5046971"/>
            <a:ext cx="299207" cy="56793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28B31CC7-BFE9-4821-BB0D-9B4A16E5542B}"/>
              </a:ext>
            </a:extLst>
          </p:cNvPr>
          <p:cNvSpPr/>
          <p:nvPr/>
        </p:nvSpPr>
        <p:spPr>
          <a:xfrm>
            <a:off x="7241804" y="2458156"/>
            <a:ext cx="519289" cy="45437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900863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7A89C-0D96-4495-92DA-076765A3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3D Content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52590-CAF5-4EE1-8CC1-461CC5F83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1200" dirty="0"/>
              <a:t>根据需求确定：</a:t>
            </a:r>
            <a:endParaRPr lang="en-US" altLang="zh-CN" sz="1200" dirty="0"/>
          </a:p>
          <a:p>
            <a:pPr lvl="1"/>
            <a:r>
              <a:rPr lang="zh-CN" altLang="en-US" sz="1100" dirty="0"/>
              <a:t>品质，高中低</a:t>
            </a:r>
            <a:endParaRPr lang="en-US" altLang="zh-CN" sz="1100" dirty="0"/>
          </a:p>
          <a:p>
            <a:pPr lvl="1"/>
            <a:r>
              <a:rPr lang="zh-CN" altLang="en-US" sz="1100" dirty="0"/>
              <a:t>风格</a:t>
            </a:r>
            <a:endParaRPr lang="en-US" altLang="zh-CN" sz="1100" dirty="0"/>
          </a:p>
          <a:p>
            <a:pPr lvl="2"/>
            <a:r>
              <a:rPr lang="zh-CN" altLang="en-US" sz="1000" dirty="0"/>
              <a:t>清晰明了</a:t>
            </a:r>
            <a:endParaRPr lang="en-US" altLang="zh-CN" sz="1000" dirty="0"/>
          </a:p>
          <a:p>
            <a:pPr lvl="2"/>
            <a:r>
              <a:rPr lang="zh-CN" altLang="en-US" sz="1000" dirty="0"/>
              <a:t>超真实</a:t>
            </a:r>
            <a:endParaRPr lang="en-US" altLang="zh-CN" sz="1000" dirty="0"/>
          </a:p>
          <a:p>
            <a:pPr lvl="2"/>
            <a:r>
              <a:rPr lang="zh-CN" altLang="en-US" sz="1000" dirty="0"/>
              <a:t>炫酷</a:t>
            </a:r>
            <a:endParaRPr lang="en-US" altLang="zh-CN" sz="1000" dirty="0"/>
          </a:p>
          <a:p>
            <a:pPr lvl="2"/>
            <a:r>
              <a:rPr lang="en-US" altLang="zh-CN" sz="1000" dirty="0"/>
              <a:t>…</a:t>
            </a:r>
          </a:p>
          <a:p>
            <a:r>
              <a:rPr lang="zh-CN" altLang="en-US" sz="1200" dirty="0"/>
              <a:t>分类</a:t>
            </a:r>
            <a:endParaRPr lang="en-US" altLang="zh-CN" sz="1200" dirty="0"/>
          </a:p>
          <a:p>
            <a:pPr lvl="1"/>
            <a:r>
              <a:rPr lang="zh-CN" altLang="en-US" sz="1100" dirty="0"/>
              <a:t>工业机械环境</a:t>
            </a:r>
            <a:endParaRPr lang="en-US" altLang="zh-CN" sz="1100" dirty="0"/>
          </a:p>
          <a:p>
            <a:pPr lvl="2"/>
            <a:r>
              <a:rPr lang="zh-CN" altLang="en-US" sz="1000" dirty="0"/>
              <a:t>简洁</a:t>
            </a:r>
            <a:endParaRPr lang="en-US" altLang="zh-CN" sz="1000" dirty="0"/>
          </a:p>
          <a:p>
            <a:pPr lvl="2"/>
            <a:r>
              <a:rPr lang="zh-CN" altLang="en-US" sz="1000" dirty="0"/>
              <a:t>场景明亮</a:t>
            </a:r>
            <a:endParaRPr lang="en-US" altLang="zh-CN" sz="1000" dirty="0"/>
          </a:p>
          <a:p>
            <a:pPr lvl="2"/>
            <a:r>
              <a:rPr lang="zh-CN" altLang="en-US" sz="1000" dirty="0"/>
              <a:t>一定的质感</a:t>
            </a:r>
            <a:endParaRPr lang="en-US" altLang="zh-CN" sz="1000" dirty="0"/>
          </a:p>
          <a:p>
            <a:pPr lvl="2"/>
            <a:r>
              <a:rPr lang="zh-CN" altLang="en-US" sz="1000" dirty="0"/>
              <a:t>非</a:t>
            </a:r>
            <a:r>
              <a:rPr lang="en-US" altLang="zh-CN" sz="1000" dirty="0"/>
              <a:t>PBR</a:t>
            </a:r>
            <a:r>
              <a:rPr lang="zh-CN" altLang="en-US" sz="1000" dirty="0"/>
              <a:t>材质</a:t>
            </a:r>
            <a:endParaRPr lang="en-US" altLang="zh-CN" sz="1000" dirty="0"/>
          </a:p>
          <a:p>
            <a:pPr lvl="1"/>
            <a:r>
              <a:rPr lang="zh-CN" altLang="en-US" sz="1100" dirty="0"/>
              <a:t>海战场</a:t>
            </a:r>
            <a:endParaRPr lang="en-US" altLang="zh-CN" sz="1100" dirty="0"/>
          </a:p>
          <a:p>
            <a:pPr lvl="1"/>
            <a:r>
              <a:rPr lang="en-US" altLang="zh-CN" sz="1100" dirty="0"/>
              <a:t>…</a:t>
            </a:r>
          </a:p>
          <a:p>
            <a:pPr lvl="1"/>
            <a:endParaRPr lang="en-US" altLang="zh-CN" sz="1100" dirty="0"/>
          </a:p>
          <a:p>
            <a:pPr lvl="1"/>
            <a:endParaRPr lang="zh-CN" altLang="en-US" sz="11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30CEA2-8AB1-45FF-B834-3D500CF80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733" y="2133600"/>
            <a:ext cx="6242756" cy="35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80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24A24-40F9-467E-B790-C381A4A5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45F49-9633-4C13-9E68-0C67BB8E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面临的改变有哪些？</a:t>
            </a:r>
          </a:p>
        </p:txBody>
      </p:sp>
    </p:spTree>
    <p:extLst>
      <p:ext uri="{BB962C8B-B14F-4D97-AF65-F5344CB8AC3E}">
        <p14:creationId xmlns:p14="http://schemas.microsoft.com/office/powerpoint/2010/main" val="1663540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29AC0-909A-4871-A326-337251B3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引发的问题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529B9-9A96-446F-AA5B-10CB24647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两个具体项目美术风格的设定</a:t>
            </a:r>
            <a:endParaRPr lang="en-US" altLang="zh-CN" dirty="0"/>
          </a:p>
          <a:p>
            <a:r>
              <a:rPr lang="en-US" altLang="zh-CN" dirty="0"/>
              <a:t>Mobile App</a:t>
            </a:r>
            <a:r>
              <a:rPr lang="zh-CN" altLang="en-US" dirty="0"/>
              <a:t>上</a:t>
            </a:r>
            <a:r>
              <a:rPr lang="en-US" altLang="zh-CN" dirty="0"/>
              <a:t>3D</a:t>
            </a:r>
            <a:r>
              <a:rPr lang="zh-CN" altLang="en-US" dirty="0"/>
              <a:t>内容的呈现</a:t>
            </a:r>
            <a:endParaRPr lang="en-US" altLang="zh-CN" dirty="0"/>
          </a:p>
          <a:p>
            <a:r>
              <a:rPr lang="en-US" altLang="zh-CN" dirty="0"/>
              <a:t>VR</a:t>
            </a:r>
            <a:r>
              <a:rPr lang="zh-CN" altLang="en-US" dirty="0"/>
              <a:t>事业部建议采用第三条技术线路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1AD3FD-FE2D-46BB-AC4E-C5C728811BB5}"/>
              </a:ext>
            </a:extLst>
          </p:cNvPr>
          <p:cNvSpPr txBox="1"/>
          <p:nvPr/>
        </p:nvSpPr>
        <p:spPr>
          <a:xfrm>
            <a:off x="5181600" y="89522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日星期三</a:t>
            </a:r>
          </a:p>
        </p:txBody>
      </p:sp>
    </p:spTree>
    <p:extLst>
      <p:ext uri="{BB962C8B-B14F-4D97-AF65-F5344CB8AC3E}">
        <p14:creationId xmlns:p14="http://schemas.microsoft.com/office/powerpoint/2010/main" val="11789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99513-C810-44A7-8CCE-5919BFDB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需要的知识、技能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FE55C-46DC-47D2-8A2C-E00AA3E0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全面的技术体系</a:t>
            </a:r>
            <a:endParaRPr lang="en-US" altLang="zh-CN" dirty="0"/>
          </a:p>
          <a:p>
            <a:pPr lvl="1"/>
            <a:r>
              <a:rPr lang="en-US" altLang="zh-CN" dirty="0"/>
              <a:t>HTML5</a:t>
            </a:r>
          </a:p>
          <a:p>
            <a:pPr lvl="1"/>
            <a:r>
              <a:rPr lang="en-US" altLang="zh-CN" dirty="0"/>
              <a:t>Web </a:t>
            </a:r>
            <a:r>
              <a:rPr lang="zh-CN" altLang="en-US" dirty="0"/>
              <a:t>前端开发经验，基本：</a:t>
            </a:r>
            <a:r>
              <a:rPr lang="en-US" altLang="zh-CN" dirty="0"/>
              <a:t>JavaScript</a:t>
            </a:r>
            <a:r>
              <a:rPr lang="zh-CN" altLang="en-US" dirty="0"/>
              <a:t>入门</a:t>
            </a:r>
            <a:endParaRPr lang="en-US" altLang="zh-CN" dirty="0"/>
          </a:p>
          <a:p>
            <a:pPr lvl="1"/>
            <a:r>
              <a:rPr lang="en-US" altLang="zh-CN" dirty="0"/>
              <a:t>Vue</a:t>
            </a:r>
            <a:r>
              <a:rPr lang="zh-CN" altLang="en-US" dirty="0"/>
              <a:t>、</a:t>
            </a:r>
            <a:r>
              <a:rPr lang="en-US" altLang="zh-CN" dirty="0"/>
              <a:t>Angular</a:t>
            </a:r>
            <a:r>
              <a:rPr lang="zh-CN" altLang="en-US" dirty="0"/>
              <a:t>等</a:t>
            </a:r>
            <a:r>
              <a:rPr lang="en-US" altLang="zh-CN" dirty="0"/>
              <a:t>Web</a:t>
            </a:r>
            <a:r>
              <a:rPr lang="zh-CN" altLang="en-US" dirty="0"/>
              <a:t>前端框架</a:t>
            </a:r>
            <a:endParaRPr lang="en-US" altLang="zh-CN" dirty="0"/>
          </a:p>
          <a:p>
            <a:pPr lvl="1"/>
            <a:r>
              <a:rPr lang="en-US" altLang="zh-CN" dirty="0"/>
              <a:t>3D</a:t>
            </a:r>
            <a:r>
              <a:rPr lang="zh-CN" altLang="en-US" dirty="0"/>
              <a:t>建模、</a:t>
            </a:r>
            <a:r>
              <a:rPr lang="en-US" altLang="zh-CN" dirty="0"/>
              <a:t>3D</a:t>
            </a:r>
            <a:r>
              <a:rPr lang="zh-CN" altLang="en-US" dirty="0"/>
              <a:t>引擎</a:t>
            </a:r>
            <a:endParaRPr lang="en-US" altLang="zh-CN" dirty="0"/>
          </a:p>
          <a:p>
            <a:pPr lvl="1"/>
            <a:r>
              <a:rPr lang="en-US" altLang="zh-CN" dirty="0"/>
              <a:t>Unity3D</a:t>
            </a:r>
            <a:r>
              <a:rPr lang="zh-CN" altLang="en-US" dirty="0"/>
              <a:t>美术以及程序开发</a:t>
            </a:r>
            <a:endParaRPr lang="en-US" altLang="zh-CN" dirty="0"/>
          </a:p>
          <a:p>
            <a:pPr lvl="1"/>
            <a:r>
              <a:rPr lang="en-US" altLang="zh-CN" dirty="0"/>
              <a:t>Three.js …</a:t>
            </a:r>
          </a:p>
          <a:p>
            <a:r>
              <a:rPr lang="zh-CN" altLang="en-US" dirty="0"/>
              <a:t>需要这么多吗？</a:t>
            </a:r>
            <a:endParaRPr lang="en-US" altLang="zh-CN" dirty="0"/>
          </a:p>
          <a:p>
            <a:pPr lvl="1"/>
            <a:r>
              <a:rPr lang="zh-CN" altLang="en-US" dirty="0"/>
              <a:t>多少</a:t>
            </a:r>
            <a:endParaRPr lang="en-US" altLang="zh-CN" dirty="0"/>
          </a:p>
          <a:p>
            <a:pPr lvl="1"/>
            <a:r>
              <a:rPr lang="zh-CN" altLang="en-US" dirty="0"/>
              <a:t>程度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14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96C-EBBE-4CFC-AF7C-F9E2542B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几种技术方案对比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89B50-B21A-44A0-BC47-1C85567B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淘汰方案</a:t>
            </a:r>
            <a:endParaRPr lang="en-US" altLang="zh-CN" dirty="0"/>
          </a:p>
          <a:p>
            <a:pPr lvl="1"/>
            <a:r>
              <a:rPr lang="en-US" altLang="zh-CN" dirty="0"/>
              <a:t>Browser + </a:t>
            </a:r>
            <a:r>
              <a:rPr lang="en-US" altLang="zh-CN" b="1" dirty="0"/>
              <a:t>Unity web Player </a:t>
            </a:r>
            <a:r>
              <a:rPr lang="en-US" altLang="zh-CN" dirty="0"/>
              <a:t>+ Unity3D + 3D Resources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目标方案</a:t>
            </a:r>
            <a:endParaRPr lang="en-US" altLang="zh-CN" dirty="0"/>
          </a:p>
          <a:p>
            <a:pPr lvl="1"/>
            <a:r>
              <a:rPr lang="en-US" altLang="zh-CN" dirty="0"/>
              <a:t>Browser + WebGL + </a:t>
            </a:r>
            <a:r>
              <a:rPr lang="en-US" altLang="zh-CN" b="1" dirty="0"/>
              <a:t>Unity3D</a:t>
            </a:r>
            <a:r>
              <a:rPr lang="en-US" altLang="zh-CN" dirty="0"/>
              <a:t> + 3D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</a:p>
          <a:p>
            <a:pPr lvl="1"/>
            <a:r>
              <a:rPr lang="en-US" altLang="zh-CN" dirty="0"/>
              <a:t>Browser + WebGL + </a:t>
            </a:r>
            <a:r>
              <a:rPr lang="en-US" altLang="zh-CN" b="1" dirty="0"/>
              <a:t>JS 3D Engine</a:t>
            </a:r>
            <a:r>
              <a:rPr lang="zh-CN" altLang="en-US" dirty="0"/>
              <a:t>  </a:t>
            </a:r>
            <a:r>
              <a:rPr lang="en-US" altLang="zh-CN" dirty="0"/>
              <a:t>+ 3D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禁止符 3">
            <a:extLst>
              <a:ext uri="{FF2B5EF4-FFF2-40B4-BE49-F238E27FC236}">
                <a16:creationId xmlns:a16="http://schemas.microsoft.com/office/drawing/2014/main" id="{DC3FEC4B-91FE-440F-A69C-128B97574A8F}"/>
              </a:ext>
            </a:extLst>
          </p:cNvPr>
          <p:cNvSpPr/>
          <p:nvPr/>
        </p:nvSpPr>
        <p:spPr>
          <a:xfrm>
            <a:off x="2034771" y="2022194"/>
            <a:ext cx="554441" cy="57731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笑脸 4">
            <a:extLst>
              <a:ext uri="{FF2B5EF4-FFF2-40B4-BE49-F238E27FC236}">
                <a16:creationId xmlns:a16="http://schemas.microsoft.com/office/drawing/2014/main" id="{75C6A109-FA19-4138-B3A6-CDEAF6E1E303}"/>
              </a:ext>
            </a:extLst>
          </p:cNvPr>
          <p:cNvSpPr/>
          <p:nvPr/>
        </p:nvSpPr>
        <p:spPr>
          <a:xfrm>
            <a:off x="2053634" y="3161211"/>
            <a:ext cx="535578" cy="535578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86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0C8E788D-A7AE-4D0E-A4F1-6C1F89E197F0}"/>
              </a:ext>
            </a:extLst>
          </p:cNvPr>
          <p:cNvSpPr/>
          <p:nvPr/>
        </p:nvSpPr>
        <p:spPr>
          <a:xfrm>
            <a:off x="2034283" y="2167847"/>
            <a:ext cx="2517168" cy="315416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DF036A0-015D-4F07-BECB-685F3770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几种技术线路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393E879-28D5-4E20-B464-56E237B1AE9E}"/>
              </a:ext>
            </a:extLst>
          </p:cNvPr>
          <p:cNvSpPr/>
          <p:nvPr/>
        </p:nvSpPr>
        <p:spPr>
          <a:xfrm>
            <a:off x="2310384" y="3891528"/>
            <a:ext cx="1941816" cy="927051"/>
          </a:xfrm>
          <a:prstGeom prst="roundRect">
            <a:avLst/>
          </a:prstGeom>
          <a:ln w="31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HTML</a:t>
            </a:r>
            <a:endParaRPr lang="zh-CN" altLang="en-US" sz="1600" b="1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9A8F22-8374-499C-B5C3-DFB06A8E4C2A}"/>
              </a:ext>
            </a:extLst>
          </p:cNvPr>
          <p:cNvSpPr/>
          <p:nvPr/>
        </p:nvSpPr>
        <p:spPr>
          <a:xfrm>
            <a:off x="2310384" y="2363056"/>
            <a:ext cx="1941816" cy="1068512"/>
          </a:xfrm>
          <a:prstGeom prst="roundRect">
            <a:avLst/>
          </a:prstGeom>
          <a:ln w="31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6DEA5E6-09CA-4770-ADA0-574887B85A58}"/>
              </a:ext>
            </a:extLst>
          </p:cNvPr>
          <p:cNvSpPr/>
          <p:nvPr/>
        </p:nvSpPr>
        <p:spPr>
          <a:xfrm>
            <a:off x="2424700" y="2476071"/>
            <a:ext cx="1715785" cy="575353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Unity3D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0A8498-F0CB-4C8E-A634-E9900CD4B1AD}"/>
              </a:ext>
            </a:extLst>
          </p:cNvPr>
          <p:cNvSpPr txBox="1"/>
          <p:nvPr/>
        </p:nvSpPr>
        <p:spPr>
          <a:xfrm>
            <a:off x="2800230" y="3131239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Web Player</a:t>
            </a:r>
            <a:endParaRPr lang="zh-CN" altLang="en-US" sz="11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0291E0-CAB7-4745-BBD3-0AA5353D73CA}"/>
              </a:ext>
            </a:extLst>
          </p:cNvPr>
          <p:cNvSpPr txBox="1"/>
          <p:nvPr/>
        </p:nvSpPr>
        <p:spPr>
          <a:xfrm>
            <a:off x="2928470" y="4995999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Browser</a:t>
            </a:r>
            <a:endParaRPr lang="zh-CN" altLang="en-US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327317-B39D-4689-BC5E-4A0DE8BA3499}"/>
              </a:ext>
            </a:extLst>
          </p:cNvPr>
          <p:cNvSpPr/>
          <p:nvPr/>
        </p:nvSpPr>
        <p:spPr>
          <a:xfrm>
            <a:off x="1955802" y="5504816"/>
            <a:ext cx="26741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Browser + Unity web Player + Unity3D</a:t>
            </a:r>
            <a:endParaRPr lang="zh-CN" altLang="en-US" sz="11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D2343B3-0049-4BF2-9D9E-5BD34027BDD4}"/>
              </a:ext>
            </a:extLst>
          </p:cNvPr>
          <p:cNvGrpSpPr/>
          <p:nvPr/>
        </p:nvGrpSpPr>
        <p:grpSpPr>
          <a:xfrm>
            <a:off x="5352836" y="2167847"/>
            <a:ext cx="2517168" cy="3598579"/>
            <a:chOff x="5352836" y="2167847"/>
            <a:chExt cx="2517168" cy="3598579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1221AC4-70CD-4A72-B86A-FBD69A95F5DD}"/>
                </a:ext>
              </a:extLst>
            </p:cNvPr>
            <p:cNvSpPr/>
            <p:nvPr/>
          </p:nvSpPr>
          <p:spPr>
            <a:xfrm>
              <a:off x="5352836" y="2167847"/>
              <a:ext cx="2517168" cy="3154166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6DFCCBEA-6B2C-4CCB-BCEE-B0DA79B18436}"/>
                </a:ext>
              </a:extLst>
            </p:cNvPr>
            <p:cNvSpPr/>
            <p:nvPr/>
          </p:nvSpPr>
          <p:spPr>
            <a:xfrm>
              <a:off x="5537770" y="2363056"/>
              <a:ext cx="2147299" cy="2455523"/>
            </a:xfrm>
            <a:prstGeom prst="roundRect">
              <a:avLst/>
            </a:prstGeom>
            <a:ln w="31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87A1FB5-B0B4-4174-88CB-20C7DABC4777}"/>
                </a:ext>
              </a:extLst>
            </p:cNvPr>
            <p:cNvSpPr/>
            <p:nvPr/>
          </p:nvSpPr>
          <p:spPr>
            <a:xfrm>
              <a:off x="5628937" y="2568538"/>
              <a:ext cx="1941816" cy="1415075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645E1E18-277B-4D61-847F-D9BE033254B4}"/>
                </a:ext>
              </a:extLst>
            </p:cNvPr>
            <p:cNvSpPr/>
            <p:nvPr/>
          </p:nvSpPr>
          <p:spPr>
            <a:xfrm>
              <a:off x="5743253" y="2897312"/>
              <a:ext cx="1715785" cy="575353"/>
            </a:xfrm>
            <a:prstGeom prst="round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Unity3D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059BCB4-82AA-4776-AA00-73ADB5DD08BB}"/>
                </a:ext>
              </a:extLst>
            </p:cNvPr>
            <p:cNvSpPr txBox="1"/>
            <p:nvPr/>
          </p:nvSpPr>
          <p:spPr>
            <a:xfrm>
              <a:off x="6263408" y="3622402"/>
              <a:ext cx="696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WebGL</a:t>
              </a:r>
              <a:endParaRPr lang="zh-CN" altLang="en-US" sz="1100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01D29E7-F46E-4B3F-AB6C-A3E7963E6EFB}"/>
                </a:ext>
              </a:extLst>
            </p:cNvPr>
            <p:cNvSpPr txBox="1"/>
            <p:nvPr/>
          </p:nvSpPr>
          <p:spPr>
            <a:xfrm>
              <a:off x="6247023" y="4995999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Browser</a:t>
              </a:r>
              <a:endParaRPr lang="zh-CN" altLang="en-US" sz="11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5C0D98F-1146-437B-AED2-4883A0D25A67}"/>
                </a:ext>
              </a:extLst>
            </p:cNvPr>
            <p:cNvSpPr txBox="1"/>
            <p:nvPr/>
          </p:nvSpPr>
          <p:spPr>
            <a:xfrm>
              <a:off x="6247023" y="4166417"/>
              <a:ext cx="8098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HTML5</a:t>
              </a:r>
              <a:endParaRPr lang="zh-CN" altLang="en-US" sz="1100" b="1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254CC2A-2E01-4AEB-A563-5914D7CA96BF}"/>
                </a:ext>
              </a:extLst>
            </p:cNvPr>
            <p:cNvSpPr/>
            <p:nvPr/>
          </p:nvSpPr>
          <p:spPr>
            <a:xfrm>
              <a:off x="5572158" y="5504816"/>
              <a:ext cx="205537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dirty="0"/>
                <a:t>Browser + WebGL + Unity3D</a:t>
              </a:r>
              <a:endParaRPr lang="zh-CN" altLang="en-US" sz="1100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C3DF9B3-BEC9-4C96-96B9-D0BBCBF6B7F7}"/>
              </a:ext>
            </a:extLst>
          </p:cNvPr>
          <p:cNvGrpSpPr/>
          <p:nvPr/>
        </p:nvGrpSpPr>
        <p:grpSpPr>
          <a:xfrm>
            <a:off x="8671389" y="2147299"/>
            <a:ext cx="2517168" cy="3619127"/>
            <a:chOff x="8671389" y="2147299"/>
            <a:chExt cx="2517168" cy="3619127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2AAD72AB-0272-4DFE-BE39-7EA49DFC2E03}"/>
                </a:ext>
              </a:extLst>
            </p:cNvPr>
            <p:cNvSpPr/>
            <p:nvPr/>
          </p:nvSpPr>
          <p:spPr>
            <a:xfrm>
              <a:off x="8671389" y="2147299"/>
              <a:ext cx="2517168" cy="3154166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566A7AF-1D13-4DE3-B2CE-A46FC0A01750}"/>
                </a:ext>
              </a:extLst>
            </p:cNvPr>
            <p:cNvSpPr/>
            <p:nvPr/>
          </p:nvSpPr>
          <p:spPr>
            <a:xfrm>
              <a:off x="8856323" y="2342508"/>
              <a:ext cx="2147299" cy="2455523"/>
            </a:xfrm>
            <a:prstGeom prst="roundRect">
              <a:avLst/>
            </a:prstGeom>
            <a:ln w="31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235DF0C8-BD32-4C80-B44F-F039AFCC4C70}"/>
                </a:ext>
              </a:extLst>
            </p:cNvPr>
            <p:cNvSpPr/>
            <p:nvPr/>
          </p:nvSpPr>
          <p:spPr>
            <a:xfrm>
              <a:off x="8947490" y="2547991"/>
              <a:ext cx="1941816" cy="143562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903BA10-FFD0-43F7-9E02-97F006E9EB74}"/>
                </a:ext>
              </a:extLst>
            </p:cNvPr>
            <p:cNvSpPr/>
            <p:nvPr/>
          </p:nvSpPr>
          <p:spPr>
            <a:xfrm>
              <a:off x="9061806" y="2671282"/>
              <a:ext cx="1715785" cy="951120"/>
            </a:xfrm>
            <a:prstGeom prst="round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Three.js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or</a:t>
              </a:r>
            </a:p>
            <a:p>
              <a:pPr algn="ctr"/>
              <a:r>
                <a:rPr lang="en-US" altLang="zh-CN" sz="1600" dirty="0"/>
                <a:t>Babylon.js or Others …</a:t>
              </a:r>
              <a:endParaRPr lang="zh-CN" altLang="en-US" sz="16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9E7E974-1544-4CF8-9E6C-676F64707978}"/>
                </a:ext>
              </a:extLst>
            </p:cNvPr>
            <p:cNvSpPr txBox="1"/>
            <p:nvPr/>
          </p:nvSpPr>
          <p:spPr>
            <a:xfrm>
              <a:off x="9581960" y="3622402"/>
              <a:ext cx="696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WebGL</a:t>
              </a:r>
              <a:endParaRPr lang="zh-CN" altLang="en-US" sz="1100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0CA6864-8608-4EB8-A280-97CF98B7A8A4}"/>
                </a:ext>
              </a:extLst>
            </p:cNvPr>
            <p:cNvSpPr txBox="1"/>
            <p:nvPr/>
          </p:nvSpPr>
          <p:spPr>
            <a:xfrm>
              <a:off x="9565576" y="4975451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Browser</a:t>
              </a:r>
              <a:endParaRPr lang="zh-CN" altLang="en-US" sz="11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7A1B4DC-C4D0-4D5B-AEE7-4A7D6A4C45AF}"/>
                </a:ext>
              </a:extLst>
            </p:cNvPr>
            <p:cNvSpPr txBox="1"/>
            <p:nvPr/>
          </p:nvSpPr>
          <p:spPr>
            <a:xfrm>
              <a:off x="9565576" y="4145869"/>
              <a:ext cx="8098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HTML5</a:t>
              </a:r>
              <a:endParaRPr lang="zh-CN" altLang="en-US" sz="1100" b="1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5D26796-66A4-4AF8-AA8C-B112A2ECCB19}"/>
                </a:ext>
              </a:extLst>
            </p:cNvPr>
            <p:cNvSpPr/>
            <p:nvPr/>
          </p:nvSpPr>
          <p:spPr>
            <a:xfrm>
              <a:off x="8769684" y="5504816"/>
              <a:ext cx="24016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dirty="0"/>
                <a:t>Browser + WebGL + JS 3D Engine</a:t>
              </a:r>
              <a:endParaRPr lang="zh-CN" altLang="en-US" sz="1100" dirty="0"/>
            </a:p>
          </p:txBody>
        </p:sp>
      </p:grpSp>
      <p:sp>
        <p:nvSpPr>
          <p:cNvPr id="9" name="标注: 十字箭头 8">
            <a:extLst>
              <a:ext uri="{FF2B5EF4-FFF2-40B4-BE49-F238E27FC236}">
                <a16:creationId xmlns:a16="http://schemas.microsoft.com/office/drawing/2014/main" id="{CFE319FA-0E1B-4EAD-8EB1-09D12376F174}"/>
              </a:ext>
            </a:extLst>
          </p:cNvPr>
          <p:cNvSpPr/>
          <p:nvPr/>
        </p:nvSpPr>
        <p:spPr>
          <a:xfrm>
            <a:off x="2984328" y="3421552"/>
            <a:ext cx="492824" cy="523467"/>
          </a:xfrm>
          <a:prstGeom prst="quad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F930FEB-F657-48BD-AFD3-D04EBEFE2A8F}"/>
              </a:ext>
            </a:extLst>
          </p:cNvPr>
          <p:cNvSpPr txBox="1"/>
          <p:nvPr/>
        </p:nvSpPr>
        <p:spPr>
          <a:xfrm>
            <a:off x="3478139" y="352489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Plugins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2814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1E51D-25DB-468D-8E5C-4417746D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淘汰方案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0DDDD-CA49-42EA-A90B-846CF24A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最新的浏览器已经不支持</a:t>
            </a:r>
            <a:r>
              <a:rPr lang="en-US" altLang="zh-CN" dirty="0"/>
              <a:t>Unity Web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</a:p>
          <a:p>
            <a:r>
              <a:rPr lang="en-US" altLang="zh-CN" dirty="0"/>
              <a:t>Unity</a:t>
            </a:r>
            <a:r>
              <a:rPr lang="zh-CN" altLang="en-US" dirty="0"/>
              <a:t>已经停止开发</a:t>
            </a:r>
            <a:endParaRPr lang="en-US" altLang="zh-CN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78EECB2-36A1-430E-BFD3-2E7221ABA38D}"/>
              </a:ext>
            </a:extLst>
          </p:cNvPr>
          <p:cNvSpPr/>
          <p:nvPr/>
        </p:nvSpPr>
        <p:spPr>
          <a:xfrm>
            <a:off x="7917498" y="2133600"/>
            <a:ext cx="2517168" cy="315416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FE7C604-8473-48BC-BB46-8B0E48D6F91E}"/>
              </a:ext>
            </a:extLst>
          </p:cNvPr>
          <p:cNvSpPr/>
          <p:nvPr/>
        </p:nvSpPr>
        <p:spPr>
          <a:xfrm>
            <a:off x="8193599" y="3857281"/>
            <a:ext cx="1941816" cy="927051"/>
          </a:xfrm>
          <a:prstGeom prst="roundRect">
            <a:avLst/>
          </a:prstGeom>
          <a:ln w="31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HTML</a:t>
            </a:r>
            <a:endParaRPr lang="zh-CN" altLang="en-US" sz="1600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B0B1B02-4998-445E-B907-B757EE375A75}"/>
              </a:ext>
            </a:extLst>
          </p:cNvPr>
          <p:cNvSpPr/>
          <p:nvPr/>
        </p:nvSpPr>
        <p:spPr>
          <a:xfrm>
            <a:off x="8193599" y="2328809"/>
            <a:ext cx="1941816" cy="1068512"/>
          </a:xfrm>
          <a:prstGeom prst="roundRect">
            <a:avLst/>
          </a:prstGeom>
          <a:ln w="31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74CE5B8-0CB3-4346-9C46-14839357185B}"/>
              </a:ext>
            </a:extLst>
          </p:cNvPr>
          <p:cNvSpPr/>
          <p:nvPr/>
        </p:nvSpPr>
        <p:spPr>
          <a:xfrm>
            <a:off x="8307915" y="2441824"/>
            <a:ext cx="1715785" cy="575353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Unity3D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2F521A-2223-4E7E-8DBF-396A60BA0BC7}"/>
              </a:ext>
            </a:extLst>
          </p:cNvPr>
          <p:cNvSpPr txBox="1"/>
          <p:nvPr/>
        </p:nvSpPr>
        <p:spPr>
          <a:xfrm>
            <a:off x="8683445" y="309699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Web Player</a:t>
            </a:r>
            <a:endParaRPr lang="zh-CN" altLang="en-US" sz="11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54092C-6BD9-416E-BB3D-BC3FDB5CE4ED}"/>
              </a:ext>
            </a:extLst>
          </p:cNvPr>
          <p:cNvSpPr txBox="1"/>
          <p:nvPr/>
        </p:nvSpPr>
        <p:spPr>
          <a:xfrm>
            <a:off x="8811685" y="4961752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Browser</a:t>
            </a:r>
            <a:endParaRPr lang="zh-CN" altLang="en-US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862923-BFD8-4B4C-B563-178C7F1637CB}"/>
              </a:ext>
            </a:extLst>
          </p:cNvPr>
          <p:cNvSpPr/>
          <p:nvPr/>
        </p:nvSpPr>
        <p:spPr>
          <a:xfrm>
            <a:off x="7839017" y="5470569"/>
            <a:ext cx="26741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Browser + Unity web Player + Unity3D</a:t>
            </a:r>
            <a:endParaRPr lang="zh-CN" altLang="en-US" sz="1100" dirty="0"/>
          </a:p>
        </p:txBody>
      </p:sp>
      <p:sp>
        <p:nvSpPr>
          <p:cNvPr id="11" name="标注: 十字箭头 10">
            <a:extLst>
              <a:ext uri="{FF2B5EF4-FFF2-40B4-BE49-F238E27FC236}">
                <a16:creationId xmlns:a16="http://schemas.microsoft.com/office/drawing/2014/main" id="{33AD5602-0B47-494D-B64B-8AB44ECD9B42}"/>
              </a:ext>
            </a:extLst>
          </p:cNvPr>
          <p:cNvSpPr/>
          <p:nvPr/>
        </p:nvSpPr>
        <p:spPr>
          <a:xfrm>
            <a:off x="8867543" y="3387305"/>
            <a:ext cx="492824" cy="523467"/>
          </a:xfrm>
          <a:prstGeom prst="quad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844859-F40D-4DA5-A39F-121E2765A35F}"/>
              </a:ext>
            </a:extLst>
          </p:cNvPr>
          <p:cNvSpPr txBox="1"/>
          <p:nvPr/>
        </p:nvSpPr>
        <p:spPr>
          <a:xfrm>
            <a:off x="9361354" y="349064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Plugins</a:t>
            </a:r>
            <a:endParaRPr lang="zh-CN" altLang="en-US" sz="1100" dirty="0"/>
          </a:p>
        </p:txBody>
      </p:sp>
      <p:sp>
        <p:nvSpPr>
          <p:cNvPr id="13" name="禁止符 12">
            <a:extLst>
              <a:ext uri="{FF2B5EF4-FFF2-40B4-BE49-F238E27FC236}">
                <a16:creationId xmlns:a16="http://schemas.microsoft.com/office/drawing/2014/main" id="{B8AD4AC0-3A10-4204-BE74-61B19841F1AE}"/>
              </a:ext>
            </a:extLst>
          </p:cNvPr>
          <p:cNvSpPr/>
          <p:nvPr/>
        </p:nvSpPr>
        <p:spPr>
          <a:xfrm>
            <a:off x="8067045" y="3302354"/>
            <a:ext cx="927052" cy="92705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3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19D6C89B-FB0B-478C-B8C5-329DCCD7BD81}"/>
              </a:ext>
            </a:extLst>
          </p:cNvPr>
          <p:cNvGrpSpPr/>
          <p:nvPr/>
        </p:nvGrpSpPr>
        <p:grpSpPr>
          <a:xfrm>
            <a:off x="879144" y="4264250"/>
            <a:ext cx="1648135" cy="2285750"/>
            <a:chOff x="5352836" y="2167847"/>
            <a:chExt cx="2517168" cy="363025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224A0A3-E0C9-4B3C-B49A-E7437F569B15}"/>
                </a:ext>
              </a:extLst>
            </p:cNvPr>
            <p:cNvSpPr/>
            <p:nvPr/>
          </p:nvSpPr>
          <p:spPr>
            <a:xfrm>
              <a:off x="5352836" y="2167847"/>
              <a:ext cx="2517168" cy="3154166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E5D580B-EF1E-4554-A48D-02D71B85A174}"/>
                </a:ext>
              </a:extLst>
            </p:cNvPr>
            <p:cNvSpPr/>
            <p:nvPr/>
          </p:nvSpPr>
          <p:spPr>
            <a:xfrm>
              <a:off x="5537770" y="2363056"/>
              <a:ext cx="2147299" cy="2455523"/>
            </a:xfrm>
            <a:prstGeom prst="roundRect">
              <a:avLst/>
            </a:prstGeom>
            <a:ln w="31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L</a:t>
              </a:r>
              <a:endParaRPr lang="zh-CN" altLang="en-US" sz="10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CD6CA6C-E72E-4863-A21F-A1866AD1D5E9}"/>
                </a:ext>
              </a:extLst>
            </p:cNvPr>
            <p:cNvSpPr/>
            <p:nvPr/>
          </p:nvSpPr>
          <p:spPr>
            <a:xfrm>
              <a:off x="5628937" y="2568538"/>
              <a:ext cx="1941816" cy="1415075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F58B458-AEB4-46C6-BE8A-1F956BA48F6C}"/>
                </a:ext>
              </a:extLst>
            </p:cNvPr>
            <p:cNvSpPr/>
            <p:nvPr/>
          </p:nvSpPr>
          <p:spPr>
            <a:xfrm>
              <a:off x="5743253" y="2897312"/>
              <a:ext cx="1715785" cy="575353"/>
            </a:xfrm>
            <a:prstGeom prst="round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Unity3D</a:t>
              </a:r>
              <a:endParaRPr lang="zh-CN" altLang="en-US" sz="9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216321-36ED-4688-9EDC-41ED655757CE}"/>
                </a:ext>
              </a:extLst>
            </p:cNvPr>
            <p:cNvSpPr txBox="1"/>
            <p:nvPr/>
          </p:nvSpPr>
          <p:spPr>
            <a:xfrm>
              <a:off x="6263408" y="3622402"/>
              <a:ext cx="690894" cy="293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b="1" dirty="0"/>
                <a:t>WebGL</a:t>
              </a:r>
              <a:endParaRPr lang="zh-CN" altLang="en-US" sz="600" b="1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52973E7-7BCA-4F76-9FC0-381343E6FC1F}"/>
                </a:ext>
              </a:extLst>
            </p:cNvPr>
            <p:cNvSpPr txBox="1"/>
            <p:nvPr/>
          </p:nvSpPr>
          <p:spPr>
            <a:xfrm>
              <a:off x="6247023" y="4995999"/>
              <a:ext cx="715376" cy="293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Browser</a:t>
              </a:r>
              <a:endParaRPr lang="zh-CN" altLang="en-US" sz="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80C4EE0-5278-449B-A67E-8C017DF4B637}"/>
                </a:ext>
              </a:extLst>
            </p:cNvPr>
            <p:cNvSpPr txBox="1"/>
            <p:nvPr/>
          </p:nvSpPr>
          <p:spPr>
            <a:xfrm>
              <a:off x="6247023" y="4166418"/>
              <a:ext cx="810857" cy="36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/>
                <a:t>HTML5</a:t>
              </a:r>
              <a:endParaRPr lang="zh-CN" altLang="en-US" sz="600" b="1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7A2F964-D648-498B-9F0C-CE466ED30F56}"/>
                </a:ext>
              </a:extLst>
            </p:cNvPr>
            <p:cNvSpPr/>
            <p:nvPr/>
          </p:nvSpPr>
          <p:spPr>
            <a:xfrm>
              <a:off x="5572158" y="5504816"/>
              <a:ext cx="1839117" cy="2932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" dirty="0"/>
                <a:t>Browser + WebGL + Unity3D</a:t>
              </a:r>
              <a:endParaRPr lang="zh-CN" altLang="en-US" sz="600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A6A585A1-E46A-4E97-91B2-0B697553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Browser + WebGL + Unity3D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EEB1E-35FB-4589-91CE-F53FD1D79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优势（现状模式）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15935D-BAA2-4470-B331-778856980B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公司资源</a:t>
            </a:r>
          </a:p>
          <a:p>
            <a:pPr lvl="1"/>
            <a:r>
              <a:rPr lang="zh-CN" altLang="en-US" dirty="0"/>
              <a:t>模型制作。</a:t>
            </a:r>
          </a:p>
          <a:p>
            <a:pPr lvl="1"/>
            <a:r>
              <a:rPr lang="zh-CN" altLang="en-US" dirty="0"/>
              <a:t>程序开发。无跨平台编程（</a:t>
            </a:r>
            <a:r>
              <a:rPr lang="en-US" altLang="zh-CN" dirty="0"/>
              <a:t>C#/JS</a:t>
            </a:r>
            <a:r>
              <a:rPr lang="zh-CN" altLang="en-US" dirty="0"/>
              <a:t>），无接口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合作。部门之间的协作简单，容易把握进度。</a:t>
            </a:r>
          </a:p>
          <a:p>
            <a:r>
              <a:rPr lang="zh-CN" altLang="en-US" dirty="0"/>
              <a:t>技术优势。</a:t>
            </a:r>
            <a:endParaRPr lang="en-US" altLang="zh-CN" dirty="0"/>
          </a:p>
          <a:p>
            <a:pPr lvl="1"/>
            <a:r>
              <a:rPr lang="zh-CN" altLang="en-US" dirty="0"/>
              <a:t>功能完备强大，能实现极复杂的应用</a:t>
            </a:r>
            <a:endParaRPr lang="en-US" altLang="zh-CN" dirty="0"/>
          </a:p>
          <a:p>
            <a:pPr lvl="1"/>
            <a:r>
              <a:rPr lang="zh-CN" altLang="en-US" dirty="0"/>
              <a:t>能使用</a:t>
            </a:r>
            <a:r>
              <a:rPr lang="en-US" altLang="zh-CN" dirty="0"/>
              <a:t>Unity</a:t>
            </a:r>
            <a:r>
              <a:rPr lang="zh-CN" altLang="en-US" dirty="0"/>
              <a:t>大部分的功能以及资源</a:t>
            </a: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B9D078-77EC-40B2-9432-BA5712051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不足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BC33B9-BA2E-4F87-AB35-7913D176EE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加载缓慢，用户体验</a:t>
            </a:r>
            <a:endParaRPr lang="en-US" altLang="zh-CN" dirty="0"/>
          </a:p>
          <a:p>
            <a:pPr lvl="1"/>
            <a:r>
              <a:rPr lang="en-US" altLang="zh-CN" dirty="0"/>
              <a:t>WebGL</a:t>
            </a:r>
            <a:r>
              <a:rPr lang="zh-CN" altLang="en-US" dirty="0"/>
              <a:t>中需要载入</a:t>
            </a:r>
            <a:r>
              <a:rPr lang="en-US" altLang="zh-CN" dirty="0"/>
              <a:t>Unity</a:t>
            </a:r>
            <a:r>
              <a:rPr lang="zh-CN" altLang="en-US" dirty="0"/>
              <a:t>运行环境</a:t>
            </a:r>
            <a:endParaRPr lang="en-US" altLang="zh-CN" dirty="0"/>
          </a:p>
          <a:p>
            <a:pPr lvl="1"/>
            <a:r>
              <a:rPr lang="zh-CN" altLang="en-US" dirty="0"/>
              <a:t>载入</a:t>
            </a:r>
            <a:r>
              <a:rPr lang="en-US" altLang="zh-CN" dirty="0"/>
              <a:t>Unity</a:t>
            </a:r>
            <a:r>
              <a:rPr lang="zh-CN" altLang="en-US" dirty="0"/>
              <a:t>资源的时间较长</a:t>
            </a:r>
            <a:endParaRPr lang="en-US" altLang="zh-CN" dirty="0"/>
          </a:p>
          <a:p>
            <a:r>
              <a:rPr lang="zh-CN" altLang="en-US" dirty="0"/>
              <a:t>对硬件设备要求高</a:t>
            </a:r>
            <a:endParaRPr lang="en-US" altLang="zh-CN" dirty="0"/>
          </a:p>
          <a:p>
            <a:r>
              <a:rPr lang="zh-CN" altLang="en-US" dirty="0"/>
              <a:t>轻量级</a:t>
            </a:r>
            <a:r>
              <a:rPr lang="en-US" altLang="zh-CN" dirty="0"/>
              <a:t>3D Web</a:t>
            </a:r>
            <a:r>
              <a:rPr lang="zh-CN" altLang="en-US" dirty="0"/>
              <a:t>应用而言，</a:t>
            </a:r>
            <a:r>
              <a:rPr lang="en-US" altLang="zh-CN" dirty="0"/>
              <a:t>Unity</a:t>
            </a:r>
            <a:r>
              <a:rPr lang="zh-CN" altLang="en-US" dirty="0"/>
              <a:t>平台显得“笨拙”</a:t>
            </a:r>
            <a:endParaRPr lang="en-US" altLang="zh-CN" dirty="0"/>
          </a:p>
          <a:p>
            <a:r>
              <a:rPr lang="en-US" altLang="zh-CN" dirty="0"/>
              <a:t>Unity</a:t>
            </a:r>
            <a:r>
              <a:rPr lang="zh-CN" altLang="en-US" dirty="0"/>
              <a:t>和</a:t>
            </a:r>
            <a:r>
              <a:rPr lang="en-US" altLang="zh-CN" dirty="0"/>
              <a:t>HTML</a:t>
            </a:r>
            <a:r>
              <a:rPr lang="zh-CN" altLang="en-US" dirty="0"/>
              <a:t>交互不够灵活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00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9282-C177-4169-926D-16DAD08C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Browser + WebGL + Unity3D </a:t>
            </a:r>
            <a:r>
              <a:rPr lang="zh-CN" altLang="en-US" dirty="0"/>
              <a:t>升级版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FCACD-0E6F-4977-8B3A-D67CDF6AD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Unity</a:t>
            </a:r>
            <a:r>
              <a:rPr lang="zh-CN" altLang="en-US" dirty="0"/>
              <a:t>在浏览器中性能改进的几点考虑</a:t>
            </a:r>
            <a:endParaRPr lang="en-US" altLang="zh-CN" dirty="0"/>
          </a:p>
          <a:p>
            <a:pPr lvl="1"/>
            <a:r>
              <a:rPr lang="zh-CN" altLang="en-US" dirty="0"/>
              <a:t>避免反复加载</a:t>
            </a:r>
            <a:r>
              <a:rPr lang="en-US" altLang="zh-CN" dirty="0"/>
              <a:t>Unity</a:t>
            </a:r>
            <a:r>
              <a:rPr lang="zh-CN" altLang="en-US" dirty="0"/>
              <a:t>的运行环境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Asset Bundle</a:t>
            </a:r>
            <a:r>
              <a:rPr lang="zh-CN" altLang="en-US" dirty="0"/>
              <a:t>动态加载资源</a:t>
            </a:r>
            <a:endParaRPr lang="en-US" altLang="zh-CN" dirty="0"/>
          </a:p>
          <a:p>
            <a:pPr lvl="1"/>
            <a:r>
              <a:rPr lang="en-US" altLang="zh-CN" dirty="0"/>
              <a:t>Unity</a:t>
            </a:r>
            <a:r>
              <a:rPr lang="zh-CN" altLang="en-US" dirty="0"/>
              <a:t>在</a:t>
            </a:r>
            <a:r>
              <a:rPr lang="en-US" altLang="zh-CN" dirty="0"/>
              <a:t>Browser</a:t>
            </a:r>
            <a:r>
              <a:rPr lang="zh-CN" altLang="en-US" dirty="0"/>
              <a:t>中的加载更“友好”，通过</a:t>
            </a:r>
            <a:r>
              <a:rPr lang="en-US" altLang="zh-CN" dirty="0"/>
              <a:t>UI</a:t>
            </a:r>
            <a:r>
              <a:rPr lang="zh-CN" altLang="en-US" dirty="0"/>
              <a:t>手段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集成</a:t>
            </a:r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/>
              <a:t>Unity</a:t>
            </a:r>
          </a:p>
          <a:p>
            <a:pPr lvl="1"/>
            <a:r>
              <a:rPr lang="en-US" altLang="zh-CN" dirty="0"/>
              <a:t>HTML</a:t>
            </a:r>
            <a:r>
              <a:rPr lang="zh-CN" altLang="en-US" dirty="0"/>
              <a:t>实现更多控制</a:t>
            </a:r>
            <a:endParaRPr lang="en-US" altLang="zh-CN" dirty="0"/>
          </a:p>
          <a:p>
            <a:pPr lvl="1"/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/>
              <a:t>Unity</a:t>
            </a:r>
            <a:r>
              <a:rPr lang="zh-CN" altLang="en-US" dirty="0"/>
              <a:t>更多的交互</a:t>
            </a:r>
            <a:endParaRPr lang="en-US" altLang="zh-CN" dirty="0"/>
          </a:p>
          <a:p>
            <a:pPr lvl="1"/>
            <a:r>
              <a:rPr lang="en-US" altLang="zh-CN" dirty="0"/>
              <a:t>Unity</a:t>
            </a:r>
            <a:r>
              <a:rPr lang="zh-CN" altLang="en-US" dirty="0"/>
              <a:t>“融入”应用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33CF7D-02EE-439C-B573-0653E4E3C4C3}"/>
              </a:ext>
            </a:extLst>
          </p:cNvPr>
          <p:cNvGrpSpPr/>
          <p:nvPr/>
        </p:nvGrpSpPr>
        <p:grpSpPr>
          <a:xfrm>
            <a:off x="8605646" y="3948140"/>
            <a:ext cx="1648135" cy="2285750"/>
            <a:chOff x="5352836" y="2167847"/>
            <a:chExt cx="2517168" cy="3630258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C176D7A-5875-468B-8590-47384C7F1979}"/>
                </a:ext>
              </a:extLst>
            </p:cNvPr>
            <p:cNvSpPr/>
            <p:nvPr/>
          </p:nvSpPr>
          <p:spPr>
            <a:xfrm>
              <a:off x="5352836" y="2167847"/>
              <a:ext cx="2517168" cy="3154166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E9A4745-3F8B-4896-B971-1337AB958A68}"/>
                </a:ext>
              </a:extLst>
            </p:cNvPr>
            <p:cNvSpPr/>
            <p:nvPr/>
          </p:nvSpPr>
          <p:spPr>
            <a:xfrm>
              <a:off x="5537770" y="2363056"/>
              <a:ext cx="2147299" cy="2455523"/>
            </a:xfrm>
            <a:prstGeom prst="roundRect">
              <a:avLst/>
            </a:prstGeom>
            <a:ln w="31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L</a:t>
              </a:r>
              <a:endParaRPr lang="zh-CN" altLang="en-US" sz="10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C3241AE-5F33-427F-8536-4255FDFF5B97}"/>
                </a:ext>
              </a:extLst>
            </p:cNvPr>
            <p:cNvSpPr/>
            <p:nvPr/>
          </p:nvSpPr>
          <p:spPr>
            <a:xfrm>
              <a:off x="5628937" y="2568538"/>
              <a:ext cx="1941816" cy="1415075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C4156F8-8D31-4C06-B3C8-331004985D15}"/>
                </a:ext>
              </a:extLst>
            </p:cNvPr>
            <p:cNvSpPr/>
            <p:nvPr/>
          </p:nvSpPr>
          <p:spPr>
            <a:xfrm>
              <a:off x="5743253" y="2897312"/>
              <a:ext cx="1715785" cy="575353"/>
            </a:xfrm>
            <a:prstGeom prst="round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Unity3D</a:t>
              </a:r>
              <a:endParaRPr lang="zh-CN" altLang="en-US" sz="9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1BEDDB5-76B2-4272-BD99-BC3920CA183B}"/>
                </a:ext>
              </a:extLst>
            </p:cNvPr>
            <p:cNvSpPr txBox="1"/>
            <p:nvPr/>
          </p:nvSpPr>
          <p:spPr>
            <a:xfrm>
              <a:off x="6263408" y="3622402"/>
              <a:ext cx="690894" cy="293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b="1" dirty="0"/>
                <a:t>WebGL</a:t>
              </a:r>
              <a:endParaRPr lang="zh-CN" altLang="en-US" sz="600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482CE14-C452-4E63-AEDC-790825298B84}"/>
                </a:ext>
              </a:extLst>
            </p:cNvPr>
            <p:cNvSpPr txBox="1"/>
            <p:nvPr/>
          </p:nvSpPr>
          <p:spPr>
            <a:xfrm>
              <a:off x="6247023" y="4995999"/>
              <a:ext cx="715376" cy="293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Browser</a:t>
              </a:r>
              <a:endParaRPr lang="zh-CN" altLang="en-US" sz="6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F673BA3-2CB5-40B8-AC2F-98EEF5AC5903}"/>
                </a:ext>
              </a:extLst>
            </p:cNvPr>
            <p:cNvSpPr txBox="1"/>
            <p:nvPr/>
          </p:nvSpPr>
          <p:spPr>
            <a:xfrm>
              <a:off x="6247023" y="4166418"/>
              <a:ext cx="810857" cy="36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/>
                <a:t>HTML5</a:t>
              </a:r>
              <a:endParaRPr lang="zh-CN" altLang="en-US" sz="600" b="1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DA3382-A125-422D-B549-AC3DD1B72EE4}"/>
                </a:ext>
              </a:extLst>
            </p:cNvPr>
            <p:cNvSpPr/>
            <p:nvPr/>
          </p:nvSpPr>
          <p:spPr>
            <a:xfrm>
              <a:off x="5572158" y="5504816"/>
              <a:ext cx="1839117" cy="2932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" dirty="0"/>
                <a:t>Browser + WebGL + Unity3D</a:t>
              </a:r>
              <a:endParaRPr lang="zh-CN" alt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885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9282-C177-4169-926D-16DAD08C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Browser + WebGL + Unity3D</a:t>
            </a:r>
            <a:r>
              <a:rPr lang="zh-CN" altLang="en-US" dirty="0"/>
              <a:t>之交互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FCACD-0E6F-4977-8B3A-D67CDF6AD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Demo</a:t>
            </a:r>
          </a:p>
          <a:p>
            <a:r>
              <a:rPr lang="en-US" altLang="zh-CN" dirty="0"/>
              <a:t>Interaction between Browser(HTML)</a:t>
            </a:r>
            <a:r>
              <a:rPr lang="zh-CN" altLang="en-US" dirty="0"/>
              <a:t> </a:t>
            </a:r>
            <a:r>
              <a:rPr lang="en-US" altLang="zh-CN" dirty="0"/>
              <a:t>and Unity3D</a:t>
            </a:r>
          </a:p>
          <a:p>
            <a:pPr lvl="1"/>
            <a:r>
              <a:rPr lang="en-US" altLang="zh-CN" dirty="0"/>
              <a:t>Calling JavaScript functions from Unity scripts</a:t>
            </a:r>
          </a:p>
          <a:p>
            <a:pPr marL="457200" lvl="1" indent="0">
              <a:buNone/>
            </a:pPr>
            <a:r>
              <a:rPr lang="en-US" altLang="zh-CN" dirty="0"/>
              <a:t>Unity</a:t>
            </a:r>
            <a:r>
              <a:rPr lang="zh-CN" altLang="en-US" dirty="0"/>
              <a:t>的</a:t>
            </a:r>
            <a:r>
              <a:rPr lang="en-US" altLang="zh-CN" dirty="0"/>
              <a:t>Asset</a:t>
            </a:r>
            <a:r>
              <a:rPr lang="zh-CN" altLang="en-US" dirty="0"/>
              <a:t>目录中的</a:t>
            </a:r>
            <a:r>
              <a:rPr lang="en-US" altLang="zh-CN" dirty="0"/>
              <a:t>Plugins</a:t>
            </a:r>
            <a:r>
              <a:rPr lang="zh-CN" altLang="en-US" dirty="0"/>
              <a:t>子目录下的</a:t>
            </a:r>
            <a:r>
              <a:rPr lang="en-US" altLang="zh-CN" dirty="0"/>
              <a:t>JS</a:t>
            </a:r>
            <a:r>
              <a:rPr lang="zh-CN" altLang="en-US" dirty="0"/>
              <a:t>文件，扩展名</a:t>
            </a:r>
            <a:r>
              <a:rPr lang="en-US" altLang="zh-CN" dirty="0" err="1"/>
              <a:t>jslib</a:t>
            </a:r>
            <a:r>
              <a:rPr lang="zh-CN" altLang="en-US" dirty="0"/>
              <a:t>。建议在此文件中只放置接口函数。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Calling Unity scripts functions from JavaScript</a:t>
            </a:r>
          </a:p>
          <a:p>
            <a:pPr marL="457200" lvl="1" indent="0">
              <a:buNone/>
            </a:pPr>
            <a:r>
              <a:rPr lang="zh-CN" altLang="en-US" dirty="0"/>
              <a:t>消息函数：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SendMessage</a:t>
            </a:r>
            <a:r>
              <a:rPr lang="en-US" altLang="zh-CN" dirty="0"/>
              <a:t>(</a:t>
            </a:r>
            <a:r>
              <a:rPr lang="en-US" altLang="zh-CN" dirty="0" err="1"/>
              <a:t>objectName</a:t>
            </a:r>
            <a:r>
              <a:rPr lang="en-US" altLang="zh-CN" dirty="0"/>
              <a:t>, </a:t>
            </a:r>
            <a:r>
              <a:rPr lang="en-US" altLang="zh-CN" dirty="0" err="1"/>
              <a:t>methodName</a:t>
            </a:r>
            <a:r>
              <a:rPr lang="en-US" altLang="zh-CN" dirty="0"/>
              <a:t>, value);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33CF7D-02EE-439C-B573-0653E4E3C4C3}"/>
              </a:ext>
            </a:extLst>
          </p:cNvPr>
          <p:cNvGrpSpPr/>
          <p:nvPr/>
        </p:nvGrpSpPr>
        <p:grpSpPr>
          <a:xfrm>
            <a:off x="9511420" y="4022411"/>
            <a:ext cx="1648135" cy="2285750"/>
            <a:chOff x="5352836" y="2167847"/>
            <a:chExt cx="2517168" cy="3630258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C176D7A-5875-468B-8590-47384C7F1979}"/>
                </a:ext>
              </a:extLst>
            </p:cNvPr>
            <p:cNvSpPr/>
            <p:nvPr/>
          </p:nvSpPr>
          <p:spPr>
            <a:xfrm>
              <a:off x="5352836" y="2167847"/>
              <a:ext cx="2517168" cy="3154166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E9A4745-3F8B-4896-B971-1337AB958A68}"/>
                </a:ext>
              </a:extLst>
            </p:cNvPr>
            <p:cNvSpPr/>
            <p:nvPr/>
          </p:nvSpPr>
          <p:spPr>
            <a:xfrm>
              <a:off x="5537770" y="2363056"/>
              <a:ext cx="2147299" cy="2455523"/>
            </a:xfrm>
            <a:prstGeom prst="roundRect">
              <a:avLst/>
            </a:prstGeom>
            <a:ln w="31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L</a:t>
              </a:r>
              <a:endParaRPr lang="zh-CN" altLang="en-US" sz="10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C3241AE-5F33-427F-8536-4255FDFF5B97}"/>
                </a:ext>
              </a:extLst>
            </p:cNvPr>
            <p:cNvSpPr/>
            <p:nvPr/>
          </p:nvSpPr>
          <p:spPr>
            <a:xfrm>
              <a:off x="5628937" y="2568538"/>
              <a:ext cx="1941816" cy="1415075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C4156F8-8D31-4C06-B3C8-331004985D15}"/>
                </a:ext>
              </a:extLst>
            </p:cNvPr>
            <p:cNvSpPr/>
            <p:nvPr/>
          </p:nvSpPr>
          <p:spPr>
            <a:xfrm>
              <a:off x="5743253" y="2897312"/>
              <a:ext cx="1715785" cy="575353"/>
            </a:xfrm>
            <a:prstGeom prst="round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/>
                <a:t>Unity3D</a:t>
              </a:r>
              <a:endParaRPr lang="zh-CN" altLang="en-US" sz="9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1BEDDB5-76B2-4272-BD99-BC3920CA183B}"/>
                </a:ext>
              </a:extLst>
            </p:cNvPr>
            <p:cNvSpPr txBox="1"/>
            <p:nvPr/>
          </p:nvSpPr>
          <p:spPr>
            <a:xfrm>
              <a:off x="6263408" y="3622402"/>
              <a:ext cx="690894" cy="293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b="1" dirty="0"/>
                <a:t>WebGL</a:t>
              </a:r>
              <a:endParaRPr lang="zh-CN" altLang="en-US" sz="600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482CE14-C452-4E63-AEDC-790825298B84}"/>
                </a:ext>
              </a:extLst>
            </p:cNvPr>
            <p:cNvSpPr txBox="1"/>
            <p:nvPr/>
          </p:nvSpPr>
          <p:spPr>
            <a:xfrm>
              <a:off x="6247023" y="4995999"/>
              <a:ext cx="715376" cy="293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/>
                <a:t>Browser</a:t>
              </a:r>
              <a:endParaRPr lang="zh-CN" altLang="en-US" sz="6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F673BA3-2CB5-40B8-AC2F-98EEF5AC5903}"/>
                </a:ext>
              </a:extLst>
            </p:cNvPr>
            <p:cNvSpPr txBox="1"/>
            <p:nvPr/>
          </p:nvSpPr>
          <p:spPr>
            <a:xfrm>
              <a:off x="6247023" y="4166418"/>
              <a:ext cx="810857" cy="36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/>
                <a:t>HTML5</a:t>
              </a:r>
              <a:endParaRPr lang="zh-CN" altLang="en-US" sz="600" b="1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DA3382-A125-422D-B549-AC3DD1B72EE4}"/>
                </a:ext>
              </a:extLst>
            </p:cNvPr>
            <p:cNvSpPr/>
            <p:nvPr/>
          </p:nvSpPr>
          <p:spPr>
            <a:xfrm>
              <a:off x="5572158" y="5504816"/>
              <a:ext cx="1839117" cy="2932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" dirty="0"/>
                <a:t>Browser + WebGL + Unity3D</a:t>
              </a:r>
              <a:endParaRPr lang="zh-CN" alt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198233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4191</TotalTime>
  <Words>1634</Words>
  <Application>Microsoft Office PowerPoint</Application>
  <PresentationFormat>宽屏</PresentationFormat>
  <Paragraphs>350</Paragraphs>
  <Slides>27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Arial</vt:lpstr>
      <vt:lpstr>Century Gothic</vt:lpstr>
      <vt:lpstr>Wingdings 3</vt:lpstr>
      <vt:lpstr>丝状</vt:lpstr>
      <vt:lpstr>基于Web的3D内容呈现</vt:lpstr>
      <vt:lpstr>意义</vt:lpstr>
      <vt:lpstr>需要的知识、技能</vt:lpstr>
      <vt:lpstr>几种技术方案对比</vt:lpstr>
      <vt:lpstr>几种技术线路</vt:lpstr>
      <vt:lpstr>淘汰方案</vt:lpstr>
      <vt:lpstr>Browser + WebGL + Unity3D</vt:lpstr>
      <vt:lpstr>Browser + WebGL + Unity3D 升级版</vt:lpstr>
      <vt:lpstr>Browser + WebGL + Unity3D之交互</vt:lpstr>
      <vt:lpstr>Browser + WebGL + Unity3D技术明细</vt:lpstr>
      <vt:lpstr>Browser + WebGL + Unity3D工作流</vt:lpstr>
      <vt:lpstr>Unity工作流改变</vt:lpstr>
      <vt:lpstr>Browser + WebGL + JS 3D Engine </vt:lpstr>
      <vt:lpstr>WebGL + JS 3D Framework之“三国风云”</vt:lpstr>
      <vt:lpstr>WebGL + JS 3D Framework之“Three.js”</vt:lpstr>
      <vt:lpstr>WebGL + JS 3D Framework“Babylon.js”</vt:lpstr>
      <vt:lpstr>WebGL + JS 3D Framework“Cesium”</vt:lpstr>
      <vt:lpstr>WebGL + JS 3D Framework之“万马奔腾” </vt:lpstr>
      <vt:lpstr>Babylon.js Work Flow</vt:lpstr>
      <vt:lpstr>Babylon.js – Unity Exporters</vt:lpstr>
      <vt:lpstr>Babylon.js – 3DSMax Exporters</vt:lpstr>
      <vt:lpstr>Babylon.js – Blender Exporters</vt:lpstr>
      <vt:lpstr>Babylon.js vs WebGL Unity3d</vt:lpstr>
      <vt:lpstr>Babylon.js等带来的工作流改变</vt:lpstr>
      <vt:lpstr>3D Content Style</vt:lpstr>
      <vt:lpstr>结束语</vt:lpstr>
      <vt:lpstr>引发的问题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IETM三维模型制作</dc:title>
  <dc:creator>傅 黎</dc:creator>
  <cp:lastModifiedBy>傅 黎</cp:lastModifiedBy>
  <cp:revision>155</cp:revision>
  <dcterms:created xsi:type="dcterms:W3CDTF">2019-04-14T02:36:48Z</dcterms:created>
  <dcterms:modified xsi:type="dcterms:W3CDTF">2019-04-17T03:27:50Z</dcterms:modified>
</cp:coreProperties>
</file>