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notesMasterIdLst>
    <p:notesMasterId r:id="rId33"/>
  </p:notesMasterIdLst>
  <p:sldIdLst>
    <p:sldId id="256" r:id="rId2"/>
    <p:sldId id="265" r:id="rId3"/>
    <p:sldId id="269" r:id="rId4"/>
    <p:sldId id="258" r:id="rId5"/>
    <p:sldId id="285" r:id="rId6"/>
    <p:sldId id="294" r:id="rId7"/>
    <p:sldId id="286" r:id="rId8"/>
    <p:sldId id="295" r:id="rId9"/>
    <p:sldId id="296" r:id="rId10"/>
    <p:sldId id="297" r:id="rId11"/>
    <p:sldId id="298" r:id="rId12"/>
    <p:sldId id="299" r:id="rId13"/>
    <p:sldId id="288" r:id="rId14"/>
    <p:sldId id="300" r:id="rId15"/>
    <p:sldId id="301" r:id="rId16"/>
    <p:sldId id="302" r:id="rId17"/>
    <p:sldId id="307" r:id="rId18"/>
    <p:sldId id="303" r:id="rId19"/>
    <p:sldId id="304" r:id="rId20"/>
    <p:sldId id="287" r:id="rId21"/>
    <p:sldId id="289" r:id="rId22"/>
    <p:sldId id="305" r:id="rId23"/>
    <p:sldId id="290" r:id="rId24"/>
    <p:sldId id="291" r:id="rId25"/>
    <p:sldId id="292" r:id="rId26"/>
    <p:sldId id="293" r:id="rId27"/>
    <p:sldId id="306" r:id="rId28"/>
    <p:sldId id="259" r:id="rId29"/>
    <p:sldId id="262" r:id="rId30"/>
    <p:sldId id="28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74501" autoAdjust="0"/>
  </p:normalViewPr>
  <p:slideViewPr>
    <p:cSldViewPr snapToGrid="0">
      <p:cViewPr varScale="1">
        <p:scale>
          <a:sx n="65" d="100"/>
          <a:sy n="65" d="100"/>
        </p:scale>
        <p:origin x="1310" y="43"/>
      </p:cViewPr>
      <p:guideLst/>
    </p:cSldViewPr>
  </p:slideViewPr>
  <p:outlineViewPr>
    <p:cViewPr>
      <p:scale>
        <a:sx n="33" d="100"/>
        <a:sy n="33" d="100"/>
      </p:scale>
      <p:origin x="0" y="-2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8F03-46AB-4EE1-ACF2-D6F8355500EB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519DE-8BF0-4FA2-AF09-4029072FF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4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1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5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7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28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7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2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8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3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今天的定位是“技术探讨”，特点是：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覆盖范围有点广，涉及的领域多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我做的技术准备深浅不一，有些没有时间做</a:t>
            </a:r>
            <a:r>
              <a:rPr lang="en-US" altLang="zh-CN" dirty="0"/>
              <a:t>Demo</a:t>
            </a:r>
            <a:r>
              <a:rPr lang="zh-CN" altLang="en-US" dirty="0"/>
              <a:t>。尽量呈现。满足不同听众的需求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探讨。希望大家能在过程中积极参与，事后对大家有启迪，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今天要有结论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2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5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60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7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0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14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03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55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7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多少和程度 由开发体系中的角色决定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2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1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3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4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4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1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4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80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081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688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0332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78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8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27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5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6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92.168.10.250\05&#37096;&#38376;&#25991;&#20214;\&#32508;&#21512;&#20445;&#38556;&#20107;&#19994;&#37096;\4&#23433;&#35013;&#25991;&#20214;\databa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A9A1-8A2B-466E-9263-517700955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数据库设计开发规范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1E11D-0202-410A-BF0B-CF12ECBD6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语法介绍和常用高性能</a:t>
            </a:r>
            <a:r>
              <a:rPr lang="en-US" altLang="zh-CN" dirty="0"/>
              <a:t>TSQL</a:t>
            </a:r>
            <a:r>
              <a:rPr lang="zh-CN" altLang="en-US" dirty="0"/>
              <a:t>语句编写讲解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56494-BF3A-42E0-97E2-580C949E607F}"/>
              </a:ext>
            </a:extLst>
          </p:cNvPr>
          <p:cNvSpPr txBox="1"/>
          <p:nvPr/>
        </p:nvSpPr>
        <p:spPr>
          <a:xfrm>
            <a:off x="8756744" y="6127667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武汉蓝海科创技术有限公司 </a:t>
            </a:r>
          </a:p>
        </p:txBody>
      </p:sp>
    </p:spTree>
    <p:extLst>
      <p:ext uri="{BB962C8B-B14F-4D97-AF65-F5344CB8AC3E}">
        <p14:creationId xmlns:p14="http://schemas.microsoft.com/office/powerpoint/2010/main" val="157130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EA063B-9F51-44BD-877E-D1CD62EF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F2175-0B17-4224-B3AB-9957E54E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3" y="1230923"/>
            <a:ext cx="7879496" cy="51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4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EA063B-9F51-44BD-877E-D1CD62EF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23494-C379-4D0A-A400-243083E6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06" y="1259921"/>
            <a:ext cx="9426757" cy="54456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26BBB0-53D4-46D6-9E95-C796D187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88" y="1259921"/>
            <a:ext cx="6826627" cy="54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EA063B-9F51-44BD-877E-D1CD62EF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23494-C379-4D0A-A400-243083E6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264555"/>
            <a:ext cx="8793009" cy="54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1308"/>
          </a:xfrm>
        </p:spPr>
        <p:txBody>
          <a:bodyPr>
            <a:normAutofit/>
          </a:bodyPr>
          <a:lstStyle/>
          <a:p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规范：</a:t>
            </a:r>
            <a:r>
              <a:rPr lang="en-US" altLang="zh-CN" dirty="0"/>
              <a:t>resource_[action]_[adj]</a:t>
            </a:r>
          </a:p>
          <a:p>
            <a:pPr lvl="1"/>
            <a:r>
              <a:rPr lang="zh-CN" altLang="en-US" dirty="0"/>
              <a:t>要求：见名知义</a:t>
            </a:r>
            <a:endParaRPr lang="en-US" altLang="zh-CN" dirty="0"/>
          </a:p>
          <a:p>
            <a:pPr lvl="1"/>
            <a:r>
              <a:rPr lang="zh-CN" altLang="en-US" dirty="0"/>
              <a:t>表：</a:t>
            </a:r>
            <a:r>
              <a:rPr lang="en-US" altLang="zh-CN" dirty="0" err="1"/>
              <a:t>module_submodule_resource</a:t>
            </a:r>
            <a:endParaRPr lang="en-US" altLang="zh-CN" dirty="0"/>
          </a:p>
          <a:p>
            <a:pPr lvl="1"/>
            <a:r>
              <a:rPr lang="zh-CN" altLang="en-US" dirty="0"/>
              <a:t>必要字段（关系表除外）：</a:t>
            </a:r>
            <a:endParaRPr lang="en-US" altLang="zh-CN" dirty="0"/>
          </a:p>
          <a:p>
            <a:pPr lvl="2"/>
            <a:r>
              <a:rPr lang="en-US" altLang="zh-CN" dirty="0"/>
              <a:t>id </a:t>
            </a:r>
            <a:r>
              <a:rPr lang="zh-CN" altLang="en-US" dirty="0"/>
              <a:t>主键</a:t>
            </a:r>
            <a:endParaRPr lang="en-US" altLang="zh-CN" dirty="0"/>
          </a:p>
          <a:p>
            <a:pPr lvl="2"/>
            <a:r>
              <a:rPr lang="en-US" altLang="zh-CN" dirty="0" err="1"/>
              <a:t>gmt_create</a:t>
            </a:r>
            <a:r>
              <a:rPr lang="en-US" altLang="zh-CN" dirty="0"/>
              <a:t> </a:t>
            </a:r>
            <a:r>
              <a:rPr lang="zh-CN" altLang="en-US" dirty="0"/>
              <a:t>创建日期</a:t>
            </a:r>
            <a:endParaRPr lang="en-US" altLang="zh-CN" dirty="0"/>
          </a:p>
          <a:p>
            <a:pPr lvl="2"/>
            <a:r>
              <a:rPr lang="en-US" altLang="zh-CN" dirty="0" err="1"/>
              <a:t>gmt_modified</a:t>
            </a:r>
            <a:r>
              <a:rPr lang="en-US" altLang="zh-CN" dirty="0"/>
              <a:t> </a:t>
            </a:r>
            <a:r>
              <a:rPr lang="zh-CN" altLang="en-US" dirty="0"/>
              <a:t>修改日期</a:t>
            </a:r>
            <a:endParaRPr lang="en-US" altLang="zh-CN" dirty="0"/>
          </a:p>
          <a:p>
            <a:pPr lvl="2"/>
            <a:r>
              <a:rPr lang="en-US" altLang="zh-CN" dirty="0" err="1"/>
              <a:t>gmt_creator</a:t>
            </a:r>
            <a:r>
              <a:rPr lang="en-US" altLang="zh-CN" dirty="0"/>
              <a:t>	</a:t>
            </a:r>
            <a:r>
              <a:rPr lang="zh-CN" altLang="en-US" dirty="0"/>
              <a:t>创建人</a:t>
            </a:r>
            <a:endParaRPr lang="en-US" altLang="zh-CN" dirty="0"/>
          </a:p>
          <a:p>
            <a:pPr lvl="2"/>
            <a:r>
              <a:rPr lang="en-US" altLang="zh-CN" dirty="0" err="1"/>
              <a:t>gmt_modifier</a:t>
            </a:r>
            <a:r>
              <a:rPr lang="en-US" altLang="zh-CN" dirty="0"/>
              <a:t> </a:t>
            </a:r>
            <a:r>
              <a:rPr lang="zh-CN" altLang="en-US" dirty="0"/>
              <a:t>修改人</a:t>
            </a:r>
            <a:endParaRPr lang="en-US" altLang="zh-CN" dirty="0"/>
          </a:p>
          <a:p>
            <a:pPr lvl="2"/>
            <a:r>
              <a:rPr lang="en-US" altLang="zh-CN" dirty="0"/>
              <a:t>version </a:t>
            </a:r>
            <a:r>
              <a:rPr lang="zh-CN" altLang="en-US" dirty="0"/>
              <a:t>乐观锁</a:t>
            </a:r>
            <a:endParaRPr lang="en-US" altLang="zh-CN" dirty="0"/>
          </a:p>
          <a:p>
            <a:pPr lvl="2"/>
            <a:r>
              <a:rPr lang="en-US" altLang="zh-CN" dirty="0" err="1"/>
              <a:t>is_deleted</a:t>
            </a:r>
            <a:r>
              <a:rPr lang="en-US" altLang="zh-CN" dirty="0"/>
              <a:t> </a:t>
            </a:r>
            <a:r>
              <a:rPr lang="zh-CN" altLang="en-US" dirty="0"/>
              <a:t>是否删除 逻辑删除状态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5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1308"/>
          </a:xfrm>
        </p:spPr>
        <p:txBody>
          <a:bodyPr>
            <a:normAutofit/>
          </a:bodyPr>
          <a:lstStyle/>
          <a:p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布尔值类型 </a:t>
            </a:r>
            <a:r>
              <a:rPr lang="en-US" altLang="zh-CN" dirty="0" err="1"/>
              <a:t>boolean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Is_enable</a:t>
            </a:r>
            <a:r>
              <a:rPr lang="en-US" altLang="zh-CN" dirty="0"/>
              <a:t> </a:t>
            </a:r>
            <a:r>
              <a:rPr lang="zh-CN" altLang="en-US" dirty="0"/>
              <a:t>是否启用</a:t>
            </a:r>
            <a:endParaRPr lang="en-US" altLang="zh-CN" dirty="0"/>
          </a:p>
          <a:p>
            <a:pPr lvl="2"/>
            <a:r>
              <a:rPr lang="en-US" altLang="zh-CN" dirty="0" err="1"/>
              <a:t>Is_active</a:t>
            </a:r>
            <a:r>
              <a:rPr lang="en-US" altLang="zh-CN" dirty="0"/>
              <a:t> </a:t>
            </a:r>
            <a:r>
              <a:rPr lang="zh-CN" altLang="en-US" dirty="0"/>
              <a:t>是否激活</a:t>
            </a:r>
            <a:endParaRPr lang="en-US" altLang="zh-CN" dirty="0"/>
          </a:p>
          <a:p>
            <a:pPr lvl="2"/>
            <a:r>
              <a:rPr lang="en-US" altLang="zh-CN" dirty="0" err="1"/>
              <a:t>Is_deleted</a:t>
            </a:r>
            <a:r>
              <a:rPr lang="en-US" altLang="zh-CN" dirty="0"/>
              <a:t> 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pPr lvl="1"/>
            <a:r>
              <a:rPr lang="zh-CN" altLang="en-US" dirty="0"/>
              <a:t>日期类型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birthday </a:t>
            </a:r>
            <a:r>
              <a:rPr lang="zh-CN" altLang="en-US" dirty="0"/>
              <a:t>生日</a:t>
            </a:r>
            <a:endParaRPr lang="en-US" altLang="zh-CN" dirty="0"/>
          </a:p>
          <a:p>
            <a:pPr lvl="2"/>
            <a:r>
              <a:rPr lang="en-US" altLang="zh-CN" dirty="0" err="1"/>
              <a:t>publicate_date</a:t>
            </a:r>
            <a:r>
              <a:rPr lang="en-US" altLang="zh-CN" dirty="0"/>
              <a:t> </a:t>
            </a:r>
            <a:r>
              <a:rPr lang="zh-CN" altLang="en-US" dirty="0"/>
              <a:t>出版日期</a:t>
            </a:r>
            <a:endParaRPr lang="en-US" altLang="zh-CN" dirty="0"/>
          </a:p>
          <a:p>
            <a:pPr lvl="1"/>
            <a:r>
              <a:rPr lang="zh-CN" altLang="en-US" dirty="0"/>
              <a:t>时间类型 </a:t>
            </a:r>
            <a:r>
              <a:rPr lang="en-US" altLang="zh-CN" dirty="0"/>
              <a:t>datetime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upload_time</a:t>
            </a:r>
            <a:r>
              <a:rPr lang="en-US" altLang="zh-CN" dirty="0"/>
              <a:t> </a:t>
            </a:r>
            <a:r>
              <a:rPr lang="zh-CN" altLang="en-US" dirty="0"/>
              <a:t>上传时间</a:t>
            </a:r>
            <a:endParaRPr lang="en-US" altLang="zh-CN" dirty="0"/>
          </a:p>
          <a:p>
            <a:pPr lvl="2"/>
            <a:r>
              <a:rPr lang="en-US" altLang="zh-CN" dirty="0" err="1"/>
              <a:t>operate_time</a:t>
            </a:r>
            <a:r>
              <a:rPr lang="en-US" altLang="zh-CN" dirty="0"/>
              <a:t> </a:t>
            </a:r>
            <a:r>
              <a:rPr lang="zh-CN" altLang="en-US" dirty="0"/>
              <a:t>操作时间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03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6769"/>
            <a:ext cx="8915400" cy="5099539"/>
          </a:xfrm>
        </p:spPr>
        <p:txBody>
          <a:bodyPr>
            <a:normAutofit/>
          </a:bodyPr>
          <a:lstStyle/>
          <a:p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索引 </a:t>
            </a:r>
            <a:r>
              <a:rPr lang="en-US" altLang="zh-CN" dirty="0"/>
              <a:t>index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table_name_column_name_ind</a:t>
            </a:r>
            <a:endParaRPr lang="en-US" altLang="zh-CN" dirty="0"/>
          </a:p>
          <a:p>
            <a:pPr lvl="2"/>
            <a:r>
              <a:rPr lang="en-US" altLang="zh-CN" dirty="0" err="1"/>
              <a:t>sample_member_id</a:t>
            </a:r>
            <a:r>
              <a:rPr lang="en-US" altLang="zh-CN" dirty="0"/>
              <a:t>=&gt;</a:t>
            </a:r>
            <a:r>
              <a:rPr lang="en-US" altLang="zh-CN" dirty="0" err="1"/>
              <a:t>sample_mid_ind</a:t>
            </a:r>
            <a:endParaRPr lang="en-US" altLang="zh-CN" dirty="0"/>
          </a:p>
          <a:p>
            <a:pPr lvl="1"/>
            <a:r>
              <a:rPr lang="zh-CN" altLang="en-US" dirty="0"/>
              <a:t>触发器 </a:t>
            </a:r>
            <a:r>
              <a:rPr lang="en-US" altLang="zh-CN" dirty="0"/>
              <a:t>trigger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table_name_A</a:t>
            </a:r>
            <a:r>
              <a:rPr lang="en-US" altLang="zh-CN" dirty="0"/>
              <a:t>(</a:t>
            </a:r>
            <a:r>
              <a:rPr lang="en-US" altLang="zh-CN" dirty="0" err="1"/>
              <a:t>fter</a:t>
            </a:r>
            <a:r>
              <a:rPr lang="en-US" altLang="zh-CN" dirty="0"/>
              <a:t>)B(</a:t>
            </a:r>
            <a:r>
              <a:rPr lang="en-US" altLang="zh-CN" dirty="0" err="1"/>
              <a:t>efore</a:t>
            </a:r>
            <a:r>
              <a:rPr lang="en-US" altLang="zh-CN" dirty="0"/>
              <a:t>)I(</a:t>
            </a:r>
            <a:r>
              <a:rPr lang="en-US" altLang="zh-CN" dirty="0" err="1"/>
              <a:t>nsert</a:t>
            </a:r>
            <a:r>
              <a:rPr lang="en-US" altLang="zh-CN" dirty="0"/>
              <a:t>)U(</a:t>
            </a:r>
            <a:r>
              <a:rPr lang="en-US" altLang="zh-CN" dirty="0" err="1"/>
              <a:t>pdate</a:t>
            </a:r>
            <a:r>
              <a:rPr lang="en-US" altLang="zh-CN" dirty="0"/>
              <a:t>)_</a:t>
            </a:r>
            <a:r>
              <a:rPr lang="en-US" altLang="zh-CN" dirty="0" err="1"/>
              <a:t>trg</a:t>
            </a:r>
            <a:endParaRPr lang="en-US" altLang="zh-CN" dirty="0"/>
          </a:p>
          <a:p>
            <a:pPr lvl="2"/>
            <a:r>
              <a:rPr lang="zh-CN" altLang="en-US" dirty="0"/>
              <a:t>同步触发器 </a:t>
            </a:r>
            <a:r>
              <a:rPr lang="en-US" altLang="zh-CN" dirty="0" err="1"/>
              <a:t>sync_table_name_trg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/>
              <a:t>function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func_get_format_date</a:t>
            </a:r>
            <a:r>
              <a:rPr lang="en-US" altLang="zh-CN" dirty="0"/>
              <a:t>(</a:t>
            </a:r>
            <a:r>
              <a:rPr lang="en-US" altLang="zh-CN" dirty="0" err="1"/>
              <a:t>p_date</a:t>
            </a:r>
            <a:r>
              <a:rPr lang="en-US" altLang="zh-CN" dirty="0"/>
              <a:t> datetime)</a:t>
            </a:r>
          </a:p>
          <a:p>
            <a:pPr lvl="1"/>
            <a:r>
              <a:rPr lang="zh-CN" altLang="en-US" dirty="0"/>
              <a:t>过程 </a:t>
            </a:r>
            <a:r>
              <a:rPr lang="en-US" altLang="zh-CN" dirty="0"/>
              <a:t>procedure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Proc_sync_error_order</a:t>
            </a:r>
            <a:r>
              <a:rPr lang="en-US" altLang="zh-CN" dirty="0"/>
              <a:t>(in </a:t>
            </a:r>
            <a:r>
              <a:rPr lang="en-US" altLang="zh-CN" dirty="0" err="1"/>
              <a:t>p_i_date</a:t>
            </a:r>
            <a:r>
              <a:rPr lang="en-US" altLang="zh-CN" dirty="0"/>
              <a:t> </a:t>
            </a:r>
            <a:r>
              <a:rPr lang="en-US" altLang="zh-CN" dirty="0" err="1"/>
              <a:t>datetime,out</a:t>
            </a:r>
            <a:r>
              <a:rPr lang="en-US" altLang="zh-CN" dirty="0"/>
              <a:t> </a:t>
            </a:r>
            <a:r>
              <a:rPr lang="en-US" altLang="zh-CN" dirty="0" err="1"/>
              <a:t>p_o_sync_number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58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6769"/>
            <a:ext cx="8915400" cy="5099539"/>
          </a:xfrm>
        </p:spPr>
        <p:txBody>
          <a:bodyPr>
            <a:normAutofit/>
          </a:bodyPr>
          <a:lstStyle/>
          <a:p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约束 </a:t>
            </a:r>
            <a:r>
              <a:rPr lang="en-US" altLang="zh-CN" dirty="0"/>
              <a:t>constraint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主键 </a:t>
            </a:r>
            <a:r>
              <a:rPr lang="en-US" altLang="zh-CN" dirty="0" err="1"/>
              <a:t>table_name_pk</a:t>
            </a:r>
            <a:endParaRPr lang="en-US" altLang="zh-CN" dirty="0"/>
          </a:p>
          <a:p>
            <a:pPr lvl="2"/>
            <a:r>
              <a:rPr lang="zh-CN" altLang="en-US" dirty="0"/>
              <a:t>外键 </a:t>
            </a:r>
            <a:r>
              <a:rPr lang="en-US" altLang="zh-CN" dirty="0" err="1"/>
              <a:t>table_name_pri_table_name_fk</a:t>
            </a:r>
            <a:endParaRPr lang="en-US" altLang="zh-CN" dirty="0"/>
          </a:p>
          <a:p>
            <a:pPr lvl="2"/>
            <a:r>
              <a:rPr lang="zh-CN" altLang="en-US" dirty="0"/>
              <a:t>唯一约束 </a:t>
            </a:r>
            <a:r>
              <a:rPr lang="en-US" altLang="zh-CN" dirty="0" err="1"/>
              <a:t>table_name_column_name_uk</a:t>
            </a:r>
            <a:endParaRPr lang="en-US" altLang="zh-CN" dirty="0"/>
          </a:p>
          <a:p>
            <a:pPr lvl="2"/>
            <a:r>
              <a:rPr lang="zh-CN" altLang="en-US" dirty="0"/>
              <a:t>检查约束 </a:t>
            </a:r>
            <a:r>
              <a:rPr lang="en-US" altLang="zh-CN" dirty="0" err="1"/>
              <a:t>table_name_column_name_ck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64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6769"/>
            <a:ext cx="8915400" cy="5099539"/>
          </a:xfrm>
        </p:spPr>
        <p:txBody>
          <a:bodyPr>
            <a:normAutofit/>
          </a:bodyPr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comment </a:t>
            </a:r>
          </a:p>
          <a:p>
            <a:pPr lvl="1"/>
            <a:r>
              <a:rPr lang="en-US" altLang="zh-CN" dirty="0"/>
              <a:t>@desc </a:t>
            </a:r>
            <a:r>
              <a:rPr lang="zh-CN" altLang="en-US" dirty="0"/>
              <a:t>字段中文描述 </a:t>
            </a:r>
            <a:r>
              <a:rPr lang="en-US" altLang="zh-CN" dirty="0"/>
              <a:t>Yes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fk</a:t>
            </a:r>
            <a:r>
              <a:rPr lang="en-US" altLang="zh-CN" dirty="0"/>
              <a:t> </a:t>
            </a:r>
            <a:r>
              <a:rPr lang="zh-CN" altLang="en-US" dirty="0"/>
              <a:t>字段对应的外键字段</a:t>
            </a:r>
          </a:p>
          <a:p>
            <a:pPr lvl="1"/>
            <a:r>
              <a:rPr lang="en-US" altLang="zh-CN" dirty="0"/>
              <a:t>@values </a:t>
            </a:r>
            <a:r>
              <a:rPr lang="zh-CN" altLang="en-US" dirty="0"/>
              <a:t>取值范围说明。多个值以</a:t>
            </a:r>
            <a:r>
              <a:rPr lang="en-US" altLang="zh-CN" dirty="0"/>
              <a:t>"|"</a:t>
            </a:r>
            <a:r>
              <a:rPr lang="zh-CN" altLang="en-US" dirty="0"/>
              <a:t>分隔 如此字段的值由系统自动生成，可忽略不书写。</a:t>
            </a:r>
          </a:p>
          <a:p>
            <a:pPr lvl="1"/>
            <a:r>
              <a:rPr lang="en-US" altLang="zh-CN" dirty="0"/>
              <a:t>@sample </a:t>
            </a:r>
            <a:r>
              <a:rPr lang="zh-CN" altLang="en-US" dirty="0"/>
              <a:t>数据范本 对于复杂数据格式，最好给一个数据范本。</a:t>
            </a:r>
          </a:p>
          <a:p>
            <a:pPr lvl="1"/>
            <a:r>
              <a:rPr lang="en-US" altLang="zh-CN" dirty="0"/>
              <a:t>@formula </a:t>
            </a:r>
            <a:r>
              <a:rPr lang="zh-CN" altLang="en-US" dirty="0"/>
              <a:t>计算公式 写明该字段由哪些字段以何种公式计算得到。</a:t>
            </a:r>
          </a:p>
          <a:p>
            <a:pPr lvl="1"/>
            <a:r>
              <a:rPr lang="en-US" altLang="zh-CN" dirty="0"/>
              <a:t>@logic </a:t>
            </a:r>
            <a:r>
              <a:rPr lang="zh-CN" altLang="en-US" dirty="0"/>
              <a:t>数据逻辑 简要写明该字段的数据是在何种业务规则下，如何变化的。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redu</a:t>
            </a:r>
            <a:r>
              <a:rPr lang="en-US" altLang="zh-CN" dirty="0"/>
              <a:t> </a:t>
            </a:r>
            <a:r>
              <a:rPr lang="zh-CN" altLang="en-US" dirty="0"/>
              <a:t>标识此字段冗余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depr</a:t>
            </a:r>
            <a:r>
              <a:rPr lang="en-US" altLang="zh-CN" dirty="0"/>
              <a:t> </a:t>
            </a:r>
            <a:r>
              <a:rPr lang="zh-CN" altLang="en-US" dirty="0"/>
              <a:t>标识此字段已废弃 简要写明：废弃人 废弃日期 废弃原因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776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1308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必要字段（关系表除外）：</a:t>
            </a:r>
            <a:endParaRPr lang="en-US" altLang="zh-CN" dirty="0"/>
          </a:p>
          <a:p>
            <a:pPr lvl="2"/>
            <a:r>
              <a:rPr lang="en-US" altLang="zh-CN" dirty="0"/>
              <a:t>id unsigned </a:t>
            </a:r>
            <a:r>
              <a:rPr lang="en-US" altLang="zh-CN" dirty="0" err="1"/>
              <a:t>bigint</a:t>
            </a:r>
            <a:r>
              <a:rPr lang="en-US" altLang="zh-CN" dirty="0"/>
              <a:t> primary key </a:t>
            </a:r>
            <a:r>
              <a:rPr lang="en-US" altLang="zh-CN" dirty="0" err="1"/>
              <a:t>auto_increment</a:t>
            </a:r>
            <a:r>
              <a:rPr lang="en-US" altLang="zh-CN" dirty="0"/>
              <a:t> = 1</a:t>
            </a:r>
          </a:p>
          <a:p>
            <a:pPr lvl="2"/>
            <a:r>
              <a:rPr lang="en-US" altLang="zh-CN" dirty="0" err="1"/>
              <a:t>gmt_create</a:t>
            </a:r>
            <a:r>
              <a:rPr lang="en-US" altLang="zh-CN" dirty="0"/>
              <a:t> datetime </a:t>
            </a:r>
            <a:r>
              <a:rPr lang="zh-CN" altLang="en-US" dirty="0"/>
              <a:t>创建日期 非空</a:t>
            </a:r>
            <a:endParaRPr lang="en-US" altLang="zh-CN" dirty="0"/>
          </a:p>
          <a:p>
            <a:pPr lvl="2"/>
            <a:r>
              <a:rPr lang="en-US" altLang="zh-CN" dirty="0" err="1"/>
              <a:t>gmt_modified</a:t>
            </a:r>
            <a:r>
              <a:rPr lang="en-US" altLang="zh-CN" dirty="0"/>
              <a:t> datetime </a:t>
            </a:r>
            <a:r>
              <a:rPr lang="zh-CN" altLang="en-US" dirty="0"/>
              <a:t>修改日期 非空</a:t>
            </a:r>
            <a:endParaRPr lang="en-US" altLang="zh-CN" dirty="0"/>
          </a:p>
          <a:p>
            <a:pPr lvl="2"/>
            <a:r>
              <a:rPr lang="en-US" altLang="zh-CN" dirty="0" err="1"/>
              <a:t>gmt_creator</a:t>
            </a:r>
            <a:r>
              <a:rPr lang="en-US" altLang="zh-CN" dirty="0"/>
              <a:t> varchar(20)  </a:t>
            </a:r>
            <a:r>
              <a:rPr lang="zh-CN" altLang="en-US" dirty="0"/>
              <a:t>创建人 非空</a:t>
            </a:r>
            <a:endParaRPr lang="en-US" altLang="zh-CN" dirty="0"/>
          </a:p>
          <a:p>
            <a:pPr lvl="2"/>
            <a:r>
              <a:rPr lang="en-US" altLang="zh-CN" dirty="0" err="1"/>
              <a:t>gmt_modifier</a:t>
            </a:r>
            <a:r>
              <a:rPr lang="en-US" altLang="zh-CN" dirty="0"/>
              <a:t> varchar(20) </a:t>
            </a:r>
            <a:r>
              <a:rPr lang="zh-CN" altLang="en-US" dirty="0"/>
              <a:t>修改人 非空</a:t>
            </a:r>
            <a:endParaRPr lang="en-US" altLang="zh-CN" dirty="0"/>
          </a:p>
          <a:p>
            <a:pPr lvl="2"/>
            <a:r>
              <a:rPr lang="en-US" altLang="zh-CN" dirty="0"/>
              <a:t>version </a:t>
            </a:r>
            <a:r>
              <a:rPr lang="zh-CN" altLang="en-US" dirty="0"/>
              <a:t>乐观锁 </a:t>
            </a:r>
            <a:r>
              <a:rPr lang="en-US" altLang="zh-CN" dirty="0" err="1"/>
              <a:t>tinyblob</a:t>
            </a:r>
            <a:r>
              <a:rPr lang="en-US" altLang="zh-CN" dirty="0"/>
              <a:t> </a:t>
            </a:r>
            <a:r>
              <a:rPr lang="zh-CN" altLang="en-US" dirty="0"/>
              <a:t>非空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75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1308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布尔值类型 </a:t>
            </a:r>
            <a:r>
              <a:rPr lang="en-US" altLang="zh-CN" dirty="0" err="1"/>
              <a:t>boolean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is_enable</a:t>
            </a:r>
            <a:r>
              <a:rPr lang="en-US" altLang="zh-CN" dirty="0"/>
              <a:t> bool </a:t>
            </a:r>
            <a:r>
              <a:rPr lang="zh-CN" altLang="en-US" dirty="0"/>
              <a:t>是否启用 </a:t>
            </a:r>
            <a:r>
              <a:rPr lang="en-US" altLang="zh-CN" dirty="0"/>
              <a:t>true = 1,false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 err="1"/>
              <a:t>is_active</a:t>
            </a:r>
            <a:r>
              <a:rPr lang="en-US" altLang="zh-CN" dirty="0"/>
              <a:t> bool </a:t>
            </a:r>
            <a:r>
              <a:rPr lang="zh-CN" altLang="en-US" dirty="0"/>
              <a:t>是否激活</a:t>
            </a:r>
            <a:endParaRPr lang="en-US" altLang="zh-CN" dirty="0"/>
          </a:p>
          <a:p>
            <a:pPr lvl="2"/>
            <a:r>
              <a:rPr lang="en-US" altLang="zh-CN" dirty="0" err="1"/>
              <a:t>is_deleted</a:t>
            </a:r>
            <a:r>
              <a:rPr lang="en-US" altLang="zh-CN" dirty="0"/>
              <a:t> bool 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pPr lvl="1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时间</a:t>
            </a:r>
            <a:r>
              <a:rPr lang="en-US" altLang="zh-CN" dirty="0"/>
              <a:t>)</a:t>
            </a:r>
            <a:r>
              <a:rPr lang="zh-CN" altLang="en-US" dirty="0"/>
              <a:t>类型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birthday date null </a:t>
            </a:r>
            <a:r>
              <a:rPr lang="zh-CN" altLang="en-US" dirty="0"/>
              <a:t>生日</a:t>
            </a:r>
            <a:endParaRPr lang="en-US" altLang="zh-CN" dirty="0"/>
          </a:p>
          <a:p>
            <a:pPr lvl="2"/>
            <a:r>
              <a:rPr lang="en-US" altLang="zh-CN" dirty="0" err="1"/>
              <a:t>publicate_date</a:t>
            </a:r>
            <a:r>
              <a:rPr lang="en-US" altLang="zh-CN" dirty="0"/>
              <a:t> datetime not null </a:t>
            </a:r>
            <a:r>
              <a:rPr lang="zh-CN" altLang="en-US" dirty="0"/>
              <a:t>出版日期</a:t>
            </a:r>
            <a:endParaRPr lang="en-US" altLang="zh-CN" dirty="0"/>
          </a:p>
          <a:p>
            <a:pPr lvl="1"/>
            <a:r>
              <a:rPr lang="zh-CN" altLang="en-US" dirty="0"/>
              <a:t>数字类型 </a:t>
            </a:r>
            <a:r>
              <a:rPr lang="en-US" altLang="zh-CN" dirty="0"/>
              <a:t>number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cell_number</a:t>
            </a:r>
            <a:r>
              <a:rPr lang="en-US" altLang="zh-CN" dirty="0"/>
              <a:t> double </a:t>
            </a:r>
            <a:r>
              <a:rPr lang="zh-CN" altLang="en-US" dirty="0"/>
              <a:t>细胞数量 双精度 浮点 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r>
              <a:rPr lang="en-US" altLang="zh-CN" dirty="0" err="1"/>
              <a:t>month_trade_amount</a:t>
            </a:r>
            <a:r>
              <a:rPr lang="en-US" altLang="zh-CN" dirty="0"/>
              <a:t> float </a:t>
            </a:r>
            <a:r>
              <a:rPr lang="zh-CN" altLang="en-US" dirty="0"/>
              <a:t>月交易额 单精度 浮点 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r>
              <a:rPr lang="en-US" altLang="zh-CN" dirty="0"/>
              <a:t>salary decimal(18,2) </a:t>
            </a:r>
            <a:r>
              <a:rPr lang="zh-CN" altLang="en-US" dirty="0"/>
              <a:t>收入 数字，可以小数点后面几位 自动四舍五入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6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B4EE-E8F8-438A-9D25-91E6A7F7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A8E5B-4ACD-4F87-B5FF-D6F1F44A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5355"/>
            <a:ext cx="8915400" cy="4607168"/>
          </a:xfrm>
        </p:spPr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相关术语介绍（</a:t>
            </a:r>
            <a:r>
              <a:rPr lang="en-US" altLang="zh-CN" dirty="0"/>
              <a:t>5min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多数据库客户端 </a:t>
            </a:r>
            <a:r>
              <a:rPr lang="en-US" altLang="zh-CN" dirty="0" err="1"/>
              <a:t>DataGrip</a:t>
            </a:r>
            <a:r>
              <a:rPr lang="zh-CN" altLang="en-US" dirty="0"/>
              <a:t>介绍（</a:t>
            </a:r>
            <a:r>
              <a:rPr lang="en-US" altLang="zh-CN" dirty="0"/>
              <a:t>5min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设计规范（</a:t>
            </a:r>
            <a:r>
              <a:rPr lang="en-US" altLang="zh-CN" dirty="0"/>
              <a:t>5min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设计（</a:t>
            </a:r>
            <a:r>
              <a:rPr lang="en-US" altLang="zh-CN" dirty="0"/>
              <a:t>2min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命名（</a:t>
            </a:r>
            <a:r>
              <a:rPr lang="en-US" altLang="zh-CN" dirty="0"/>
              <a:t>3min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TSQL</a:t>
            </a:r>
            <a:r>
              <a:rPr lang="zh-CN" altLang="en-US" dirty="0"/>
              <a:t>开发规范（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常用语法（</a:t>
            </a:r>
            <a:r>
              <a:rPr lang="en-US" altLang="zh-CN" dirty="0"/>
              <a:t>5min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排序（</a:t>
            </a:r>
            <a:r>
              <a:rPr lang="en-US" altLang="zh-CN" dirty="0"/>
              <a:t>2min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连接（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分页（</a:t>
            </a:r>
            <a:r>
              <a:rPr lang="en-US" altLang="zh-CN" dirty="0"/>
              <a:t>3min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聚合函数（</a:t>
            </a:r>
            <a:r>
              <a:rPr lang="en-US" altLang="zh-CN" dirty="0"/>
              <a:t>5min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MySQL explain </a:t>
            </a:r>
            <a:r>
              <a:rPr lang="zh-CN" altLang="en-US" dirty="0"/>
              <a:t>性能分析介绍（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17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同一表中，所有</a:t>
            </a:r>
            <a:r>
              <a:rPr lang="en-US" altLang="zh-CN" dirty="0"/>
              <a:t>varchar</a:t>
            </a:r>
            <a:r>
              <a:rPr lang="zh-CN" altLang="en-US" dirty="0"/>
              <a:t>字段的长度加起来，不能大于</a:t>
            </a:r>
            <a:r>
              <a:rPr lang="en-US" altLang="zh-CN" dirty="0"/>
              <a:t>65535.</a:t>
            </a:r>
            <a:r>
              <a:rPr lang="zh-CN" altLang="en-US" dirty="0"/>
              <a:t>如果有这样的需求，请使用</a:t>
            </a:r>
            <a:r>
              <a:rPr lang="en-US" altLang="zh-CN" dirty="0"/>
              <a:t>TEXT/LONGTEXT</a:t>
            </a:r>
            <a:r>
              <a:rPr lang="zh-CN" altLang="en-US" dirty="0"/>
              <a:t>类型。</a:t>
            </a:r>
            <a:endParaRPr lang="en-US" altLang="zh-CN" dirty="0"/>
          </a:p>
          <a:p>
            <a:pPr lvl="1"/>
            <a:r>
              <a:rPr lang="zh-CN" altLang="en-US" dirty="0"/>
              <a:t>主键强制加索引，其他索引咨询项目经理，结合业务添加</a:t>
            </a:r>
            <a:endParaRPr lang="en-US" altLang="zh-CN" dirty="0"/>
          </a:p>
          <a:p>
            <a:pPr lvl="1"/>
            <a:r>
              <a:rPr lang="zh-CN" altLang="en-US" dirty="0"/>
              <a:t>触发器</a:t>
            </a:r>
            <a:r>
              <a:rPr lang="en-US" altLang="zh-CN" dirty="0"/>
              <a:t>【</a:t>
            </a:r>
            <a:r>
              <a:rPr lang="zh-CN" altLang="en-US" dirty="0"/>
              <a:t>不建议使用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函数</a:t>
            </a:r>
            <a:r>
              <a:rPr lang="en-US" altLang="zh-CN" dirty="0"/>
              <a:t>【</a:t>
            </a:r>
            <a:r>
              <a:rPr lang="zh-CN" altLang="en-US" dirty="0"/>
              <a:t>不建议使用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过程</a:t>
            </a:r>
            <a:r>
              <a:rPr lang="en-US" altLang="zh-CN" dirty="0"/>
              <a:t>【</a:t>
            </a:r>
            <a:r>
              <a:rPr lang="zh-CN" altLang="en-US" dirty="0"/>
              <a:t>不建议使用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事务</a:t>
            </a:r>
            <a:r>
              <a:rPr lang="en-US" altLang="zh-CN" dirty="0"/>
              <a:t>【</a:t>
            </a:r>
            <a:r>
              <a:rPr lang="zh-CN" altLang="en-US" dirty="0"/>
              <a:t>不建议使用</a:t>
            </a:r>
            <a:r>
              <a:rPr lang="en-US" altLang="zh-CN" dirty="0"/>
              <a:t>】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常用语法</a:t>
            </a:r>
            <a:endParaRPr lang="en-US" altLang="zh-CN" dirty="0"/>
          </a:p>
          <a:p>
            <a:pPr lvl="1"/>
            <a:r>
              <a:rPr lang="zh-CN" altLang="en-US" dirty="0"/>
              <a:t>客户端操作</a:t>
            </a:r>
            <a:r>
              <a:rPr lang="en-US" altLang="zh-CN" dirty="0"/>
              <a:t>TSQL</a:t>
            </a:r>
            <a:r>
              <a:rPr lang="zh-CN" altLang="en-US" dirty="0"/>
              <a:t>语句之前要 </a:t>
            </a:r>
            <a:r>
              <a:rPr lang="en-US" altLang="zh-CN" dirty="0"/>
              <a:t>use </a:t>
            </a:r>
            <a:r>
              <a:rPr lang="en-US" altLang="zh-CN" dirty="0" err="1"/>
              <a:t>db_name</a:t>
            </a:r>
            <a:r>
              <a:rPr lang="en-US" altLang="zh-CN" dirty="0"/>
              <a:t> </a:t>
            </a:r>
            <a:r>
              <a:rPr lang="zh-CN" altLang="en-US" dirty="0"/>
              <a:t>防止误操作其他数据库</a:t>
            </a:r>
            <a:endParaRPr lang="en-US" altLang="zh-CN" dirty="0"/>
          </a:p>
          <a:p>
            <a:pPr lvl="1"/>
            <a:r>
              <a:rPr lang="zh-CN" altLang="en-US" dirty="0"/>
              <a:t>获取当前时间用 </a:t>
            </a:r>
            <a:r>
              <a:rPr lang="en-US" altLang="zh-CN" dirty="0"/>
              <a:t>now()</a:t>
            </a:r>
            <a:r>
              <a:rPr lang="zh-CN" altLang="en-US" dirty="0"/>
              <a:t> 替换 </a:t>
            </a:r>
            <a:r>
              <a:rPr lang="en-US" altLang="zh-CN" dirty="0" err="1"/>
              <a:t>sysdate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不需要排序时 </a:t>
            </a:r>
            <a:r>
              <a:rPr lang="en-US" altLang="zh-CN" dirty="0"/>
              <a:t>order by null</a:t>
            </a:r>
            <a:r>
              <a:rPr lang="zh-CN" altLang="en-US" dirty="0"/>
              <a:t>，提高性能，不然会自动排序</a:t>
            </a:r>
            <a:endParaRPr lang="en-US" altLang="zh-CN" dirty="0"/>
          </a:p>
          <a:p>
            <a:pPr lvl="1"/>
            <a:r>
              <a:rPr lang="zh-CN" altLang="en-US" dirty="0"/>
              <a:t>对表使用别名 </a:t>
            </a:r>
            <a:r>
              <a:rPr lang="en-US" altLang="zh-CN" dirty="0"/>
              <a:t>select </a:t>
            </a:r>
            <a:r>
              <a:rPr lang="en-US" altLang="zh-CN" dirty="0" err="1"/>
              <a:t>a.username,a.password</a:t>
            </a:r>
            <a:r>
              <a:rPr lang="en-US" altLang="zh-CN" dirty="0"/>
              <a:t> from user AS a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96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条件</a:t>
            </a:r>
            <a:endParaRPr lang="en-US" altLang="zh-CN" dirty="0"/>
          </a:p>
          <a:p>
            <a:pPr lvl="1"/>
            <a:r>
              <a:rPr lang="zh-CN" altLang="en-US" dirty="0"/>
              <a:t>避免对字段进行函数操作 </a:t>
            </a:r>
            <a:r>
              <a:rPr lang="en-US" altLang="zh-CN" dirty="0"/>
              <a:t>where </a:t>
            </a:r>
            <a:r>
              <a:rPr lang="en-US" altLang="zh-CN" dirty="0" err="1"/>
              <a:t>substr</a:t>
            </a:r>
            <a:r>
              <a:rPr lang="en-US" altLang="zh-CN" dirty="0"/>
              <a:t>(identity_no,7,4)=‘2000’</a:t>
            </a:r>
          </a:p>
          <a:p>
            <a:pPr lvl="1"/>
            <a:r>
              <a:rPr lang="zh-CN" altLang="en-US" dirty="0"/>
              <a:t>避免对字段进行隐式转换 </a:t>
            </a:r>
            <a:r>
              <a:rPr lang="en-US" altLang="zh-CN" dirty="0"/>
              <a:t>where </a:t>
            </a:r>
            <a:r>
              <a:rPr lang="en-US" altLang="zh-CN" dirty="0" err="1"/>
              <a:t>is_enable</a:t>
            </a:r>
            <a:r>
              <a:rPr lang="en-US" altLang="zh-CN" dirty="0"/>
              <a:t> = ‘1’</a:t>
            </a:r>
          </a:p>
          <a:p>
            <a:pPr lvl="1"/>
            <a:r>
              <a:rPr lang="zh-CN" altLang="en-US" dirty="0"/>
              <a:t>尽量避免全模糊查询 </a:t>
            </a:r>
            <a:r>
              <a:rPr lang="en-US" altLang="zh-CN" dirty="0"/>
              <a:t>where name like ‘%</a:t>
            </a:r>
            <a:r>
              <a:rPr lang="zh-CN" altLang="en-US" dirty="0"/>
              <a:t>小</a:t>
            </a:r>
            <a:r>
              <a:rPr lang="en-US" altLang="zh-CN" dirty="0"/>
              <a:t>%’</a:t>
            </a:r>
          </a:p>
          <a:p>
            <a:pPr lvl="1"/>
            <a:r>
              <a:rPr lang="zh-CN" altLang="en-US" dirty="0"/>
              <a:t>避免用 </a:t>
            </a:r>
            <a:r>
              <a:rPr lang="en-US" altLang="zh-CN" dirty="0"/>
              <a:t>or </a:t>
            </a:r>
            <a:r>
              <a:rPr lang="zh-CN" altLang="en-US" dirty="0"/>
              <a:t>帅选，如果要用请用 </a:t>
            </a:r>
            <a:r>
              <a:rPr lang="en-US" altLang="zh-CN" dirty="0"/>
              <a:t>union all </a:t>
            </a:r>
            <a:r>
              <a:rPr lang="zh-CN" altLang="en-US" dirty="0"/>
              <a:t>代替</a:t>
            </a:r>
            <a:endParaRPr lang="en-US" altLang="zh-CN" dirty="0"/>
          </a:p>
          <a:p>
            <a:pPr lvl="1"/>
            <a:r>
              <a:rPr lang="zh-CN" altLang="en-US" dirty="0"/>
              <a:t>避免用 </a:t>
            </a:r>
            <a:r>
              <a:rPr lang="en-US" altLang="zh-CN" dirty="0"/>
              <a:t>union</a:t>
            </a:r>
            <a:r>
              <a:rPr lang="zh-CN" altLang="en-US" dirty="0"/>
              <a:t>，因为会去重，可以的话尽量使用 </a:t>
            </a:r>
            <a:r>
              <a:rPr lang="en-US" altLang="zh-CN" dirty="0"/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289000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升序 </a:t>
            </a:r>
            <a:r>
              <a:rPr lang="en-US" altLang="zh-CN" dirty="0"/>
              <a:t>order by xxx</a:t>
            </a:r>
          </a:p>
          <a:p>
            <a:pPr lvl="1"/>
            <a:r>
              <a:rPr lang="zh-CN" altLang="en-US" dirty="0"/>
              <a:t>降序 </a:t>
            </a:r>
            <a:r>
              <a:rPr lang="en-US" altLang="zh-CN" dirty="0"/>
              <a:t>order by xxx desc</a:t>
            </a:r>
          </a:p>
          <a:p>
            <a:pPr lvl="1"/>
            <a:r>
              <a:rPr lang="zh-CN" altLang="en-US" dirty="0"/>
              <a:t>禁止排序 </a:t>
            </a:r>
            <a:r>
              <a:rPr lang="en-US" altLang="zh-CN" dirty="0"/>
              <a:t>order by null</a:t>
            </a:r>
          </a:p>
          <a:p>
            <a:pPr lvl="1"/>
            <a:r>
              <a:rPr lang="zh-CN" altLang="en-US" dirty="0"/>
              <a:t>多重排序 </a:t>
            </a:r>
            <a:r>
              <a:rPr lang="en-US" altLang="zh-CN" dirty="0"/>
              <a:t>order by xxx, </a:t>
            </a:r>
            <a:r>
              <a:rPr lang="en-US" altLang="zh-CN" dirty="0" err="1"/>
              <a:t>xxxx</a:t>
            </a:r>
            <a:r>
              <a:rPr lang="en-US" altLang="zh-CN" dirty="0"/>
              <a:t> desc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48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en-US" dirty="0"/>
              <a:t>内连接</a:t>
            </a:r>
            <a:endParaRPr lang="en-US" altLang="zh-CN" dirty="0"/>
          </a:p>
          <a:p>
            <a:pPr lvl="1"/>
            <a:r>
              <a:rPr lang="zh-CN" altLang="en-US" dirty="0"/>
              <a:t>外连接</a:t>
            </a:r>
            <a:endParaRPr lang="en-US" altLang="zh-CN" dirty="0"/>
          </a:p>
          <a:p>
            <a:pPr lvl="1"/>
            <a:r>
              <a:rPr lang="zh-CN" altLang="en-US" dirty="0"/>
              <a:t>混合连接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06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分页</a:t>
            </a:r>
            <a:endParaRPr lang="en-US" altLang="zh-CN" dirty="0"/>
          </a:p>
          <a:p>
            <a:pPr lvl="1"/>
            <a:r>
              <a:rPr lang="zh-CN" altLang="en-US" dirty="0"/>
              <a:t>单表分页 </a:t>
            </a:r>
            <a:endParaRPr lang="en-US" altLang="zh-CN" dirty="0"/>
          </a:p>
          <a:p>
            <a:pPr lvl="1"/>
            <a:r>
              <a:rPr lang="zh-CN" altLang="en-US" dirty="0"/>
              <a:t>无外连接分页</a:t>
            </a:r>
            <a:endParaRPr lang="en-US" altLang="zh-CN" dirty="0"/>
          </a:p>
          <a:p>
            <a:pPr lvl="1"/>
            <a:r>
              <a:rPr lang="zh-CN" altLang="en-US" dirty="0"/>
              <a:t>内外连接混合分页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74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聚合函数</a:t>
            </a:r>
            <a:endParaRPr lang="en-US" altLang="zh-CN" dirty="0"/>
          </a:p>
          <a:p>
            <a:pPr lvl="1"/>
            <a:r>
              <a:rPr lang="en-US" altLang="zh-CN" dirty="0"/>
              <a:t>count() </a:t>
            </a:r>
            <a:r>
              <a:rPr lang="zh-CN" altLang="en-US" dirty="0"/>
              <a:t>不要用</a:t>
            </a:r>
            <a:r>
              <a:rPr lang="en-US" altLang="zh-CN" dirty="0"/>
              <a:t>count(1) </a:t>
            </a:r>
            <a:r>
              <a:rPr lang="zh-CN" altLang="en-US" dirty="0"/>
              <a:t>代替 </a:t>
            </a:r>
            <a:r>
              <a:rPr lang="en-US" altLang="zh-CN" dirty="0"/>
              <a:t>count(*) ,</a:t>
            </a:r>
            <a:r>
              <a:rPr lang="zh-CN" altLang="en-US" dirty="0"/>
              <a:t>没有记录数会返回 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count(</a:t>
            </a:r>
            <a:r>
              <a:rPr lang="en-US" altLang="zh-CN" dirty="0" err="1"/>
              <a:t>column_name</a:t>
            </a:r>
            <a:r>
              <a:rPr lang="en-US" altLang="zh-CN" dirty="0"/>
              <a:t>) </a:t>
            </a:r>
            <a:r>
              <a:rPr lang="zh-CN" altLang="en-US" dirty="0"/>
              <a:t>计算不为</a:t>
            </a:r>
            <a:r>
              <a:rPr lang="en-US" altLang="zh-CN" dirty="0"/>
              <a:t>null</a:t>
            </a:r>
            <a:r>
              <a:rPr lang="zh-CN" altLang="en-US" dirty="0"/>
              <a:t>的该列的记录条数</a:t>
            </a:r>
            <a:endParaRPr lang="en-US" altLang="zh-CN" dirty="0"/>
          </a:p>
          <a:p>
            <a:pPr lvl="1"/>
            <a:r>
              <a:rPr lang="en-US" altLang="zh-CN" dirty="0"/>
              <a:t>count(distinct </a:t>
            </a:r>
            <a:r>
              <a:rPr lang="en-US" altLang="zh-CN" dirty="0" err="1"/>
              <a:t>column_name</a:t>
            </a:r>
            <a:r>
              <a:rPr lang="en-US" altLang="zh-CN" dirty="0"/>
              <a:t>) </a:t>
            </a:r>
            <a:r>
              <a:rPr lang="zh-CN" altLang="en-US" dirty="0"/>
              <a:t>计算不为</a:t>
            </a:r>
            <a:r>
              <a:rPr lang="en-US" altLang="zh-CN" dirty="0"/>
              <a:t>null</a:t>
            </a:r>
            <a:r>
              <a:rPr lang="zh-CN" altLang="en-US" dirty="0"/>
              <a:t>，不重复的该列的记录条数</a:t>
            </a:r>
            <a:endParaRPr lang="en-US" altLang="zh-CN" dirty="0"/>
          </a:p>
          <a:p>
            <a:pPr lvl="1"/>
            <a:r>
              <a:rPr lang="en-US" altLang="zh-CN" dirty="0"/>
              <a:t>sum()</a:t>
            </a:r>
            <a:r>
              <a:rPr lang="zh-CN" altLang="en-US" dirty="0"/>
              <a:t>、</a:t>
            </a:r>
            <a:r>
              <a:rPr lang="en-US" altLang="zh-CN" dirty="0"/>
              <a:t>avg() </a:t>
            </a:r>
            <a:r>
              <a:rPr lang="zh-CN" altLang="en-US" dirty="0"/>
              <a:t>求和，求平均数，可能返回</a:t>
            </a:r>
            <a:r>
              <a:rPr lang="en-US" altLang="zh-CN" dirty="0"/>
              <a:t>NULL</a:t>
            </a:r>
          </a:p>
          <a:p>
            <a:pPr lvl="1"/>
            <a:r>
              <a:rPr lang="en-US" altLang="zh-CN" dirty="0" err="1"/>
              <a:t>ifnull</a:t>
            </a:r>
            <a:r>
              <a:rPr lang="en-US" altLang="zh-CN" dirty="0"/>
              <a:t>(</a:t>
            </a:r>
            <a:r>
              <a:rPr lang="en-US" altLang="zh-CN" dirty="0" err="1"/>
              <a:t>column_name,replace_obj</a:t>
            </a:r>
            <a:r>
              <a:rPr lang="en-US" altLang="zh-CN" dirty="0"/>
              <a:t>) </a:t>
            </a:r>
            <a:r>
              <a:rPr lang="zh-CN" altLang="en-US" dirty="0"/>
              <a:t>如果为空则取 </a:t>
            </a:r>
            <a:r>
              <a:rPr lang="en-US" altLang="zh-CN" dirty="0" err="1"/>
              <a:t>replace_obj</a:t>
            </a:r>
            <a:endParaRPr lang="en-US" altLang="zh-CN" dirty="0"/>
          </a:p>
          <a:p>
            <a:pPr lvl="1"/>
            <a:r>
              <a:rPr lang="en-US" altLang="zh-CN" dirty="0"/>
              <a:t>now() </a:t>
            </a:r>
            <a:r>
              <a:rPr lang="zh-CN" altLang="en-US" dirty="0"/>
              <a:t>去系统当前时间</a:t>
            </a:r>
            <a:endParaRPr lang="en-US" altLang="zh-CN" dirty="0"/>
          </a:p>
          <a:p>
            <a:pPr lvl="1"/>
            <a:r>
              <a:rPr lang="en-US" altLang="zh-CN" dirty="0"/>
              <a:t>cast(val1,datatype) </a:t>
            </a:r>
            <a:r>
              <a:rPr lang="zh-CN" altLang="en-US" dirty="0"/>
              <a:t>将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转换为</a:t>
            </a:r>
            <a:r>
              <a:rPr lang="en-US" altLang="zh-CN" dirty="0"/>
              <a:t>datatype </a:t>
            </a:r>
            <a:r>
              <a:rPr lang="zh-CN" altLang="en-US" dirty="0"/>
              <a:t>转换失败会报错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88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TSQL</a:t>
            </a:r>
            <a:r>
              <a:rPr lang="zh-CN" altLang="en-US" dirty="0"/>
              <a:t>语句开发规范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是不确定，而不是为 空</a:t>
            </a:r>
            <a:endParaRPr lang="en-US" altLang="zh-CN" dirty="0"/>
          </a:p>
          <a:p>
            <a:pPr lvl="1"/>
            <a:r>
              <a:rPr lang="en-US" altLang="zh-CN" dirty="0"/>
              <a:t>where </a:t>
            </a:r>
            <a:r>
              <a:rPr lang="en-US" altLang="zh-CN" dirty="0" err="1"/>
              <a:t>X.birthday</a:t>
            </a:r>
            <a:r>
              <a:rPr lang="en-US" altLang="zh-CN" dirty="0"/>
              <a:t> is (not) null</a:t>
            </a:r>
          </a:p>
          <a:p>
            <a:pPr lvl="1"/>
            <a:r>
              <a:rPr lang="en-US" altLang="zh-CN" dirty="0"/>
              <a:t>Update X set </a:t>
            </a:r>
            <a:r>
              <a:rPr lang="en-US" altLang="zh-CN" dirty="0" err="1"/>
              <a:t>X.birthday</a:t>
            </a:r>
            <a:r>
              <a:rPr lang="en-US" altLang="zh-CN" dirty="0"/>
              <a:t> = null where </a:t>
            </a:r>
            <a:r>
              <a:rPr lang="en-US" altLang="zh-CN" dirty="0" err="1"/>
              <a:t>X.birthday</a:t>
            </a:r>
            <a:r>
              <a:rPr lang="en-US" altLang="zh-CN" dirty="0"/>
              <a:t> = ‘’</a:t>
            </a:r>
          </a:p>
          <a:p>
            <a:pPr lvl="1"/>
            <a:r>
              <a:rPr lang="en-US" altLang="zh-CN" dirty="0"/>
              <a:t>sum()</a:t>
            </a:r>
            <a:r>
              <a:rPr lang="zh-CN" altLang="en-US" dirty="0"/>
              <a:t>、</a:t>
            </a:r>
            <a:r>
              <a:rPr lang="en-US" altLang="zh-CN" dirty="0"/>
              <a:t>avg() </a:t>
            </a:r>
            <a:r>
              <a:rPr lang="zh-CN" altLang="en-US" dirty="0"/>
              <a:t>求和，求平均数，可能返回</a:t>
            </a:r>
            <a:r>
              <a:rPr lang="en-US" altLang="zh-CN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1070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36A0-015D-4F07-BECB-685F3770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explain </a:t>
            </a:r>
            <a:r>
              <a:rPr lang="zh-CN" altLang="en-US" dirty="0"/>
              <a:t>性能分析介绍</a:t>
            </a:r>
          </a:p>
        </p:txBody>
      </p:sp>
    </p:spTree>
    <p:extLst>
      <p:ext uri="{BB962C8B-B14F-4D97-AF65-F5344CB8AC3E}">
        <p14:creationId xmlns:p14="http://schemas.microsoft.com/office/powerpoint/2010/main" val="3428140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1E51D-25DB-468D-8E5C-4417746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淘汰方案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0DDDD-CA49-42EA-A90B-846CF24A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最新的浏览器已经不支持</a:t>
            </a:r>
            <a:r>
              <a:rPr lang="en-US" altLang="zh-CN" dirty="0"/>
              <a:t>Unity Web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</a:p>
          <a:p>
            <a:r>
              <a:rPr lang="en-US" altLang="zh-CN" dirty="0"/>
              <a:t>Unity</a:t>
            </a:r>
            <a:r>
              <a:rPr lang="zh-CN" altLang="en-US" dirty="0"/>
              <a:t>已经停止开发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8EECB2-36A1-430E-BFD3-2E7221ABA38D}"/>
              </a:ext>
            </a:extLst>
          </p:cNvPr>
          <p:cNvSpPr/>
          <p:nvPr/>
        </p:nvSpPr>
        <p:spPr>
          <a:xfrm>
            <a:off x="7917498" y="2133600"/>
            <a:ext cx="2517168" cy="315416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E7C604-8473-48BC-BB46-8B0E48D6F91E}"/>
              </a:ext>
            </a:extLst>
          </p:cNvPr>
          <p:cNvSpPr/>
          <p:nvPr/>
        </p:nvSpPr>
        <p:spPr>
          <a:xfrm>
            <a:off x="8193599" y="3857281"/>
            <a:ext cx="1941816" cy="927051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HTML</a:t>
            </a:r>
            <a:endParaRPr lang="zh-CN" altLang="en-US" sz="16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0B1B02-4998-445E-B907-B757EE375A75}"/>
              </a:ext>
            </a:extLst>
          </p:cNvPr>
          <p:cNvSpPr/>
          <p:nvPr/>
        </p:nvSpPr>
        <p:spPr>
          <a:xfrm>
            <a:off x="8193599" y="2328809"/>
            <a:ext cx="1941816" cy="1068512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4CE5B8-0CB3-4346-9C46-14839357185B}"/>
              </a:ext>
            </a:extLst>
          </p:cNvPr>
          <p:cNvSpPr/>
          <p:nvPr/>
        </p:nvSpPr>
        <p:spPr>
          <a:xfrm>
            <a:off x="8307915" y="2441824"/>
            <a:ext cx="1715785" cy="575353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Unity3D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F521A-2223-4E7E-8DBF-396A60BA0BC7}"/>
              </a:ext>
            </a:extLst>
          </p:cNvPr>
          <p:cNvSpPr txBox="1"/>
          <p:nvPr/>
        </p:nvSpPr>
        <p:spPr>
          <a:xfrm>
            <a:off x="8683445" y="309699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Web Player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54092C-6BD9-416E-BB3D-BC3FDB5CE4ED}"/>
              </a:ext>
            </a:extLst>
          </p:cNvPr>
          <p:cNvSpPr txBox="1"/>
          <p:nvPr/>
        </p:nvSpPr>
        <p:spPr>
          <a:xfrm>
            <a:off x="8811685" y="4961752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Browser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862923-BFD8-4B4C-B563-178C7F1637CB}"/>
              </a:ext>
            </a:extLst>
          </p:cNvPr>
          <p:cNvSpPr/>
          <p:nvPr/>
        </p:nvSpPr>
        <p:spPr>
          <a:xfrm>
            <a:off x="7839017" y="5470569"/>
            <a:ext cx="26741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Browser + Unity web Player + Unity3D</a:t>
            </a:r>
            <a:endParaRPr lang="zh-CN" altLang="en-US" sz="1100" dirty="0"/>
          </a:p>
        </p:txBody>
      </p:sp>
      <p:sp>
        <p:nvSpPr>
          <p:cNvPr id="11" name="标注: 十字箭头 10">
            <a:extLst>
              <a:ext uri="{FF2B5EF4-FFF2-40B4-BE49-F238E27FC236}">
                <a16:creationId xmlns:a16="http://schemas.microsoft.com/office/drawing/2014/main" id="{33AD5602-0B47-494D-B64B-8AB44ECD9B42}"/>
              </a:ext>
            </a:extLst>
          </p:cNvPr>
          <p:cNvSpPr/>
          <p:nvPr/>
        </p:nvSpPr>
        <p:spPr>
          <a:xfrm>
            <a:off x="8867543" y="3387305"/>
            <a:ext cx="492824" cy="523467"/>
          </a:xfrm>
          <a:prstGeom prst="quad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844859-F40D-4DA5-A39F-121E2765A35F}"/>
              </a:ext>
            </a:extLst>
          </p:cNvPr>
          <p:cNvSpPr txBox="1"/>
          <p:nvPr/>
        </p:nvSpPr>
        <p:spPr>
          <a:xfrm>
            <a:off x="9361354" y="34906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Plugins</a:t>
            </a:r>
            <a:endParaRPr lang="zh-CN" altLang="en-US" sz="1100" dirty="0"/>
          </a:p>
        </p:txBody>
      </p:sp>
      <p:sp>
        <p:nvSpPr>
          <p:cNvPr id="13" name="禁止符 12">
            <a:extLst>
              <a:ext uri="{FF2B5EF4-FFF2-40B4-BE49-F238E27FC236}">
                <a16:creationId xmlns:a16="http://schemas.microsoft.com/office/drawing/2014/main" id="{B8AD4AC0-3A10-4204-BE74-61B19841F1AE}"/>
              </a:ext>
            </a:extLst>
          </p:cNvPr>
          <p:cNvSpPr/>
          <p:nvPr/>
        </p:nvSpPr>
        <p:spPr>
          <a:xfrm>
            <a:off x="8067045" y="3302354"/>
            <a:ext cx="927052" cy="92705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9513-C810-44A7-8CCE-5919BFDB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相关术语介绍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FE55C-46DC-47D2-8A2C-E00AA3E0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DML</a:t>
            </a:r>
            <a:r>
              <a:rPr lang="zh-CN" altLang="en-US" dirty="0"/>
              <a:t>数据操纵语言</a:t>
            </a:r>
            <a:r>
              <a:rPr lang="en-US" altLang="zh-CN" dirty="0"/>
              <a:t>Data Manipulation Language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explain plan</a:t>
            </a:r>
            <a:r>
              <a:rPr lang="zh-CN" altLang="en-US" dirty="0"/>
              <a:t>、</a:t>
            </a:r>
            <a:r>
              <a:rPr lang="en-US" altLang="zh-CN" dirty="0"/>
              <a:t>lock table</a:t>
            </a:r>
          </a:p>
          <a:p>
            <a:r>
              <a:rPr lang="en-US" altLang="zh-CN" dirty="0"/>
              <a:t>DDL </a:t>
            </a:r>
            <a:r>
              <a:rPr lang="zh-CN" altLang="en-US" dirty="0"/>
              <a:t>数据库定义语言 </a:t>
            </a:r>
            <a:r>
              <a:rPr lang="en-US" altLang="zh-CN" dirty="0"/>
              <a:t>Data Definition Language</a:t>
            </a:r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/>
              <a:t>truncate</a:t>
            </a:r>
            <a:r>
              <a:rPr lang="zh-CN" altLang="en-US" dirty="0"/>
              <a:t>、</a:t>
            </a:r>
            <a:r>
              <a:rPr lang="en-US" altLang="zh-CN" dirty="0"/>
              <a:t>comment</a:t>
            </a:r>
            <a:r>
              <a:rPr lang="zh-CN" altLang="en-US" dirty="0"/>
              <a:t>、</a:t>
            </a:r>
            <a:r>
              <a:rPr lang="en-US" altLang="zh-CN" dirty="0"/>
              <a:t>grant</a:t>
            </a:r>
            <a:r>
              <a:rPr lang="zh-CN" altLang="en-US" dirty="0"/>
              <a:t>、</a:t>
            </a:r>
            <a:r>
              <a:rPr lang="en-US" altLang="zh-CN" dirty="0"/>
              <a:t>revoke</a:t>
            </a:r>
          </a:p>
          <a:p>
            <a:r>
              <a:rPr lang="en-US" altLang="zh-CN" dirty="0"/>
              <a:t>DCL </a:t>
            </a:r>
            <a:r>
              <a:rPr lang="zh-CN" altLang="en-US" dirty="0"/>
              <a:t>数据库控制语言 </a:t>
            </a:r>
            <a:r>
              <a:rPr lang="en-US" altLang="zh-CN" dirty="0"/>
              <a:t>Database Control Language</a:t>
            </a:r>
          </a:p>
          <a:p>
            <a:pPr lvl="1"/>
            <a:r>
              <a:rPr lang="en-US" altLang="zh-CN" dirty="0"/>
              <a:t>commit</a:t>
            </a:r>
            <a:r>
              <a:rPr lang="zh-CN" altLang="en-US" dirty="0"/>
              <a:t>、</a:t>
            </a:r>
            <a:r>
              <a:rPr lang="en-US" altLang="zh-CN" dirty="0" err="1"/>
              <a:t>savepoint</a:t>
            </a:r>
            <a:r>
              <a:rPr lang="zh-CN" altLang="en-US" dirty="0"/>
              <a:t>、</a:t>
            </a:r>
            <a:r>
              <a:rPr lang="en-US" altLang="zh-CN" dirty="0"/>
              <a:t>rollback</a:t>
            </a:r>
            <a:r>
              <a:rPr lang="zh-CN" altLang="en-US" dirty="0"/>
              <a:t>、</a:t>
            </a:r>
            <a:r>
              <a:rPr lang="en-US" altLang="zh-CN" dirty="0"/>
              <a:t>set transaction</a:t>
            </a:r>
          </a:p>
          <a:p>
            <a:r>
              <a:rPr lang="en-US" altLang="zh-CN" dirty="0"/>
              <a:t>UML </a:t>
            </a:r>
            <a:r>
              <a:rPr lang="zh-CN" altLang="en-US" dirty="0"/>
              <a:t>统一建模语言 </a:t>
            </a:r>
            <a:r>
              <a:rPr lang="en-US" altLang="zh-CN" dirty="0"/>
              <a:t>Unified Modeling Language</a:t>
            </a:r>
          </a:p>
          <a:p>
            <a:r>
              <a:rPr lang="en-US" altLang="zh-CN" dirty="0"/>
              <a:t>ACID,</a:t>
            </a:r>
            <a:r>
              <a:rPr lang="zh-CN" altLang="en-US" dirty="0"/>
              <a:t>事务</a:t>
            </a:r>
            <a:r>
              <a:rPr lang="en-US" altLang="zh-CN" dirty="0"/>
              <a:t>,</a:t>
            </a:r>
            <a:r>
              <a:rPr lang="zh-CN" altLang="en-US"/>
              <a:t>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149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24A24-40F9-467E-B790-C381A4A5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45F49-9633-4C13-9E68-0C67BB8E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面临的改变有哪些？</a:t>
            </a:r>
          </a:p>
        </p:txBody>
      </p:sp>
    </p:spTree>
    <p:extLst>
      <p:ext uri="{BB962C8B-B14F-4D97-AF65-F5344CB8AC3E}">
        <p14:creationId xmlns:p14="http://schemas.microsoft.com/office/powerpoint/2010/main" val="166354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9AC0-909A-4871-A326-337251B3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529B9-9A96-446F-AA5B-10CB2464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两个具体项目美术风格的设定</a:t>
            </a:r>
            <a:endParaRPr lang="en-US" altLang="zh-CN" dirty="0"/>
          </a:p>
          <a:p>
            <a:r>
              <a:rPr lang="en-US" altLang="zh-CN" dirty="0"/>
              <a:t>Mobile App</a:t>
            </a:r>
            <a:r>
              <a:rPr lang="zh-CN" altLang="en-US" dirty="0"/>
              <a:t>上</a:t>
            </a:r>
            <a:r>
              <a:rPr lang="en-US" altLang="zh-CN" dirty="0"/>
              <a:t>3D</a:t>
            </a:r>
            <a:r>
              <a:rPr lang="zh-CN" altLang="en-US" dirty="0"/>
              <a:t>内容的呈现</a:t>
            </a:r>
            <a:endParaRPr lang="en-US" altLang="zh-CN" dirty="0"/>
          </a:p>
          <a:p>
            <a:r>
              <a:rPr lang="en-US" altLang="zh-CN" dirty="0"/>
              <a:t>VR</a:t>
            </a:r>
            <a:r>
              <a:rPr lang="zh-CN" altLang="en-US" dirty="0"/>
              <a:t>事业部建议采用第三条技术线路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1AD3FD-FE2D-46BB-AC4E-C5C728811BB5}"/>
              </a:ext>
            </a:extLst>
          </p:cNvPr>
          <p:cNvSpPr txBox="1"/>
          <p:nvPr/>
        </p:nvSpPr>
        <p:spPr>
          <a:xfrm>
            <a:off x="5181600" y="89522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日星期三</a:t>
            </a:r>
          </a:p>
        </p:txBody>
      </p:sp>
    </p:spTree>
    <p:extLst>
      <p:ext uri="{BB962C8B-B14F-4D97-AF65-F5344CB8AC3E}">
        <p14:creationId xmlns:p14="http://schemas.microsoft.com/office/powerpoint/2010/main" val="11789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文件路径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3" action="ppaction://hlinkfile"/>
              </a:rPr>
              <a:t>\\192.168.10.250\05</a:t>
            </a:r>
            <a:r>
              <a:rPr lang="zh-CN" altLang="en-US" dirty="0">
                <a:hlinkClick r:id="rId3" action="ppaction://hlinkfile"/>
              </a:rPr>
              <a:t>部门文件</a:t>
            </a:r>
            <a:r>
              <a:rPr lang="en-US" altLang="zh-CN" dirty="0">
                <a:hlinkClick r:id="rId3" action="ppaction://hlinkfile"/>
              </a:rPr>
              <a:t>\</a:t>
            </a:r>
            <a:r>
              <a:rPr lang="zh-CN" altLang="en-US" dirty="0">
                <a:hlinkClick r:id="rId3" action="ppaction://hlinkfile"/>
              </a:rPr>
              <a:t>综合保障事业部</a:t>
            </a:r>
            <a:r>
              <a:rPr lang="en-US" altLang="zh-CN" dirty="0">
                <a:hlinkClick r:id="rId3" action="ppaction://hlinkfile"/>
              </a:rPr>
              <a:t>\4</a:t>
            </a:r>
            <a:r>
              <a:rPr lang="zh-CN" altLang="en-US" dirty="0">
                <a:hlinkClick r:id="rId3" action="ppaction://hlinkfile"/>
              </a:rPr>
              <a:t>安装文件</a:t>
            </a:r>
            <a:r>
              <a:rPr lang="en-US" altLang="zh-CN" dirty="0">
                <a:hlinkClick r:id="rId3" action="ppaction://hlinkfile"/>
              </a:rPr>
              <a:t>\database</a:t>
            </a:r>
            <a:r>
              <a:rPr lang="en-US" altLang="zh-CN" dirty="0"/>
              <a:t> client tool\</a:t>
            </a:r>
          </a:p>
          <a:p>
            <a:pPr lvl="1"/>
            <a:r>
              <a:rPr lang="zh-CN" altLang="en-US" dirty="0"/>
              <a:t>安装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1600" dirty="0"/>
              <a:t>.\database</a:t>
            </a:r>
            <a:r>
              <a:rPr lang="zh-CN" altLang="en-US" sz="1600" dirty="0"/>
              <a:t> </a:t>
            </a:r>
            <a:r>
              <a:rPr lang="en-US" altLang="zh-CN" sz="1600" dirty="0"/>
              <a:t>client</a:t>
            </a:r>
            <a:r>
              <a:rPr lang="zh-CN" altLang="en-US" sz="1600" dirty="0"/>
              <a:t> </a:t>
            </a:r>
            <a:r>
              <a:rPr lang="en-US" altLang="zh-CN" sz="1600" dirty="0"/>
              <a:t>tool\datagrip-2019.3.1.exe</a:t>
            </a:r>
          </a:p>
          <a:p>
            <a:pPr lvl="1"/>
            <a:r>
              <a:rPr lang="zh-CN" altLang="en-US" dirty="0"/>
              <a:t>破解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.\database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tool\..\README.pdf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8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离线数据库驱动安装</a:t>
            </a:r>
            <a:endParaRPr lang="en-US" altLang="zh-CN" dirty="0"/>
          </a:p>
          <a:p>
            <a:pPr lvl="1"/>
            <a:r>
              <a:rPr lang="zh-CN" altLang="en-US" dirty="0"/>
              <a:t>驱动包位置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.\database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tool\jdbc-drivers.zip</a:t>
            </a:r>
          </a:p>
          <a:p>
            <a:pPr lvl="1"/>
            <a:r>
              <a:rPr lang="zh-CN" altLang="en-US" dirty="0"/>
              <a:t>将驱动文件</a:t>
            </a:r>
            <a:r>
              <a:rPr lang="en-US" altLang="zh-CN" dirty="0"/>
              <a:t>zip</a:t>
            </a:r>
            <a:r>
              <a:rPr lang="zh-CN" altLang="en-US" dirty="0"/>
              <a:t>包解压到</a:t>
            </a:r>
            <a:r>
              <a:rPr lang="en-US" altLang="zh-CN" dirty="0"/>
              <a:t>C:\Users\XX\DataGrip2019.3\config\jdbc-drivers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63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F8C928-3A09-43A5-9B97-B517D484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5" y="1441938"/>
            <a:ext cx="8473660" cy="47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连接数据库服务器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04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EA063B-9F51-44BD-877E-D1CD62EF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99FAAA-030A-4C15-9D3E-502561C28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3" y="1427576"/>
            <a:ext cx="8008450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EA063B-9F51-44BD-877E-D1CD62EF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10EB2-FD98-42F1-98B7-FDC9458E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264555"/>
            <a:ext cx="8911686" cy="51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648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CEEACA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4331</TotalTime>
  <Words>1416</Words>
  <Application>Microsoft Office PowerPoint</Application>
  <PresentationFormat>宽屏</PresentationFormat>
  <Paragraphs>237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Arial</vt:lpstr>
      <vt:lpstr>Century Gothic</vt:lpstr>
      <vt:lpstr>Wingdings 3</vt:lpstr>
      <vt:lpstr>丝状</vt:lpstr>
      <vt:lpstr>MySQL数据库设计开发规范</vt:lpstr>
      <vt:lpstr>课程规划</vt:lpstr>
      <vt:lpstr>MySQL相关术语介绍</vt:lpstr>
      <vt:lpstr>DataGrip介绍</vt:lpstr>
      <vt:lpstr>DataGrip介绍</vt:lpstr>
      <vt:lpstr>DataGrip介绍</vt:lpstr>
      <vt:lpstr>DataGrip介绍</vt:lpstr>
      <vt:lpstr>DataGrip介绍</vt:lpstr>
      <vt:lpstr>DataGrip介绍</vt:lpstr>
      <vt:lpstr>DataGrip介绍</vt:lpstr>
      <vt:lpstr>DataGrip介绍</vt:lpstr>
      <vt:lpstr>DataGrip介绍</vt:lpstr>
      <vt:lpstr>数据库对象设计规范</vt:lpstr>
      <vt:lpstr>数据库对象设计规范</vt:lpstr>
      <vt:lpstr>数据库对象设计规范</vt:lpstr>
      <vt:lpstr>数据库对象设计规范</vt:lpstr>
      <vt:lpstr>数据库对象设计规范</vt:lpstr>
      <vt:lpstr>数据库对象设计规范</vt:lpstr>
      <vt:lpstr>数据库对象设计规范</vt:lpstr>
      <vt:lpstr>数据库对象设计规范</vt:lpstr>
      <vt:lpstr>TSQL语句开发规范</vt:lpstr>
      <vt:lpstr>TSQL语句开发规范</vt:lpstr>
      <vt:lpstr>TSQL语句开发规范</vt:lpstr>
      <vt:lpstr>TSQL语句开发规范</vt:lpstr>
      <vt:lpstr>TSQL语句开发规范</vt:lpstr>
      <vt:lpstr>TSQL语句开发规范</vt:lpstr>
      <vt:lpstr>TSQL语句开发规范</vt:lpstr>
      <vt:lpstr>MySQL explain 性能分析介绍</vt:lpstr>
      <vt:lpstr>淘汰方案</vt:lpstr>
      <vt:lpstr>结束语</vt:lpstr>
      <vt:lpstr>引发的问题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IETM三维模型制作</dc:title>
  <dc:creator>傅 黎</dc:creator>
  <cp:lastModifiedBy>刘 文洲</cp:lastModifiedBy>
  <cp:revision>225</cp:revision>
  <dcterms:created xsi:type="dcterms:W3CDTF">2019-04-14T02:36:48Z</dcterms:created>
  <dcterms:modified xsi:type="dcterms:W3CDTF">2020-01-15T11:02:03Z</dcterms:modified>
</cp:coreProperties>
</file>