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E04DE3-FC03-4C25-8438-811B518A156C}">
  <a:tblStyle styleId="{9CE04DE3-FC03-4C25-8438-811B518A15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e30db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e30db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e30dbf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e30dbf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e30dbf2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e30dbf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6b89f2e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6b89f2e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6b89f2e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6b89f2e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6b89f2e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6b89f2e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c3e0af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3e0af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e30dbc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e30dbc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3e0af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3e0af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e30dbc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5e30dbc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3e0aff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3e0aff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haverfordcs/105project-delacruz-kalombo-gre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1363750"/>
            <a:ext cx="40575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Catcher  </a:t>
            </a:r>
            <a:endParaRPr/>
          </a:p>
        </p:txBody>
      </p:sp>
      <p:sp>
        <p:nvSpPr>
          <p:cNvPr id="60" name="Google Shape;60;p13"/>
          <p:cNvSpPr txBox="1"/>
          <p:nvPr/>
        </p:nvSpPr>
        <p:spPr>
          <a:xfrm>
            <a:off x="153775" y="3087425"/>
            <a:ext cx="36789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AKA Hangman</a:t>
            </a:r>
            <a:endParaRPr sz="2400">
              <a:solidFill>
                <a:srgbClr val="FFFFFF"/>
              </a:solidFill>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5415000" y="18550"/>
            <a:ext cx="3562350" cy="293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62325" y="5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Main Code (executes the game)</a:t>
            </a:r>
            <a:endParaRPr u="sng"/>
          </a:p>
        </p:txBody>
      </p:sp>
      <p:pic>
        <p:nvPicPr>
          <p:cNvPr id="123" name="Google Shape;123;p22"/>
          <p:cNvPicPr preferRelativeResize="0"/>
          <p:nvPr/>
        </p:nvPicPr>
        <p:blipFill>
          <a:blip r:embed="rId3">
            <a:alphaModFix/>
          </a:blip>
          <a:stretch>
            <a:fillRect/>
          </a:stretch>
        </p:blipFill>
        <p:spPr>
          <a:xfrm>
            <a:off x="62325" y="667300"/>
            <a:ext cx="4735076" cy="3281251"/>
          </a:xfrm>
          <a:prstGeom prst="rect">
            <a:avLst/>
          </a:prstGeom>
          <a:noFill/>
          <a:ln>
            <a:noFill/>
          </a:ln>
        </p:spPr>
      </p:pic>
      <p:pic>
        <p:nvPicPr>
          <p:cNvPr id="124" name="Google Shape;124;p22"/>
          <p:cNvPicPr preferRelativeResize="0"/>
          <p:nvPr/>
        </p:nvPicPr>
        <p:blipFill>
          <a:blip r:embed="rId4">
            <a:alphaModFix/>
          </a:blip>
          <a:stretch>
            <a:fillRect/>
          </a:stretch>
        </p:blipFill>
        <p:spPr>
          <a:xfrm>
            <a:off x="4676225" y="2899075"/>
            <a:ext cx="4415924" cy="2161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24650" y="75025"/>
            <a:ext cx="426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Work Schedule (16 hours) </a:t>
            </a:r>
            <a:endParaRPr u="sng"/>
          </a:p>
        </p:txBody>
      </p:sp>
      <p:sp>
        <p:nvSpPr>
          <p:cNvPr id="130" name="Google Shape;130;p23"/>
          <p:cNvSpPr txBox="1"/>
          <p:nvPr>
            <p:ph idx="1" type="body"/>
          </p:nvPr>
        </p:nvSpPr>
        <p:spPr>
          <a:xfrm>
            <a:off x="124650" y="930500"/>
            <a:ext cx="6640800" cy="38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graphicFrame>
        <p:nvGraphicFramePr>
          <p:cNvPr id="131" name="Google Shape;131;p23"/>
          <p:cNvGraphicFramePr/>
          <p:nvPr/>
        </p:nvGraphicFramePr>
        <p:xfrm>
          <a:off x="170650" y="647725"/>
          <a:ext cx="3000000" cy="3000000"/>
        </p:xfrm>
        <a:graphic>
          <a:graphicData uri="http://schemas.openxmlformats.org/drawingml/2006/table">
            <a:tbl>
              <a:tblPr>
                <a:noFill/>
                <a:tableStyleId>{9CE04DE3-FC03-4C25-8438-811B518A156C}</a:tableStyleId>
              </a:tblPr>
              <a:tblGrid>
                <a:gridCol w="2924100"/>
                <a:gridCol w="2924100"/>
                <a:gridCol w="2924100"/>
              </a:tblGrid>
              <a:tr h="368450">
                <a:tc>
                  <a:txBody>
                    <a:bodyPr/>
                    <a:lstStyle/>
                    <a:p>
                      <a:pPr indent="0" lvl="0" marL="0" rtl="0" algn="l">
                        <a:spcBef>
                          <a:spcPts val="0"/>
                        </a:spcBef>
                        <a:spcAft>
                          <a:spcPts val="0"/>
                        </a:spcAft>
                        <a:buNone/>
                      </a:pPr>
                      <a:r>
                        <a:rPr lang="en"/>
                        <a:t>Mari</a:t>
                      </a:r>
                      <a:endParaRPr/>
                    </a:p>
                  </a:txBody>
                  <a:tcPr marT="91425" marB="91425" marR="91425" marL="91425"/>
                </a:tc>
                <a:tc>
                  <a:txBody>
                    <a:bodyPr/>
                    <a:lstStyle/>
                    <a:p>
                      <a:pPr indent="0" lvl="0" marL="0" rtl="0" algn="l">
                        <a:spcBef>
                          <a:spcPts val="0"/>
                        </a:spcBef>
                        <a:spcAft>
                          <a:spcPts val="0"/>
                        </a:spcAft>
                        <a:buNone/>
                      </a:pPr>
                      <a:r>
                        <a:rPr lang="en"/>
                        <a:t>Raveen</a:t>
                      </a:r>
                      <a:endParaRPr/>
                    </a:p>
                  </a:txBody>
                  <a:tcPr marT="91425" marB="91425" marR="91425" marL="91425"/>
                </a:tc>
                <a:tc>
                  <a:txBody>
                    <a:bodyPr/>
                    <a:lstStyle/>
                    <a:p>
                      <a:pPr indent="0" lvl="0" marL="0" rtl="0" algn="l">
                        <a:spcBef>
                          <a:spcPts val="0"/>
                        </a:spcBef>
                        <a:spcAft>
                          <a:spcPts val="0"/>
                        </a:spcAft>
                        <a:buNone/>
                      </a:pPr>
                      <a:r>
                        <a:rPr lang="en"/>
                        <a:t>Naomi</a:t>
                      </a:r>
                      <a:endParaRPr/>
                    </a:p>
                  </a:txBody>
                  <a:tcPr marT="91425" marB="91425" marR="91425" marL="91425"/>
                </a:tc>
              </a:tr>
              <a:tr h="40263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Code that allows input for players to give the phrase and input for players to guess the phrase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allows input for players to give the phrase and input for players to guess the phrase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matches the letter guessed to the letter in the word and replaces the underlined space with the letter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matches the letter guessed to the letter in the word and replaces the underlined space with the letter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matches the letter guessed to the letter in the word and replaces the underlined space with the letter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Mari:Code that alternates between which player goes first in each round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Mari: Code that alternates between which player goes first in each round</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gives output when the letter inputted by the player is in the phrase being guessed/ when it’s not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gives output when the letter inputted by the player is in the phrase being guessed/ when it’s not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puts the same letter in multiple places if it appears more than once in the phrase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puts the same letter in multiple places if it appears more than once in the phrase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puts the same letter in multiple places if it appears more than once in the phrase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keeps track of remaining chances and ends the game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ends the game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turns the letters in the words into underlined spaces and gives this new format to player 2</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that turns the letters in the words into underlined spaces and gives this new format to player 2</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to keep track of words that player 1 has guessed and player 2 has guessed</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to keep track of words that player 1 has guessed and player 2 has guessed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to keep track of words that player 1 has guessed and player 2 has guessed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Code to raise exceptions if numbers or symbols are entered instead of string</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Naomi: Code to raise exceptions if numbers or symbols are entered instead of string</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Working on any unforeseen risks that occur and test cases &amp; presentation (all of us)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Demo</a:t>
            </a:r>
            <a:endParaRPr u="sng"/>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Github Link: </a:t>
            </a:r>
            <a:r>
              <a:rPr lang="en" u="sng">
                <a:solidFill>
                  <a:schemeClr val="hlink"/>
                </a:solidFill>
                <a:hlinkClick r:id="rId3"/>
              </a:rPr>
              <a:t>https://github.com/haverfordcs/105project-delacruz-kalombo-green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Our Game</a:t>
            </a:r>
            <a:endParaRPr u="sng"/>
          </a:p>
        </p:txBody>
      </p:sp>
      <p:sp>
        <p:nvSpPr>
          <p:cNvPr id="67" name="Google Shape;67;p14"/>
          <p:cNvSpPr txBox="1"/>
          <p:nvPr>
            <p:ph idx="1" type="body"/>
          </p:nvPr>
        </p:nvSpPr>
        <p:spPr>
          <a:xfrm>
            <a:off x="311700" y="1152475"/>
            <a:ext cx="8465100" cy="33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This game consists of two-players, creating and guessing words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One player creates the word, while the second-player guesses the letters. If correct, he/she/they will </a:t>
            </a:r>
            <a:r>
              <a:rPr lang="en">
                <a:solidFill>
                  <a:srgbClr val="000000"/>
                </a:solidFill>
              </a:rPr>
              <a:t>receive</a:t>
            </a:r>
            <a:r>
              <a:rPr lang="en">
                <a:solidFill>
                  <a:srgbClr val="000000"/>
                </a:solidFill>
              </a:rPr>
              <a:t> a point (Player 1 goes first)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 the second round, the second-player creates the word and the first-player guesses. If correct he/she/they will </a:t>
            </a:r>
            <a:r>
              <a:rPr lang="en">
                <a:solidFill>
                  <a:srgbClr val="000000"/>
                </a:solidFill>
              </a:rPr>
              <a:t>receive</a:t>
            </a:r>
            <a:r>
              <a:rPr lang="en">
                <a:solidFill>
                  <a:srgbClr val="000000"/>
                </a:solidFill>
              </a:rPr>
              <a:t> a point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This will continue on for 6 rounds total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player has 6 chances to guess the correct word, when they guess incorrectly a part of the Hangman’s body will be drawn and they lose a chance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one player loses by not correctly guessing the word, the word is not added to either player’s word bank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computer will keep track of who is winning, who is losing, and who is up next; the player with the most words in their word bank wins</a:t>
            </a:r>
            <a:endParaRPr>
              <a:solidFill>
                <a:srgbClr val="000000"/>
              </a:solidFill>
            </a:endParaRPr>
          </a:p>
        </p:txBody>
      </p:sp>
      <p:pic>
        <p:nvPicPr>
          <p:cNvPr descr="Image result for thinking of a word" id="68" name="Google Shape;68;p14"/>
          <p:cNvPicPr preferRelativeResize="0"/>
          <p:nvPr/>
        </p:nvPicPr>
        <p:blipFill>
          <a:blip r:embed="rId3">
            <a:alphaModFix/>
          </a:blip>
          <a:stretch>
            <a:fillRect/>
          </a:stretch>
        </p:blipFill>
        <p:spPr>
          <a:xfrm>
            <a:off x="8325025" y="3956475"/>
            <a:ext cx="818975" cy="1049300"/>
          </a:xfrm>
          <a:prstGeom prst="rect">
            <a:avLst/>
          </a:prstGeom>
          <a:noFill/>
          <a:ln>
            <a:noFill/>
          </a:ln>
        </p:spPr>
      </p:pic>
      <p:pic>
        <p:nvPicPr>
          <p:cNvPr descr="Image result for thinking of a word" id="69" name="Google Shape;69;p14"/>
          <p:cNvPicPr preferRelativeResize="0"/>
          <p:nvPr/>
        </p:nvPicPr>
        <p:blipFill>
          <a:blip r:embed="rId4">
            <a:alphaModFix/>
          </a:blip>
          <a:stretch>
            <a:fillRect/>
          </a:stretch>
        </p:blipFill>
        <p:spPr>
          <a:xfrm>
            <a:off x="7977475" y="0"/>
            <a:ext cx="1166525" cy="149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Why Word Catcher/Hangman?</a:t>
            </a:r>
            <a:endParaRPr u="sng"/>
          </a:p>
        </p:txBody>
      </p:sp>
      <p:sp>
        <p:nvSpPr>
          <p:cNvPr id="75" name="Google Shape;75;p15"/>
          <p:cNvSpPr txBox="1"/>
          <p:nvPr>
            <p:ph idx="1" type="body"/>
          </p:nvPr>
        </p:nvSpPr>
        <p:spPr>
          <a:xfrm>
            <a:off x="311700" y="1515600"/>
            <a:ext cx="8685300" cy="27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will be using lists, word dictionaries, and loops,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These are the topics that we have learned in class and we want to demonstrate that we understand them by implementing them in a fun game. This game also fits our majors.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This game also fits our majors. </a:t>
            </a:r>
            <a:r>
              <a:rPr lang="en">
                <a:solidFill>
                  <a:srgbClr val="000000"/>
                </a:solidFill>
              </a:rPr>
              <a:t>Naomi is a Linguistics major, Mari is a potential Computer Science major and Raveen is an English major. Words are interesting to us and this is a game that brings back childhood memories.</a:t>
            </a:r>
            <a:endParaRPr>
              <a:solidFill>
                <a:srgbClr val="000000"/>
              </a:solidFill>
            </a:endParaRPr>
          </a:p>
          <a:p>
            <a:pPr indent="0" lvl="0" marL="0" rtl="0" algn="l">
              <a:spcBef>
                <a:spcPts val="0"/>
              </a:spcBef>
              <a:spcAft>
                <a:spcPts val="1600"/>
              </a:spcAft>
              <a:buNone/>
            </a:pPr>
            <a:r>
              <a:t/>
            </a:r>
            <a:endParaRPr/>
          </a:p>
        </p:txBody>
      </p:sp>
      <p:pic>
        <p:nvPicPr>
          <p:cNvPr descr="Related image" id="76" name="Google Shape;76;p15"/>
          <p:cNvPicPr preferRelativeResize="0"/>
          <p:nvPr/>
        </p:nvPicPr>
        <p:blipFill>
          <a:blip r:embed="rId3">
            <a:alphaModFix/>
          </a:blip>
          <a:stretch>
            <a:fillRect/>
          </a:stretch>
        </p:blipFill>
        <p:spPr>
          <a:xfrm>
            <a:off x="0" y="3180950"/>
            <a:ext cx="1826125" cy="182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Obstacles </a:t>
            </a:r>
            <a:endParaRPr u="sng"/>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player providing a word in a different language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 decided that the players would know to put in English words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if somehow both players have the same number of words in their word bank?/ there’s a tie?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We’ve decided to just have them both win because creating a round to break the tie would just let one of the players guess, making it unfair.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 to make it more interactive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Created hangman visuals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Adding the word to the word giving player when the word guessing player didn’t correctly guess the word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 were unable to figure it out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descr="Related image" id="83" name="Google Shape;83;p16"/>
          <p:cNvPicPr preferRelativeResize="0"/>
          <p:nvPr/>
        </p:nvPicPr>
        <p:blipFill>
          <a:blip r:embed="rId3">
            <a:alphaModFix/>
          </a:blip>
          <a:stretch>
            <a:fillRect/>
          </a:stretch>
        </p:blipFill>
        <p:spPr>
          <a:xfrm>
            <a:off x="7751350" y="0"/>
            <a:ext cx="1392650" cy="178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Our Code: Player 1 (the word-giving player) </a:t>
            </a:r>
            <a:endParaRPr u="sng"/>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order to alternate the word-giving player and the word-guessing player for each round, we created a variable called guesser in our code and set it to be true when player 1 is the guesser and it will be false when player 2 is the guesser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the players are giving a word, we coded to prevent special characters and numbers from being accepted as an input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converted the phrase that was given into blank underscores, so the guessing player only sees the underscores and not the actual word</a:t>
            </a:r>
            <a:endParaRPr>
              <a:solidFill>
                <a:srgbClr val="000000"/>
              </a:solidFill>
            </a:endParaRPr>
          </a:p>
          <a:p>
            <a:pPr indent="0" lvl="0" marL="45720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The Python Code</a:t>
            </a:r>
            <a:endParaRPr u="sng"/>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72725" y="1127225"/>
            <a:ext cx="9010806"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Code for Player 2 (word guessing player)</a:t>
            </a:r>
            <a:endParaRPr u="sng"/>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When the player is guessing, we had to figure out how to print the </a:t>
            </a:r>
            <a:r>
              <a:rPr lang="en">
                <a:solidFill>
                  <a:srgbClr val="000000"/>
                </a:solidFill>
              </a:rPr>
              <a:t>remaining</a:t>
            </a:r>
            <a:r>
              <a:rPr lang="en">
                <a:solidFill>
                  <a:srgbClr val="000000"/>
                </a:solidFill>
              </a:rPr>
              <a:t> chances in time with the numbers of incorrect guesses.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also had to figure out how to prevent the guessing player from guessing a special characters and numbers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figured out how to add the correctly guessed word into the word bank of player 2</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figured out how to display the letters that were guessed, but were not in the word given by player 1</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The Python Code</a:t>
            </a:r>
            <a:endParaRPr u="sng"/>
          </a:p>
        </p:txBody>
      </p:sp>
      <p:pic>
        <p:nvPicPr>
          <p:cNvPr id="108" name="Google Shape;108;p20"/>
          <p:cNvPicPr preferRelativeResize="0"/>
          <p:nvPr/>
        </p:nvPicPr>
        <p:blipFill>
          <a:blip r:embed="rId3">
            <a:alphaModFix/>
          </a:blip>
          <a:stretch>
            <a:fillRect/>
          </a:stretch>
        </p:blipFill>
        <p:spPr>
          <a:xfrm>
            <a:off x="6400801" y="1303200"/>
            <a:ext cx="2729399" cy="3159950"/>
          </a:xfrm>
          <a:prstGeom prst="rect">
            <a:avLst/>
          </a:prstGeom>
          <a:noFill/>
          <a:ln>
            <a:noFill/>
          </a:ln>
        </p:spPr>
      </p:pic>
      <p:sp>
        <p:nvSpPr>
          <p:cNvPr id="109" name="Google Shape;109;p20"/>
          <p:cNvSpPr txBox="1"/>
          <p:nvPr/>
        </p:nvSpPr>
        <p:spPr>
          <a:xfrm>
            <a:off x="1353500" y="315995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10" name="Google Shape;110;p20"/>
          <p:cNvPicPr preferRelativeResize="0"/>
          <p:nvPr/>
        </p:nvPicPr>
        <p:blipFill>
          <a:blip r:embed="rId4">
            <a:alphaModFix/>
          </a:blip>
          <a:stretch>
            <a:fillRect/>
          </a:stretch>
        </p:blipFill>
        <p:spPr>
          <a:xfrm>
            <a:off x="311700" y="1795812"/>
            <a:ext cx="6089099" cy="23861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rPr>
              <a:t>Hangman Visuals</a:t>
            </a:r>
            <a:endParaRPr u="sng">
              <a:solidFill>
                <a:srgbClr val="000000"/>
              </a:solidFill>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coded the specific design of the Hangman visual, building on the design and putting it under each code to make sure that the visual pops up with incorrectly guessed letter. Giving the guessing player six chances </a:t>
            </a:r>
            <a:endParaRPr>
              <a:solidFill>
                <a:srgbClr val="000000"/>
              </a:solidFill>
            </a:endParaRPr>
          </a:p>
          <a:p>
            <a:pPr indent="-317500" lvl="7" marL="3657600" rtl="0" algn="l">
              <a:spcBef>
                <a:spcPts val="0"/>
              </a:spcBef>
              <a:spcAft>
                <a:spcPts val="0"/>
              </a:spcAft>
              <a:buClr>
                <a:srgbClr val="000000"/>
              </a:buClr>
              <a:buSzPts val="1400"/>
              <a:buChar char="○"/>
            </a:pPr>
            <a:r>
              <a:rPr lang="en">
                <a:solidFill>
                  <a:srgbClr val="000000"/>
                </a:solidFill>
              </a:rPr>
              <a:t>We created a list of the visuals to be used and then as each remaining chance decreases we accessed each element of the list using its index number</a:t>
            </a:r>
            <a:r>
              <a:rPr lang="en">
                <a:solidFill>
                  <a:srgbClr val="000000"/>
                </a:solidFill>
              </a:rPr>
              <a:t>   	</a:t>
            </a:r>
            <a:endParaRPr>
              <a:solidFill>
                <a:srgbClr val="000000"/>
              </a:solidFill>
            </a:endParaRPr>
          </a:p>
          <a:p>
            <a:pPr indent="-317500" lvl="7" marL="3657600" rtl="0" algn="l">
              <a:spcBef>
                <a:spcPts val="0"/>
              </a:spcBef>
              <a:spcAft>
                <a:spcPts val="0"/>
              </a:spcAft>
              <a:buClr>
                <a:srgbClr val="000000"/>
              </a:buClr>
              <a:buSzPts val="1400"/>
              <a:buChar char="○"/>
            </a:pPr>
            <a:r>
              <a:rPr lang="en">
                <a:solidFill>
                  <a:srgbClr val="000000"/>
                </a:solidFill>
              </a:rPr>
              <a:t>At first, we tried using turtle, but it didn’t work because it only makes a visual for a specific action, it can’t add onto it						</a:t>
            </a:r>
            <a:endParaRPr>
              <a:solidFill>
                <a:srgbClr val="000000"/>
              </a:solidFill>
            </a:endParaRPr>
          </a:p>
        </p:txBody>
      </p:sp>
      <p:pic>
        <p:nvPicPr>
          <p:cNvPr id="117" name="Google Shape;117;p21"/>
          <p:cNvPicPr preferRelativeResize="0"/>
          <p:nvPr/>
        </p:nvPicPr>
        <p:blipFill>
          <a:blip r:embed="rId3">
            <a:alphaModFix/>
          </a:blip>
          <a:stretch>
            <a:fillRect/>
          </a:stretch>
        </p:blipFill>
        <p:spPr>
          <a:xfrm>
            <a:off x="939200" y="2213250"/>
            <a:ext cx="2613650" cy="277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