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lectrolize"/>
      <p:regular r:id="rId13"/>
    </p:embeddedFont>
    <p:embeddedFont>
      <p:font typeface="ABeeZee"/>
      <p:regular r:id="rId14"/>
      <p:italic r:id="rId15"/>
    </p:embeddedFont>
    <p:embeddedFont>
      <p:font typeface="Archivo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lectroliz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BeeZee-italic.fntdata"/><Relationship Id="rId14" Type="http://schemas.openxmlformats.org/officeDocument/2006/relationships/font" Target="fonts/ABeeZee-regular.fntdata"/><Relationship Id="rId16" Type="http://schemas.openxmlformats.org/officeDocument/2006/relationships/font" Target="fonts/Archivo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e3044f1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e3044f1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e3044f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e3044f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e3044f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e3044f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3044f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3044f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e3044f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e3044f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e3044f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e3044f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JfrUxr_rEcc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9025" y="4570775"/>
            <a:ext cx="9452700" cy="88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04100" y="151100"/>
            <a:ext cx="4181856" cy="2948475"/>
          </a:xfrm>
          <a:custGeom>
            <a:rect b="b" l="l" r="r" t="t"/>
            <a:pathLst>
              <a:path extrusionOk="0" h="117939" w="151352">
                <a:moveTo>
                  <a:pt x="0" y="117939"/>
                </a:moveTo>
                <a:cubicBezTo>
                  <a:pt x="5561" y="104964"/>
                  <a:pt x="22320" y="58549"/>
                  <a:pt x="33364" y="40091"/>
                </a:cubicBezTo>
                <a:cubicBezTo>
                  <a:pt x="44408" y="21633"/>
                  <a:pt x="55298" y="13833"/>
                  <a:pt x="66264" y="7191"/>
                </a:cubicBezTo>
                <a:cubicBezTo>
                  <a:pt x="77231" y="549"/>
                  <a:pt x="89278" y="-454"/>
                  <a:pt x="99163" y="241"/>
                </a:cubicBezTo>
                <a:cubicBezTo>
                  <a:pt x="109048" y="936"/>
                  <a:pt x="117312" y="4566"/>
                  <a:pt x="125576" y="11362"/>
                </a:cubicBezTo>
                <a:cubicBezTo>
                  <a:pt x="133840" y="18158"/>
                  <a:pt x="144497" y="35149"/>
                  <a:pt x="148745" y="41018"/>
                </a:cubicBezTo>
                <a:cubicBezTo>
                  <a:pt x="152993" y="46887"/>
                  <a:pt x="150676" y="45651"/>
                  <a:pt x="151062" y="4657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56" name="Google Shape;56;p13"/>
          <p:cNvGrpSpPr/>
          <p:nvPr/>
        </p:nvGrpSpPr>
        <p:grpSpPr>
          <a:xfrm rot="3920190">
            <a:off x="7716889" y="3856461"/>
            <a:ext cx="498014" cy="150604"/>
            <a:chOff x="5050825" y="3683850"/>
            <a:chExt cx="498000" cy="150600"/>
          </a:xfrm>
        </p:grpSpPr>
        <p:sp>
          <p:nvSpPr>
            <p:cNvPr id="57" name="Google Shape;57;p13"/>
            <p:cNvSpPr/>
            <p:nvPr/>
          </p:nvSpPr>
          <p:spPr>
            <a:xfrm>
              <a:off x="5050825" y="3683850"/>
              <a:ext cx="498000" cy="34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050825" y="3799650"/>
              <a:ext cx="498000" cy="34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3"/>
          <p:cNvSpPr/>
          <p:nvPr/>
        </p:nvSpPr>
        <p:spPr>
          <a:xfrm>
            <a:off x="7902375" y="3990075"/>
            <a:ext cx="660300" cy="381000"/>
          </a:xfrm>
          <a:prstGeom prst="trapezoid">
            <a:avLst>
              <a:gd fmla="val 547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 rot="3920190">
            <a:off x="6892614" y="3852886"/>
            <a:ext cx="498014" cy="150604"/>
            <a:chOff x="5050825" y="3683850"/>
            <a:chExt cx="498000" cy="150600"/>
          </a:xfrm>
        </p:grpSpPr>
        <p:sp>
          <p:nvSpPr>
            <p:cNvPr id="61" name="Google Shape;61;p13"/>
            <p:cNvSpPr/>
            <p:nvPr/>
          </p:nvSpPr>
          <p:spPr>
            <a:xfrm>
              <a:off x="5050825" y="3683850"/>
              <a:ext cx="498000" cy="34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050825" y="3799650"/>
              <a:ext cx="498000" cy="34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7078100" y="3986500"/>
            <a:ext cx="660300" cy="381000"/>
          </a:xfrm>
          <a:prstGeom prst="trapezoid">
            <a:avLst>
              <a:gd fmla="val 547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3996576">
            <a:off x="1529219" y="3637563"/>
            <a:ext cx="741321" cy="92847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3996576">
            <a:off x="1374144" y="3581438"/>
            <a:ext cx="741321" cy="92847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158450" y="3834450"/>
            <a:ext cx="776100" cy="579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Battleships</a:t>
            </a:r>
            <a:endParaRPr sz="6000">
              <a:solidFill>
                <a:srgbClr val="FF99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By Nathan, Caspian, &amp; Tazkia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 rot="-8100000">
            <a:off x="810831" y="3521509"/>
            <a:ext cx="1506137" cy="1506137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8100000">
            <a:off x="7014231" y="3521509"/>
            <a:ext cx="1506137" cy="1506137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9308394">
            <a:off x="6179314" y="1324959"/>
            <a:ext cx="211939" cy="356367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 rot="5400000">
            <a:off x="401300" y="-401550"/>
            <a:ext cx="5151300" cy="5954400"/>
          </a:xfrm>
          <a:prstGeom prst="trapezoid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659125" y="2147700"/>
            <a:ext cx="24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Electrolize"/>
                <a:ea typeface="Electrolize"/>
                <a:cs typeface="Electrolize"/>
                <a:sym typeface="Electrolize"/>
              </a:rPr>
              <a:t>Why?</a:t>
            </a:r>
            <a:endParaRPr sz="48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41075" y="661350"/>
            <a:ext cx="7335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BeeZee"/>
              <a:buChar char="-"/>
            </a:pPr>
            <a:r>
              <a:rPr lang="en" sz="27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Battleship is fun</a:t>
            </a:r>
            <a:endParaRPr sz="27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BeeZee"/>
              <a:buChar char="-"/>
            </a:pPr>
            <a:r>
              <a:rPr lang="en" sz="27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Seemed challenging</a:t>
            </a:r>
            <a:endParaRPr sz="27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BeeZee"/>
              <a:buChar char="-"/>
            </a:pPr>
            <a:r>
              <a:rPr lang="en" sz="27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Easy to break into parts</a:t>
            </a:r>
            <a:endParaRPr sz="27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BeeZee"/>
              <a:buChar char="-"/>
            </a:pPr>
            <a:r>
              <a:rPr lang="en" sz="27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Requires playtesting</a:t>
            </a:r>
            <a:endParaRPr sz="27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BeeZee"/>
              <a:buChar char="-"/>
            </a:pPr>
            <a:r>
              <a:rPr lang="en" sz="27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Utilizes Matrices</a:t>
            </a:r>
            <a:endParaRPr sz="27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837275" y="405325"/>
            <a:ext cx="9144000" cy="4290900"/>
          </a:xfrm>
          <a:prstGeom prst="roundRect">
            <a:avLst>
              <a:gd fmla="val 16667" name="adj"/>
            </a:avLst>
          </a:prstGeom>
          <a:solidFill>
            <a:srgbClr val="FF88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81F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9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lectrolize"/>
                <a:ea typeface="Electrolize"/>
                <a:cs typeface="Electrolize"/>
                <a:sym typeface="Electrolize"/>
              </a:rPr>
              <a:t>How it works:</a:t>
            </a:r>
            <a:endParaRPr sz="36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096875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➔"/>
            </a:pPr>
            <a:r>
              <a:rPr lang="en" sz="24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Rules</a:t>
            </a:r>
            <a:endParaRPr sz="24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➔"/>
            </a:pPr>
            <a:r>
              <a:rPr lang="en" sz="24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Ship placement</a:t>
            </a:r>
            <a:endParaRPr sz="24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➔"/>
            </a:pPr>
            <a:r>
              <a:rPr lang="en" sz="24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Rock, paper, scissors to determine the first shooter</a:t>
            </a:r>
            <a:endParaRPr sz="24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➔"/>
            </a:pPr>
            <a:r>
              <a:rPr lang="en" sz="24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Player shooting</a:t>
            </a:r>
            <a:endParaRPr sz="24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➔"/>
            </a:pPr>
            <a:r>
              <a:rPr lang="en" sz="24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Smart AI shooting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405325"/>
            <a:ext cx="8457300" cy="4290900"/>
          </a:xfrm>
          <a:prstGeom prst="roundRect">
            <a:avLst>
              <a:gd fmla="val 16667" name="adj"/>
            </a:avLst>
          </a:prstGeom>
          <a:solidFill>
            <a:srgbClr val="FF88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 title="CS Project Playthroug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350" y="1848050"/>
            <a:ext cx="3326150" cy="24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04500" y="54375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lectrolize"/>
                <a:ea typeface="Electrolize"/>
                <a:cs typeface="Electrolize"/>
                <a:sym typeface="Electrolize"/>
              </a:rPr>
              <a:t>Demonstration</a:t>
            </a:r>
            <a:endParaRPr sz="3600"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525" y="1848050"/>
            <a:ext cx="2494599" cy="24945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0" y="405325"/>
            <a:ext cx="1054200" cy="4290900"/>
          </a:xfrm>
          <a:prstGeom prst="rect">
            <a:avLst/>
          </a:prstGeom>
          <a:solidFill>
            <a:srgbClr val="FF88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67275" y="195150"/>
            <a:ext cx="8809500" cy="4613700"/>
          </a:xfrm>
          <a:prstGeom prst="verticalScroll">
            <a:avLst>
              <a:gd fmla="val 12500" name="adj"/>
            </a:avLst>
          </a:prstGeom>
          <a:solidFill>
            <a:srgbClr val="666666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95150"/>
            <a:ext cx="8520600" cy="572700"/>
          </a:xfrm>
          <a:prstGeom prst="rect">
            <a:avLst/>
          </a:prstGeom>
          <a:effectLst>
            <a:outerShdw blurRad="57150" rotWithShape="0" algn="bl" dir="5400000" dist="4762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Things We Used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96250" y="1316800"/>
            <a:ext cx="2463900" cy="31305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List</a:t>
            </a:r>
            <a:endParaRPr u="sng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lectrolize"/>
              <a:buChar char="●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Ships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lectrolize"/>
              <a:buChar char="○"/>
            </a:pPr>
            <a:r>
              <a:rPr lang="en" sz="14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Allows ordered placement</a:t>
            </a:r>
            <a:endParaRPr sz="1400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lectrolize"/>
              <a:buChar char="●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Targets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lectrolize"/>
              <a:buChar char="○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Keeps track of damaged ships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387000" y="1316800"/>
            <a:ext cx="2463900" cy="3130500"/>
          </a:xfrm>
          <a:prstGeom prst="rect">
            <a:avLst/>
          </a:prstGeom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Matrix</a:t>
            </a:r>
            <a:endParaRPr u="sng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lectrolize"/>
              <a:buChar char="●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Boards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lectrolize"/>
              <a:buChar char="○"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Allows simple display for player board and enemy board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952775" y="1336050"/>
            <a:ext cx="2463900" cy="3130500"/>
          </a:xfrm>
          <a:prstGeom prst="rect">
            <a:avLst/>
          </a:prstGeom>
          <a:effectLst>
            <a:outerShdw blurRad="85725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Dictionary</a:t>
            </a:r>
            <a:endParaRPr u="sng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lectrolize"/>
              <a:buChar char="●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Ship locations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lectrolize"/>
              <a:buChar char="○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Allows us to easily check sunken ships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lectrolize"/>
              <a:buChar char="●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Player Input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lectrolize"/>
              <a:buChar char="○"/>
            </a:pPr>
            <a:r>
              <a:rPr lang="en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Reference dictionary to “read” player input</a:t>
            </a:r>
            <a:endParaRPr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20900" y="284550"/>
            <a:ext cx="8302200" cy="5821500"/>
          </a:xfrm>
          <a:prstGeom prst="can">
            <a:avLst>
              <a:gd fmla="val 16317" name="adj"/>
            </a:avLst>
          </a:prstGeom>
          <a:solidFill>
            <a:srgbClr val="64D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lectrolize"/>
                <a:ea typeface="Electrolize"/>
                <a:cs typeface="Electrolize"/>
                <a:sym typeface="Electrolize"/>
              </a:rPr>
              <a:t>Challenges</a:t>
            </a:r>
            <a:endParaRPr sz="36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40300" y="143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eZee"/>
              <a:buChar char="➔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Smart AI shooting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Shooting intelligently without “cheating”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Detecting when to turn around and shoot the other way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Shooting out of bounds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Shooting adjacent ships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eZee"/>
              <a:buChar char="➔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Placement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Discouraging adjacent placement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Recording ship locations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eZee"/>
              <a:buChar char="➔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Sink and Win Detection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Printing results (converting X’s to V’s) instantaneously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eZee"/>
              <a:buChar char="➔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GUI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BeeZee"/>
              <a:buChar char="◆"/>
            </a:pPr>
            <a:r>
              <a:rPr lang="en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Hiding enemy ships from the player</a:t>
            </a:r>
            <a:endParaRPr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139025" y="3209578"/>
            <a:ext cx="9452700" cy="2241697"/>
            <a:chOff x="-139025" y="3209578"/>
            <a:chExt cx="9452700" cy="2241697"/>
          </a:xfrm>
        </p:grpSpPr>
        <p:sp>
          <p:nvSpPr>
            <p:cNvPr id="116" name="Google Shape;116;p19"/>
            <p:cNvSpPr/>
            <p:nvPr/>
          </p:nvSpPr>
          <p:spPr>
            <a:xfrm>
              <a:off x="-139025" y="4570775"/>
              <a:ext cx="9452700" cy="8805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9"/>
            <p:cNvGrpSpPr/>
            <p:nvPr/>
          </p:nvGrpSpPr>
          <p:grpSpPr>
            <a:xfrm rot="3920190">
              <a:off x="7716889" y="3856461"/>
              <a:ext cx="498014" cy="150604"/>
              <a:chOff x="5050825" y="3683850"/>
              <a:chExt cx="498000" cy="150600"/>
            </a:xfrm>
          </p:grpSpPr>
          <p:sp>
            <p:nvSpPr>
              <p:cNvPr id="118" name="Google Shape;118;p19"/>
              <p:cNvSpPr/>
              <p:nvPr/>
            </p:nvSpPr>
            <p:spPr>
              <a:xfrm>
                <a:off x="5050825" y="3683850"/>
                <a:ext cx="498000" cy="348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5050825" y="3799650"/>
                <a:ext cx="498000" cy="348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9"/>
            <p:cNvSpPr/>
            <p:nvPr/>
          </p:nvSpPr>
          <p:spPr>
            <a:xfrm>
              <a:off x="7902375" y="3990075"/>
              <a:ext cx="660300" cy="381000"/>
            </a:xfrm>
            <a:prstGeom prst="trapezoid">
              <a:avLst>
                <a:gd fmla="val 547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9"/>
            <p:cNvGrpSpPr/>
            <p:nvPr/>
          </p:nvGrpSpPr>
          <p:grpSpPr>
            <a:xfrm rot="3920190">
              <a:off x="6892614" y="3852886"/>
              <a:ext cx="498014" cy="150604"/>
              <a:chOff x="5050825" y="3683850"/>
              <a:chExt cx="498000" cy="150600"/>
            </a:xfrm>
          </p:grpSpPr>
          <p:sp>
            <p:nvSpPr>
              <p:cNvPr id="122" name="Google Shape;122;p19"/>
              <p:cNvSpPr/>
              <p:nvPr/>
            </p:nvSpPr>
            <p:spPr>
              <a:xfrm>
                <a:off x="5050825" y="3683850"/>
                <a:ext cx="498000" cy="348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>
                <a:off x="5050825" y="3799650"/>
                <a:ext cx="498000" cy="348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9"/>
            <p:cNvSpPr/>
            <p:nvPr/>
          </p:nvSpPr>
          <p:spPr>
            <a:xfrm>
              <a:off x="7078100" y="3986500"/>
              <a:ext cx="660300" cy="381000"/>
            </a:xfrm>
            <a:prstGeom prst="trapezoid">
              <a:avLst>
                <a:gd fmla="val 547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rot="-3996576">
              <a:off x="1529219" y="3637563"/>
              <a:ext cx="741321" cy="92847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rot="-3996576">
              <a:off x="1374144" y="3581438"/>
              <a:ext cx="741321" cy="92847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158450" y="3834450"/>
              <a:ext cx="776100" cy="579300"/>
            </a:xfrm>
            <a:prstGeom prst="snip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8100000">
              <a:off x="810831" y="3521509"/>
              <a:ext cx="1506137" cy="1506137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 rot="-8100000">
              <a:off x="7014231" y="3521509"/>
              <a:ext cx="1506137" cy="1506137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2025306" y="1876525"/>
            <a:ext cx="5850226" cy="1802625"/>
            <a:chOff x="2025306" y="1876525"/>
            <a:chExt cx="5850226" cy="1802625"/>
          </a:xfrm>
        </p:grpSpPr>
        <p:sp>
          <p:nvSpPr>
            <p:cNvPr id="131" name="Google Shape;131;p19"/>
            <p:cNvSpPr/>
            <p:nvPr/>
          </p:nvSpPr>
          <p:spPr>
            <a:xfrm>
              <a:off x="6105000" y="2207575"/>
              <a:ext cx="1770532" cy="1388699"/>
            </a:xfrm>
            <a:custGeom>
              <a:rect b="b" l="l" r="r" t="t"/>
              <a:pathLst>
                <a:path extrusionOk="0" h="50738" w="55756">
                  <a:moveTo>
                    <a:pt x="55756" y="50738"/>
                  </a:moveTo>
                  <a:cubicBezTo>
                    <a:pt x="54455" y="47579"/>
                    <a:pt x="51295" y="37357"/>
                    <a:pt x="47950" y="31781"/>
                  </a:cubicBezTo>
                  <a:cubicBezTo>
                    <a:pt x="44605" y="26205"/>
                    <a:pt x="40237" y="21280"/>
                    <a:pt x="35684" y="17284"/>
                  </a:cubicBezTo>
                  <a:cubicBezTo>
                    <a:pt x="31131" y="13288"/>
                    <a:pt x="26577" y="10687"/>
                    <a:pt x="20630" y="7806"/>
                  </a:cubicBezTo>
                  <a:cubicBezTo>
                    <a:pt x="14683" y="4925"/>
                    <a:pt x="3438" y="130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132" name="Google Shape;132;p19"/>
            <p:cNvSpPr/>
            <p:nvPr/>
          </p:nvSpPr>
          <p:spPr>
            <a:xfrm>
              <a:off x="5614625" y="2410700"/>
              <a:ext cx="1393900" cy="1268450"/>
            </a:xfrm>
            <a:custGeom>
              <a:rect b="b" l="l" r="r" t="t"/>
              <a:pathLst>
                <a:path extrusionOk="0" h="50738" w="55756">
                  <a:moveTo>
                    <a:pt x="55756" y="50738"/>
                  </a:moveTo>
                  <a:cubicBezTo>
                    <a:pt x="54455" y="47579"/>
                    <a:pt x="51295" y="37357"/>
                    <a:pt x="47950" y="31781"/>
                  </a:cubicBezTo>
                  <a:cubicBezTo>
                    <a:pt x="44605" y="26205"/>
                    <a:pt x="40237" y="21280"/>
                    <a:pt x="35684" y="17284"/>
                  </a:cubicBezTo>
                  <a:cubicBezTo>
                    <a:pt x="31131" y="13288"/>
                    <a:pt x="26577" y="10687"/>
                    <a:pt x="20630" y="7806"/>
                  </a:cubicBezTo>
                  <a:cubicBezTo>
                    <a:pt x="14683" y="4925"/>
                    <a:pt x="3438" y="130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133" name="Google Shape;133;p19"/>
            <p:cNvSpPr txBox="1"/>
            <p:nvPr/>
          </p:nvSpPr>
          <p:spPr>
            <a:xfrm>
              <a:off x="2875050" y="1876525"/>
              <a:ext cx="3393900" cy="85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rgbClr val="FF0000"/>
                  </a:solidFill>
                  <a:latin typeface="ABeeZee"/>
                  <a:ea typeface="ABeeZee"/>
                  <a:cs typeface="ABeeZee"/>
                  <a:sym typeface="ABeeZee"/>
                </a:rPr>
                <a:t>Thank you!</a:t>
              </a:r>
              <a:endParaRPr sz="4800">
                <a:solidFill>
                  <a:srgbClr val="FF0000"/>
                </a:solidFill>
                <a:latin typeface="ABeeZee"/>
                <a:ea typeface="ABeeZee"/>
                <a:cs typeface="ABeeZee"/>
                <a:sym typeface="ABeeZee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flipH="1">
              <a:off x="2025306" y="2350075"/>
              <a:ext cx="951894" cy="855950"/>
            </a:xfrm>
            <a:custGeom>
              <a:rect b="b" l="l" r="r" t="t"/>
              <a:pathLst>
                <a:path extrusionOk="0" h="50738" w="55756">
                  <a:moveTo>
                    <a:pt x="55756" y="50738"/>
                  </a:moveTo>
                  <a:cubicBezTo>
                    <a:pt x="54455" y="47579"/>
                    <a:pt x="51295" y="37357"/>
                    <a:pt x="47950" y="31781"/>
                  </a:cubicBezTo>
                  <a:cubicBezTo>
                    <a:pt x="44605" y="26205"/>
                    <a:pt x="40237" y="21280"/>
                    <a:pt x="35684" y="17284"/>
                  </a:cubicBezTo>
                  <a:cubicBezTo>
                    <a:pt x="31131" y="13288"/>
                    <a:pt x="26577" y="10687"/>
                    <a:pt x="20630" y="7806"/>
                  </a:cubicBezTo>
                  <a:cubicBezTo>
                    <a:pt x="14683" y="4925"/>
                    <a:pt x="3438" y="130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