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9" r:id="rId10"/>
    <p:sldId id="263" r:id="rId11"/>
    <p:sldId id="265" r:id="rId12"/>
    <p:sldId id="266" r:id="rId13"/>
    <p:sldId id="271" r:id="rId14"/>
    <p:sldId id="270" r:id="rId15"/>
    <p:sldId id="272" r:id="rId16"/>
    <p:sldId id="273" r:id="rId17"/>
    <p:sldId id="274" r:id="rId18"/>
    <p:sldId id="278" r:id="rId19"/>
    <p:sldId id="279" r:id="rId20"/>
    <p:sldId id="275" r:id="rId21"/>
    <p:sldId id="276" r:id="rId22"/>
    <p:sldId id="277" r:id="rId23"/>
    <p:sldId id="267" r:id="rId24"/>
    <p:sldId id="268" r:id="rId25"/>
    <p:sldId id="280" r:id="rId26"/>
    <p:sldId id="283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318E2A-DAD3-4E91-A395-79CE4C2789F7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4"/>
            <p14:sldId id="269"/>
            <p14:sldId id="263"/>
            <p14:sldId id="265"/>
            <p14:sldId id="266"/>
            <p14:sldId id="271"/>
            <p14:sldId id="270"/>
            <p14:sldId id="272"/>
            <p14:sldId id="273"/>
            <p14:sldId id="274"/>
            <p14:sldId id="278"/>
            <p14:sldId id="279"/>
            <p14:sldId id="275"/>
            <p14:sldId id="276"/>
            <p14:sldId id="277"/>
            <p14:sldId id="267"/>
            <p14:sldId id="268"/>
            <p14:sldId id="280"/>
            <p14:sldId id="283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772" autoAdjust="0"/>
  </p:normalViewPr>
  <p:slideViewPr>
    <p:cSldViewPr snapToGrid="0">
      <p:cViewPr varScale="1">
        <p:scale>
          <a:sx n="97" d="100"/>
          <a:sy n="97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3DB30-34A2-49FC-A104-5ED25AA7FEB3}" type="datetimeFigureOut">
              <a:rPr lang="en-US" smtClean="0"/>
              <a:t>2023-12-09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6EB70-EF3E-4E3E-BA43-1E8CA46A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title ideas: NFL QB ROI, putting money where their mouth is 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6EB70-EF3E-4E3E-BA43-1E8CA46A0C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56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"ESPN Introduces The Total Quarterback Rating". ESPN Press Room U.S. August 2, 2011. Retrieved November 12, 2020.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6EB70-EF3E-4E3E-BA43-1E8CA46A0C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25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"NFL.com – NFL Quarterback Rating Formula". NFL.com. Archived from the original on August 14, 2011. Retrieved August 6, 2011.</a:t>
            </a:r>
          </a:p>
          <a:p>
            <a:pPr marL="228600" indent="-228600">
              <a:buAutoNum type="arabicPeriod"/>
            </a:pPr>
            <a:r>
              <a:rPr lang="en-US" dirty="0"/>
              <a:t>"NFL's Passer Rating". Pro Football Hall of Fame Official Site. NFL. January 1, 2005. Archived from the original on October 3, 2015. Retrieved December 27, 2016.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6EB70-EF3E-4E3E-BA43-1E8CA46A0C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9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2023-12-09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2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2023-12-09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9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2023-12-09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3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2023-12-09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1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2023-12-09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6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2023-12-09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8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2023-12-09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5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2023-12-09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6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2023-12-09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5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2023-12-09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0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2023-12-09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4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2023-12-09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556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A1D0-33BB-BB1B-0969-75FC8E74F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 paid and under delivered: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nfl</a:t>
            </a:r>
            <a:r>
              <a:rPr lang="en-US" dirty="0"/>
              <a:t> quarterbacks put money where their mouth’s at?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387F9-9043-B4F4-E542-CA20B5B09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Brought to you by </a:t>
            </a:r>
            <a:r>
              <a:rPr lang="en-US" dirty="0" err="1"/>
              <a:t>kayla</a:t>
            </a:r>
            <a:r>
              <a:rPr lang="en-US" dirty="0"/>
              <a:t> </a:t>
            </a:r>
            <a:r>
              <a:rPr lang="en-US" dirty="0" err="1"/>
              <a:t>rivera</a:t>
            </a:r>
            <a:r>
              <a:rPr lang="en-US" dirty="0"/>
              <a:t>, hazel </a:t>
            </a:r>
            <a:r>
              <a:rPr lang="en-US" dirty="0" err="1"/>
              <a:t>vergaralope</a:t>
            </a:r>
            <a:r>
              <a:rPr lang="en-US" dirty="0"/>
              <a:t>, </a:t>
            </a:r>
            <a:r>
              <a:rPr lang="en-US" dirty="0" err="1"/>
              <a:t>brian</a:t>
            </a:r>
            <a:r>
              <a:rPr lang="en-US" dirty="0"/>
              <a:t> Atchley, and Andrew </a:t>
            </a:r>
            <a:r>
              <a:rPr lang="en-US" dirty="0" err="1"/>
              <a:t>kim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55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imporantances</a:t>
            </a:r>
            <a:endParaRPr lang="en-US" dirty="0"/>
          </a:p>
        </p:txBody>
      </p:sp>
      <p:pic>
        <p:nvPicPr>
          <p:cNvPr id="4" name="Picture 3" descr="A graph with blue bars&#10;&#10;Description automatically generated">
            <a:extLst>
              <a:ext uri="{FF2B5EF4-FFF2-40B4-BE49-F238E27FC236}">
                <a16:creationId xmlns:a16="http://schemas.microsoft.com/office/drawing/2014/main" id="{4887B13A-CA8E-41B0-4B84-995DC2FE9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653" y="2306741"/>
            <a:ext cx="5242409" cy="4197658"/>
          </a:xfrm>
          <a:prstGeom prst="rect">
            <a:avLst/>
          </a:prstGeom>
        </p:spPr>
      </p:pic>
      <p:pic>
        <p:nvPicPr>
          <p:cNvPr id="6" name="Picture 5" descr="A computer screen with text&#10;&#10;Description automatically generated">
            <a:extLst>
              <a:ext uri="{FF2B5EF4-FFF2-40B4-BE49-F238E27FC236}">
                <a16:creationId xmlns:a16="http://schemas.microsoft.com/office/drawing/2014/main" id="{EC79DA04-4B4F-EA99-055E-CDB6D4C3D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09" y="3140657"/>
            <a:ext cx="5913344" cy="19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5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DBBC7CF-F7D4-01FB-41C0-526E566F8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72" y="1988222"/>
            <a:ext cx="6095238" cy="2038095"/>
          </a:xfrm>
          <a:prstGeom prst="rect">
            <a:avLst/>
          </a:prstGeom>
        </p:spPr>
      </p:pic>
      <p:pic>
        <p:nvPicPr>
          <p:cNvPr id="6" name="Picture 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5185F6FD-08BE-41CF-E232-50EF5AD32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796" y="4124640"/>
            <a:ext cx="8285714" cy="2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5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the model using trained data</a:t>
            </a:r>
          </a:p>
        </p:txBody>
      </p:sp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8EE2BAF1-CEC4-2A68-9594-F6D6FD028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555" y="2673920"/>
            <a:ext cx="5618294" cy="315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95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4" name="Picture 3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F6FE71A8-0088-52BC-D412-8536FA632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06" y="3195009"/>
            <a:ext cx="5247619" cy="2933333"/>
          </a:xfrm>
          <a:prstGeom prst="rect">
            <a:avLst/>
          </a:prstGeom>
        </p:spPr>
      </p:pic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160D53E-5077-422C-21D3-DA4C2B066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304" y="2281344"/>
            <a:ext cx="5876190" cy="1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0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charts</a:t>
            </a:r>
          </a:p>
        </p:txBody>
      </p:sp>
      <p:pic>
        <p:nvPicPr>
          <p:cNvPr id="4" name="Picture 3" descr="A graph of a person with blue dots&#10;&#10;Description automatically generated">
            <a:extLst>
              <a:ext uri="{FF2B5EF4-FFF2-40B4-BE49-F238E27FC236}">
                <a16:creationId xmlns:a16="http://schemas.microsoft.com/office/drawing/2014/main" id="{86579B2E-0ED0-20B3-B617-E0F9083BC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238" y="1914714"/>
            <a:ext cx="6809524" cy="3028571"/>
          </a:xfrm>
          <a:prstGeom prst="rect">
            <a:avLst/>
          </a:prstGeom>
        </p:spPr>
      </p:pic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D9B6DE4-B3B5-60EF-1942-FFA617998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511" y="5061712"/>
            <a:ext cx="5552381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07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analysis part 1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0E88DA7E-7406-72DA-3747-B3FCB46E7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1955129"/>
            <a:ext cx="5561905" cy="221904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C4FDBF2-9770-01D9-26C7-DDF192B4B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828" y="3737984"/>
            <a:ext cx="1691540" cy="1346663"/>
          </a:xfrm>
          <a:prstGeom prst="rect">
            <a:avLst/>
          </a:prstGeom>
        </p:spPr>
      </p:pic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C370194-E8FB-76CC-D5E9-D19DB42F8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32" y="5194061"/>
            <a:ext cx="5140432" cy="716955"/>
          </a:xfrm>
          <a:prstGeom prst="rect">
            <a:avLst/>
          </a:prstGeom>
        </p:spPr>
      </p:pic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2CE9A68-90DE-4089-40A9-11035B10F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069" y="4149149"/>
            <a:ext cx="5123421" cy="8894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CD89C7-6EBA-743A-9716-D7369682B8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9312" y="5409586"/>
            <a:ext cx="4299574" cy="87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99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analysis part 2</a:t>
            </a:r>
          </a:p>
        </p:txBody>
      </p:sp>
      <p:pic>
        <p:nvPicPr>
          <p:cNvPr id="4" name="Picture 3" descr="A computer screen with numbers and text&#10;&#10;Description automatically generated">
            <a:extLst>
              <a:ext uri="{FF2B5EF4-FFF2-40B4-BE49-F238E27FC236}">
                <a16:creationId xmlns:a16="http://schemas.microsoft.com/office/drawing/2014/main" id="{CD43C82A-37D7-0190-9333-C2A175F8B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1953458"/>
            <a:ext cx="3800000" cy="961905"/>
          </a:xfrm>
          <a:prstGeom prst="rect">
            <a:avLst/>
          </a:prstGeom>
        </p:spPr>
      </p:pic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01AD6A0-A578-CC8C-6B19-66475F9F2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56" y="3217198"/>
            <a:ext cx="4890527" cy="961905"/>
          </a:xfrm>
          <a:prstGeom prst="rect">
            <a:avLst/>
          </a:prstGeom>
        </p:spPr>
      </p:pic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6309043-049C-E705-3A4C-0AEFD39B7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07" y="4538897"/>
            <a:ext cx="6619048" cy="933333"/>
          </a:xfrm>
          <a:prstGeom prst="rect">
            <a:avLst/>
          </a:prstGeom>
        </p:spPr>
      </p:pic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6504B34D-898A-C3B5-D7C0-A47B6126C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2260963"/>
            <a:ext cx="7419543" cy="1052634"/>
          </a:xfrm>
          <a:prstGeom prst="rect">
            <a:avLst/>
          </a:prstGeom>
        </p:spPr>
      </p:pic>
      <p:pic>
        <p:nvPicPr>
          <p:cNvPr id="12" name="Picture 1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7D760BD-A044-D112-DEC8-894CDF3D2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3477" y="3863364"/>
            <a:ext cx="6912950" cy="679071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8978657-D161-A82C-C5A4-DB2DF5B3DA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6185" y="5472230"/>
            <a:ext cx="7599325" cy="109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Overlaying the two graphs part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52FC2-0437-39A8-EA83-296E85533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6" y="2125875"/>
            <a:ext cx="3295238" cy="447619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AF2141E-253F-0A4A-5999-48D4E34D1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480" y="2848896"/>
            <a:ext cx="8542857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35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Overlaying the two graphs part 2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EB8FDD72-5272-237F-1482-9FC3496B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30" y="2234417"/>
            <a:ext cx="5638095" cy="1333333"/>
          </a:xfrm>
          <a:prstGeom prst="rect">
            <a:avLst/>
          </a:prstGeom>
        </p:spPr>
      </p:pic>
      <p:pic>
        <p:nvPicPr>
          <p:cNvPr id="6" name="Picture 5" descr="A graph with a red line&#10;&#10;Description automatically generated">
            <a:extLst>
              <a:ext uri="{FF2B5EF4-FFF2-40B4-BE49-F238E27FC236}">
                <a16:creationId xmlns:a16="http://schemas.microsoft.com/office/drawing/2014/main" id="{8193A46B-9016-E4E9-3693-F407460C4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011" y="3090247"/>
            <a:ext cx="6828571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40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Overlaying the two graphs part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9C7A6-FCEF-FD9B-7254-C5106B9F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237" y="5516112"/>
            <a:ext cx="5443526" cy="612230"/>
          </a:xfrm>
          <a:prstGeom prst="rect">
            <a:avLst/>
          </a:prstGeom>
        </p:spPr>
      </p:pic>
      <p:pic>
        <p:nvPicPr>
          <p:cNvPr id="6" name="Picture 5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3602483E-2273-E9B0-398B-5154B9946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38" y="1991516"/>
            <a:ext cx="7656523" cy="338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5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3F6A-5235-2F6E-B12D-DE1B578B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qbr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56688-95CA-9521-219B-BB5501711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ESPN's Total Quarterback Rating is a proprietary statistic that was introduced in 2011 and is designed to measure the total effectiveness and performance of a quarterback.</a:t>
            </a:r>
          </a:p>
          <a:p>
            <a:r>
              <a:rPr lang="en-US" dirty="0"/>
              <a:t>The metric takes into account all of a quarterback's contribution to a game, including passing, rushing, sacks, penalties, touchdowns, and turnovers. </a:t>
            </a:r>
          </a:p>
          <a:p>
            <a:r>
              <a:rPr lang="en-US" dirty="0"/>
              <a:t>Moreover, each play is weighted based on its "difficulty", the context of the game, and the strength of the opposing defense.</a:t>
            </a:r>
          </a:p>
          <a:p>
            <a:r>
              <a:rPr lang="en-US" dirty="0"/>
              <a:t>This means that statistics in garbage time of a blowout game hold less merit than statistics in a close game. </a:t>
            </a:r>
          </a:p>
          <a:p>
            <a:r>
              <a:rPr lang="en-US" dirty="0"/>
              <a:t>Also, a quarterback who throws for four touchdowns and 300 yards against a strong defense will have a higher QBR than a quarterback who has the same stat line against the worst defense in the NFL.</a:t>
            </a:r>
          </a:p>
        </p:txBody>
      </p:sp>
    </p:spTree>
    <p:extLst>
      <p:ext uri="{BB962C8B-B14F-4D97-AF65-F5344CB8AC3E}">
        <p14:creationId xmlns:p14="http://schemas.microsoft.com/office/powerpoint/2010/main" val="44590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and </a:t>
            </a:r>
            <a:r>
              <a:rPr lang="en-US" dirty="0" err="1"/>
              <a:t>rmse</a:t>
            </a:r>
            <a:r>
              <a:rPr lang="en-US" dirty="0"/>
              <a:t>, relocate?</a:t>
            </a:r>
          </a:p>
        </p:txBody>
      </p:sp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A0C022F1-7D97-2E2A-38F7-31F635DED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92" y="2392447"/>
            <a:ext cx="10467415" cy="25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2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90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slide,  add more below!!</a:t>
            </a:r>
          </a:p>
        </p:txBody>
      </p:sp>
    </p:spTree>
    <p:extLst>
      <p:ext uri="{BB962C8B-B14F-4D97-AF65-F5344CB8AC3E}">
        <p14:creationId xmlns:p14="http://schemas.microsoft.com/office/powerpoint/2010/main" val="600712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B9B75-4AC9-28C2-9E71-4E33B697F81E}"/>
              </a:ext>
            </a:extLst>
          </p:cNvPr>
          <p:cNvSpPr txBox="1"/>
          <p:nvPr/>
        </p:nvSpPr>
        <p:spPr>
          <a:xfrm>
            <a:off x="3303257" y="3163529"/>
            <a:ext cx="5574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2903091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circle with white text&#10;&#10;Description automatically generated">
            <a:extLst>
              <a:ext uri="{FF2B5EF4-FFF2-40B4-BE49-F238E27FC236}">
                <a16:creationId xmlns:a16="http://schemas.microsoft.com/office/drawing/2014/main" id="{6A916E91-743A-3C73-F3EB-D2AB755BC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469" y="1005915"/>
            <a:ext cx="7289062" cy="484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5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9A619CD1-5541-675F-90FF-F44A8018A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47" y="1519482"/>
            <a:ext cx="6807306" cy="381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79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oad with words painted on it&#10;&#10;Description automatically generated">
            <a:extLst>
              <a:ext uri="{FF2B5EF4-FFF2-40B4-BE49-F238E27FC236}">
                <a16:creationId xmlns:a16="http://schemas.microsoft.com/office/drawing/2014/main" id="{8C9C7491-7D9F-51E8-D497-53944CC10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86" y="1640429"/>
            <a:ext cx="6197828" cy="35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74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lose-up of a typewriter and a piece of paper&#10;&#10;Description automatically generated">
            <a:extLst>
              <a:ext uri="{FF2B5EF4-FFF2-40B4-BE49-F238E27FC236}">
                <a16:creationId xmlns:a16="http://schemas.microsoft.com/office/drawing/2014/main" id="{AEB63C77-0BCB-546D-0C35-56630B66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405" y="1566379"/>
            <a:ext cx="5435189" cy="372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2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B9E0-1019-C1DB-FA77-9B36BEE3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passer rating (aka passing efficiency in college football)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699EF-B3E6-0813-350B-61D32700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the performance of passers, primarily quarterbacks, in gridiron football.</a:t>
            </a:r>
            <a:r>
              <a:rPr lang="en-US" baseline="30000" dirty="0"/>
              <a:t>1</a:t>
            </a:r>
          </a:p>
          <a:p>
            <a:r>
              <a:rPr lang="en-US" dirty="0"/>
              <a:t>Calculated using a player's passing attempts, completions, yards, touchdowns, and interceptions. </a:t>
            </a:r>
          </a:p>
          <a:p>
            <a:r>
              <a:rPr lang="en-US" dirty="0"/>
              <a:t>Passer rating in the NFL is on a scale from 0 to 158.3. </a:t>
            </a:r>
          </a:p>
          <a:p>
            <a:r>
              <a:rPr lang="en-US" dirty="0"/>
              <a:t>Passing efficiency in college football is on a scale from −731.6 to 1261.6.</a:t>
            </a:r>
          </a:p>
          <a:p>
            <a:r>
              <a:rPr lang="en-US" dirty="0"/>
              <a:t>Since 1973, passer rating has been the official formula used by the NFL to determine its passing leader.</a:t>
            </a:r>
            <a:r>
              <a:rPr lang="en-US" baseline="30000" dirty="0"/>
              <a:t>2</a:t>
            </a:r>
          </a:p>
          <a:p>
            <a:r>
              <a:rPr lang="en-US" dirty="0"/>
              <a:t>Passer rating is sometimes colloquially referred to as “quarterback rating” or “QB rating”, however the statistic applies only to passing (not to other contributions by a quarterback) and applies to any player at any position who throws a forward pass, not just to quarterbacks.</a:t>
            </a:r>
          </a:p>
        </p:txBody>
      </p:sp>
    </p:spTree>
    <p:extLst>
      <p:ext uri="{BB962C8B-B14F-4D97-AF65-F5344CB8AC3E}">
        <p14:creationId xmlns:p14="http://schemas.microsoft.com/office/powerpoint/2010/main" val="111519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76C3-6190-86F8-BE5A-3703C452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64DE-2751-23E3-C889-C27ADE127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Intangible assets</a:t>
            </a:r>
          </a:p>
          <a:p>
            <a:pPr lvl="1"/>
            <a:r>
              <a:rPr lang="en-US" dirty="0"/>
              <a:t>Leadership</a:t>
            </a:r>
          </a:p>
          <a:p>
            <a:pPr lvl="1"/>
            <a:r>
              <a:rPr lang="en-US" dirty="0"/>
              <a:t>more?</a:t>
            </a:r>
          </a:p>
          <a:p>
            <a:r>
              <a:rPr lang="en-US" dirty="0"/>
              <a:t>Effect of experience</a:t>
            </a:r>
          </a:p>
          <a:p>
            <a:r>
              <a:rPr lang="en-US" dirty="0"/>
              <a:t>Injuries</a:t>
            </a:r>
          </a:p>
          <a:p>
            <a:r>
              <a:rPr lang="en-US" dirty="0"/>
              <a:t>Indirect added value</a:t>
            </a:r>
          </a:p>
          <a:p>
            <a:pPr lvl="1"/>
            <a:r>
              <a:rPr lang="en-US" dirty="0"/>
              <a:t>Stadium attendance</a:t>
            </a:r>
          </a:p>
          <a:p>
            <a:pPr lvl="1"/>
            <a:r>
              <a:rPr lang="en-US" dirty="0"/>
              <a:t>Jersey sales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6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nfl_data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170AA-B9D4-9A9B-96A2-428410694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359" y="2200017"/>
            <a:ext cx="7007282" cy="392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Standard Scaler</a:t>
            </a:r>
            <a:endParaRPr lang="en-US" dirty="0"/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6BCD9DF-8863-084B-2A0B-1158EE02A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54" y="2528150"/>
            <a:ext cx="6971428" cy="296190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C4550F2-495B-2A5B-D907-361C0EFC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588" y="2334687"/>
            <a:ext cx="2432797" cy="347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2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regressor</a:t>
            </a:r>
          </a:p>
        </p:txBody>
      </p: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3809B15A-EB0A-9477-C0CF-1D6CE6348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75" y="2330330"/>
            <a:ext cx="4815179" cy="1720561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1AC6249-8BC4-C34C-4459-BB85474B4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653" y="2631843"/>
            <a:ext cx="5555095" cy="3455988"/>
          </a:xfrm>
          <a:prstGeom prst="rect">
            <a:avLst/>
          </a:prstGeom>
        </p:spPr>
      </p:pic>
      <p:pic>
        <p:nvPicPr>
          <p:cNvPr id="9" name="Picture 8" descr="A screen shot of a computer error&#10;&#10;Description automatically generated">
            <a:extLst>
              <a:ext uri="{FF2B5EF4-FFF2-40B4-BE49-F238E27FC236}">
                <a16:creationId xmlns:a16="http://schemas.microsoft.com/office/drawing/2014/main" id="{EA0C647E-CAFE-C636-E953-F395FC4C0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94" y="4279730"/>
            <a:ext cx="4451016" cy="172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0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regressor (cont., hyperparameter tuning)</a:t>
            </a:r>
          </a:p>
        </p:txBody>
      </p:sp>
      <p:pic>
        <p:nvPicPr>
          <p:cNvPr id="6" name="Picture 5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2ED3BF22-D229-4454-3B18-3E9BF3CBD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490" y="1923215"/>
            <a:ext cx="9084423" cy="46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2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regressor (cont., hyperparameter tuning)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87A69A6-5CA6-132B-996D-7F8DF8905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81" y="2008619"/>
            <a:ext cx="8011838" cy="454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03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111</TotalTime>
  <Words>536</Words>
  <Application>Microsoft Office PowerPoint</Application>
  <PresentationFormat>Widescreen</PresentationFormat>
  <Paragraphs>50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Consolas</vt:lpstr>
      <vt:lpstr>Gill Sans MT</vt:lpstr>
      <vt:lpstr>Wingdings 2</vt:lpstr>
      <vt:lpstr>Dividend</vt:lpstr>
      <vt:lpstr>Over paid and under delivered:  do nfl quarterbacks put money where their mouth’s at?</vt:lpstr>
      <vt:lpstr>What is qbr</vt:lpstr>
      <vt:lpstr>passer rating (aka passing efficiency in college football)</vt:lpstr>
      <vt:lpstr>limitations</vt:lpstr>
      <vt:lpstr>nfl_data.head()</vt:lpstr>
      <vt:lpstr>Standard Scaler</vt:lpstr>
      <vt:lpstr>Random forest regressor</vt:lpstr>
      <vt:lpstr>Random forest regressor (cont., hyperparameter tuning)</vt:lpstr>
      <vt:lpstr>Random forest regressor (cont., hyperparameter tuning)</vt:lpstr>
      <vt:lpstr>Feature imporantances</vt:lpstr>
      <vt:lpstr>Cross validation</vt:lpstr>
      <vt:lpstr>Evaluating the model using trained data</vt:lpstr>
      <vt:lpstr>Linear regression</vt:lpstr>
      <vt:lpstr>Linear regression charts</vt:lpstr>
      <vt:lpstr>Actual analysis part 1</vt:lpstr>
      <vt:lpstr>Actual analysis part 2</vt:lpstr>
      <vt:lpstr>Overlaying the two graphs part 1</vt:lpstr>
      <vt:lpstr>Overlaying the two graphs part 2</vt:lpstr>
      <vt:lpstr>Overlaying the two graphs part 3</vt:lpstr>
      <vt:lpstr>Cross validation and rmse, relocate?</vt:lpstr>
      <vt:lpstr>PowerPoint Presentation</vt:lpstr>
      <vt:lpstr>PowerPoint Presentation</vt:lpstr>
      <vt:lpstr>End of slide,  add more below!!</vt:lpstr>
      <vt:lpstr>The end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 paid, under delivered:  do nfl quarterbacks put money where their mouths at?</dc:title>
  <dc:creator>Andrew Kim</dc:creator>
  <cp:lastModifiedBy>Andrew Kim</cp:lastModifiedBy>
  <cp:revision>11</cp:revision>
  <dcterms:created xsi:type="dcterms:W3CDTF">2023-12-05T03:35:31Z</dcterms:created>
  <dcterms:modified xsi:type="dcterms:W3CDTF">2023-12-09T18:51:05Z</dcterms:modified>
</cp:coreProperties>
</file>