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9" r:id="rId4"/>
    <p:sldId id="260" r:id="rId5"/>
    <p:sldId id="262" r:id="rId6"/>
    <p:sldId id="263" r:id="rId7"/>
    <p:sldId id="266" r:id="rId8"/>
    <p:sldId id="261" r:id="rId9"/>
    <p:sldId id="268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00"/>
    <a:srgbClr val="99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8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4A116-9B7F-F44E-A754-9B718878637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6384-F93B-5C41-88C2-A8A755CE2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1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df"/><Relationship Id="rId7" Type="http://schemas.openxmlformats.org/officeDocument/2006/relationships/image" Target="../media/image2.pd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4.pd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INF 551 Project Proposal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Meta Gutenberg</a:t>
            </a: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493732" y="4947005"/>
            <a:ext cx="3718344" cy="3639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i="1" u="none" strike="noStrike" kern="1200" cap="none" spc="0" normalizeH="0" baseline="0" noProof="0" dirty="0"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Chenghao Mou	</a:t>
            </a:r>
            <a:r>
              <a:rPr lang="en-US" i="1" dirty="0">
                <a:latin typeface="Times New Roman"/>
                <a:cs typeface="Times New Roman"/>
              </a:rPr>
              <a:t>Han Zhang</a:t>
            </a:r>
            <a:endParaRPr kumimoji="0" lang="en-US" i="1" u="none" strike="noStrike" kern="1200" cap="none" spc="0" normalizeH="0" baseline="0" noProof="0" dirty="0"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CC67E6-A646-D940-9A2D-86799B4CB2C2}"/>
              </a:ext>
            </a:extLst>
          </p:cNvPr>
          <p:cNvSpPr txBox="1"/>
          <p:nvPr/>
        </p:nvSpPr>
        <p:spPr>
          <a:xfrm>
            <a:off x="6731540" y="4941651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 9,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2385C9-82DC-2D47-8DF2-9A44C86EA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" y="152402"/>
            <a:ext cx="9119637" cy="526868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1C4ED95-FCF9-C849-B04A-519D580A35E2}"/>
              </a:ext>
            </a:extLst>
          </p:cNvPr>
          <p:cNvSpPr/>
          <p:nvPr/>
        </p:nvSpPr>
        <p:spPr>
          <a:xfrm>
            <a:off x="6088588" y="466696"/>
            <a:ext cx="2728841" cy="5565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F874A4-10F6-EE4E-9DEC-0D5125094F24}"/>
              </a:ext>
            </a:extLst>
          </p:cNvPr>
          <p:cNvSpPr/>
          <p:nvPr/>
        </p:nvSpPr>
        <p:spPr>
          <a:xfrm>
            <a:off x="431721" y="1583293"/>
            <a:ext cx="2496535" cy="15191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9CE8DCF-57CB-F045-950D-FC1D7EC765F0}"/>
              </a:ext>
            </a:extLst>
          </p:cNvPr>
          <p:cNvSpPr txBox="1">
            <a:spLocks/>
          </p:cNvSpPr>
          <p:nvPr/>
        </p:nvSpPr>
        <p:spPr>
          <a:xfrm>
            <a:off x="5295672" y="5938223"/>
            <a:ext cx="3521757" cy="45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Gutenberg website </a:t>
            </a:r>
            <a:r>
              <a:rPr kumimoji="0" lang="en-US" b="1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  2</a:t>
            </a:r>
            <a:endParaRPr kumimoji="0" lang="en-US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59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5496" y="1746588"/>
            <a:ext cx="739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>
                <a:solidFill>
                  <a:srgbClr val="FF9900"/>
                </a:solidFill>
                <a:latin typeface="American Typewriter" panose="02090604020004020304" pitchFamily="18" charset="77"/>
              </a:rPr>
              <a:t>Functionality</a:t>
            </a:r>
          </a:p>
          <a:p>
            <a:pPr lvl="0">
              <a:spcBef>
                <a:spcPct val="0"/>
              </a:spcBef>
              <a:defRPr/>
            </a:pPr>
            <a:r>
              <a:rPr lang="en-US" sz="2000" dirty="0">
                <a:solidFill>
                  <a:srgbClr val="C00000"/>
                </a:solidFill>
              </a:rPr>
              <a:t>User-friendly Meta Search in all PDF, EPUB files from Project Gutenberg and other free PDF books.</a:t>
            </a:r>
          </a:p>
          <a:p>
            <a:pPr lvl="0">
              <a:spcBef>
                <a:spcPct val="0"/>
              </a:spcBef>
              <a:defRPr/>
            </a:pPr>
            <a:endParaRPr lang="en-US" sz="2000" dirty="0"/>
          </a:p>
          <a:p>
            <a:pPr lvl="0">
              <a:spcBef>
                <a:spcPct val="0"/>
              </a:spcBef>
              <a:defRPr/>
            </a:pPr>
            <a:r>
              <a:rPr lang="en-US" sz="2000" b="1" dirty="0">
                <a:solidFill>
                  <a:srgbClr val="FF9900"/>
                </a:solidFill>
                <a:latin typeface="American Typewriter" panose="02090604020004020304" pitchFamily="18" charset="77"/>
              </a:rPr>
              <a:t>Data Source</a:t>
            </a:r>
          </a:p>
          <a:p>
            <a:pPr lvl="0">
              <a:spcBef>
                <a:spcPct val="0"/>
              </a:spcBef>
              <a:defRPr/>
            </a:pPr>
            <a:r>
              <a:rPr lang="en-US" sz="2000" dirty="0">
                <a:solidFill>
                  <a:srgbClr val="C00000"/>
                </a:solidFill>
              </a:rPr>
              <a:t>Mainly from Project GutenBerg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7AFB1-0E82-8B4F-9AC6-D8D650D95C1E}"/>
              </a:ext>
            </a:extLst>
          </p:cNvPr>
          <p:cNvSpPr/>
          <p:nvPr/>
        </p:nvSpPr>
        <p:spPr>
          <a:xfrm>
            <a:off x="0" y="43807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merican Typewriter" panose="02090604020004020304" pitchFamily="18" charset="77"/>
                <a:cs typeface="Apple Chancery" panose="03020702040506060504" pitchFamily="66" charset="-79"/>
              </a:rPr>
              <a:t>Idea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C791969-BFC7-D84D-A018-38BB6C4D991E}"/>
              </a:ext>
            </a:extLst>
          </p:cNvPr>
          <p:cNvSpPr txBox="1">
            <a:spLocks/>
          </p:cNvSpPr>
          <p:nvPr/>
        </p:nvSpPr>
        <p:spPr>
          <a:xfrm>
            <a:off x="5295672" y="5938223"/>
            <a:ext cx="3521757" cy="45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| 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543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American Typewriter" panose="02090604020004020304" pitchFamily="18" charset="77"/>
              </a:rPr>
              <a:t>PDF/EPUB Meta Information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2B3E8-FAB2-C844-AF24-5EDFB8482A61}"/>
              </a:ext>
            </a:extLst>
          </p:cNvPr>
          <p:cNvSpPr/>
          <p:nvPr/>
        </p:nvSpPr>
        <p:spPr>
          <a:xfrm>
            <a:off x="2088931" y="1434857"/>
            <a:ext cx="46114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Creator/Author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Publisher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Publish 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Identifiers(UUID/ISBN)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Subject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Title/Name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Keywords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PDF Version/EPUB Version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TOC(Table of Contents)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8C5C317-F3FE-824B-900C-A81284FBC58F}"/>
              </a:ext>
            </a:extLst>
          </p:cNvPr>
          <p:cNvSpPr txBox="1">
            <a:spLocks/>
          </p:cNvSpPr>
          <p:nvPr/>
        </p:nvSpPr>
        <p:spPr>
          <a:xfrm>
            <a:off x="5295672" y="5938223"/>
            <a:ext cx="3521757" cy="45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 Information |  4</a:t>
            </a:r>
          </a:p>
        </p:txBody>
      </p:sp>
    </p:spTree>
    <p:extLst>
      <p:ext uri="{BB962C8B-B14F-4D97-AF65-F5344CB8AC3E}">
        <p14:creationId xmlns:p14="http://schemas.microsoft.com/office/powerpoint/2010/main" val="234408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2027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merican Typewriter" panose="02090604020004020304" pitchFamily="18" charset="77"/>
              </a:rPr>
              <a:t>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2485A-229B-094E-B906-2E5EB241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98" y="914400"/>
            <a:ext cx="4481158" cy="464294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D870557-7620-C745-A78E-9D3FF47C5BA5}"/>
              </a:ext>
            </a:extLst>
          </p:cNvPr>
          <p:cNvSpPr txBox="1">
            <a:spLocks/>
          </p:cNvSpPr>
          <p:nvPr/>
        </p:nvSpPr>
        <p:spPr>
          <a:xfrm>
            <a:off x="5295672" y="5938223"/>
            <a:ext cx="3521757" cy="45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|  5</a:t>
            </a:r>
          </a:p>
        </p:txBody>
      </p:sp>
    </p:spTree>
    <p:extLst>
      <p:ext uri="{BB962C8B-B14F-4D97-AF65-F5344CB8AC3E}">
        <p14:creationId xmlns:p14="http://schemas.microsoft.com/office/powerpoint/2010/main" val="128467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2027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merican Typewriter" panose="02090604020004020304" pitchFamily="18" charset="77"/>
              </a:rPr>
              <a:t>Major Dependencies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8E659-A4CA-174C-B63C-886B9C38D560}"/>
              </a:ext>
            </a:extLst>
          </p:cNvPr>
          <p:cNvSpPr/>
          <p:nvPr/>
        </p:nvSpPr>
        <p:spPr>
          <a:xfrm>
            <a:off x="1962807" y="1793907"/>
            <a:ext cx="4572000" cy="1938992"/>
          </a:xfrm>
          <a:prstGeom prst="rect">
            <a:avLst/>
          </a:prstGeom>
        </p:spPr>
        <p:txBody>
          <a:bodyPr numCol="1">
            <a:spAutoFit/>
          </a:bodyPr>
          <a:lstStyle/>
          <a:p>
            <a:pPr marL="342900" lvl="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2000" dirty="0" err="1"/>
              <a:t>Oletools</a:t>
            </a:r>
            <a:endParaRPr lang="en-US" sz="2000" dirty="0"/>
          </a:p>
          <a:p>
            <a:pPr marL="342900" lvl="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2000" dirty="0" err="1"/>
              <a:t>PyPDF</a:t>
            </a:r>
            <a:endParaRPr lang="en-US" sz="2000" dirty="0"/>
          </a:p>
          <a:p>
            <a:pPr marL="342900" lvl="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2000" dirty="0" err="1"/>
              <a:t>Epub</a:t>
            </a:r>
            <a:r>
              <a:rPr lang="en-US" sz="2000" dirty="0"/>
              <a:t>-meta</a:t>
            </a:r>
          </a:p>
          <a:p>
            <a:pPr marL="342900" lvl="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2000" dirty="0"/>
              <a:t>Flask</a:t>
            </a:r>
          </a:p>
          <a:p>
            <a:pPr marL="342900" lvl="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2000" dirty="0"/>
              <a:t>Firebase</a:t>
            </a:r>
          </a:p>
          <a:p>
            <a:pPr marL="342900" lvl="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sz="2000" dirty="0"/>
              <a:t>AngularJS/</a:t>
            </a:r>
            <a:r>
              <a:rPr lang="en-US" sz="2000" dirty="0" err="1"/>
              <a:t>Jquery</a:t>
            </a:r>
            <a:r>
              <a:rPr lang="en-US" sz="2000" dirty="0"/>
              <a:t>/Fuse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47E608-FF3A-8043-90CC-222E6D7E93B6}"/>
              </a:ext>
            </a:extLst>
          </p:cNvPr>
          <p:cNvSpPr txBox="1">
            <a:spLocks/>
          </p:cNvSpPr>
          <p:nvPr/>
        </p:nvSpPr>
        <p:spPr>
          <a:xfrm>
            <a:off x="5295672" y="5938223"/>
            <a:ext cx="3521757" cy="45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Dependencies |  6</a:t>
            </a:r>
          </a:p>
        </p:txBody>
      </p:sp>
    </p:spTree>
    <p:extLst>
      <p:ext uri="{BB962C8B-B14F-4D97-AF65-F5344CB8AC3E}">
        <p14:creationId xmlns:p14="http://schemas.microsoft.com/office/powerpoint/2010/main" val="234458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A21C93-E25C-C344-ACCD-A696853C59A9}"/>
              </a:ext>
            </a:extLst>
          </p:cNvPr>
          <p:cNvSpPr/>
          <p:nvPr/>
        </p:nvSpPr>
        <p:spPr>
          <a:xfrm>
            <a:off x="1274323" y="1254867"/>
            <a:ext cx="67996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000" b="1" dirty="0">
                <a:solidFill>
                  <a:srgbClr val="C00000"/>
                </a:solidFill>
                <a:latin typeface="American Typewriter" panose="02090604020004020304" pitchFamily="18" charset="77"/>
              </a:rPr>
              <a:t> </a:t>
            </a:r>
          </a:p>
          <a:p>
            <a:pPr lvl="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C00000"/>
                </a:solidFill>
              </a:rPr>
              <a:t>Currently supports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9900"/>
                </a:solidFill>
              </a:rPr>
              <a:t>File formats: MS, PDF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9900"/>
                </a:solidFill>
              </a:rPr>
              <a:t>Upload and Extraction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9900"/>
                </a:solidFill>
              </a:rPr>
              <a:t>Server File Storage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9900"/>
                </a:solidFill>
              </a:rPr>
              <a:t>Firebase Synchronization 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FF9900"/>
                </a:solidFill>
              </a:rPr>
              <a:t>Local Fuzzy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9BB47-2514-F44C-AD89-4E9790DF36C0}"/>
              </a:ext>
            </a:extLst>
          </p:cNvPr>
          <p:cNvSpPr/>
          <p:nvPr/>
        </p:nvSpPr>
        <p:spPr>
          <a:xfrm>
            <a:off x="0" y="43807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merican Typewriter" panose="02090604020004020304" pitchFamily="18" charset="77"/>
              </a:rPr>
              <a:t>Prototype</a:t>
            </a:r>
            <a:endParaRPr lang="en-US" sz="2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CD52C29-18D0-674E-BA49-E9E384929FEB}"/>
              </a:ext>
            </a:extLst>
          </p:cNvPr>
          <p:cNvSpPr txBox="1">
            <a:spLocks/>
          </p:cNvSpPr>
          <p:nvPr/>
        </p:nvSpPr>
        <p:spPr>
          <a:xfrm>
            <a:off x="5295672" y="5938223"/>
            <a:ext cx="3521757" cy="45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|  7</a:t>
            </a:r>
          </a:p>
        </p:txBody>
      </p:sp>
    </p:spTree>
    <p:extLst>
      <p:ext uri="{BB962C8B-B14F-4D97-AF65-F5344CB8AC3E}">
        <p14:creationId xmlns:p14="http://schemas.microsoft.com/office/powerpoint/2010/main" val="369343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A21C93-E25C-C344-ACCD-A696853C59A9}"/>
              </a:ext>
            </a:extLst>
          </p:cNvPr>
          <p:cNvSpPr/>
          <p:nvPr/>
        </p:nvSpPr>
        <p:spPr>
          <a:xfrm>
            <a:off x="1274323" y="1254867"/>
            <a:ext cx="67996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b="1" dirty="0">
                <a:solidFill>
                  <a:srgbClr val="C00000"/>
                </a:solidFill>
              </a:rPr>
              <a:t>Members</a:t>
            </a:r>
          </a:p>
          <a:p>
            <a:pPr lvl="0">
              <a:spcBef>
                <a:spcPct val="0"/>
              </a:spcBef>
              <a:defRPr/>
            </a:pPr>
            <a:endParaRPr lang="en-US" sz="2000" dirty="0">
              <a:solidFill>
                <a:srgbClr val="C00000"/>
              </a:solidFill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000" dirty="0">
                <a:solidFill>
                  <a:srgbClr val="C00000"/>
                </a:solidFill>
              </a:rPr>
              <a:t>Chenghao Mou</a:t>
            </a:r>
          </a:p>
          <a:p>
            <a:pPr lvl="0">
              <a:spcBef>
                <a:spcPct val="0"/>
              </a:spcBef>
              <a:defRPr/>
            </a:pPr>
            <a:endParaRPr lang="en-US" sz="2000" dirty="0">
              <a:solidFill>
                <a:srgbClr val="C00000"/>
              </a:solidFill>
            </a:endParaRPr>
          </a:p>
          <a:p>
            <a:pPr lvl="0">
              <a:spcBef>
                <a:spcPct val="0"/>
              </a:spcBef>
              <a:defRPr/>
            </a:pPr>
            <a:r>
              <a:rPr lang="en-US" dirty="0"/>
              <a:t>	Front-end implementation and query requests</a:t>
            </a:r>
            <a:r>
              <a:rPr lang="en-US" sz="2000" dirty="0"/>
              <a:t> </a:t>
            </a:r>
          </a:p>
          <a:p>
            <a:pPr lvl="0">
              <a:spcBef>
                <a:spcPct val="0"/>
              </a:spcBef>
              <a:defRPr/>
            </a:pPr>
            <a:endParaRPr lang="en-US" sz="2000" dirty="0">
              <a:solidFill>
                <a:srgbClr val="C00000"/>
              </a:solidFill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000" dirty="0">
                <a:solidFill>
                  <a:srgbClr val="C00000"/>
                </a:solidFill>
              </a:rPr>
              <a:t>Han Zhang</a:t>
            </a:r>
          </a:p>
          <a:p>
            <a:pPr lvl="0">
              <a:spcBef>
                <a:spcPct val="0"/>
              </a:spcBef>
              <a:defRPr/>
            </a:pPr>
            <a:endParaRPr lang="en-US" sz="2000" dirty="0">
              <a:solidFill>
                <a:srgbClr val="C00000"/>
              </a:solidFill>
            </a:endParaRPr>
          </a:p>
          <a:p>
            <a:pPr lvl="0">
              <a:spcBef>
                <a:spcPct val="0"/>
              </a:spcBef>
              <a:defRPr/>
            </a:pPr>
            <a:r>
              <a:rPr lang="en-US" dirty="0"/>
              <a:t>	Back-end applications, including uploading and extraction</a:t>
            </a:r>
            <a:r>
              <a:rPr lang="en-US" sz="2000" dirty="0"/>
              <a:t> 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A3F23-A16B-C441-822C-2FAFF6A8D0F7}"/>
              </a:ext>
            </a:extLst>
          </p:cNvPr>
          <p:cNvSpPr/>
          <p:nvPr/>
        </p:nvSpPr>
        <p:spPr>
          <a:xfrm>
            <a:off x="0" y="452998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C00000"/>
                </a:solidFill>
                <a:latin typeface="American Typewriter" panose="02090604020004020304" pitchFamily="18" charset="77"/>
              </a:rPr>
              <a:t>Team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919F83D-E559-884C-AEE7-363994363C58}"/>
              </a:ext>
            </a:extLst>
          </p:cNvPr>
          <p:cNvSpPr txBox="1">
            <a:spLocks/>
          </p:cNvSpPr>
          <p:nvPr/>
        </p:nvSpPr>
        <p:spPr>
          <a:xfrm>
            <a:off x="5295672" y="5938223"/>
            <a:ext cx="3521757" cy="45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|  8</a:t>
            </a:r>
          </a:p>
        </p:txBody>
      </p:sp>
    </p:spTree>
    <p:extLst>
      <p:ext uri="{BB962C8B-B14F-4D97-AF65-F5344CB8AC3E}">
        <p14:creationId xmlns:p14="http://schemas.microsoft.com/office/powerpoint/2010/main" val="419917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A21C93-E25C-C344-ACCD-A696853C59A9}"/>
              </a:ext>
            </a:extLst>
          </p:cNvPr>
          <p:cNvSpPr/>
          <p:nvPr/>
        </p:nvSpPr>
        <p:spPr>
          <a:xfrm>
            <a:off x="963038" y="1566153"/>
            <a:ext cx="7062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FF9900"/>
                </a:solidFill>
              </a:rPr>
              <a:t>4 weeks	: fully functional prototype 	</a:t>
            </a:r>
            <a:r>
              <a:rPr lang="en-US" sz="2400" dirty="0">
                <a:solidFill>
                  <a:srgbClr val="C00000"/>
                </a:solidFill>
              </a:rPr>
              <a:t>9.30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FF9900"/>
                </a:solidFill>
              </a:rPr>
              <a:t>2 weeks	: UX and UI improvement 		</a:t>
            </a:r>
            <a:r>
              <a:rPr lang="en-US" sz="2400" dirty="0">
                <a:solidFill>
                  <a:srgbClr val="C00000"/>
                </a:solidFill>
              </a:rPr>
              <a:t>10.14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FF9900"/>
                </a:solidFill>
              </a:rPr>
              <a:t>2 weeks	: Documentation 				</a:t>
            </a:r>
            <a:r>
              <a:rPr lang="en-US" sz="2400" dirty="0">
                <a:solidFill>
                  <a:srgbClr val="C00000"/>
                </a:solidFill>
              </a:rPr>
              <a:t>10.29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FF9900"/>
                </a:solidFill>
              </a:rPr>
              <a:t>1 month: Extra functionalities and UI 	</a:t>
            </a:r>
            <a:r>
              <a:rPr lang="en-US" sz="2400" dirty="0">
                <a:solidFill>
                  <a:srgbClr val="C00000"/>
                </a:solidFill>
              </a:rPr>
              <a:t>11.26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33FBD3-42DA-8046-8B1E-F7E18DD6177B}"/>
              </a:ext>
            </a:extLst>
          </p:cNvPr>
          <p:cNvSpPr/>
          <p:nvPr/>
        </p:nvSpPr>
        <p:spPr>
          <a:xfrm>
            <a:off x="0" y="452998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C00000"/>
                </a:solidFill>
                <a:latin typeface="American Typewriter" panose="02090604020004020304" pitchFamily="18" charset="77"/>
              </a:rPr>
              <a:t>Milestones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E69EC70-A55B-4E41-9608-05AF8EF38219}"/>
              </a:ext>
            </a:extLst>
          </p:cNvPr>
          <p:cNvSpPr txBox="1">
            <a:spLocks/>
          </p:cNvSpPr>
          <p:nvPr/>
        </p:nvSpPr>
        <p:spPr>
          <a:xfrm>
            <a:off x="5295672" y="5938223"/>
            <a:ext cx="3521757" cy="45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 |  8</a:t>
            </a:r>
          </a:p>
        </p:txBody>
      </p:sp>
    </p:spTree>
    <p:extLst>
      <p:ext uri="{BB962C8B-B14F-4D97-AF65-F5344CB8AC3E}">
        <p14:creationId xmlns:p14="http://schemas.microsoft.com/office/powerpoint/2010/main" val="352680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142</Words>
  <Application>Microsoft Macintosh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American Typewriter</vt:lpstr>
      <vt:lpstr>Apple Chancery</vt:lpstr>
      <vt:lpstr>Arial</vt:lpstr>
      <vt:lpstr>Calibri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mouchenghao</dc:creator>
  <cp:lastModifiedBy>Han Zhang</cp:lastModifiedBy>
  <cp:revision>20</cp:revision>
  <cp:lastPrinted>2012-02-07T18:57:58Z</cp:lastPrinted>
  <dcterms:created xsi:type="dcterms:W3CDTF">2018-09-01T22:34:51Z</dcterms:created>
  <dcterms:modified xsi:type="dcterms:W3CDTF">2018-09-09T21:47:52Z</dcterms:modified>
</cp:coreProperties>
</file>