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322" r:id="rId5"/>
    <p:sldId id="321" r:id="rId6"/>
    <p:sldId id="323" r:id="rId7"/>
    <p:sldId id="320" r:id="rId8"/>
    <p:sldId id="324" r:id="rId9"/>
    <p:sldId id="325" r:id="rId10"/>
    <p:sldId id="326" r:id="rId11"/>
    <p:sldId id="327" r:id="rId12"/>
    <p:sldId id="328" r:id="rId13"/>
    <p:sldId id="329" r:id="rId14"/>
    <p:sldId id="342"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93258C-3DC8-4C70-AD4C-111F37D2C99B}">
          <p14:sldIdLst>
            <p14:sldId id="322"/>
            <p14:sldId id="321"/>
            <p14:sldId id="323"/>
            <p14:sldId id="320"/>
            <p14:sldId id="324"/>
            <p14:sldId id="325"/>
            <p14:sldId id="326"/>
            <p14:sldId id="327"/>
            <p14:sldId id="328"/>
            <p14:sldId id="329"/>
            <p14:sldId id="342"/>
            <p14:sldId id="330"/>
            <p14:sldId id="331"/>
            <p14:sldId id="332"/>
            <p14:sldId id="333"/>
            <p14:sldId id="334"/>
            <p14:sldId id="335"/>
            <p14:sldId id="336"/>
            <p14:sldId id="337"/>
            <p14:sldId id="338"/>
            <p14:sldId id="339"/>
            <p14:sldId id="340"/>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95388" autoAdjust="0"/>
  </p:normalViewPr>
  <p:slideViewPr>
    <p:cSldViewPr snapToGrid="0">
      <p:cViewPr varScale="1">
        <p:scale>
          <a:sx n="65" d="100"/>
          <a:sy n="65" d="100"/>
        </p:scale>
        <p:origin x="72" y="10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6/7/2024</a:t>
            </a:fld>
            <a:endParaRPr lang="en-US" dirty="0"/>
          </a:p>
        </p:txBody>
      </p:sp>
      <p:sp>
        <p:nvSpPr>
          <p:cNvPr id="4" name="Footer Placeholder 3">
            <a:extLst>
              <a:ext uri="{FF2B5EF4-FFF2-40B4-BE49-F238E27FC236}">
                <a16:creationId xmlns=""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7</a:t>
            </a:fld>
            <a:endParaRPr lang="en-US" dirty="0"/>
          </a:p>
        </p:txBody>
      </p:sp>
    </p:spTree>
    <p:extLst>
      <p:ext uri="{BB962C8B-B14F-4D97-AF65-F5344CB8AC3E}">
        <p14:creationId xmlns:p14="http://schemas.microsoft.com/office/powerpoint/2010/main" val="304332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41</a:t>
            </a:fld>
            <a:endParaRPr lang="en-US" dirty="0"/>
          </a:p>
        </p:txBody>
      </p:sp>
    </p:spTree>
    <p:extLst>
      <p:ext uri="{BB962C8B-B14F-4D97-AF65-F5344CB8AC3E}">
        <p14:creationId xmlns:p14="http://schemas.microsoft.com/office/powerpoint/2010/main" val="109394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42</a:t>
            </a:fld>
            <a:endParaRPr lang="en-US" dirty="0"/>
          </a:p>
        </p:txBody>
      </p:sp>
    </p:spTree>
    <p:extLst>
      <p:ext uri="{BB962C8B-B14F-4D97-AF65-F5344CB8AC3E}">
        <p14:creationId xmlns:p14="http://schemas.microsoft.com/office/powerpoint/2010/main" val="152205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43</a:t>
            </a:fld>
            <a:endParaRPr lang="en-US" dirty="0"/>
          </a:p>
        </p:txBody>
      </p:sp>
    </p:spTree>
    <p:extLst>
      <p:ext uri="{BB962C8B-B14F-4D97-AF65-F5344CB8AC3E}">
        <p14:creationId xmlns:p14="http://schemas.microsoft.com/office/powerpoint/2010/main" val="146218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8</a:t>
            </a:fld>
            <a:endParaRPr lang="en-US" dirty="0"/>
          </a:p>
        </p:txBody>
      </p:sp>
    </p:spTree>
    <p:extLst>
      <p:ext uri="{BB962C8B-B14F-4D97-AF65-F5344CB8AC3E}">
        <p14:creationId xmlns:p14="http://schemas.microsoft.com/office/powerpoint/2010/main" val="314462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10</a:t>
            </a:fld>
            <a:endParaRPr lang="en-US" dirty="0"/>
          </a:p>
        </p:txBody>
      </p:sp>
    </p:spTree>
    <p:extLst>
      <p:ext uri="{BB962C8B-B14F-4D97-AF65-F5344CB8AC3E}">
        <p14:creationId xmlns:p14="http://schemas.microsoft.com/office/powerpoint/2010/main" val="62098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11</a:t>
            </a:fld>
            <a:endParaRPr lang="en-US" dirty="0"/>
          </a:p>
        </p:txBody>
      </p:sp>
    </p:spTree>
    <p:extLst>
      <p:ext uri="{BB962C8B-B14F-4D97-AF65-F5344CB8AC3E}">
        <p14:creationId xmlns:p14="http://schemas.microsoft.com/office/powerpoint/2010/main" val="277703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14</a:t>
            </a:fld>
            <a:endParaRPr lang="en-US" dirty="0"/>
          </a:p>
        </p:txBody>
      </p:sp>
    </p:spTree>
    <p:extLst>
      <p:ext uri="{BB962C8B-B14F-4D97-AF65-F5344CB8AC3E}">
        <p14:creationId xmlns:p14="http://schemas.microsoft.com/office/powerpoint/2010/main" val="101793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15</a:t>
            </a:fld>
            <a:endParaRPr lang="en-US" dirty="0"/>
          </a:p>
        </p:txBody>
      </p:sp>
    </p:spTree>
    <p:extLst>
      <p:ext uri="{BB962C8B-B14F-4D97-AF65-F5344CB8AC3E}">
        <p14:creationId xmlns:p14="http://schemas.microsoft.com/office/powerpoint/2010/main" val="391924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16</a:t>
            </a:fld>
            <a:endParaRPr lang="en-US" dirty="0"/>
          </a:p>
        </p:txBody>
      </p:sp>
    </p:spTree>
    <p:extLst>
      <p:ext uri="{BB962C8B-B14F-4D97-AF65-F5344CB8AC3E}">
        <p14:creationId xmlns:p14="http://schemas.microsoft.com/office/powerpoint/2010/main" val="210957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35</a:t>
            </a:fld>
            <a:endParaRPr lang="en-US" dirty="0"/>
          </a:p>
        </p:txBody>
      </p:sp>
    </p:spTree>
    <p:extLst>
      <p:ext uri="{BB962C8B-B14F-4D97-AF65-F5344CB8AC3E}">
        <p14:creationId xmlns:p14="http://schemas.microsoft.com/office/powerpoint/2010/main" val="154255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40</a:t>
            </a:fld>
            <a:endParaRPr lang="en-US" dirty="0"/>
          </a:p>
        </p:txBody>
      </p:sp>
    </p:spTree>
    <p:extLst>
      <p:ext uri="{BB962C8B-B14F-4D97-AF65-F5344CB8AC3E}">
        <p14:creationId xmlns:p14="http://schemas.microsoft.com/office/powerpoint/2010/main" val="51811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1B5E70F-EF03-B535-2505-BC971E3BC36D}"/>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 xmlns:a16="http://schemas.microsoft.com/office/drawing/2014/main" id="{8794424E-93DD-A404-D05E-EF6030A76D3B}"/>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B03A3B6B-5129-A46A-A20C-5D7BC706C9B1}"/>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1B5E70F-EF03-B535-2505-BC971E3BC36D}"/>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 xmlns:a16="http://schemas.microsoft.com/office/drawing/2014/main" id="{8794424E-93DD-A404-D05E-EF6030A76D3B}"/>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B03A3B6B-5129-A46A-A20C-5D7BC706C9B1}"/>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 xmlns:a16="http://schemas.microsoft.com/office/drawing/2014/main" id="{45FE61D9-DA99-9DA5-5DD2-C4118066CA63}"/>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 xmlns:a16="http://schemas.microsoft.com/office/drawing/2014/main" id="{CE64603E-965E-E3BF-203B-F4D99428203D}"/>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6" name="Rectangle 5">
            <a:extLst>
              <a:ext uri="{FF2B5EF4-FFF2-40B4-BE49-F238E27FC236}">
                <a16:creationId xmlns="" xmlns:a16="http://schemas.microsoft.com/office/drawing/2014/main" id="{49C76C37-CBD2-36CF-1413-53DD1CB4A545}"/>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510D1AAD-E663-5B8E-CE72-64C1DBF19CE0}"/>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 xmlns:a16="http://schemas.microsoft.com/office/drawing/2014/main" id="{EC250190-89C1-EAA3-6C2A-15A60C6754F5}"/>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9C76C37-CBD2-36CF-1413-53DD1CB4A545}"/>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510D1AAD-E663-5B8E-CE72-64C1DBF19CE0}"/>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 xmlns:a16="http://schemas.microsoft.com/office/drawing/2014/main" id="{EC250190-89C1-EAA3-6C2A-15A60C6754F5}"/>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914400" y="2038350"/>
            <a:ext cx="54483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Picture Placeholder 10"/>
          <p:cNvSpPr>
            <a:spLocks noGrp="1"/>
          </p:cNvSpPr>
          <p:nvPr>
            <p:ph type="pic" sz="quarter" idx="11"/>
          </p:nvPr>
        </p:nvSpPr>
        <p:spPr>
          <a:xfrm>
            <a:off x="6686550" y="1690688"/>
            <a:ext cx="5276850" cy="4995862"/>
          </a:xfrm>
        </p:spPr>
        <p:txBody>
          <a:bodyPr/>
          <a:lstStyle/>
          <a:p>
            <a:endParaRPr lang="en-US"/>
          </a:p>
        </p:txBody>
      </p:sp>
    </p:spTree>
    <p:extLst>
      <p:ext uri="{BB962C8B-B14F-4D97-AF65-F5344CB8AC3E}">
        <p14:creationId xmlns:p14="http://schemas.microsoft.com/office/powerpoint/2010/main" val="1224330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6" name="Rectangle 5">
            <a:extLst>
              <a:ext uri="{FF2B5EF4-FFF2-40B4-BE49-F238E27FC236}">
                <a16:creationId xmlns="" xmlns:a16="http://schemas.microsoft.com/office/drawing/2014/main" id="{49C76C37-CBD2-36CF-1413-53DD1CB4A545}"/>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510D1AAD-E663-5B8E-CE72-64C1DBF19CE0}"/>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 xmlns:a16="http://schemas.microsoft.com/office/drawing/2014/main" id="{EC250190-89C1-EAA3-6C2A-15A60C6754F5}"/>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654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 xmlns:a16="http://schemas.microsoft.com/office/drawing/2014/main" id="{49C76C37-CBD2-36CF-1413-53DD1CB4A545}"/>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510D1AAD-E663-5B8E-CE72-64C1DBF19CE0}"/>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 xmlns:a16="http://schemas.microsoft.com/office/drawing/2014/main" id="{EC250190-89C1-EAA3-6C2A-15A60C6754F5}"/>
              </a:ext>
              <a:ext uri="{C183D7F6-B498-43B3-948B-1728B52AA6E4}">
                <adec:decorative xmlns=""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 xmlns:a16="http://schemas.microsoft.com/office/drawing/2014/main" id="{45FE61D9-DA99-9DA5-5DD2-C4118066CA63}"/>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 xmlns:a16="http://schemas.microsoft.com/office/drawing/2014/main" id="{CE64603E-965E-E3BF-203B-F4D99428203D}"/>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 xmlns:a16="http://schemas.microsoft.com/office/drawing/2014/main" id="{3901905E-33E7-852F-94E3-8E100B3D1E4A}"/>
              </a:ext>
              <a:ext uri="{C183D7F6-B498-43B3-948B-1728B52AA6E4}">
                <adec:decorative xmlns=""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1B7799F7-CBB1-9649-7D06-F7EEFD4F0183}"/>
              </a:ext>
              <a:ext uri="{C183D7F6-B498-43B3-948B-1728B52AA6E4}">
                <adec:decorative xmlns=""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B1AFC5CA-DB29-4B8C-C004-72E4EC761C3B}"/>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 xmlns:a16="http://schemas.microsoft.com/office/drawing/2014/main" id="{94389812-0415-9025-AB21-4503F7DF3AB5}"/>
              </a:ext>
              <a:ext uri="{C183D7F6-B498-43B3-948B-1728B52AA6E4}">
                <adec:decorative xmlns=""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 xmlns:a16="http://schemas.microsoft.com/office/drawing/2014/main" id="{6459A5A0-86AD-344B-A0E4-6C55958151EE}"/>
              </a:ext>
              <a:ext uri="{C183D7F6-B498-43B3-948B-1728B52AA6E4}">
                <adec:decorative xmlns=""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7" r:id="rId4"/>
    <p:sldLayoutId id="2147483696" r:id="rId5"/>
    <p:sldLayoutId id="2147483691" r:id="rId6"/>
    <p:sldLayoutId id="2147483690" r:id="rId7"/>
    <p:sldLayoutId id="2147483689" r:id="rId8"/>
    <p:sldLayoutId id="2147483688" r:id="rId9"/>
    <p:sldLayoutId id="2147483687" r:id="rId10"/>
    <p:sldLayoutId id="2147483686" r:id="rId11"/>
    <p:sldLayoutId id="2147483685" r:id="rId12"/>
    <p:sldLayoutId id="2147483684" r:id="rId13"/>
    <p:sldLayoutId id="2147483682" r:id="rId14"/>
    <p:sldLayoutId id="2147483681"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454C9E-20FB-B999-9303-C71D1334BAD7}"/>
              </a:ext>
            </a:extLst>
          </p:cNvPr>
          <p:cNvSpPr>
            <a:spLocks noGrp="1"/>
          </p:cNvSpPr>
          <p:nvPr>
            <p:ph type="title"/>
          </p:nvPr>
        </p:nvSpPr>
        <p:spPr>
          <a:xfrm>
            <a:off x="1317615" y="690511"/>
            <a:ext cx="5185821" cy="5253089"/>
          </a:xfrm>
        </p:spPr>
        <p:txBody>
          <a:bodyPr/>
          <a:lstStyle/>
          <a:p>
            <a:r>
              <a:rPr lang="en-US" dirty="0" smtClean="0"/>
              <a:t>Murder Analysis in India</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304" b="13197"/>
          <a:stretch/>
        </p:blipFill>
        <p:spPr>
          <a:xfrm>
            <a:off x="5639918" y="912471"/>
            <a:ext cx="5613101" cy="2404584"/>
          </a:xfrm>
          <a:prstGeom prst="rect">
            <a:avLst/>
          </a:prstGeom>
        </p:spPr>
      </p:pic>
    </p:spTree>
    <p:extLst>
      <p:ext uri="{BB962C8B-B14F-4D97-AF65-F5344CB8AC3E}">
        <p14:creationId xmlns:p14="http://schemas.microsoft.com/office/powerpoint/2010/main" val="3378822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smtClean="0">
                <a:solidFill>
                  <a:schemeClr val="accent3">
                    <a:lumMod val="10000"/>
                  </a:schemeClr>
                </a:solidFill>
              </a:rPr>
              <a:t>Murder rates ranking</a:t>
            </a:r>
            <a:endParaRPr lang="en-US" sz="3200" dirty="0">
              <a:solidFill>
                <a:schemeClr val="accent3">
                  <a:lumMod val="10000"/>
                </a:schemeClr>
              </a:solidFill>
            </a:endParaRPr>
          </a:p>
        </p:txBody>
      </p:sp>
      <p:sp>
        <p:nvSpPr>
          <p:cNvPr id="6" name="TextBox 5"/>
          <p:cNvSpPr txBox="1"/>
          <p:nvPr/>
        </p:nvSpPr>
        <p:spPr>
          <a:xfrm>
            <a:off x="1333500" y="1211817"/>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6 states in terms of murder rates (2015-2021)</a:t>
            </a:r>
            <a:endParaRPr lang="en-US" dirty="0"/>
          </a:p>
        </p:txBody>
      </p:sp>
      <p:pic>
        <p:nvPicPr>
          <p:cNvPr id="7" name="slide2" descr="bar sheet murders per pop">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C2A17A3F-29B7-4A9D-9FC7-5EB285467C10}"/>
              </a:ext>
            </a:extLst>
          </p:cNvPr>
          <p:cNvPicPr/>
          <p:nvPr/>
        </p:nvPicPr>
        <p:blipFill rotWithShape="1">
          <a:blip r:embed="rId3">
            <a:extLst>
              <a:ext uri="{28A0092B-C50C-407E-A947-70E740481C1C}">
                <a14:useLocalDpi xmlns:a14="http://schemas.microsoft.com/office/drawing/2010/main" val="0"/>
              </a:ext>
            </a:extLst>
          </a:blip>
          <a:srcRect t="8756"/>
          <a:stretch/>
        </p:blipFill>
        <p:spPr>
          <a:xfrm>
            <a:off x="2000250" y="2286000"/>
            <a:ext cx="8991600"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231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smtClean="0">
                <a:solidFill>
                  <a:schemeClr val="accent3">
                    <a:lumMod val="10000"/>
                  </a:schemeClr>
                </a:solidFill>
              </a:rPr>
              <a:t>Murder rates ranking Reverse</a:t>
            </a:r>
            <a:endParaRPr lang="en-US" sz="3200" dirty="0">
              <a:solidFill>
                <a:schemeClr val="accent3">
                  <a:lumMod val="10000"/>
                </a:schemeClr>
              </a:solidFill>
            </a:endParaRPr>
          </a:p>
        </p:txBody>
      </p:sp>
      <p:sp>
        <p:nvSpPr>
          <p:cNvPr id="6" name="TextBox 5"/>
          <p:cNvSpPr txBox="1"/>
          <p:nvPr/>
        </p:nvSpPr>
        <p:spPr>
          <a:xfrm>
            <a:off x="1333500" y="1211817"/>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Bottom 6 states in terms of murder rates (2015-2021)</a:t>
            </a:r>
            <a:endParaRPr lang="en-US" dirty="0"/>
          </a:p>
        </p:txBody>
      </p:sp>
      <p:pic>
        <p:nvPicPr>
          <p:cNvPr id="5" name="slide2" descr="bar sheet murders per pop">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75919618-7BF2-49D0-8B97-51582139D1DC}"/>
              </a:ext>
            </a:extLst>
          </p:cNvPr>
          <p:cNvPicPr/>
          <p:nvPr/>
        </p:nvPicPr>
        <p:blipFill rotWithShape="1">
          <a:blip r:embed="rId3">
            <a:extLst>
              <a:ext uri="{28A0092B-C50C-407E-A947-70E740481C1C}">
                <a14:useLocalDpi xmlns:a14="http://schemas.microsoft.com/office/drawing/2010/main" val="0"/>
              </a:ext>
            </a:extLst>
          </a:blip>
          <a:srcRect t="6805"/>
          <a:stretch/>
        </p:blipFill>
        <p:spPr bwMode="auto">
          <a:xfrm>
            <a:off x="1988456" y="1964462"/>
            <a:ext cx="9782629" cy="4117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8433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712787"/>
            <a:ext cx="10306050" cy="1325563"/>
          </a:xfrm>
        </p:spPr>
        <p:txBody>
          <a:bodyPr>
            <a:normAutofit fontScale="90000"/>
          </a:bodyPr>
          <a:lstStyle/>
          <a:p>
            <a:r>
              <a:rPr lang="en-US" sz="3600" dirty="0" smtClean="0">
                <a:solidFill>
                  <a:schemeClr val="accent3">
                    <a:lumMod val="10000"/>
                  </a:schemeClr>
                </a:solidFill>
              </a:rPr>
              <a:t>Defining the area </a:t>
            </a:r>
            <a:r>
              <a:rPr lang="en-US" sz="2700" dirty="0" smtClean="0"/>
              <a:t/>
            </a:r>
            <a:br>
              <a:rPr lang="en-US" sz="2700" dirty="0" smtClean="0"/>
            </a:br>
            <a:r>
              <a:rPr lang="en-US" sz="2700" dirty="0" smtClean="0"/>
              <a:t/>
            </a:r>
            <a:br>
              <a:rPr lang="en-US" sz="2700" dirty="0" smtClean="0"/>
            </a:br>
            <a:r>
              <a:rPr lang="en-US" sz="2700" dirty="0" smtClean="0"/>
              <a:t>Is </a:t>
            </a:r>
            <a:r>
              <a:rPr lang="en-US" sz="2700" dirty="0"/>
              <a:t>murder per population is higher in North East India than in the rest of India?</a:t>
            </a:r>
            <a:r>
              <a:rPr lang="en-US" dirty="0"/>
              <a:t/>
            </a:r>
            <a:br>
              <a:rPr lang="en-US" dirty="0"/>
            </a:br>
            <a:endParaRPr lang="en-US" dirty="0"/>
          </a:p>
        </p:txBody>
      </p:sp>
      <p:pic>
        <p:nvPicPr>
          <p:cNvPr id="5" name="slide2" descr="Sheet 12">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E8F9DD5F-7B11-4903-A659-5598B2C883B2}"/>
              </a:ext>
            </a:extLst>
          </p:cNvPr>
          <p:cNvPicPr/>
          <p:nvPr/>
        </p:nvPicPr>
        <p:blipFill rotWithShape="1">
          <a:blip r:embed="rId2">
            <a:extLst>
              <a:ext uri="{28A0092B-C50C-407E-A947-70E740481C1C}">
                <a14:useLocalDpi xmlns:a14="http://schemas.microsoft.com/office/drawing/2010/main" val="0"/>
              </a:ext>
            </a:extLst>
          </a:blip>
          <a:srcRect l="17403" t="7469" r="34948"/>
          <a:stretch/>
        </p:blipFill>
        <p:spPr bwMode="auto">
          <a:xfrm>
            <a:off x="3467101" y="1790382"/>
            <a:ext cx="5391150" cy="4381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9391650" y="3429000"/>
            <a:ext cx="1962150" cy="646331"/>
          </a:xfrm>
          <a:prstGeom prst="rect">
            <a:avLst/>
          </a:prstGeom>
          <a:noFill/>
        </p:spPr>
        <p:txBody>
          <a:bodyPr wrap="square" rtlCol="0">
            <a:spAutoFit/>
          </a:bodyPr>
          <a:lstStyle/>
          <a:p>
            <a:r>
              <a:rPr lang="en-US" dirty="0" smtClean="0"/>
              <a:t>* defining the region with blue</a:t>
            </a:r>
            <a:endParaRPr lang="en-US" dirty="0"/>
          </a:p>
        </p:txBody>
      </p:sp>
    </p:spTree>
    <p:extLst>
      <p:ext uri="{BB962C8B-B14F-4D97-AF65-F5344CB8AC3E}">
        <p14:creationId xmlns:p14="http://schemas.microsoft.com/office/powerpoint/2010/main" val="347391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3600" dirty="0" smtClean="0">
                <a:solidFill>
                  <a:schemeClr val="accent1">
                    <a:lumMod val="50000"/>
                  </a:schemeClr>
                </a:solidFill>
              </a:rPr>
              <a:t>Formulating the test</a:t>
            </a:r>
            <a:endParaRPr lang="en-US" sz="3600"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0" y="1028700"/>
            <a:ext cx="7334250" cy="5600699"/>
          </a:xfrm>
          <a:prstGeom prst="rect">
            <a:avLst/>
          </a:prstGeom>
        </p:spPr>
      </p:pic>
      <p:sp>
        <p:nvSpPr>
          <p:cNvPr id="6" name="TextBox 5"/>
          <p:cNvSpPr txBox="1"/>
          <p:nvPr/>
        </p:nvSpPr>
        <p:spPr>
          <a:xfrm>
            <a:off x="1200150" y="1562100"/>
            <a:ext cx="3371850" cy="3365024"/>
          </a:xfrm>
          <a:prstGeom prst="rect">
            <a:avLst/>
          </a:prstGeom>
          <a:noFill/>
        </p:spPr>
        <p:txBody>
          <a:bodyPr wrap="square" rtlCol="0">
            <a:spAutoFit/>
          </a:bodyPr>
          <a:lstStyle/>
          <a:p>
            <a:pPr>
              <a:lnSpc>
                <a:spcPct val="150000"/>
              </a:lnSpc>
            </a:pPr>
            <a:r>
              <a:rPr lang="en-US" dirty="0" smtClean="0"/>
              <a:t>The p-value being very close to 0 for this test.</a:t>
            </a:r>
          </a:p>
          <a:p>
            <a:pPr>
              <a:lnSpc>
                <a:spcPct val="150000"/>
              </a:lnSpc>
            </a:pPr>
            <a:endParaRPr lang="en-US" dirty="0" smtClean="0"/>
          </a:p>
          <a:p>
            <a:pPr>
              <a:lnSpc>
                <a:spcPct val="150000"/>
              </a:lnSpc>
            </a:pPr>
            <a:r>
              <a:rPr lang="en-US" dirty="0" smtClean="0"/>
              <a:t>So </a:t>
            </a:r>
            <a:r>
              <a:rPr lang="en-US" dirty="0"/>
              <a:t>we conclude that based on the data we have the murder proportion in the NEI region is greater than that of ROI region at 2.5% level of significance</a:t>
            </a:r>
          </a:p>
        </p:txBody>
      </p:sp>
    </p:spTree>
    <p:extLst>
      <p:ext uri="{BB962C8B-B14F-4D97-AF65-F5344CB8AC3E}">
        <p14:creationId xmlns:p14="http://schemas.microsoft.com/office/powerpoint/2010/main" val="1883186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496050" cy="933451"/>
          </a:xfrm>
        </p:spPr>
        <p:txBody>
          <a:bodyPr>
            <a:normAutofit/>
          </a:bodyPr>
          <a:lstStyle/>
          <a:p>
            <a:r>
              <a:rPr lang="en-US" sz="3200" dirty="0" smtClean="0">
                <a:solidFill>
                  <a:schemeClr val="accent1">
                    <a:lumMod val="50000"/>
                  </a:schemeClr>
                </a:solidFill>
              </a:rPr>
              <a:t>Breaking into administrative blocks</a:t>
            </a:r>
            <a:endParaRPr lang="en-US" sz="3200" dirty="0">
              <a:solidFill>
                <a:schemeClr val="accent1">
                  <a:lumMod val="50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95950" y="933451"/>
            <a:ext cx="5486399" cy="5429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914400" y="1007389"/>
            <a:ext cx="4781550" cy="5355312"/>
          </a:xfrm>
          <a:prstGeom prst="rect">
            <a:avLst/>
          </a:prstGeom>
          <a:noFill/>
        </p:spPr>
        <p:txBody>
          <a:bodyPr wrap="square" rtlCol="0">
            <a:spAutoFit/>
          </a:bodyPr>
          <a:lstStyle/>
          <a:p>
            <a:r>
              <a:rPr lang="en-US" b="1" u="sng" dirty="0" smtClean="0"/>
              <a:t>Central:</a:t>
            </a:r>
            <a:r>
              <a:rPr lang="en-US" dirty="0" smtClean="0"/>
              <a:t>  </a:t>
            </a:r>
            <a:r>
              <a:rPr lang="en-US" dirty="0">
                <a:solidFill>
                  <a:schemeClr val="accent3">
                    <a:lumMod val="25000"/>
                  </a:schemeClr>
                </a:solidFill>
              </a:rPr>
              <a:t>Chhattisgarh, Madhya Pradesh, </a:t>
            </a:r>
            <a:r>
              <a:rPr lang="en-US" dirty="0" err="1">
                <a:solidFill>
                  <a:schemeClr val="accent3">
                    <a:lumMod val="25000"/>
                  </a:schemeClr>
                </a:solidFill>
              </a:rPr>
              <a:t>Uttarakhand</a:t>
            </a:r>
            <a:r>
              <a:rPr lang="en-US" dirty="0">
                <a:solidFill>
                  <a:schemeClr val="accent3">
                    <a:lumMod val="25000"/>
                  </a:schemeClr>
                </a:solidFill>
              </a:rPr>
              <a:t>, Uttar Pradesh</a:t>
            </a:r>
            <a:r>
              <a:rPr lang="en-US" dirty="0" smtClean="0">
                <a:solidFill>
                  <a:schemeClr val="accent3">
                    <a:lumMod val="25000"/>
                  </a:schemeClr>
                </a:solidFill>
              </a:rPr>
              <a:t>.</a:t>
            </a:r>
          </a:p>
          <a:p>
            <a:endParaRPr lang="en-US" dirty="0"/>
          </a:p>
          <a:p>
            <a:r>
              <a:rPr lang="en-US" b="1" u="sng" dirty="0" smtClean="0"/>
              <a:t>Eastern</a:t>
            </a:r>
            <a:r>
              <a:rPr lang="en-US" dirty="0" smtClean="0"/>
              <a:t>: </a:t>
            </a:r>
            <a:r>
              <a:rPr lang="en-US" dirty="0">
                <a:solidFill>
                  <a:schemeClr val="accent3">
                    <a:lumMod val="25000"/>
                  </a:schemeClr>
                </a:solidFill>
              </a:rPr>
              <a:t>West Bengal, Jharkhand, Odisha, and Bihar</a:t>
            </a:r>
            <a:r>
              <a:rPr lang="en-US" dirty="0" smtClean="0">
                <a:solidFill>
                  <a:schemeClr val="accent3">
                    <a:lumMod val="25000"/>
                  </a:schemeClr>
                </a:solidFill>
              </a:rPr>
              <a:t>.</a:t>
            </a:r>
          </a:p>
          <a:p>
            <a:endParaRPr lang="en-US" dirty="0"/>
          </a:p>
          <a:p>
            <a:r>
              <a:rPr lang="en-US" b="1" u="sng" dirty="0"/>
              <a:t>North </a:t>
            </a:r>
            <a:r>
              <a:rPr lang="en-US" b="1" u="sng" dirty="0" smtClean="0"/>
              <a:t>Eastern</a:t>
            </a:r>
            <a:r>
              <a:rPr lang="en-US" dirty="0" smtClean="0"/>
              <a:t>: </a:t>
            </a:r>
            <a:r>
              <a:rPr lang="en-US" dirty="0"/>
              <a:t> </a:t>
            </a:r>
            <a:r>
              <a:rPr lang="en-US" dirty="0">
                <a:solidFill>
                  <a:schemeClr val="accent3">
                    <a:lumMod val="25000"/>
                  </a:schemeClr>
                </a:solidFill>
              </a:rPr>
              <a:t>Assam, Arunachal Pradesh, Manipur, Meghalaya, Mizoram, Nagaland, Tripura, </a:t>
            </a:r>
            <a:r>
              <a:rPr lang="en-US" dirty="0" smtClean="0">
                <a:solidFill>
                  <a:schemeClr val="accent3">
                    <a:lumMod val="25000"/>
                  </a:schemeClr>
                </a:solidFill>
              </a:rPr>
              <a:t>Sikkim</a:t>
            </a:r>
          </a:p>
          <a:p>
            <a:endParaRPr lang="en-US" dirty="0"/>
          </a:p>
          <a:p>
            <a:r>
              <a:rPr lang="en-US" b="1" u="sng" dirty="0" smtClean="0"/>
              <a:t>North:</a:t>
            </a:r>
            <a:r>
              <a:rPr lang="en-US" dirty="0" smtClean="0"/>
              <a:t> </a:t>
            </a:r>
            <a:r>
              <a:rPr lang="en-US" dirty="0">
                <a:solidFill>
                  <a:schemeClr val="accent3">
                    <a:lumMod val="25000"/>
                  </a:schemeClr>
                </a:solidFill>
              </a:rPr>
              <a:t>Jammu &amp; Kashmir, </a:t>
            </a:r>
            <a:r>
              <a:rPr lang="en-US" dirty="0" err="1">
                <a:solidFill>
                  <a:schemeClr val="accent3">
                    <a:lumMod val="25000"/>
                  </a:schemeClr>
                </a:solidFill>
              </a:rPr>
              <a:t>Ladakh</a:t>
            </a:r>
            <a:r>
              <a:rPr lang="en-US" dirty="0">
                <a:solidFill>
                  <a:schemeClr val="accent3">
                    <a:lumMod val="25000"/>
                  </a:schemeClr>
                </a:solidFill>
              </a:rPr>
              <a:t>, Chandigarh, Delhi, Haryana, Punjab, Rajasthan, Himachal Pradesh</a:t>
            </a:r>
            <a:r>
              <a:rPr lang="en-US" dirty="0" smtClean="0">
                <a:solidFill>
                  <a:schemeClr val="accent3">
                    <a:lumMod val="25000"/>
                  </a:schemeClr>
                </a:solidFill>
              </a:rPr>
              <a:t>.</a:t>
            </a:r>
          </a:p>
          <a:p>
            <a:endParaRPr lang="en-US" dirty="0"/>
          </a:p>
          <a:p>
            <a:r>
              <a:rPr lang="en-US" b="1" u="sng" dirty="0"/>
              <a:t>South :</a:t>
            </a:r>
            <a:r>
              <a:rPr lang="en-US" dirty="0"/>
              <a:t>  </a:t>
            </a:r>
            <a:r>
              <a:rPr lang="en-US" dirty="0" err="1">
                <a:solidFill>
                  <a:schemeClr val="accent3">
                    <a:lumMod val="25000"/>
                  </a:schemeClr>
                </a:solidFill>
              </a:rPr>
              <a:t>Puducherry</a:t>
            </a:r>
            <a:r>
              <a:rPr lang="en-US" dirty="0">
                <a:solidFill>
                  <a:schemeClr val="accent3">
                    <a:lumMod val="25000"/>
                  </a:schemeClr>
                </a:solidFill>
              </a:rPr>
              <a:t>, Andhra Pradesh, Karnataka, Kerala, Tamil Nadu, </a:t>
            </a:r>
            <a:r>
              <a:rPr lang="en-US" dirty="0" err="1">
                <a:solidFill>
                  <a:schemeClr val="accent3">
                    <a:lumMod val="25000"/>
                  </a:schemeClr>
                </a:solidFill>
              </a:rPr>
              <a:t>Telangana</a:t>
            </a:r>
            <a:r>
              <a:rPr lang="en-US" dirty="0" smtClean="0">
                <a:solidFill>
                  <a:schemeClr val="accent3">
                    <a:lumMod val="25000"/>
                  </a:schemeClr>
                </a:solidFill>
              </a:rPr>
              <a:t>.</a:t>
            </a:r>
          </a:p>
          <a:p>
            <a:endParaRPr lang="en-US" dirty="0"/>
          </a:p>
          <a:p>
            <a:r>
              <a:rPr lang="en-US" b="1" u="sng" dirty="0"/>
              <a:t>Western :</a:t>
            </a:r>
            <a:r>
              <a:rPr lang="en-US" dirty="0"/>
              <a:t> </a:t>
            </a:r>
            <a:r>
              <a:rPr lang="en-US" dirty="0">
                <a:solidFill>
                  <a:schemeClr val="accent3">
                    <a:lumMod val="25000"/>
                  </a:schemeClr>
                </a:solidFill>
              </a:rPr>
              <a:t>Maharashtra, Dadra and Nagar Haveli and Daman and Diu, Goa, Gujarat</a:t>
            </a:r>
            <a:r>
              <a:rPr lang="en-US" dirty="0" smtClean="0"/>
              <a:t>.</a:t>
            </a:r>
            <a:endParaRPr lang="en-US" dirty="0"/>
          </a:p>
        </p:txBody>
      </p:sp>
    </p:spTree>
    <p:extLst>
      <p:ext uri="{BB962C8B-B14F-4D97-AF65-F5344CB8AC3E}">
        <p14:creationId xmlns:p14="http://schemas.microsoft.com/office/powerpoint/2010/main" val="3785723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2800" dirty="0" smtClean="0">
                <a:solidFill>
                  <a:schemeClr val="accent1">
                    <a:lumMod val="50000"/>
                  </a:schemeClr>
                </a:solidFill>
              </a:rPr>
              <a:t>Murder Counts in different blocks over time</a:t>
            </a:r>
            <a:endParaRPr lang="en-US" sz="2800" dirty="0">
              <a:solidFill>
                <a:schemeClr val="accent1">
                  <a:lumMod val="50000"/>
                </a:schemeClr>
              </a:solidFill>
            </a:endParaRPr>
          </a:p>
        </p:txBody>
      </p:sp>
      <p:sp>
        <p:nvSpPr>
          <p:cNvPr id="3" name="TextBox 2"/>
          <p:cNvSpPr txBox="1"/>
          <p:nvPr/>
        </p:nvSpPr>
        <p:spPr>
          <a:xfrm>
            <a:off x="1242552" y="1384768"/>
            <a:ext cx="4362450" cy="3728649"/>
          </a:xfrm>
          <a:prstGeom prst="rect">
            <a:avLst/>
          </a:prstGeom>
          <a:noFill/>
        </p:spPr>
        <p:txBody>
          <a:bodyPr wrap="square" rtlCol="0" anchor="ctr">
            <a:spAutoFit/>
          </a:bodyPr>
          <a:lstStyle/>
          <a:p>
            <a:pPr marL="342900" indent="-342900">
              <a:lnSpc>
                <a:spcPct val="150000"/>
              </a:lnSpc>
              <a:buAutoNum type="arabicPeriod"/>
            </a:pPr>
            <a:r>
              <a:rPr lang="en-US" sz="2000" dirty="0" smtClean="0"/>
              <a:t>Central and East has the highest counts.</a:t>
            </a:r>
            <a:endParaRPr lang="en-US" sz="2000" dirty="0"/>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Followed by South India, North India and West India.</a:t>
            </a:r>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North East has the lowest count of all.</a:t>
            </a:r>
            <a:endParaRPr lang="en-US" sz="2000" dirty="0"/>
          </a:p>
        </p:txBody>
      </p:sp>
      <p:pic>
        <p:nvPicPr>
          <p:cNvPr id="8" name="slide5" descr="Region wise plot">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0129C541-F90F-49CA-B916-8E2A2E584F29}"/>
              </a:ext>
            </a:extLst>
          </p:cNvPr>
          <p:cNvPicPr/>
          <p:nvPr/>
        </p:nvPicPr>
        <p:blipFill rotWithShape="1">
          <a:blip r:embed="rId3">
            <a:extLst>
              <a:ext uri="{28A0092B-C50C-407E-A947-70E740481C1C}">
                <a14:useLocalDpi xmlns:a14="http://schemas.microsoft.com/office/drawing/2010/main" val="0"/>
              </a:ext>
            </a:extLst>
          </a:blip>
          <a:srcRect t="5818"/>
          <a:stretch/>
        </p:blipFill>
        <p:spPr bwMode="auto">
          <a:xfrm>
            <a:off x="5973097" y="1202270"/>
            <a:ext cx="5266403" cy="5139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18852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2800" dirty="0">
                <a:solidFill>
                  <a:schemeClr val="accent1">
                    <a:lumMod val="50000"/>
                  </a:schemeClr>
                </a:solidFill>
              </a:rPr>
              <a:t> </a:t>
            </a:r>
            <a:r>
              <a:rPr lang="en-US" sz="2800" dirty="0" smtClean="0">
                <a:solidFill>
                  <a:schemeClr val="accent1">
                    <a:lumMod val="50000"/>
                  </a:schemeClr>
                </a:solidFill>
              </a:rPr>
              <a:t>Rates in different blocks over time</a:t>
            </a:r>
            <a:endParaRPr lang="en-US" sz="2800" dirty="0">
              <a:solidFill>
                <a:schemeClr val="accent1">
                  <a:lumMod val="50000"/>
                </a:schemeClr>
              </a:solidFill>
            </a:endParaRPr>
          </a:p>
        </p:txBody>
      </p:sp>
      <p:sp>
        <p:nvSpPr>
          <p:cNvPr id="3" name="TextBox 2"/>
          <p:cNvSpPr txBox="1"/>
          <p:nvPr/>
        </p:nvSpPr>
        <p:spPr>
          <a:xfrm>
            <a:off x="1139313" y="1473259"/>
            <a:ext cx="4362450" cy="3728649"/>
          </a:xfrm>
          <a:prstGeom prst="rect">
            <a:avLst/>
          </a:prstGeom>
          <a:noFill/>
        </p:spPr>
        <p:txBody>
          <a:bodyPr wrap="square" rtlCol="0" anchor="ctr">
            <a:spAutoFit/>
          </a:bodyPr>
          <a:lstStyle/>
          <a:p>
            <a:pPr marL="342900" indent="-342900">
              <a:lnSpc>
                <a:spcPct val="150000"/>
              </a:lnSpc>
              <a:buAutoNum type="arabicPeriod"/>
            </a:pPr>
            <a:r>
              <a:rPr lang="en-US" sz="2000" dirty="0" smtClean="0"/>
              <a:t>North East India is above all the rest and by some margin</a:t>
            </a:r>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Followed by North India, East South and Central has almost similar rates.</a:t>
            </a:r>
            <a:endParaRPr lang="en-US" sz="2000" dirty="0"/>
          </a:p>
          <a:p>
            <a:pPr marL="342900" indent="-342900">
              <a:lnSpc>
                <a:spcPct val="150000"/>
              </a:lnSpc>
              <a:buAutoNum type="arabicPeriod"/>
            </a:pPr>
            <a:endParaRPr lang="en-US" sz="2000" dirty="0"/>
          </a:p>
          <a:p>
            <a:pPr marL="342900" indent="-342900">
              <a:lnSpc>
                <a:spcPct val="150000"/>
              </a:lnSpc>
              <a:buAutoNum type="arabicPeriod"/>
            </a:pPr>
            <a:r>
              <a:rPr lang="en-US" sz="2000" dirty="0" smtClean="0"/>
              <a:t>Western India has the lowest</a:t>
            </a:r>
          </a:p>
        </p:txBody>
      </p:sp>
      <p:pic>
        <p:nvPicPr>
          <p:cNvPr id="5" name="slide2" descr="region wise ratio plot">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arto="http://schemas.microsoft.com/office/word/2006/arto" xmlns:lc="http://schemas.openxmlformats.org/drawingml/2006/lockedCanvas" id="{6395806F-DA26-4203-ACAC-D49E05C81901}"/>
              </a:ext>
            </a:extLst>
          </p:cNvPr>
          <p:cNvPicPr/>
          <p:nvPr/>
        </p:nvPicPr>
        <p:blipFill rotWithShape="1">
          <a:blip r:embed="rId3">
            <a:extLst>
              <a:ext uri="{28A0092B-C50C-407E-A947-70E740481C1C}">
                <a14:useLocalDpi xmlns:a14="http://schemas.microsoft.com/office/drawing/2010/main" val="0"/>
              </a:ext>
            </a:extLst>
          </a:blip>
          <a:srcRect t="8335"/>
          <a:stretch/>
        </p:blipFill>
        <p:spPr bwMode="auto">
          <a:xfrm>
            <a:off x="5501763" y="1047751"/>
            <a:ext cx="5737737" cy="5220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08696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7356" y="623292"/>
            <a:ext cx="8126361" cy="523220"/>
          </a:xfrm>
          <a:prstGeom prst="rect">
            <a:avLst/>
          </a:prstGeom>
          <a:noFill/>
        </p:spPr>
        <p:txBody>
          <a:bodyPr wrap="square" rtlCol="0" anchor="ctr">
            <a:spAutoFit/>
          </a:bodyPr>
          <a:lstStyle/>
          <a:p>
            <a:r>
              <a:rPr lang="en-US" sz="2800" dirty="0" smtClean="0">
                <a:solidFill>
                  <a:schemeClr val="accent3">
                    <a:lumMod val="10000"/>
                  </a:schemeClr>
                </a:solidFill>
              </a:rPr>
              <a:t>Questions from the plots</a:t>
            </a:r>
            <a:endParaRPr lang="en-US" sz="2800" dirty="0">
              <a:solidFill>
                <a:schemeClr val="accent3">
                  <a:lumMod val="10000"/>
                </a:schemeClr>
              </a:solidFill>
            </a:endParaRPr>
          </a:p>
        </p:txBody>
      </p:sp>
      <p:sp>
        <p:nvSpPr>
          <p:cNvPr id="4" name="TextBox 3"/>
          <p:cNvSpPr txBox="1"/>
          <p:nvPr/>
        </p:nvSpPr>
        <p:spPr>
          <a:xfrm>
            <a:off x="1651819" y="2271252"/>
            <a:ext cx="9660194" cy="2308324"/>
          </a:xfrm>
          <a:prstGeom prst="rect">
            <a:avLst/>
          </a:prstGeom>
          <a:noFill/>
        </p:spPr>
        <p:txBody>
          <a:bodyPr wrap="square" rtlCol="0">
            <a:spAutoFit/>
          </a:bodyPr>
          <a:lstStyle/>
          <a:p>
            <a:pPr marL="342900" lvl="0" indent="-342900">
              <a:buAutoNum type="arabicPeriod"/>
            </a:pPr>
            <a:endParaRPr lang="en-US" dirty="0" smtClean="0"/>
          </a:p>
          <a:p>
            <a:pPr marL="342900" lvl="0" indent="-342900">
              <a:buAutoNum type="arabicPeriod"/>
            </a:pPr>
            <a:endParaRPr lang="en-US" dirty="0"/>
          </a:p>
          <a:p>
            <a:pPr lvl="0"/>
            <a:r>
              <a:rPr lang="en-US" dirty="0" smtClean="0"/>
              <a:t>1. Are </a:t>
            </a:r>
            <a:r>
              <a:rPr lang="en-US" dirty="0"/>
              <a:t>the murder counts in Central and Southern India correlated</a:t>
            </a:r>
            <a:r>
              <a:rPr lang="en-US" dirty="0" smtClean="0"/>
              <a:t>?</a:t>
            </a:r>
          </a:p>
          <a:p>
            <a:pPr marL="342900" lvl="0" indent="-342900">
              <a:buAutoNum type="arabicPeriod"/>
            </a:pPr>
            <a:endParaRPr lang="en-US" dirty="0"/>
          </a:p>
          <a:p>
            <a:pPr lvl="0"/>
            <a:endParaRPr lang="en-US" dirty="0"/>
          </a:p>
          <a:p>
            <a:pPr marL="342900" lvl="0" indent="-342900">
              <a:buAutoNum type="arabicPeriod"/>
            </a:pPr>
            <a:endParaRPr lang="en-US" dirty="0" smtClean="0"/>
          </a:p>
          <a:p>
            <a:pPr lvl="0"/>
            <a:endParaRPr lang="en-US" dirty="0"/>
          </a:p>
          <a:p>
            <a:pPr lvl="0"/>
            <a:r>
              <a:rPr lang="en-US" dirty="0" smtClean="0"/>
              <a:t>2. Is </a:t>
            </a:r>
            <a:r>
              <a:rPr lang="en-US" dirty="0"/>
              <a:t>the increase of murder counts significant for Northern India?</a:t>
            </a:r>
          </a:p>
        </p:txBody>
      </p:sp>
    </p:spTree>
    <p:extLst>
      <p:ext uri="{BB962C8B-B14F-4D97-AF65-F5344CB8AC3E}">
        <p14:creationId xmlns:p14="http://schemas.microsoft.com/office/powerpoint/2010/main" val="158127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268065" y="1719622"/>
            <a:ext cx="5124480" cy="4415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179871" y="294968"/>
            <a:ext cx="9896168" cy="523220"/>
          </a:xfrm>
          <a:prstGeom prst="rect">
            <a:avLst/>
          </a:prstGeom>
          <a:noFill/>
        </p:spPr>
        <p:txBody>
          <a:bodyPr wrap="square" rtlCol="0">
            <a:spAutoFit/>
          </a:bodyPr>
          <a:lstStyle/>
          <a:p>
            <a:r>
              <a:rPr lang="en-US" sz="2800" dirty="0" smtClean="0">
                <a:solidFill>
                  <a:schemeClr val="accent3">
                    <a:lumMod val="10000"/>
                  </a:schemeClr>
                </a:solidFill>
              </a:rPr>
              <a:t>Distribution of murder counts in Central and South India</a:t>
            </a:r>
            <a:endParaRPr lang="en-US" sz="2800" dirty="0">
              <a:solidFill>
                <a:schemeClr val="accent3">
                  <a:lumMod val="10000"/>
                </a:schemeClr>
              </a:solidFill>
            </a:endParaRPr>
          </a:p>
        </p:txBody>
      </p:sp>
      <p:sp>
        <p:nvSpPr>
          <p:cNvPr id="7" name="TextBox 6"/>
          <p:cNvSpPr txBox="1"/>
          <p:nvPr/>
        </p:nvSpPr>
        <p:spPr>
          <a:xfrm>
            <a:off x="1283110" y="2457042"/>
            <a:ext cx="4350774" cy="2723823"/>
          </a:xfrm>
          <a:prstGeom prst="rect">
            <a:avLst/>
          </a:prstGeom>
          <a:noFill/>
        </p:spPr>
        <p:txBody>
          <a:bodyPr wrap="square" rtlCol="0">
            <a:spAutoFit/>
          </a:bodyPr>
          <a:lstStyle/>
          <a:p>
            <a:pPr marL="342900" indent="-342900">
              <a:buAutoNum type="arabicPeriod"/>
            </a:pPr>
            <a:r>
              <a:rPr lang="en-US" dirty="0" smtClean="0"/>
              <a:t>Both distribution are very close to normal.</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lnSpc>
                <a:spcPct val="150000"/>
              </a:lnSpc>
              <a:buAutoNum type="arabicPeriod"/>
            </a:pPr>
            <a:r>
              <a:rPr lang="en-US" dirty="0" smtClean="0"/>
              <a:t>We can apply the </a:t>
            </a:r>
            <a:r>
              <a:rPr lang="en-US" dirty="0"/>
              <a:t>P</a:t>
            </a:r>
            <a:r>
              <a:rPr lang="en-US" dirty="0" smtClean="0"/>
              <a:t>earson correlation test for testing the correlation between Central and South India.</a:t>
            </a:r>
            <a:endParaRPr lang="en-US" dirty="0"/>
          </a:p>
        </p:txBody>
      </p:sp>
    </p:spTree>
    <p:extLst>
      <p:ext uri="{BB962C8B-B14F-4D97-AF65-F5344CB8AC3E}">
        <p14:creationId xmlns:p14="http://schemas.microsoft.com/office/powerpoint/2010/main" val="371294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Formulating the test</a:t>
            </a:r>
            <a:endParaRPr lang="en-US" sz="2800" dirty="0">
              <a:solidFill>
                <a:schemeClr val="accent1">
                  <a:lumMod val="50000"/>
                </a:schemeClr>
              </a:solidFill>
            </a:endParaRPr>
          </a:p>
        </p:txBody>
      </p:sp>
      <p:sp>
        <p:nvSpPr>
          <p:cNvPr id="6" name="TextBox 5"/>
          <p:cNvSpPr txBox="1"/>
          <p:nvPr/>
        </p:nvSpPr>
        <p:spPr>
          <a:xfrm>
            <a:off x="1200150" y="2133439"/>
            <a:ext cx="3922697" cy="2677656"/>
          </a:xfrm>
          <a:prstGeom prst="rect">
            <a:avLst/>
          </a:prstGeom>
          <a:noFill/>
        </p:spPr>
        <p:txBody>
          <a:bodyPr wrap="square" rtlCol="0">
            <a:spAutoFit/>
          </a:bodyPr>
          <a:lstStyle/>
          <a:p>
            <a:r>
              <a:rPr lang="en-US" sz="2000" dirty="0" smtClean="0"/>
              <a:t>1. </a:t>
            </a:r>
            <a:r>
              <a:rPr lang="en-US" dirty="0" smtClean="0"/>
              <a:t>The p-value is 0.007.</a:t>
            </a:r>
          </a:p>
          <a:p>
            <a:endParaRPr lang="en-US" sz="2000" dirty="0" smtClean="0"/>
          </a:p>
          <a:p>
            <a:endParaRPr lang="en-US" sz="2000" dirty="0"/>
          </a:p>
          <a:p>
            <a:pPr>
              <a:lnSpc>
                <a:spcPct val="150000"/>
              </a:lnSpc>
            </a:pPr>
            <a:r>
              <a:rPr lang="en-US" dirty="0" smtClean="0"/>
              <a:t>2. So we can conclude that there is a significant positive correlation between crimes in Central and Southern India</a:t>
            </a:r>
            <a:endParaRPr lang="en-US" sz="2000" dirty="0" smtClean="0"/>
          </a:p>
        </p:txBody>
      </p:sp>
      <p:pic>
        <p:nvPicPr>
          <p:cNvPr id="3" name="Picture 2"/>
          <p:cNvPicPr>
            <a:picLocks noChangeAspect="1"/>
          </p:cNvPicPr>
          <p:nvPr/>
        </p:nvPicPr>
        <p:blipFill>
          <a:blip r:embed="rId2"/>
          <a:stretch>
            <a:fillRect/>
          </a:stretch>
        </p:blipFill>
        <p:spPr>
          <a:xfrm>
            <a:off x="5122847" y="1121447"/>
            <a:ext cx="6128089" cy="5471082"/>
          </a:xfrm>
          <a:prstGeom prst="rect">
            <a:avLst/>
          </a:prstGeom>
        </p:spPr>
      </p:pic>
    </p:spTree>
    <p:extLst>
      <p:ext uri="{BB962C8B-B14F-4D97-AF65-F5344CB8AC3E}">
        <p14:creationId xmlns:p14="http://schemas.microsoft.com/office/powerpoint/2010/main" val="375354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97761-0B88-A5E8-0B78-C39173D05F4D}"/>
              </a:ext>
            </a:extLst>
          </p:cNvPr>
          <p:cNvSpPr>
            <a:spLocks noGrp="1"/>
          </p:cNvSpPr>
          <p:nvPr>
            <p:ph type="title"/>
          </p:nvPr>
        </p:nvSpPr>
        <p:spPr>
          <a:xfrm>
            <a:off x="1455583" y="737115"/>
            <a:ext cx="4640418" cy="5407091"/>
          </a:xfrm>
        </p:spPr>
        <p:txBody>
          <a:bodyPr>
            <a:normAutofit/>
          </a:bodyPr>
          <a:lstStyle/>
          <a:p>
            <a:r>
              <a:rPr lang="en-US" sz="3200" dirty="0" smtClean="0"/>
              <a:t>Breakdown</a:t>
            </a:r>
            <a:endParaRPr lang="en-US" sz="3200" dirty="0"/>
          </a:p>
        </p:txBody>
      </p:sp>
      <p:sp>
        <p:nvSpPr>
          <p:cNvPr id="3" name="Content Placeholder 2">
            <a:extLst>
              <a:ext uri="{FF2B5EF4-FFF2-40B4-BE49-F238E27FC236}">
                <a16:creationId xmlns=""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smtClean="0"/>
              <a:t>Counts Data</a:t>
            </a:r>
            <a:endParaRPr lang="en-US" dirty="0"/>
          </a:p>
          <a:p>
            <a:r>
              <a:rPr lang="en-US" dirty="0" smtClean="0"/>
              <a:t>Motives </a:t>
            </a:r>
            <a:endParaRPr lang="en-US" dirty="0"/>
          </a:p>
          <a:p>
            <a:r>
              <a:rPr lang="en-US" dirty="0" smtClean="0"/>
              <a:t>Socio-economic factors</a:t>
            </a:r>
            <a:endParaRPr lang="en-US" dirty="0"/>
          </a:p>
        </p:txBody>
      </p:sp>
      <p:sp>
        <p:nvSpPr>
          <p:cNvPr id="4" name="Slide Number Placeholder 3">
            <a:extLst>
              <a:ext uri="{FF2B5EF4-FFF2-40B4-BE49-F238E27FC236}">
                <a16:creationId xmlns=""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32" y="247138"/>
            <a:ext cx="10515600" cy="1325563"/>
          </a:xfrm>
        </p:spPr>
        <p:txBody>
          <a:bodyPr>
            <a:normAutofit/>
          </a:bodyPr>
          <a:lstStyle/>
          <a:p>
            <a:r>
              <a:rPr lang="en-US" sz="2800" dirty="0" smtClean="0"/>
              <a:t>Deeper into North India</a:t>
            </a:r>
            <a:endParaRPr lang="en-US" sz="2800" dirty="0"/>
          </a:p>
        </p:txBody>
      </p:sp>
      <p:pic>
        <p:nvPicPr>
          <p:cNvPr id="5" name="slide2" descr="Sheet 11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1735C787-E27E-4342-82CE-B4583A725636}"/>
              </a:ext>
            </a:extLst>
          </p:cNvPr>
          <p:cNvPicPr/>
          <p:nvPr/>
        </p:nvPicPr>
        <p:blipFill rotWithShape="1">
          <a:blip r:embed="rId2">
            <a:extLst>
              <a:ext uri="{28A0092B-C50C-407E-A947-70E740481C1C}">
                <a14:useLocalDpi xmlns:a14="http://schemas.microsoft.com/office/drawing/2010/main" val="0"/>
              </a:ext>
            </a:extLst>
          </a:blip>
          <a:srcRect t="9949" r="13768"/>
          <a:stretch/>
        </p:blipFill>
        <p:spPr bwMode="auto">
          <a:xfrm>
            <a:off x="2489113" y="2693578"/>
            <a:ext cx="7538238" cy="3571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1356851" y="1486808"/>
            <a:ext cx="10500852" cy="872034"/>
          </a:xfrm>
          <a:prstGeom prst="rect">
            <a:avLst/>
          </a:prstGeom>
          <a:noFill/>
        </p:spPr>
        <p:txBody>
          <a:bodyPr wrap="square" rtlCol="0">
            <a:spAutoFit/>
          </a:bodyPr>
          <a:lstStyle/>
          <a:p>
            <a:pPr>
              <a:lnSpc>
                <a:spcPct val="150000"/>
              </a:lnSpc>
            </a:pPr>
            <a:r>
              <a:rPr lang="en-US" dirty="0" smtClean="0"/>
              <a:t>Rajasthan is by far the highest contributor of murders in North India and the contribution has increased by 3.5% over the time period.</a:t>
            </a:r>
            <a:endParaRPr lang="en-US" dirty="0"/>
          </a:p>
        </p:txBody>
      </p:sp>
    </p:spTree>
    <p:extLst>
      <p:ext uri="{BB962C8B-B14F-4D97-AF65-F5344CB8AC3E}">
        <p14:creationId xmlns:p14="http://schemas.microsoft.com/office/powerpoint/2010/main" val="4024260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32" y="70972"/>
            <a:ext cx="10515600" cy="1325563"/>
          </a:xfrm>
        </p:spPr>
        <p:txBody>
          <a:bodyPr>
            <a:normAutofit/>
          </a:bodyPr>
          <a:lstStyle/>
          <a:p>
            <a:r>
              <a:rPr lang="en-US" sz="2800" dirty="0" smtClean="0"/>
              <a:t>Trend in North India</a:t>
            </a:r>
            <a:endParaRPr lang="en-US" sz="2800" dirty="0"/>
          </a:p>
        </p:txBody>
      </p:sp>
      <p:sp>
        <p:nvSpPr>
          <p:cNvPr id="6" name="TextBox 5"/>
          <p:cNvSpPr txBox="1"/>
          <p:nvPr/>
        </p:nvSpPr>
        <p:spPr>
          <a:xfrm>
            <a:off x="1356851" y="1235779"/>
            <a:ext cx="10500852" cy="923330"/>
          </a:xfrm>
          <a:prstGeom prst="rect">
            <a:avLst/>
          </a:prstGeom>
          <a:noFill/>
        </p:spPr>
        <p:txBody>
          <a:bodyPr wrap="square" rtlCol="0">
            <a:spAutoFit/>
          </a:bodyPr>
          <a:lstStyle/>
          <a:p>
            <a:pPr>
              <a:lnSpc>
                <a:spcPct val="150000"/>
              </a:lnSpc>
            </a:pPr>
            <a:r>
              <a:rPr lang="en-US" dirty="0" smtClean="0"/>
              <a:t>We fit a linear trend model on the North India murder counts. The p-value for the coefficient is 0.3, that means </a:t>
            </a:r>
            <a:r>
              <a:rPr lang="en-US" dirty="0"/>
              <a:t>we cannot conclude that there is significant increase in murder counts in Northern India</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00432" y="3183013"/>
            <a:ext cx="4906010" cy="184785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459795" y="2561187"/>
            <a:ext cx="4935024" cy="4153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438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3200" dirty="0" smtClean="0">
                <a:solidFill>
                  <a:schemeClr val="accent1">
                    <a:lumMod val="50000"/>
                  </a:schemeClr>
                </a:solidFill>
              </a:rPr>
              <a:t>Correlation between blocks</a:t>
            </a:r>
            <a:endParaRPr lang="en-US" sz="32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r>
              <a:rPr lang="en-US" sz="1800" dirty="0" smtClean="0"/>
              <a:t>North has low correlations with all the blocks.</a:t>
            </a:r>
          </a:p>
          <a:p>
            <a:endParaRPr lang="en-US" sz="1800" dirty="0"/>
          </a:p>
          <a:p>
            <a:r>
              <a:rPr lang="en-US" sz="1800" dirty="0" smtClean="0"/>
              <a:t>East has moderate correlations with all blocks.</a:t>
            </a:r>
          </a:p>
          <a:p>
            <a:endParaRPr lang="en-US" sz="1800" dirty="0"/>
          </a:p>
          <a:p>
            <a:r>
              <a:rPr lang="en-US" sz="1800" dirty="0" smtClean="0"/>
              <a:t>The rest have high correlations with each other.</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604000" y="1325563"/>
            <a:ext cx="4995409" cy="4172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9021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Idea of Variance</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pPr>
              <a:lnSpc>
                <a:spcPct val="150000"/>
              </a:lnSpc>
            </a:pPr>
            <a:r>
              <a:rPr lang="en-US" sz="1800" dirty="0" smtClean="0"/>
              <a:t>Variances are different for each block.</a:t>
            </a:r>
          </a:p>
          <a:p>
            <a:pPr>
              <a:lnSpc>
                <a:spcPct val="150000"/>
              </a:lnSpc>
            </a:pPr>
            <a:endParaRPr lang="en-US" sz="1800" dirty="0"/>
          </a:p>
          <a:p>
            <a:pPr>
              <a:lnSpc>
                <a:spcPct val="150000"/>
              </a:lnSpc>
            </a:pPr>
            <a:r>
              <a:rPr lang="en-US" sz="1800" dirty="0" smtClean="0"/>
              <a:t>Eastern and North East India show significant disparities within these regions.</a:t>
            </a:r>
          </a:p>
          <a:p>
            <a:pPr>
              <a:lnSpc>
                <a:spcPct val="150000"/>
              </a:lnSpc>
            </a:pPr>
            <a:endParaRPr lang="en-US" sz="1800" dirty="0"/>
          </a:p>
          <a:p>
            <a:pPr>
              <a:lnSpc>
                <a:spcPct val="150000"/>
              </a:lnSpc>
            </a:pPr>
            <a:r>
              <a:rPr lang="en-US" sz="1800" dirty="0"/>
              <a:t>Western India has the lowest and most consistent murder count</a:t>
            </a:r>
          </a:p>
        </p:txBody>
      </p:sp>
      <p:pic>
        <p:nvPicPr>
          <p:cNvPr id="5" name="slide2" descr="Murders region wise box plot">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arto="http://schemas.microsoft.com/office/word/2006/arto" xmlns:lc="http://schemas.openxmlformats.org/drawingml/2006/lockedCanvas" id="{42004E60-3194-4DEB-9D78-D8FF22CDB019}"/>
              </a:ext>
            </a:extLst>
          </p:cNvPr>
          <p:cNvPicPr/>
          <p:nvPr/>
        </p:nvPicPr>
        <p:blipFill rotWithShape="1">
          <a:blip r:embed="rId2">
            <a:extLst>
              <a:ext uri="{28A0092B-C50C-407E-A947-70E740481C1C}">
                <a14:useLocalDpi xmlns:a14="http://schemas.microsoft.com/office/drawing/2010/main" val="0"/>
              </a:ext>
            </a:extLst>
          </a:blip>
          <a:srcRect t="5115"/>
          <a:stretch/>
        </p:blipFill>
        <p:spPr bwMode="auto">
          <a:xfrm>
            <a:off x="6647543" y="435429"/>
            <a:ext cx="4758871" cy="6023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43491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err="1" smtClean="0">
                <a:solidFill>
                  <a:schemeClr val="accent1">
                    <a:lumMod val="50000"/>
                  </a:schemeClr>
                </a:solidFill>
              </a:rPr>
              <a:t>Kruskal</a:t>
            </a:r>
            <a:r>
              <a:rPr lang="en-US" sz="2800" dirty="0" smtClean="0">
                <a:solidFill>
                  <a:schemeClr val="accent1">
                    <a:lumMod val="50000"/>
                  </a:schemeClr>
                </a:solidFill>
              </a:rPr>
              <a:t> Wallis Test</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512433"/>
            <a:ext cx="5448300" cy="4419600"/>
          </a:xfrm>
        </p:spPr>
        <p:txBody>
          <a:bodyPr>
            <a:normAutofit/>
          </a:bodyPr>
          <a:lstStyle/>
          <a:p>
            <a:pPr>
              <a:lnSpc>
                <a:spcPct val="150000"/>
              </a:lnSpc>
            </a:pPr>
            <a:r>
              <a:rPr lang="en-US" sz="1800" dirty="0" smtClean="0"/>
              <a:t>The p-value for </a:t>
            </a:r>
            <a:r>
              <a:rPr lang="en-US" sz="1800" dirty="0" err="1" smtClean="0"/>
              <a:t>Kruskal</a:t>
            </a:r>
            <a:r>
              <a:rPr lang="en-US" sz="1800" dirty="0" smtClean="0"/>
              <a:t> Wallis Test is very close to 0. There is effect of blocks in the median murder rates.</a:t>
            </a:r>
          </a:p>
          <a:p>
            <a:pPr>
              <a:lnSpc>
                <a:spcPct val="150000"/>
              </a:lnSpc>
            </a:pPr>
            <a:endParaRPr lang="en-US" sz="1800" dirty="0"/>
          </a:p>
          <a:p>
            <a:pPr>
              <a:lnSpc>
                <a:spcPct val="150000"/>
              </a:lnSpc>
            </a:pPr>
            <a:r>
              <a:rPr lang="en-US" sz="1800" dirty="0" smtClean="0"/>
              <a:t>The 1’s in the pairwise are due to tied values.</a:t>
            </a:r>
          </a:p>
          <a:p>
            <a:pPr>
              <a:lnSpc>
                <a:spcPct val="150000"/>
              </a:lnSpc>
            </a:pPr>
            <a:endParaRPr lang="en-US" sz="1800" dirty="0"/>
          </a:p>
          <a:p>
            <a:pPr>
              <a:lnSpc>
                <a:spcPct val="150000"/>
              </a:lnSpc>
            </a:pPr>
            <a:r>
              <a:rPr lang="en-US" sz="1800" dirty="0"/>
              <a:t>As we see here NE is different from C, E. N is different from E and S is different from C. W is different from E</a:t>
            </a:r>
          </a:p>
        </p:txBody>
      </p:sp>
      <p:pic>
        <p:nvPicPr>
          <p:cNvPr id="6" name="Picture 5"/>
          <p:cNvPicPr/>
          <p:nvPr/>
        </p:nvPicPr>
        <p:blipFill rotWithShape="1">
          <a:blip r:embed="rId2">
            <a:extLst>
              <a:ext uri="{28A0092B-C50C-407E-A947-70E740481C1C}">
                <a14:useLocalDpi xmlns:a14="http://schemas.microsoft.com/office/drawing/2010/main" val="0"/>
              </a:ext>
            </a:extLst>
          </a:blip>
          <a:srcRect t="5128"/>
          <a:stretch/>
        </p:blipFill>
        <p:spPr bwMode="auto">
          <a:xfrm>
            <a:off x="6792686" y="796925"/>
            <a:ext cx="4761729" cy="1431017"/>
          </a:xfrm>
          <a:prstGeom prst="rect">
            <a:avLst/>
          </a:prstGeom>
          <a:ln>
            <a:noFill/>
          </a:ln>
          <a:extLst>
            <a:ext uri="{53640926-AAD7-44D8-BBD7-CCE9431645EC}">
              <a14:shadowObscured xmlns:a14="http://schemas.microsoft.com/office/drawing/2010/main"/>
            </a:ext>
          </a:ex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92686" y="2581003"/>
            <a:ext cx="4761729" cy="2977968"/>
          </a:xfrm>
          <a:prstGeom prst="rect">
            <a:avLst/>
          </a:prstGeom>
        </p:spPr>
      </p:pic>
    </p:spTree>
    <p:extLst>
      <p:ext uri="{BB962C8B-B14F-4D97-AF65-F5344CB8AC3E}">
        <p14:creationId xmlns:p14="http://schemas.microsoft.com/office/powerpoint/2010/main" val="3139137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1241" y="245920"/>
            <a:ext cx="8126361" cy="523220"/>
          </a:xfrm>
          <a:prstGeom prst="rect">
            <a:avLst/>
          </a:prstGeom>
          <a:noFill/>
        </p:spPr>
        <p:txBody>
          <a:bodyPr wrap="square" rtlCol="0" anchor="ctr">
            <a:spAutoFit/>
          </a:bodyPr>
          <a:lstStyle/>
          <a:p>
            <a:r>
              <a:rPr lang="en-US" sz="2800" dirty="0" smtClean="0">
                <a:solidFill>
                  <a:schemeClr val="accent3">
                    <a:lumMod val="10000"/>
                  </a:schemeClr>
                </a:solidFill>
              </a:rPr>
              <a:t>Critic</a:t>
            </a:r>
            <a:endParaRPr lang="en-US" sz="2800" dirty="0">
              <a:solidFill>
                <a:schemeClr val="accent3">
                  <a:lumMod val="10000"/>
                </a:schemeClr>
              </a:solidFill>
            </a:endParaRPr>
          </a:p>
        </p:txBody>
      </p:sp>
      <p:sp>
        <p:nvSpPr>
          <p:cNvPr id="4" name="TextBox 3"/>
          <p:cNvSpPr txBox="1"/>
          <p:nvPr/>
        </p:nvSpPr>
        <p:spPr>
          <a:xfrm>
            <a:off x="1550219" y="769140"/>
            <a:ext cx="9660194" cy="5432256"/>
          </a:xfrm>
          <a:prstGeom prst="rect">
            <a:avLst/>
          </a:prstGeom>
          <a:noFill/>
        </p:spPr>
        <p:txBody>
          <a:bodyPr wrap="square" rtlCol="0">
            <a:spAutoFit/>
          </a:bodyPr>
          <a:lstStyle/>
          <a:p>
            <a:pPr marL="342900" lvl="0" indent="-342900">
              <a:buAutoNum type="arabicPeriod"/>
            </a:pPr>
            <a:endParaRPr lang="en-US" dirty="0" smtClean="0"/>
          </a:p>
          <a:p>
            <a:pPr marL="342900" lvl="0" indent="-342900">
              <a:buAutoNum type="arabicPeriod"/>
            </a:pPr>
            <a:endParaRPr lang="en-US" dirty="0"/>
          </a:p>
          <a:p>
            <a:pPr marL="342900" indent="-342900">
              <a:lnSpc>
                <a:spcPct val="150000"/>
              </a:lnSpc>
              <a:buAutoNum type="arabicPeriod"/>
            </a:pPr>
            <a:r>
              <a:rPr lang="en-US" sz="2000" u="sng" dirty="0" smtClean="0"/>
              <a:t>Modifiable areal unit problem (MAUP) </a:t>
            </a:r>
            <a:r>
              <a:rPr lang="en-US" dirty="0" smtClean="0"/>
              <a:t>: A plane may be divided into 50, 500, or other 	number of polygons, with spatial autocorrelation results differing fundamentally 	depending on the n that is chosen. </a:t>
            </a:r>
          </a:p>
          <a:p>
            <a:pPr>
              <a:lnSpc>
                <a:spcPct val="150000"/>
              </a:lnSpc>
            </a:pPr>
            <a:r>
              <a:rPr lang="en-US" dirty="0" smtClean="0"/>
              <a:t>     	 The aggregation problem refers to the dependence of spatial autocorrelation 	findings on the way that the spatial plane is divided into a particular set number of 	polygons. </a:t>
            </a:r>
          </a:p>
          <a:p>
            <a:pPr>
              <a:lnSpc>
                <a:spcPct val="150000"/>
              </a:lnSpc>
            </a:pPr>
            <a:r>
              <a:rPr lang="en-US" dirty="0" smtClean="0"/>
              <a:t>	Here we have taken administrative blocks divided in terms of cultural homogeneity 	and administrative benefits. This line of grouping might not be very effective in 	finding correlation between spatial units.</a:t>
            </a:r>
          </a:p>
          <a:p>
            <a:pPr>
              <a:lnSpc>
                <a:spcPct val="150000"/>
              </a:lnSpc>
            </a:pPr>
            <a:endParaRPr lang="en-US" dirty="0" smtClean="0"/>
          </a:p>
          <a:p>
            <a:pPr lvl="0"/>
            <a:endParaRPr lang="en-US" dirty="0" smtClean="0"/>
          </a:p>
          <a:p>
            <a:pPr lvl="0"/>
            <a:r>
              <a:rPr lang="en-US" dirty="0" smtClean="0"/>
              <a:t>2. </a:t>
            </a:r>
            <a:r>
              <a:rPr lang="en-US" sz="2000" u="sng" dirty="0"/>
              <a:t>B</a:t>
            </a:r>
            <a:r>
              <a:rPr lang="en-US" sz="2000" u="sng" dirty="0" smtClean="0"/>
              <a:t>oundary </a:t>
            </a:r>
            <a:r>
              <a:rPr lang="en-US" sz="2000" u="sng" dirty="0"/>
              <a:t>value problem</a:t>
            </a:r>
          </a:p>
        </p:txBody>
      </p:sp>
    </p:spTree>
    <p:extLst>
      <p:ext uri="{BB962C8B-B14F-4D97-AF65-F5344CB8AC3E}">
        <p14:creationId xmlns:p14="http://schemas.microsoft.com/office/powerpoint/2010/main" val="2273893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Motive Analysis </a:t>
            </a:r>
            <a:r>
              <a:rPr lang="en-US" sz="5400" dirty="0" smtClean="0"/>
              <a:t>(2016-2021)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26</a:t>
            </a:fld>
            <a:endParaRPr lang="en-US" dirty="0"/>
          </a:p>
        </p:txBody>
      </p:sp>
    </p:spTree>
    <p:extLst>
      <p:ext uri="{BB962C8B-B14F-4D97-AF65-F5344CB8AC3E}">
        <p14:creationId xmlns:p14="http://schemas.microsoft.com/office/powerpoint/2010/main" val="983434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56624417"/>
              </p:ext>
            </p:extLst>
          </p:nvPr>
        </p:nvGraphicFramePr>
        <p:xfrm>
          <a:off x="2579960" y="1422440"/>
          <a:ext cx="6810784" cy="5268646"/>
        </p:xfrm>
        <a:graphic>
          <a:graphicData uri="http://schemas.openxmlformats.org/drawingml/2006/table">
            <a:tbl>
              <a:tblPr firstRow="1" firstCol="1" bandRow="1">
                <a:tableStyleId>{0E3FDE45-AF77-4B5C-9715-49D594BDF05E}</a:tableStyleId>
              </a:tblPr>
              <a:tblGrid>
                <a:gridCol w="2269758"/>
                <a:gridCol w="2270513"/>
                <a:gridCol w="2270513"/>
              </a:tblGrid>
              <a:tr h="1001446">
                <a:tc>
                  <a:txBody>
                    <a:bodyPr/>
                    <a:lstStyle/>
                    <a:p>
                      <a:pPr marL="0" marR="0" algn="ctr">
                        <a:lnSpc>
                          <a:spcPct val="107000"/>
                        </a:lnSpc>
                        <a:spcBef>
                          <a:spcPts val="0"/>
                        </a:spcBef>
                        <a:spcAft>
                          <a:spcPts val="0"/>
                        </a:spcAft>
                        <a:tabLst>
                          <a:tab pos="2428875" algn="l"/>
                        </a:tabLst>
                      </a:pPr>
                      <a:r>
                        <a:rPr lang="en-US" sz="1800" b="0" dirty="0">
                          <a:effectLst/>
                        </a:rPr>
                        <a:t>Greed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428875" algn="l"/>
                        </a:tabLst>
                      </a:pPr>
                      <a:r>
                        <a:rPr lang="en-US" sz="1800" b="0" dirty="0">
                          <a:effectLst/>
                        </a:rPr>
                        <a:t>Loath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428875" algn="l"/>
                        </a:tabLst>
                      </a:pPr>
                      <a:r>
                        <a:rPr lang="en-US" sz="1800" b="0" dirty="0">
                          <a:effectLst/>
                        </a:rPr>
                        <a:t>Love/Lust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Political Causes</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Disputes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Illicit Relationship</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Gain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err="1">
                          <a:effectLst/>
                        </a:rPr>
                        <a:t>Honour</a:t>
                      </a:r>
                      <a:r>
                        <a:rPr lang="en-US" sz="1400" b="0" dirty="0">
                          <a:effectLst/>
                        </a:rPr>
                        <a:t> Killing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Love Affairs</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Robbery and Dacoity</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Extremism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Rape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dirty="0">
                          <a:effectLst/>
                        </a:rPr>
                        <a:t>Sale of body parts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err="1">
                          <a:effectLst/>
                        </a:rPr>
                        <a:t>Casteism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Dowry</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Class Conflicts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Property Dispute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Religious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Gang Rivalry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Communalism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4" name="TextBox 3"/>
          <p:cNvSpPr txBox="1"/>
          <p:nvPr/>
        </p:nvSpPr>
        <p:spPr>
          <a:xfrm>
            <a:off x="1117600" y="246743"/>
            <a:ext cx="9434286" cy="461665"/>
          </a:xfrm>
          <a:prstGeom prst="rect">
            <a:avLst/>
          </a:prstGeom>
          <a:noFill/>
        </p:spPr>
        <p:txBody>
          <a:bodyPr wrap="square" rtlCol="0">
            <a:spAutoFit/>
          </a:bodyPr>
          <a:lstStyle/>
          <a:p>
            <a:r>
              <a:rPr lang="en-US" sz="2400" dirty="0" smtClean="0">
                <a:solidFill>
                  <a:schemeClr val="accent1">
                    <a:lumMod val="50000"/>
                  </a:schemeClr>
                </a:solidFill>
              </a:rPr>
              <a:t>Grouping motives into three major types</a:t>
            </a:r>
            <a:endParaRPr lang="en-US" sz="2400" dirty="0">
              <a:solidFill>
                <a:schemeClr val="accent1">
                  <a:lumMod val="50000"/>
                </a:schemeClr>
              </a:solidFill>
            </a:endParaRPr>
          </a:p>
        </p:txBody>
      </p:sp>
    </p:spTree>
    <p:extLst>
      <p:ext uri="{BB962C8B-B14F-4D97-AF65-F5344CB8AC3E}">
        <p14:creationId xmlns:p14="http://schemas.microsoft.com/office/powerpoint/2010/main" val="4216068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motives timeline">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798FC51C-58F5-454F-A3F2-56A4398908A5}"/>
              </a:ext>
            </a:extLst>
          </p:cNvPr>
          <p:cNvPicPr/>
          <p:nvPr/>
        </p:nvPicPr>
        <p:blipFill rotWithShape="1">
          <a:blip r:embed="rId2">
            <a:extLst>
              <a:ext uri="{28A0092B-C50C-407E-A947-70E740481C1C}">
                <a14:useLocalDpi xmlns:a14="http://schemas.microsoft.com/office/drawing/2010/main" val="0"/>
              </a:ext>
            </a:extLst>
          </a:blip>
          <a:srcRect t="5286"/>
          <a:stretch/>
        </p:blipFill>
        <p:spPr bwMode="auto">
          <a:xfrm>
            <a:off x="1611086" y="1854845"/>
            <a:ext cx="8955315" cy="4263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Count in each group over time</a:t>
            </a:r>
            <a:endParaRPr lang="en-US" sz="2400" dirty="0">
              <a:solidFill>
                <a:schemeClr val="accent1">
                  <a:lumMod val="50000"/>
                </a:schemeClr>
              </a:solidFill>
            </a:endParaRPr>
          </a:p>
        </p:txBody>
      </p:sp>
      <p:sp>
        <p:nvSpPr>
          <p:cNvPr id="4" name="TextBox 3"/>
          <p:cNvSpPr txBox="1"/>
          <p:nvPr/>
        </p:nvSpPr>
        <p:spPr>
          <a:xfrm>
            <a:off x="1502229" y="1049482"/>
            <a:ext cx="9550400" cy="369332"/>
          </a:xfrm>
          <a:prstGeom prst="rect">
            <a:avLst/>
          </a:prstGeom>
          <a:noFill/>
        </p:spPr>
        <p:txBody>
          <a:bodyPr wrap="square" rtlCol="0">
            <a:spAutoFit/>
          </a:bodyPr>
          <a:lstStyle/>
          <a:p>
            <a:r>
              <a:rPr lang="en-US" dirty="0" smtClean="0">
                <a:solidFill>
                  <a:schemeClr val="accent3">
                    <a:lumMod val="10000"/>
                  </a:schemeClr>
                </a:solidFill>
              </a:rPr>
              <a:t>Loath has seen a gradual increase while Greed has seen a downward slide after 2019.</a:t>
            </a:r>
            <a:endParaRPr lang="en-US" dirty="0">
              <a:solidFill>
                <a:schemeClr val="accent3">
                  <a:lumMod val="10000"/>
                </a:schemeClr>
              </a:solidFill>
            </a:endParaRPr>
          </a:p>
        </p:txBody>
      </p:sp>
    </p:spTree>
    <p:extLst>
      <p:ext uri="{BB962C8B-B14F-4D97-AF65-F5344CB8AC3E}">
        <p14:creationId xmlns:p14="http://schemas.microsoft.com/office/powerpoint/2010/main" val="1696235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Contribution for each motive</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Murders due to loath has seen a surge of 21% over the time period.</a:t>
            </a:r>
            <a:endParaRPr lang="en-US" dirty="0">
              <a:solidFill>
                <a:schemeClr val="accent3">
                  <a:lumMod val="10000"/>
                </a:schemeClr>
              </a:solidFill>
            </a:endParaRPr>
          </a:p>
        </p:txBody>
      </p:sp>
      <p:pic>
        <p:nvPicPr>
          <p:cNvPr id="5" name="slide3" descr="stacked chart">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FCFFBAAC-033C-4E33-A170-7D0A6D7A3955}"/>
              </a:ext>
            </a:extLst>
          </p:cNvPr>
          <p:cNvPicPr/>
          <p:nvPr/>
        </p:nvPicPr>
        <p:blipFill rotWithShape="1">
          <a:blip r:embed="rId2">
            <a:extLst>
              <a:ext uri="{28A0092B-C50C-407E-A947-70E740481C1C}">
                <a14:useLocalDpi xmlns:a14="http://schemas.microsoft.com/office/drawing/2010/main" val="0"/>
              </a:ext>
            </a:extLst>
          </a:blip>
          <a:srcRect t="5286"/>
          <a:stretch/>
        </p:blipFill>
        <p:spPr bwMode="auto">
          <a:xfrm>
            <a:off x="3082413" y="1925514"/>
            <a:ext cx="7506929" cy="4136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744344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Counts Data Analysis </a:t>
            </a:r>
            <a:r>
              <a:rPr lang="en-US" sz="5400" dirty="0" smtClean="0"/>
              <a:t>(2015-2021)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1827248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Percentage murders to loath in the blocks</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West contributes the most and seen a decline and North East has seen some </a:t>
            </a:r>
            <a:r>
              <a:rPr lang="en-US" dirty="0" err="1" smtClean="0">
                <a:solidFill>
                  <a:schemeClr val="accent3">
                    <a:lumMod val="10000"/>
                  </a:schemeClr>
                </a:solidFill>
              </a:rPr>
              <a:t>uprise</a:t>
            </a:r>
            <a:r>
              <a:rPr lang="en-US" dirty="0" smtClean="0">
                <a:solidFill>
                  <a:schemeClr val="accent3">
                    <a:lumMod val="10000"/>
                  </a:schemeClr>
                </a:solidFill>
              </a:rPr>
              <a:t>.</a:t>
            </a:r>
            <a:endParaRPr lang="en-US" dirty="0">
              <a:solidFill>
                <a:schemeClr val="accent3">
                  <a:lumMod val="10000"/>
                </a:schemeClr>
              </a:solidFill>
            </a:endParaRPr>
          </a:p>
        </p:txBody>
      </p:sp>
      <p:pic>
        <p:nvPicPr>
          <p:cNvPr id="6" name="slide2" descr="Sheet 4">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7D577A0A-4895-438B-8EDF-38E63AFFCB12}"/>
              </a:ext>
            </a:extLst>
          </p:cNvPr>
          <p:cNvPicPr/>
          <p:nvPr/>
        </p:nvPicPr>
        <p:blipFill rotWithShape="1">
          <a:blip r:embed="rId2">
            <a:extLst>
              <a:ext uri="{28A0092B-C50C-407E-A947-70E740481C1C}">
                <a14:useLocalDpi xmlns:a14="http://schemas.microsoft.com/office/drawing/2010/main" val="0"/>
              </a:ext>
            </a:extLst>
          </a:blip>
          <a:srcRect t="7410"/>
          <a:stretch/>
        </p:blipFill>
        <p:spPr bwMode="auto">
          <a:xfrm>
            <a:off x="2300749" y="1881822"/>
            <a:ext cx="8737132" cy="4076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77907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Box plots of murder ratios for blocks in different motives</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Existence of outliers in West, South, North East and North India.</a:t>
            </a:r>
            <a:endParaRPr lang="en-US" dirty="0">
              <a:solidFill>
                <a:schemeClr val="accent3">
                  <a:lumMod val="10000"/>
                </a:schemeClr>
              </a:solidFill>
            </a:endParaRPr>
          </a:p>
        </p:txBody>
      </p:sp>
      <p:pic>
        <p:nvPicPr>
          <p:cNvPr id="5" name="slide2" descr="Boxplot of Motives">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DE9D44C-6DA6-445E-B742-F2F7A944D6F4}"/>
              </a:ext>
            </a:extLst>
          </p:cNvPr>
          <p:cNvPicPr/>
          <p:nvPr/>
        </p:nvPicPr>
        <p:blipFill rotWithShape="1">
          <a:blip r:embed="rId2">
            <a:extLst>
              <a:ext uri="{28A0092B-C50C-407E-A947-70E740481C1C}">
                <a14:useLocalDpi xmlns:a14="http://schemas.microsoft.com/office/drawing/2010/main" val="0"/>
              </a:ext>
            </a:extLst>
          </a:blip>
          <a:srcRect t="7959" r="12621"/>
          <a:stretch/>
        </p:blipFill>
        <p:spPr bwMode="auto">
          <a:xfrm>
            <a:off x="2218544" y="1919605"/>
            <a:ext cx="9114019" cy="4421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63194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pPr>
              <a:lnSpc>
                <a:spcPct val="150000"/>
              </a:lnSpc>
            </a:pPr>
            <a:r>
              <a:rPr lang="en-US" sz="1800" dirty="0" smtClean="0"/>
              <a:t>High correlations overall</a:t>
            </a:r>
          </a:p>
          <a:p>
            <a:pPr>
              <a:lnSpc>
                <a:spcPct val="150000"/>
              </a:lnSpc>
            </a:pPr>
            <a:endParaRPr lang="en-US" sz="1800" dirty="0"/>
          </a:p>
          <a:p>
            <a:pPr>
              <a:lnSpc>
                <a:spcPct val="150000"/>
              </a:lnSpc>
            </a:pPr>
            <a:r>
              <a:rPr lang="en-US" sz="1800" dirty="0"/>
              <a:t>Shared Underlying </a:t>
            </a:r>
            <a:r>
              <a:rPr lang="en-US" sz="1800" dirty="0" smtClean="0"/>
              <a:t>Causes : Economic Factors and Social Instability.</a:t>
            </a:r>
            <a:endParaRPr lang="en-US" sz="1800" dirty="0"/>
          </a:p>
          <a:p>
            <a:pPr>
              <a:lnSpc>
                <a:spcPct val="150000"/>
              </a:lnSpc>
            </a:pPr>
            <a:endParaRPr lang="en-US" sz="1800" dirty="0" smtClean="0"/>
          </a:p>
          <a:p>
            <a:pPr>
              <a:lnSpc>
                <a:spcPct val="150000"/>
              </a:lnSpc>
            </a:pPr>
            <a:r>
              <a:rPr lang="en-US" sz="1800" dirty="0" smtClean="0"/>
              <a:t>Highest correlation for Loath and Love</a:t>
            </a:r>
            <a:endParaRPr lang="en-US" sz="1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695768" y="1615756"/>
            <a:ext cx="4970206" cy="4622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567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 (year-wise)</a:t>
            </a:r>
            <a:endParaRPr lang="en-US" sz="2800" dirty="0">
              <a:solidFill>
                <a:schemeClr val="accent1">
                  <a:lumMod val="50000"/>
                </a:schemeClr>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43549" y="2595718"/>
            <a:ext cx="9011264" cy="4011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558413" y="1336431"/>
            <a:ext cx="10048568" cy="646331"/>
          </a:xfrm>
          <a:prstGeom prst="rect">
            <a:avLst/>
          </a:prstGeom>
        </p:spPr>
        <p:txBody>
          <a:bodyPr wrap="square">
            <a:spAutoFit/>
          </a:bodyPr>
          <a:lstStyle/>
          <a:p>
            <a:r>
              <a:rPr lang="en-US" dirty="0">
                <a:latin typeface="Century" panose="02040604050505020304" pitchFamily="18" charset="0"/>
                <a:ea typeface="Calibri" panose="020F0502020204030204" pitchFamily="34" charset="0"/>
                <a:cs typeface="Times New Roman" panose="02020603050405020304" pitchFamily="18" charset="0"/>
              </a:rPr>
              <a:t>The correlation between love and loath has decreased from </a:t>
            </a:r>
            <a:r>
              <a:rPr lang="en-US" dirty="0" smtClean="0">
                <a:latin typeface="Century" panose="02040604050505020304" pitchFamily="18" charset="0"/>
                <a:ea typeface="Calibri" panose="020F0502020204030204" pitchFamily="34" charset="0"/>
                <a:cs typeface="Times New Roman" panose="02020603050405020304" pitchFamily="18" charset="0"/>
              </a:rPr>
              <a:t>2018. Dip after 2019 in correlation between greed and love. Slight increase for greed and loath.</a:t>
            </a:r>
            <a:endParaRPr lang="en-US" dirty="0"/>
          </a:p>
        </p:txBody>
      </p:sp>
    </p:spTree>
    <p:extLst>
      <p:ext uri="{BB962C8B-B14F-4D97-AF65-F5344CB8AC3E}">
        <p14:creationId xmlns:p14="http://schemas.microsoft.com/office/powerpoint/2010/main" val="697295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 (</a:t>
            </a:r>
            <a:r>
              <a:rPr lang="en-US" sz="2800" dirty="0" err="1" smtClean="0">
                <a:solidFill>
                  <a:schemeClr val="accent1">
                    <a:lumMod val="50000"/>
                  </a:schemeClr>
                </a:solidFill>
              </a:rPr>
              <a:t>blockwise</a:t>
            </a:r>
            <a:r>
              <a:rPr lang="en-US" sz="2800" dirty="0" smtClean="0">
                <a:solidFill>
                  <a:schemeClr val="accent1">
                    <a:lumMod val="50000"/>
                  </a:schemeClr>
                </a:solidFill>
              </a:rPr>
              <a:t>)</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683536"/>
            <a:ext cx="5235677" cy="4938489"/>
          </a:xfrm>
        </p:spPr>
        <p:txBody>
          <a:bodyPr>
            <a:noAutofit/>
          </a:bodyPr>
          <a:lstStyle/>
          <a:p>
            <a:pPr>
              <a:lnSpc>
                <a:spcPct val="150000"/>
              </a:lnSpc>
            </a:pPr>
            <a:r>
              <a:rPr lang="en-US" sz="1400" dirty="0"/>
              <a:t>Loath and Love correlations are consistently high across all regions, indicating a strong connection between these </a:t>
            </a:r>
            <a:r>
              <a:rPr lang="en-US" sz="1400" dirty="0" smtClean="0"/>
              <a:t>motives</a:t>
            </a:r>
            <a:endParaRPr lang="en-US" sz="1400" dirty="0"/>
          </a:p>
          <a:p>
            <a:pPr>
              <a:lnSpc>
                <a:spcPct val="150000"/>
              </a:lnSpc>
            </a:pPr>
            <a:r>
              <a:rPr lang="en-US" sz="1400" dirty="0"/>
              <a:t>Greed and Loath show moderate correlations, suggesting some common underlying factors but also distinct differences</a:t>
            </a:r>
            <a:r>
              <a:rPr lang="en-US" sz="1400" dirty="0" smtClean="0"/>
              <a:t>.</a:t>
            </a:r>
          </a:p>
          <a:p>
            <a:pPr>
              <a:lnSpc>
                <a:spcPct val="150000"/>
              </a:lnSpc>
            </a:pPr>
            <a:r>
              <a:rPr lang="en-US" sz="1400" dirty="0" smtClean="0"/>
              <a:t>Different </a:t>
            </a:r>
            <a:r>
              <a:rPr lang="en-US" sz="1400" dirty="0"/>
              <a:t>regions show varying degrees of correlation among motives, reflecting unique socio-economic and cultural factors influencing crime</a:t>
            </a:r>
            <a:r>
              <a:rPr lang="en-US" sz="1400" dirty="0" smtClean="0"/>
              <a:t>.</a:t>
            </a:r>
          </a:p>
          <a:p>
            <a:pPr>
              <a:lnSpc>
                <a:spcPct val="150000"/>
              </a:lnSpc>
            </a:pPr>
            <a:r>
              <a:rPr lang="en-US" sz="1400" dirty="0"/>
              <a:t>Also we observe that South India has the least correlations among all the murder motives. </a:t>
            </a:r>
          </a:p>
          <a:p>
            <a:pPr>
              <a:lnSpc>
                <a:spcPct val="150000"/>
              </a:lnSpc>
            </a:pPr>
            <a:endParaRPr lang="en-US" sz="1400" dirty="0"/>
          </a:p>
        </p:txBody>
      </p:sp>
      <p:pic>
        <p:nvPicPr>
          <p:cNvPr id="5" name="Picture 4" descr="C:\Users\Admin\Desktop\Notes\Sem 6\Project\Visualizations\heatmap.png"/>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683537"/>
            <a:ext cx="5445995" cy="464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7847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Cluster Analysis – K-Means Clustering</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Selecting the K (number of </a:t>
            </a:r>
            <a:r>
              <a:rPr lang="en-US" dirty="0" err="1" smtClean="0">
                <a:solidFill>
                  <a:schemeClr val="accent3">
                    <a:lumMod val="10000"/>
                  </a:schemeClr>
                </a:solidFill>
              </a:rPr>
              <a:t>neighbours</a:t>
            </a:r>
            <a:r>
              <a:rPr lang="en-US" dirty="0" smtClean="0">
                <a:solidFill>
                  <a:schemeClr val="accent3">
                    <a:lumMod val="10000"/>
                  </a:schemeClr>
                </a:solidFill>
              </a:rPr>
              <a:t>) for K-Means Clustering.</a:t>
            </a:r>
            <a:endParaRPr lang="en-US" dirty="0">
              <a:solidFill>
                <a:schemeClr val="accent3">
                  <a:lumMod val="10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43761" y="2447034"/>
            <a:ext cx="5220970" cy="381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636313" y="2447034"/>
            <a:ext cx="4848225" cy="381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2775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The Clusters</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683536"/>
            <a:ext cx="5235677" cy="4938489"/>
          </a:xfrm>
        </p:spPr>
        <p:txBody>
          <a:bodyPr>
            <a:noAutofit/>
          </a:bodyPr>
          <a:lstStyle/>
          <a:p>
            <a:pPr>
              <a:lnSpc>
                <a:spcPct val="150000"/>
              </a:lnSpc>
            </a:pPr>
            <a:r>
              <a:rPr lang="en-US" sz="1600" dirty="0">
                <a:solidFill>
                  <a:srgbClr val="00B050"/>
                </a:solidFill>
              </a:rPr>
              <a:t>Green &amp; Orange Clusters (Low Proportion Cluster): </a:t>
            </a:r>
            <a:r>
              <a:rPr lang="en-US" sz="1600" dirty="0"/>
              <a:t>States like Kerala and some Northeastern states show low proportions in all three motives. This could imply effective law enforcement or unique socio-cultural factors</a:t>
            </a:r>
            <a:r>
              <a:rPr lang="en-US" sz="1600" dirty="0" smtClean="0"/>
              <a:t>.</a:t>
            </a:r>
          </a:p>
          <a:p>
            <a:pPr marL="0" indent="0">
              <a:lnSpc>
                <a:spcPct val="150000"/>
              </a:lnSpc>
              <a:buNone/>
            </a:pPr>
            <a:endParaRPr lang="en-US" sz="1600" dirty="0"/>
          </a:p>
          <a:p>
            <a:pPr>
              <a:lnSpc>
                <a:spcPct val="150000"/>
              </a:lnSpc>
            </a:pPr>
            <a:r>
              <a:rPr lang="en-US" sz="1600" dirty="0">
                <a:solidFill>
                  <a:srgbClr val="C00000"/>
                </a:solidFill>
              </a:rPr>
              <a:t>Red</a:t>
            </a:r>
            <a:r>
              <a:rPr lang="en-US" sz="1600" dirty="0">
                <a:solidFill>
                  <a:srgbClr val="FF0000"/>
                </a:solidFill>
              </a:rPr>
              <a:t> &amp; Yellow Clusters (High Proportion Cluster): </a:t>
            </a:r>
            <a:r>
              <a:rPr lang="en-US" sz="1600" dirty="0"/>
              <a:t>Central and Northern states with high total counts show a high proportion of murders across motives. This could suggest a broader issue with violence or less effective crime prevention strategies.</a:t>
            </a:r>
          </a:p>
          <a:p>
            <a:pPr marL="0" indent="0">
              <a:lnSpc>
                <a:spcPct val="150000"/>
              </a:lnSpc>
              <a:buNone/>
            </a:pPr>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651523" y="1002890"/>
            <a:ext cx="4778477" cy="53684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7328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Socio-Economic Factors</a:t>
            </a:r>
            <a:br>
              <a:rPr lang="en-US" sz="5400" dirty="0" smtClean="0"/>
            </a:br>
            <a:r>
              <a:rPr lang="en-US" sz="5400" dirty="0" smtClean="0"/>
              <a:t>(2016-2021)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37</a:t>
            </a:fld>
            <a:endParaRPr lang="en-US" dirty="0"/>
          </a:p>
        </p:txBody>
      </p:sp>
    </p:spTree>
    <p:extLst>
      <p:ext uri="{BB962C8B-B14F-4D97-AF65-F5344CB8AC3E}">
        <p14:creationId xmlns:p14="http://schemas.microsoft.com/office/powerpoint/2010/main" val="1832664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8D65601-5AE2-46FC-B138-694DDD2B510D}" type="slidenum">
              <a:rPr lang="en-US" smtClean="0"/>
              <a:pPr/>
              <a:t>38</a:t>
            </a:fld>
            <a:endParaRPr lang="en-US" dirty="0"/>
          </a:p>
        </p:txBody>
      </p:sp>
      <p:sp>
        <p:nvSpPr>
          <p:cNvPr id="5" name="TextBox 4"/>
          <p:cNvSpPr txBox="1"/>
          <p:nvPr/>
        </p:nvSpPr>
        <p:spPr>
          <a:xfrm>
            <a:off x="1165123" y="368710"/>
            <a:ext cx="7565922" cy="523220"/>
          </a:xfrm>
          <a:prstGeom prst="rect">
            <a:avLst/>
          </a:prstGeom>
          <a:noFill/>
        </p:spPr>
        <p:txBody>
          <a:bodyPr wrap="square" rtlCol="0">
            <a:spAutoFit/>
          </a:bodyPr>
          <a:lstStyle/>
          <a:p>
            <a:r>
              <a:rPr lang="en-US" sz="2800" dirty="0">
                <a:solidFill>
                  <a:schemeClr val="accent2">
                    <a:lumMod val="50000"/>
                  </a:schemeClr>
                </a:solidFill>
              </a:rPr>
              <a:t>Identifying the factors</a:t>
            </a:r>
          </a:p>
        </p:txBody>
      </p:sp>
      <p:sp>
        <p:nvSpPr>
          <p:cNvPr id="6" name="TextBox 5"/>
          <p:cNvSpPr txBox="1"/>
          <p:nvPr/>
        </p:nvSpPr>
        <p:spPr>
          <a:xfrm>
            <a:off x="1814053" y="1356852"/>
            <a:ext cx="9011264" cy="4401205"/>
          </a:xfrm>
          <a:prstGeom prst="rect">
            <a:avLst/>
          </a:prstGeom>
          <a:noFill/>
        </p:spPr>
        <p:txBody>
          <a:bodyPr wrap="square" numCol="2" rtlCol="0">
            <a:spAutoFit/>
          </a:bodyPr>
          <a:lstStyle/>
          <a:p>
            <a:pPr marL="285750" indent="-285750">
              <a:lnSpc>
                <a:spcPct val="200000"/>
              </a:lnSpc>
              <a:buFont typeface="Arial" panose="020B0604020202020204" pitchFamily="34" charset="0"/>
              <a:buChar char="•"/>
            </a:pPr>
            <a:r>
              <a:rPr lang="en-US" sz="2000" dirty="0" smtClean="0"/>
              <a:t>Income Levels</a:t>
            </a:r>
          </a:p>
          <a:p>
            <a:pPr marL="285750" indent="-285750">
              <a:lnSpc>
                <a:spcPct val="200000"/>
              </a:lnSpc>
              <a:buFont typeface="Arial" panose="020B0604020202020204" pitchFamily="34" charset="0"/>
              <a:buChar char="•"/>
            </a:pPr>
            <a:r>
              <a:rPr lang="en-US" sz="2000" dirty="0" smtClean="0"/>
              <a:t>Unemployment Rate</a:t>
            </a:r>
          </a:p>
          <a:p>
            <a:pPr marL="285750" indent="-285750">
              <a:lnSpc>
                <a:spcPct val="200000"/>
              </a:lnSpc>
              <a:buFont typeface="Arial" panose="020B0604020202020204" pitchFamily="34" charset="0"/>
              <a:buChar char="•"/>
            </a:pPr>
            <a:r>
              <a:rPr lang="en-US" sz="2000" dirty="0" smtClean="0"/>
              <a:t>Poverty Rate</a:t>
            </a:r>
          </a:p>
          <a:p>
            <a:pPr marL="285750" indent="-285750">
              <a:lnSpc>
                <a:spcPct val="200000"/>
              </a:lnSpc>
              <a:buFont typeface="Arial" panose="020B0604020202020204" pitchFamily="34" charset="0"/>
              <a:buChar char="•"/>
            </a:pPr>
            <a:r>
              <a:rPr lang="en-US" sz="2000" dirty="0" smtClean="0"/>
              <a:t>Population Density</a:t>
            </a:r>
          </a:p>
          <a:p>
            <a:pPr marL="285750" indent="-285750">
              <a:lnSpc>
                <a:spcPct val="200000"/>
              </a:lnSpc>
              <a:buFont typeface="Arial" panose="020B0604020202020204" pitchFamily="34" charset="0"/>
              <a:buChar char="•"/>
            </a:pPr>
            <a:r>
              <a:rPr lang="en-US" sz="2000" dirty="0" smtClean="0">
                <a:solidFill>
                  <a:srgbClr val="C00000"/>
                </a:solidFill>
              </a:rPr>
              <a:t>Age Distribution</a:t>
            </a:r>
          </a:p>
          <a:p>
            <a:pPr marL="285750" indent="-285750">
              <a:lnSpc>
                <a:spcPct val="200000"/>
              </a:lnSpc>
              <a:buFont typeface="Arial" panose="020B0604020202020204" pitchFamily="34" charset="0"/>
              <a:buChar char="•"/>
            </a:pPr>
            <a:r>
              <a:rPr lang="en-US" sz="2000" dirty="0" smtClean="0"/>
              <a:t>Urbanization</a:t>
            </a:r>
          </a:p>
          <a:p>
            <a:pPr marL="285750" indent="-285750">
              <a:lnSpc>
                <a:spcPct val="200000"/>
              </a:lnSpc>
              <a:buFont typeface="Arial" panose="020B0604020202020204" pitchFamily="34" charset="0"/>
              <a:buChar char="•"/>
            </a:pPr>
            <a:r>
              <a:rPr lang="en-US" sz="2000" dirty="0" smtClean="0"/>
              <a:t>Literacy Rates</a:t>
            </a:r>
          </a:p>
          <a:p>
            <a:pPr marL="285750" indent="-285750">
              <a:lnSpc>
                <a:spcPct val="200000"/>
              </a:lnSpc>
              <a:buFont typeface="Arial" panose="020B0604020202020204" pitchFamily="34" charset="0"/>
              <a:buChar char="•"/>
            </a:pPr>
            <a:r>
              <a:rPr lang="en-US" sz="2000" dirty="0" smtClean="0">
                <a:solidFill>
                  <a:srgbClr val="C00000"/>
                </a:solidFill>
              </a:rPr>
              <a:t>Education Attainments</a:t>
            </a:r>
          </a:p>
          <a:p>
            <a:pPr marL="285750" indent="-285750">
              <a:lnSpc>
                <a:spcPct val="200000"/>
              </a:lnSpc>
              <a:buFont typeface="Arial" panose="020B0604020202020204" pitchFamily="34" charset="0"/>
              <a:buChar char="•"/>
            </a:pPr>
            <a:r>
              <a:rPr lang="en-US" sz="2000" dirty="0" smtClean="0">
                <a:solidFill>
                  <a:srgbClr val="C00000"/>
                </a:solidFill>
              </a:rPr>
              <a:t>Migration Patterns</a:t>
            </a:r>
          </a:p>
          <a:p>
            <a:pPr marL="285750" indent="-285750">
              <a:lnSpc>
                <a:spcPct val="200000"/>
              </a:lnSpc>
              <a:buFont typeface="Arial" panose="020B0604020202020204" pitchFamily="34" charset="0"/>
              <a:buChar char="•"/>
            </a:pPr>
            <a:r>
              <a:rPr lang="en-US" sz="2000" dirty="0" smtClean="0">
                <a:solidFill>
                  <a:srgbClr val="C00000"/>
                </a:solidFill>
              </a:rPr>
              <a:t>Mental Health Problems</a:t>
            </a:r>
          </a:p>
          <a:p>
            <a:pPr marL="285750" indent="-285750">
              <a:lnSpc>
                <a:spcPct val="200000"/>
              </a:lnSpc>
              <a:buFont typeface="Arial" panose="020B0604020202020204" pitchFamily="34" charset="0"/>
              <a:buChar char="•"/>
            </a:pPr>
            <a:r>
              <a:rPr lang="en-US" sz="2000" dirty="0" smtClean="0"/>
              <a:t>Rates Of Alcohol And Drug Use</a:t>
            </a:r>
          </a:p>
          <a:p>
            <a:pPr marL="285750" indent="-285750">
              <a:lnSpc>
                <a:spcPct val="200000"/>
              </a:lnSpc>
              <a:buFont typeface="Arial" panose="020B0604020202020204" pitchFamily="34" charset="0"/>
              <a:buChar char="•"/>
            </a:pPr>
            <a:r>
              <a:rPr lang="en-US" sz="2000" dirty="0" smtClean="0">
                <a:solidFill>
                  <a:srgbClr val="C00000"/>
                </a:solidFill>
              </a:rPr>
              <a:t>Judicial Efficiency</a:t>
            </a:r>
          </a:p>
          <a:p>
            <a:pPr marL="285750" indent="-285750">
              <a:lnSpc>
                <a:spcPct val="200000"/>
              </a:lnSpc>
              <a:buFont typeface="Arial" panose="020B0604020202020204" pitchFamily="34" charset="0"/>
              <a:buChar char="•"/>
            </a:pPr>
            <a:r>
              <a:rPr lang="en-US" sz="2000" dirty="0" smtClean="0">
                <a:solidFill>
                  <a:srgbClr val="C00000"/>
                </a:solidFill>
              </a:rPr>
              <a:t>Religious Composition </a:t>
            </a:r>
          </a:p>
          <a:p>
            <a:pPr marL="285750" indent="-285750">
              <a:lnSpc>
                <a:spcPct val="200000"/>
              </a:lnSpc>
              <a:buFont typeface="Arial" panose="020B0604020202020204" pitchFamily="34" charset="0"/>
              <a:buChar char="•"/>
            </a:pPr>
            <a:r>
              <a:rPr lang="en-US" sz="2000" dirty="0" smtClean="0">
                <a:solidFill>
                  <a:srgbClr val="C00000"/>
                </a:solidFill>
              </a:rPr>
              <a:t>Governance Quality</a:t>
            </a:r>
            <a:endParaRPr lang="en-US" sz="2000" dirty="0">
              <a:solidFill>
                <a:srgbClr val="C00000"/>
              </a:solidFill>
            </a:endParaRPr>
          </a:p>
        </p:txBody>
      </p:sp>
      <p:sp>
        <p:nvSpPr>
          <p:cNvPr id="7" name="TextBox 6"/>
          <p:cNvSpPr txBox="1"/>
          <p:nvPr/>
        </p:nvSpPr>
        <p:spPr>
          <a:xfrm>
            <a:off x="8517194" y="6441624"/>
            <a:ext cx="4616245" cy="307777"/>
          </a:xfrm>
          <a:prstGeom prst="rect">
            <a:avLst/>
          </a:prstGeom>
          <a:noFill/>
        </p:spPr>
        <p:txBody>
          <a:bodyPr wrap="square" rtlCol="0">
            <a:spAutoFit/>
          </a:bodyPr>
          <a:lstStyle/>
          <a:p>
            <a:r>
              <a:rPr lang="en-US" sz="1400" dirty="0" smtClean="0">
                <a:solidFill>
                  <a:schemeClr val="accent1">
                    <a:lumMod val="60000"/>
                    <a:lumOff val="40000"/>
                  </a:schemeClr>
                </a:solidFill>
              </a:rPr>
              <a:t>* </a:t>
            </a:r>
            <a:r>
              <a:rPr lang="en-US" sz="1400" dirty="0" smtClean="0">
                <a:solidFill>
                  <a:srgbClr val="C00000"/>
                </a:solidFill>
              </a:rPr>
              <a:t>red</a:t>
            </a:r>
            <a:r>
              <a:rPr lang="en-US" sz="1400" dirty="0" smtClean="0">
                <a:solidFill>
                  <a:schemeClr val="accent1">
                    <a:lumMod val="60000"/>
                    <a:lumOff val="40000"/>
                  </a:schemeClr>
                </a:solidFill>
              </a:rPr>
              <a:t> means unable to collect sufficient data</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1937551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Distribution of each factor</a:t>
            </a:r>
            <a:endParaRPr lang="en-US" sz="2800" dirty="0">
              <a:solidFill>
                <a:schemeClr val="accent1">
                  <a:lumMod val="50000"/>
                </a:schemeClr>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802194" y="1325563"/>
            <a:ext cx="7329947" cy="5265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857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7" y="1962151"/>
            <a:ext cx="4304023" cy="3905250"/>
          </a:xfrm>
        </p:spPr>
        <p:txBody>
          <a:bodyPr numCol="1" anchor="t">
            <a:normAutofit/>
          </a:bodyPr>
          <a:lstStyle/>
          <a:p>
            <a:r>
              <a:rPr lang="en-US" sz="1800" b="1" u="sng" dirty="0" smtClean="0"/>
              <a:t>Key observations:</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800" dirty="0" smtClean="0">
                <a:solidFill>
                  <a:schemeClr val="accent3">
                    <a:lumMod val="10000"/>
                  </a:schemeClr>
                </a:solidFill>
              </a:rPr>
              <a:t>1. Comes down from a high point</a:t>
            </a:r>
            <a:br>
              <a:rPr lang="en-US" sz="1800" dirty="0" smtClean="0">
                <a:solidFill>
                  <a:schemeClr val="accent3">
                    <a:lumMod val="10000"/>
                  </a:schemeClr>
                </a:solidFill>
              </a:rPr>
            </a:br>
            <a:r>
              <a:rPr lang="en-US" sz="1800" dirty="0" smtClean="0">
                <a:solidFill>
                  <a:schemeClr val="accent3">
                    <a:lumMod val="10000"/>
                  </a:schemeClr>
                </a:solidFill>
              </a:rPr>
              <a:t/>
            </a:r>
            <a:br>
              <a:rPr lang="en-US" sz="1800" dirty="0" smtClean="0">
                <a:solidFill>
                  <a:schemeClr val="accent3">
                    <a:lumMod val="10000"/>
                  </a:schemeClr>
                </a:solidFill>
              </a:rPr>
            </a:br>
            <a:r>
              <a:rPr lang="en-US" sz="1800" dirty="0" smtClean="0">
                <a:solidFill>
                  <a:schemeClr val="accent3">
                    <a:lumMod val="10000"/>
                  </a:schemeClr>
                </a:solidFill>
              </a:rPr>
              <a:t>2. Reaches minimum at 2017</a:t>
            </a:r>
            <a:br>
              <a:rPr lang="en-US" sz="1800" dirty="0" smtClean="0">
                <a:solidFill>
                  <a:schemeClr val="accent3">
                    <a:lumMod val="10000"/>
                  </a:schemeClr>
                </a:solidFill>
              </a:rPr>
            </a:br>
            <a:r>
              <a:rPr lang="en-US" sz="1800" dirty="0">
                <a:solidFill>
                  <a:schemeClr val="accent3">
                    <a:lumMod val="10000"/>
                  </a:schemeClr>
                </a:solidFill>
              </a:rPr>
              <a:t/>
            </a:r>
            <a:br>
              <a:rPr lang="en-US" sz="1800" dirty="0">
                <a:solidFill>
                  <a:schemeClr val="accent3">
                    <a:lumMod val="10000"/>
                  </a:schemeClr>
                </a:solidFill>
              </a:rPr>
            </a:br>
            <a:r>
              <a:rPr lang="en-US" sz="1800" dirty="0" smtClean="0">
                <a:solidFill>
                  <a:schemeClr val="accent3">
                    <a:lumMod val="10000"/>
                  </a:schemeClr>
                </a:solidFill>
              </a:rPr>
              <a:t>3. Then starts to gradually increase.</a:t>
            </a:r>
            <a:r>
              <a:rPr lang="en-US" sz="1600" dirty="0" smtClean="0">
                <a:solidFill>
                  <a:schemeClr val="accent3">
                    <a:lumMod val="10000"/>
                  </a:schemeClr>
                </a:solidFill>
              </a:rPr>
              <a:t/>
            </a:r>
            <a:br>
              <a:rPr lang="en-US" sz="1600" dirty="0" smtClean="0">
                <a:solidFill>
                  <a:schemeClr val="accent3">
                    <a:lumMod val="10000"/>
                  </a:schemeClr>
                </a:solidFill>
              </a:rPr>
            </a:br>
            <a:endParaRPr lang="en-US" sz="1600" dirty="0">
              <a:solidFill>
                <a:schemeClr val="accent3">
                  <a:lumMod val="10000"/>
                </a:schemeClr>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29300" y="857251"/>
            <a:ext cx="5390585" cy="501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1185036" y="571500"/>
            <a:ext cx="5251203" cy="523220"/>
          </a:xfrm>
          <a:prstGeom prst="rect">
            <a:avLst/>
          </a:prstGeom>
          <a:noFill/>
        </p:spPr>
        <p:txBody>
          <a:bodyPr wrap="square" rtlCol="0">
            <a:spAutoFit/>
          </a:bodyPr>
          <a:lstStyle/>
          <a:p>
            <a:r>
              <a:rPr lang="en-US" sz="2800" dirty="0" smtClean="0">
                <a:solidFill>
                  <a:schemeClr val="accent1">
                    <a:lumMod val="50000"/>
                  </a:schemeClr>
                </a:solidFill>
              </a:rPr>
              <a:t>Murder counts (2015-2021)</a:t>
            </a:r>
            <a:endParaRPr lang="en-US" sz="2800" dirty="0">
              <a:solidFill>
                <a:schemeClr val="accent1">
                  <a:lumMod val="50000"/>
                </a:schemeClr>
              </a:solidFill>
            </a:endParaRPr>
          </a:p>
        </p:txBody>
      </p:sp>
    </p:spTree>
    <p:extLst>
      <p:ext uri="{BB962C8B-B14F-4D97-AF65-F5344CB8AC3E}">
        <p14:creationId xmlns:p14="http://schemas.microsoft.com/office/powerpoint/2010/main" val="3752118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Matrix - </a:t>
            </a:r>
            <a:r>
              <a:rPr lang="en-US" sz="2800" dirty="0" err="1" smtClean="0">
                <a:solidFill>
                  <a:schemeClr val="accent1">
                    <a:lumMod val="50000"/>
                  </a:schemeClr>
                </a:solidFill>
              </a:rPr>
              <a:t>Heatmap</a:t>
            </a:r>
            <a:endParaRPr lang="en-US" sz="2800" dirty="0">
              <a:solidFill>
                <a:schemeClr val="accent1">
                  <a:lumMod val="50000"/>
                </a:schemeClr>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960836" y="1325563"/>
            <a:ext cx="5732145" cy="5325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209368" y="1696065"/>
            <a:ext cx="4306529"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Here we see that barring sex ratio every other socio-economic factor has a significant correlation with murder counts of different </a:t>
            </a:r>
            <a:r>
              <a:rPr lang="en-US" dirty="0" smtClean="0"/>
              <a:t>motives</a:t>
            </a:r>
          </a:p>
          <a:p>
            <a:pPr marL="342900" indent="-342900">
              <a:lnSpc>
                <a:spcPct val="150000"/>
              </a:lnSpc>
              <a:buFont typeface="Arial" panose="020B0604020202020204" pitchFamily="34" charset="0"/>
              <a:buChar char="•"/>
            </a:pPr>
            <a:endParaRPr lang="en-US" dirty="0" smtClean="0"/>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dirty="0"/>
              <a:t>Now we see that there is significant correlation among the various factors as well so this also pushes the concern for </a:t>
            </a:r>
            <a:r>
              <a:rPr lang="en-US" dirty="0" err="1"/>
              <a:t>multicollinearity</a:t>
            </a:r>
            <a:endParaRPr lang="en-US" dirty="0"/>
          </a:p>
        </p:txBody>
      </p:sp>
    </p:spTree>
    <p:extLst>
      <p:ext uri="{BB962C8B-B14F-4D97-AF65-F5344CB8AC3E}">
        <p14:creationId xmlns:p14="http://schemas.microsoft.com/office/powerpoint/2010/main" val="4291778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err="1" smtClean="0">
                <a:solidFill>
                  <a:schemeClr val="accent1">
                    <a:lumMod val="50000"/>
                  </a:schemeClr>
                </a:solidFill>
              </a:rPr>
              <a:t>Multicollinearity</a:t>
            </a:r>
            <a:r>
              <a:rPr lang="en-US" sz="2800" dirty="0" smtClean="0">
                <a:solidFill>
                  <a:schemeClr val="accent1">
                    <a:lumMod val="50000"/>
                  </a:schemeClr>
                </a:solidFill>
              </a:rPr>
              <a:t> test</a:t>
            </a:r>
            <a:endParaRPr lang="en-US" sz="2800" dirty="0">
              <a:solidFill>
                <a:schemeClr val="accent1">
                  <a:lumMod val="50000"/>
                </a:schemeClr>
              </a:solidFill>
            </a:endParaRPr>
          </a:p>
        </p:txBody>
      </p:sp>
      <p:sp>
        <p:nvSpPr>
          <p:cNvPr id="3" name="TextBox 2"/>
          <p:cNvSpPr txBox="1"/>
          <p:nvPr/>
        </p:nvSpPr>
        <p:spPr>
          <a:xfrm>
            <a:off x="1209368" y="1696065"/>
            <a:ext cx="10397613"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VIF = 1 No correlation between the predictor and other predictors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1 &lt; VIF&lt; 5 Moderate correlation, generally acceptable.</a:t>
            </a:r>
          </a:p>
          <a:p>
            <a:pPr marL="285750" indent="-285750">
              <a:lnSpc>
                <a:spcPct val="150000"/>
              </a:lnSpc>
              <a:buFont typeface="Arial" panose="020B0604020202020204" pitchFamily="34" charset="0"/>
              <a:buChar char="•"/>
            </a:pPr>
            <a:r>
              <a:rPr lang="en-US" sz="1600" dirty="0"/>
              <a:t>VIF &gt; 5 High correlation, potential </a:t>
            </a:r>
            <a:r>
              <a:rPr lang="en-US" sz="1600" dirty="0" err="1"/>
              <a:t>multicollinearity</a:t>
            </a:r>
            <a:r>
              <a:rPr lang="en-US" sz="1600" dirty="0"/>
              <a:t> issue.</a:t>
            </a:r>
          </a:p>
          <a:p>
            <a:pPr marL="285750" indent="-285750">
              <a:lnSpc>
                <a:spcPct val="150000"/>
              </a:lnSpc>
              <a:buFont typeface="Arial" panose="020B0604020202020204" pitchFamily="34" charset="0"/>
              <a:buChar char="•"/>
            </a:pPr>
            <a:r>
              <a:rPr lang="en-US" sz="1600" dirty="0"/>
              <a:t>VIF &gt; 10 Very high correlation, serious </a:t>
            </a:r>
            <a:r>
              <a:rPr lang="en-US" sz="1600" dirty="0" err="1"/>
              <a:t>multicollinearity</a:t>
            </a:r>
            <a:r>
              <a:rPr lang="en-US" sz="1600" dirty="0"/>
              <a:t> issue.</a:t>
            </a:r>
          </a:p>
          <a:p>
            <a:pPr marL="342900" indent="-342900">
              <a:lnSpc>
                <a:spcPct val="150000"/>
              </a:lnSpc>
              <a:buFont typeface="Arial" panose="020B0604020202020204" pitchFamily="34" charset="0"/>
              <a:buChar char="•"/>
            </a:pPr>
            <a:r>
              <a:rPr lang="en-US" sz="1600" dirty="0"/>
              <a:t>We see that Urbanization has a VIF of 5.87 i.e. close to 6 so we need to investigate the dependence of the variable with the other variables</a:t>
            </a:r>
            <a:endParaRPr lang="en-US" sz="1600"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019675" y="4443719"/>
            <a:ext cx="2634738" cy="1952625"/>
          </a:xfrm>
          <a:prstGeom prst="rect">
            <a:avLst/>
          </a:prstGeom>
        </p:spPr>
      </p:pic>
    </p:spTree>
    <p:extLst>
      <p:ext uri="{BB962C8B-B14F-4D97-AF65-F5344CB8AC3E}">
        <p14:creationId xmlns:p14="http://schemas.microsoft.com/office/powerpoint/2010/main" val="2693158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277" y="-469912"/>
            <a:ext cx="10515600" cy="1325563"/>
          </a:xfrm>
        </p:spPr>
        <p:txBody>
          <a:bodyPr>
            <a:normAutofit/>
          </a:bodyPr>
          <a:lstStyle/>
          <a:p>
            <a:r>
              <a:rPr lang="en-US" sz="2400" dirty="0" smtClean="0">
                <a:solidFill>
                  <a:schemeClr val="accent1">
                    <a:lumMod val="50000"/>
                  </a:schemeClr>
                </a:solidFill>
              </a:rPr>
              <a:t>Variable Selection + Interpretation</a:t>
            </a:r>
            <a:endParaRPr lang="en-US" sz="2400" dirty="0">
              <a:solidFill>
                <a:schemeClr val="accent1">
                  <a:lumMod val="50000"/>
                </a:schemeClr>
              </a:solidFill>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50077" y="1325563"/>
            <a:ext cx="5692878" cy="4349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892277" y="855651"/>
            <a:ext cx="5004620" cy="600234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600" dirty="0">
                <a:latin typeface="Century" panose="02040604050505020304" pitchFamily="18" charset="0"/>
                <a:ea typeface="Calibri" panose="020F0502020204030204" pitchFamily="34" charset="0"/>
                <a:cs typeface="Times New Roman" panose="02020603050405020304" pitchFamily="18" charset="0"/>
              </a:rPr>
              <a:t>P</a:t>
            </a:r>
            <a:r>
              <a:rPr lang="en-US" sz="1600" dirty="0" smtClean="0">
                <a:latin typeface="Century" panose="02040604050505020304" pitchFamily="18" charset="0"/>
                <a:ea typeface="Calibri" panose="020F0502020204030204" pitchFamily="34" charset="0"/>
                <a:cs typeface="Times New Roman" panose="02020603050405020304" pitchFamily="18" charset="0"/>
              </a:rPr>
              <a:t>overty </a:t>
            </a:r>
            <a:r>
              <a:rPr lang="en-US" sz="1600" dirty="0">
                <a:latin typeface="Century" panose="02040604050505020304" pitchFamily="18" charset="0"/>
                <a:ea typeface="Calibri" panose="020F0502020204030204" pitchFamily="34" charset="0"/>
                <a:cs typeface="Times New Roman" panose="02020603050405020304" pitchFamily="18" charset="0"/>
              </a:rPr>
              <a:t>(Below poverty line) is a strong predictor of murders across all motives, particularly for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Urbanization </a:t>
            </a:r>
            <a:r>
              <a:rPr lang="en-US" sz="1600" dirty="0">
                <a:latin typeface="Century" panose="02040604050505020304" pitchFamily="18" charset="0"/>
                <a:ea typeface="Calibri" panose="020F0502020204030204" pitchFamily="34" charset="0"/>
                <a:cs typeface="Times New Roman" panose="02020603050405020304" pitchFamily="18" charset="0"/>
              </a:rPr>
              <a:t>shows a strong negative relationship with murders due to greed but a positive relationship with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Homeless </a:t>
            </a:r>
            <a:r>
              <a:rPr lang="en-US" sz="1600" dirty="0">
                <a:latin typeface="Century" panose="02040604050505020304" pitchFamily="18" charset="0"/>
                <a:ea typeface="Calibri" panose="020F0502020204030204" pitchFamily="34" charset="0"/>
                <a:cs typeface="Times New Roman" panose="02020603050405020304" pitchFamily="18" charset="0"/>
              </a:rPr>
              <a:t>proportion and Literacy % are also significant predictors for murders due to all motives, with varying degrees of influence</a:t>
            </a:r>
            <a:r>
              <a:rPr lang="en-US" sz="1600"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 </a:t>
            </a:r>
            <a:r>
              <a:rPr lang="en-US" sz="1600" dirty="0">
                <a:latin typeface="Century" panose="02040604050505020304" pitchFamily="18" charset="0"/>
                <a:ea typeface="Calibri" panose="020F0502020204030204" pitchFamily="34" charset="0"/>
                <a:cs typeface="Times New Roman" panose="02020603050405020304" pitchFamily="18" charset="0"/>
              </a:rPr>
              <a:t>NSDP per capita and Population Density generally have a negative relationship with murders, particularly for greed and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Unemployment</a:t>
            </a:r>
            <a:r>
              <a:rPr lang="en-US" sz="1600" dirty="0">
                <a:latin typeface="Century" panose="02040604050505020304" pitchFamily="18" charset="0"/>
                <a:ea typeface="Calibri" panose="020F0502020204030204" pitchFamily="34" charset="0"/>
                <a:cs typeface="Times New Roman" panose="02020603050405020304" pitchFamily="18" charset="0"/>
              </a:rPr>
              <a:t>, Sex Ratio, and Alcohol % show smaller and more varied impacts across different motives.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2285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768" y="0"/>
            <a:ext cx="10515600" cy="1325563"/>
          </a:xfrm>
        </p:spPr>
        <p:txBody>
          <a:bodyPr>
            <a:normAutofit/>
          </a:bodyPr>
          <a:lstStyle/>
          <a:p>
            <a:r>
              <a:rPr lang="en-US" sz="2400" dirty="0" smtClean="0">
                <a:solidFill>
                  <a:schemeClr val="accent1">
                    <a:lumMod val="50000"/>
                  </a:schemeClr>
                </a:solidFill>
              </a:rPr>
              <a:t>Variable Selection(Blocks)</a:t>
            </a:r>
            <a:endParaRPr lang="en-US" sz="2400" dirty="0">
              <a:solidFill>
                <a:schemeClr val="accent1">
                  <a:lumMod val="50000"/>
                </a:schemeClr>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91381" y="1629197"/>
            <a:ext cx="8598309" cy="4971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8315325" y="3186445"/>
            <a:ext cx="3876675" cy="2388445"/>
          </a:xfrm>
          <a:prstGeom prst="rect">
            <a:avLst/>
          </a:prstGeom>
        </p:spPr>
      </p:pic>
    </p:spTree>
    <p:extLst>
      <p:ext uri="{BB962C8B-B14F-4D97-AF65-F5344CB8AC3E}">
        <p14:creationId xmlns:p14="http://schemas.microsoft.com/office/powerpoint/2010/main" val="2825333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6" y="1278294"/>
            <a:ext cx="9397747" cy="4916029"/>
          </a:xfrm>
        </p:spPr>
        <p:txBody>
          <a:bodyPr anchor="ctr">
            <a:normAutofit/>
          </a:bodyPr>
          <a:lstStyle/>
          <a:p>
            <a:pPr>
              <a:lnSpc>
                <a:spcPct val="100000"/>
              </a:lnSpc>
            </a:pPr>
            <a:r>
              <a:rPr lang="en-US" sz="1600" dirty="0" smtClean="0">
                <a:solidFill>
                  <a:schemeClr val="tx2">
                    <a:lumMod val="75000"/>
                  </a:schemeClr>
                </a:solidFill>
              </a:rPr>
              <a:t>1. Below </a:t>
            </a:r>
            <a:r>
              <a:rPr lang="en-US" sz="1600" dirty="0">
                <a:solidFill>
                  <a:schemeClr val="tx2">
                    <a:lumMod val="75000"/>
                  </a:schemeClr>
                </a:solidFill>
              </a:rPr>
              <a:t>Poverty Line: This variable shows strong positive coefficients across most regions, particularly in the West (1597.9), Central (721.3), and North (518.2), indicating that higher poverty levels are strongly associated with higher murder rates in these </a:t>
            </a:r>
            <a:r>
              <a:rPr lang="en-US" sz="1600" dirty="0" smtClean="0">
                <a:solidFill>
                  <a:schemeClr val="tx2">
                    <a:lumMod val="75000"/>
                  </a:schemeClr>
                </a:solidFill>
              </a:rPr>
              <a:t>regions.</a:t>
            </a:r>
            <a:br>
              <a:rPr lang="en-US" sz="1600" dirty="0" smtClean="0">
                <a:solidFill>
                  <a:schemeClr val="tx2">
                    <a:lumMod val="75000"/>
                  </a:schemeClr>
                </a:solidFill>
              </a:rPr>
            </a:br>
            <a:r>
              <a:rPr lang="en-US" sz="1600" dirty="0" smtClean="0">
                <a:solidFill>
                  <a:schemeClr val="tx2">
                    <a:lumMod val="75000"/>
                  </a:schemeClr>
                </a:solidFill>
              </a:rPr>
              <a:t/>
            </a:r>
            <a:br>
              <a:rPr lang="en-US" sz="1600" dirty="0" smtClean="0">
                <a:solidFill>
                  <a:schemeClr val="tx2">
                    <a:lumMod val="75000"/>
                  </a:schemeClr>
                </a:solidFill>
              </a:rPr>
            </a:br>
            <a:r>
              <a:rPr lang="en-US" sz="1600" dirty="0" smtClean="0">
                <a:solidFill>
                  <a:schemeClr val="tx2">
                    <a:lumMod val="75000"/>
                  </a:schemeClr>
                </a:solidFill>
              </a:rPr>
              <a:t>2. Unemployment</a:t>
            </a:r>
            <a:r>
              <a:rPr lang="en-US" sz="1600" dirty="0">
                <a:solidFill>
                  <a:schemeClr val="tx2">
                    <a:lumMod val="75000"/>
                  </a:schemeClr>
                </a:solidFill>
              </a:rPr>
              <a:t>: In the Central region, unemployment has a very high positive coefficient (252.5), suggesting a significant relationship with murder rates. The South also shows a notable positive relationship (111.9</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3.Population </a:t>
            </a:r>
            <a:r>
              <a:rPr lang="en-US" sz="1600" dirty="0">
                <a:solidFill>
                  <a:schemeClr val="tx2">
                    <a:lumMod val="75000"/>
                  </a:schemeClr>
                </a:solidFill>
              </a:rPr>
              <a:t>Density: This variable shows a strong negative coefficient in the West (-1081.8), indicating that higher population density is associated with lower murder rates in this region</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4.Homeless </a:t>
            </a:r>
            <a:r>
              <a:rPr lang="en-US" sz="1600" dirty="0">
                <a:solidFill>
                  <a:schemeClr val="tx2">
                    <a:lumMod val="75000"/>
                  </a:schemeClr>
                </a:solidFill>
              </a:rPr>
              <a:t>Proportion: In the South, the homeless proportion has a high positive coefficient (385.1), suggesting a significant relationship with murder rates</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5.Urbanization</a:t>
            </a:r>
            <a:r>
              <a:rPr lang="en-US" sz="1600" dirty="0">
                <a:solidFill>
                  <a:schemeClr val="tx2">
                    <a:lumMod val="75000"/>
                  </a:schemeClr>
                </a:solidFill>
              </a:rPr>
              <a:t>: Has a significant negative coefficient in the East (-55.8), suggesting higher urbanization is associated with lower murder rates in this region</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6. NSDP </a:t>
            </a:r>
            <a:r>
              <a:rPr lang="en-US" sz="1600" dirty="0">
                <a:solidFill>
                  <a:schemeClr val="tx2">
                    <a:lumMod val="75000"/>
                  </a:schemeClr>
                </a:solidFill>
              </a:rPr>
              <a:t>per Capita: Shows strong negative coefficients in the North (-41.2) and South (-181.3), suggesting higher economic development is associated with lower murder rates</a:t>
            </a:r>
          </a:p>
        </p:txBody>
      </p:sp>
      <p:sp>
        <p:nvSpPr>
          <p:cNvPr id="3" name="TextBox 2"/>
          <p:cNvSpPr txBox="1"/>
          <p:nvPr/>
        </p:nvSpPr>
        <p:spPr>
          <a:xfrm>
            <a:off x="1119363" y="424191"/>
            <a:ext cx="9866671" cy="523220"/>
          </a:xfrm>
          <a:prstGeom prst="rect">
            <a:avLst/>
          </a:prstGeom>
          <a:noFill/>
        </p:spPr>
        <p:txBody>
          <a:bodyPr wrap="square" rtlCol="0" anchor="ctr">
            <a:spAutoFit/>
          </a:bodyPr>
          <a:lstStyle/>
          <a:p>
            <a:r>
              <a:rPr lang="en-US" sz="2800" dirty="0" smtClean="0">
                <a:solidFill>
                  <a:schemeClr val="accent2">
                    <a:lumMod val="50000"/>
                  </a:schemeClr>
                </a:solidFill>
              </a:rPr>
              <a:t>Interpretation</a:t>
            </a:r>
            <a:endParaRPr lang="en-US" sz="2800" dirty="0">
              <a:solidFill>
                <a:schemeClr val="accent2">
                  <a:lumMod val="50000"/>
                </a:schemeClr>
              </a:solidFill>
            </a:endParaRPr>
          </a:p>
        </p:txBody>
      </p:sp>
    </p:spTree>
    <p:extLst>
      <p:ext uri="{BB962C8B-B14F-4D97-AF65-F5344CB8AC3E}">
        <p14:creationId xmlns:p14="http://schemas.microsoft.com/office/powerpoint/2010/main" val="422725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209322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7" y="1278294"/>
            <a:ext cx="4380223" cy="4904141"/>
          </a:xfrm>
        </p:spPr>
        <p:txBody>
          <a:bodyPr anchor="ctr">
            <a:normAutofit/>
          </a:bodyPr>
          <a:lstStyle/>
          <a:p>
            <a:r>
              <a:rPr lang="en-US" sz="1800" dirty="0" smtClean="0"/>
              <a:t>1. </a:t>
            </a:r>
            <a:r>
              <a:rPr lang="en-US" sz="1800" dirty="0" smtClean="0">
                <a:solidFill>
                  <a:srgbClr val="00B0F0"/>
                </a:solidFill>
              </a:rPr>
              <a:t>Linear Trend </a:t>
            </a:r>
            <a:r>
              <a:rPr lang="en-US" sz="1800" dirty="0" smtClean="0"/>
              <a:t>: Shows a decreasing trend over time</a:t>
            </a:r>
            <a:br>
              <a:rPr lang="en-US" sz="1800" dirty="0" smtClean="0"/>
            </a:br>
            <a:r>
              <a:rPr lang="en-US" sz="1800" dirty="0" smtClean="0"/>
              <a:t/>
            </a:r>
            <a:br>
              <a:rPr lang="en-US" sz="1800" dirty="0" smtClean="0"/>
            </a:br>
            <a:r>
              <a:rPr lang="en-US" sz="1800" dirty="0" smtClean="0"/>
              <a:t>2. </a:t>
            </a:r>
            <a:r>
              <a:rPr lang="en-US" sz="1800" dirty="0" smtClean="0">
                <a:solidFill>
                  <a:srgbClr val="C00000"/>
                </a:solidFill>
              </a:rPr>
              <a:t>Exponential</a:t>
            </a:r>
            <a:r>
              <a:rPr lang="en-US" sz="1800" dirty="0" smtClean="0"/>
              <a:t> : Shows a decreasing trend as well </a:t>
            </a:r>
            <a:br>
              <a:rPr lang="en-US" sz="1800" dirty="0" smtClean="0"/>
            </a:br>
            <a:r>
              <a:rPr lang="en-US" sz="1800" dirty="0" smtClean="0"/>
              <a:t/>
            </a:r>
            <a:br>
              <a:rPr lang="en-US" sz="1800" dirty="0" smtClean="0"/>
            </a:br>
            <a:r>
              <a:rPr lang="en-US" sz="1800" dirty="0" smtClean="0"/>
              <a:t>3</a:t>
            </a:r>
            <a:r>
              <a:rPr lang="en-US" sz="1800" dirty="0" smtClean="0">
                <a:solidFill>
                  <a:srgbClr val="0070C0"/>
                </a:solidFill>
              </a:rPr>
              <a:t>. Flexible Model </a:t>
            </a:r>
            <a:r>
              <a:rPr lang="en-US" sz="1800" dirty="0" smtClean="0"/>
              <a:t>: Shows decreasing trend as well</a:t>
            </a:r>
            <a:endParaRPr lang="en-US" sz="1800" dirty="0"/>
          </a:p>
        </p:txBody>
      </p:sp>
      <p:sp>
        <p:nvSpPr>
          <p:cNvPr id="4" name="TextBox 3"/>
          <p:cNvSpPr txBox="1"/>
          <p:nvPr/>
        </p:nvSpPr>
        <p:spPr>
          <a:xfrm>
            <a:off x="1353827" y="304800"/>
            <a:ext cx="5000318" cy="584775"/>
          </a:xfrm>
          <a:prstGeom prst="rect">
            <a:avLst/>
          </a:prstGeom>
          <a:noFill/>
        </p:spPr>
        <p:txBody>
          <a:bodyPr wrap="square" rtlCol="0">
            <a:spAutoFit/>
          </a:bodyPr>
          <a:lstStyle/>
          <a:p>
            <a:r>
              <a:rPr lang="en-US" sz="3200" dirty="0" smtClean="0">
                <a:solidFill>
                  <a:schemeClr val="accent1">
                    <a:lumMod val="75000"/>
                  </a:schemeClr>
                </a:solidFill>
              </a:rPr>
              <a:t>Fitting Trend line</a:t>
            </a:r>
            <a:endParaRPr lang="en-US" sz="3200" dirty="0">
              <a:solidFill>
                <a:schemeClr val="accent1">
                  <a:lumMod val="75000"/>
                </a:schemeClr>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524500" y="889575"/>
            <a:ext cx="5738813" cy="483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946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356801"/>
            <a:ext cx="8610600" cy="646331"/>
          </a:xfrm>
          <a:prstGeom prst="rect">
            <a:avLst/>
          </a:prstGeom>
          <a:noFill/>
        </p:spPr>
        <p:txBody>
          <a:bodyPr wrap="square" rtlCol="0" anchor="ctr">
            <a:spAutoFit/>
          </a:bodyPr>
          <a:lstStyle/>
          <a:p>
            <a:r>
              <a:rPr lang="en-US" sz="3600" dirty="0" smtClean="0">
                <a:solidFill>
                  <a:schemeClr val="accent1">
                    <a:lumMod val="50000"/>
                  </a:schemeClr>
                </a:solidFill>
              </a:rPr>
              <a:t>The Flexible Model </a:t>
            </a:r>
            <a:endParaRPr lang="en-US" sz="3600" dirty="0">
              <a:solidFill>
                <a:schemeClr val="accent1">
                  <a:lumMod val="50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720"/>
          <a:stretch/>
        </p:blipFill>
        <p:spPr>
          <a:xfrm>
            <a:off x="2057400" y="1524000"/>
            <a:ext cx="8767093" cy="322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885950" y="5486400"/>
            <a:ext cx="8686800" cy="369332"/>
          </a:xfrm>
          <a:prstGeom prst="rect">
            <a:avLst/>
          </a:prstGeom>
          <a:noFill/>
        </p:spPr>
        <p:txBody>
          <a:bodyPr wrap="square" rtlCol="0">
            <a:spAutoFit/>
          </a:bodyPr>
          <a:lstStyle/>
          <a:p>
            <a:r>
              <a:rPr lang="en-US" dirty="0" smtClean="0"/>
              <a:t>* here the year variable is </a:t>
            </a:r>
            <a:r>
              <a:rPr lang="en-US" dirty="0" err="1" smtClean="0"/>
              <a:t>standardised</a:t>
            </a:r>
            <a:endParaRPr lang="en-US" dirty="0"/>
          </a:p>
        </p:txBody>
      </p:sp>
    </p:spTree>
    <p:extLst>
      <p:ext uri="{BB962C8B-B14F-4D97-AF65-F5344CB8AC3E}">
        <p14:creationId xmlns:p14="http://schemas.microsoft.com/office/powerpoint/2010/main" val="191894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600" dirty="0">
                <a:solidFill>
                  <a:schemeClr val="accent1">
                    <a:lumMod val="50000"/>
                  </a:schemeClr>
                </a:solidFill>
              </a:rPr>
              <a:t> </a:t>
            </a:r>
            <a:r>
              <a:rPr lang="en-US" sz="3600" dirty="0" smtClean="0">
                <a:solidFill>
                  <a:schemeClr val="accent1">
                    <a:lumMod val="50000"/>
                  </a:schemeClr>
                </a:solidFill>
              </a:rPr>
              <a:t>Spatial Analysis </a:t>
            </a:r>
            <a:endParaRPr lang="en-US" sz="3600" dirty="0">
              <a:solidFill>
                <a:schemeClr val="accent1">
                  <a:lumMod val="50000"/>
                </a:schemeClr>
              </a:solidFill>
            </a:endParaRPr>
          </a:p>
        </p:txBody>
      </p:sp>
      <p:pic>
        <p:nvPicPr>
          <p:cNvPr id="5" name="slide3" descr="Bar sheet All">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5C5EB73-3167-4412-A563-70A54F2D3BD7}"/>
              </a:ext>
            </a:extLst>
          </p:cNvPr>
          <p:cNvPicPr/>
          <p:nvPr/>
        </p:nvPicPr>
        <p:blipFill rotWithShape="1">
          <a:blip r:embed="rId3">
            <a:extLst>
              <a:ext uri="{28A0092B-C50C-407E-A947-70E740481C1C}">
                <a14:useLocalDpi xmlns:a14="http://schemas.microsoft.com/office/drawing/2010/main" val="0"/>
              </a:ext>
            </a:extLst>
          </a:blip>
          <a:srcRect t="14615"/>
          <a:stretch/>
        </p:blipFill>
        <p:spPr bwMode="auto">
          <a:xfrm>
            <a:off x="2667000" y="2201862"/>
            <a:ext cx="7981950" cy="3589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1428750" y="1581150"/>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6 states in terms of total murders (2015-2021)</a:t>
            </a:r>
            <a:endParaRPr lang="en-US" dirty="0"/>
          </a:p>
        </p:txBody>
      </p:sp>
    </p:spTree>
    <p:extLst>
      <p:ext uri="{BB962C8B-B14F-4D97-AF65-F5344CB8AC3E}">
        <p14:creationId xmlns:p14="http://schemas.microsoft.com/office/powerpoint/2010/main" val="3588680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a:solidFill>
                  <a:schemeClr val="accent1">
                    <a:lumMod val="50000"/>
                  </a:schemeClr>
                </a:solidFill>
              </a:rPr>
              <a:t> </a:t>
            </a:r>
            <a:r>
              <a:rPr lang="en-US" sz="3200" dirty="0" smtClean="0">
                <a:solidFill>
                  <a:schemeClr val="accent1">
                    <a:lumMod val="50000"/>
                  </a:schemeClr>
                </a:solidFill>
              </a:rPr>
              <a:t>View of total murders in India</a:t>
            </a:r>
            <a:endParaRPr lang="en-US" sz="3200" dirty="0">
              <a:solidFill>
                <a:schemeClr val="accent1">
                  <a:lumMod val="50000"/>
                </a:schemeClr>
              </a:solidFill>
            </a:endParaRPr>
          </a:p>
        </p:txBody>
      </p:sp>
      <p:pic>
        <p:nvPicPr>
          <p:cNvPr id="7" name="slide2" descr="Spatial Plot">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5615F5F2-4225-4FE3-B5A1-71CD4D4BFAEE}"/>
              </a:ext>
            </a:extLst>
          </p:cNvPr>
          <p:cNvPicPr/>
          <p:nvPr/>
        </p:nvPicPr>
        <p:blipFill rotWithShape="1">
          <a:blip r:embed="rId3">
            <a:extLst>
              <a:ext uri="{28A0092B-C50C-407E-A947-70E740481C1C}">
                <a14:useLocalDpi xmlns:a14="http://schemas.microsoft.com/office/drawing/2010/main" val="0"/>
              </a:ext>
            </a:extLst>
          </a:blip>
          <a:srcRect l="11321" t="18200" r="33962" b="14500"/>
          <a:stretch/>
        </p:blipFill>
        <p:spPr bwMode="auto">
          <a:xfrm>
            <a:off x="6134100" y="1276351"/>
            <a:ext cx="5105400" cy="4991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TextBox 2"/>
          <p:cNvSpPr txBox="1"/>
          <p:nvPr/>
        </p:nvSpPr>
        <p:spPr>
          <a:xfrm>
            <a:off x="1257300" y="1828800"/>
            <a:ext cx="4362450" cy="1631216"/>
          </a:xfrm>
          <a:prstGeom prst="rect">
            <a:avLst/>
          </a:prstGeom>
          <a:noFill/>
        </p:spPr>
        <p:txBody>
          <a:bodyPr wrap="square" rtlCol="0" anchor="ctr">
            <a:spAutoFit/>
          </a:bodyPr>
          <a:lstStyle/>
          <a:p>
            <a:pPr marL="342900" indent="-342900">
              <a:buAutoNum type="arabicPeriod"/>
            </a:pPr>
            <a:r>
              <a:rPr lang="en-US" sz="2000" dirty="0" smtClean="0"/>
              <a:t>Uttar Pradesh has the highest number of murder cases.</a:t>
            </a:r>
          </a:p>
          <a:p>
            <a:pPr marL="342900" indent="-342900">
              <a:buAutoNum type="arabicPeriod"/>
            </a:pPr>
            <a:endParaRPr lang="en-US" sz="2000" dirty="0" smtClean="0"/>
          </a:p>
          <a:p>
            <a:pPr marL="342900" indent="-342900">
              <a:buAutoNum type="arabicPeriod"/>
            </a:pPr>
            <a:r>
              <a:rPr lang="en-US" sz="2000" dirty="0" smtClean="0"/>
              <a:t>Central zones of India have considerable amount of murders,</a:t>
            </a:r>
            <a:endParaRPr lang="en-US" sz="2000" dirty="0"/>
          </a:p>
        </p:txBody>
      </p:sp>
    </p:spTree>
    <p:extLst>
      <p:ext uri="{BB962C8B-B14F-4D97-AF65-F5344CB8AC3E}">
        <p14:creationId xmlns:p14="http://schemas.microsoft.com/office/powerpoint/2010/main" val="2327992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0"/>
            <a:ext cx="10515600" cy="1325563"/>
          </a:xfrm>
        </p:spPr>
        <p:txBody>
          <a:bodyPr>
            <a:normAutofit/>
          </a:bodyPr>
          <a:lstStyle/>
          <a:p>
            <a:r>
              <a:rPr lang="en-US" sz="3200" dirty="0" smtClean="0">
                <a:solidFill>
                  <a:schemeClr val="tx2">
                    <a:lumMod val="50000"/>
                  </a:schemeClr>
                </a:solidFill>
              </a:rPr>
              <a:t>Murder rates across India</a:t>
            </a:r>
            <a:endParaRPr lang="en-US" sz="3200" dirty="0">
              <a:solidFill>
                <a:schemeClr val="tx2">
                  <a:lumMod val="50000"/>
                </a:schemeClr>
              </a:solidFill>
            </a:endParaRPr>
          </a:p>
        </p:txBody>
      </p:sp>
      <p:pic>
        <p:nvPicPr>
          <p:cNvPr id="6" name="slide4" descr="Murders per Population">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BB074827-419C-485B-94D4-AA8BC747FE4E}"/>
              </a:ext>
            </a:extLst>
          </p:cNvPr>
          <p:cNvPicPr/>
          <p:nvPr/>
        </p:nvPicPr>
        <p:blipFill rotWithShape="1">
          <a:blip r:embed="rId2">
            <a:extLst>
              <a:ext uri="{28A0092B-C50C-407E-A947-70E740481C1C}">
                <a14:useLocalDpi xmlns:a14="http://schemas.microsoft.com/office/drawing/2010/main" val="0"/>
              </a:ext>
            </a:extLst>
          </a:blip>
          <a:srcRect t="18496" r="31768" b="11569"/>
          <a:stretch/>
        </p:blipFill>
        <p:spPr bwMode="auto">
          <a:xfrm>
            <a:off x="6000750" y="923860"/>
            <a:ext cx="5223193" cy="546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112" t="18379" r="6158"/>
          <a:stretch/>
        </p:blipFill>
        <p:spPr>
          <a:xfrm>
            <a:off x="933450" y="5886450"/>
            <a:ext cx="5829300" cy="762000"/>
          </a:xfrm>
          <a:prstGeom prst="rect">
            <a:avLst/>
          </a:prstGeom>
        </p:spPr>
      </p:pic>
      <p:sp>
        <p:nvSpPr>
          <p:cNvPr id="9" name="TextBox 8"/>
          <p:cNvSpPr txBox="1"/>
          <p:nvPr/>
        </p:nvSpPr>
        <p:spPr>
          <a:xfrm>
            <a:off x="1257300" y="1733550"/>
            <a:ext cx="4343400" cy="1287532"/>
          </a:xfrm>
          <a:prstGeom prst="rect">
            <a:avLst/>
          </a:prstGeom>
          <a:noFill/>
        </p:spPr>
        <p:txBody>
          <a:bodyPr wrap="square" rtlCol="0">
            <a:spAutoFit/>
          </a:bodyPr>
          <a:lstStyle/>
          <a:p>
            <a:pPr>
              <a:lnSpc>
                <a:spcPct val="150000"/>
              </a:lnSpc>
            </a:pPr>
            <a:r>
              <a:rPr lang="en-US" dirty="0" smtClean="0">
                <a:solidFill>
                  <a:schemeClr val="bg2">
                    <a:lumMod val="10000"/>
                  </a:schemeClr>
                </a:solidFill>
              </a:rPr>
              <a:t>North East side has much more murder rate than the rest of India </a:t>
            </a:r>
            <a:r>
              <a:rPr lang="en-US" dirty="0" err="1" smtClean="0">
                <a:solidFill>
                  <a:schemeClr val="bg2">
                    <a:lumMod val="10000"/>
                  </a:schemeClr>
                </a:solidFill>
              </a:rPr>
              <a:t>atleast</a:t>
            </a:r>
            <a:r>
              <a:rPr lang="en-US" dirty="0" smtClean="0">
                <a:solidFill>
                  <a:schemeClr val="bg2">
                    <a:lumMod val="10000"/>
                  </a:schemeClr>
                </a:solidFill>
              </a:rPr>
              <a:t> through visual analysis</a:t>
            </a:r>
            <a:endParaRPr lang="en-US" dirty="0">
              <a:solidFill>
                <a:schemeClr val="bg2">
                  <a:lumMod val="10000"/>
                </a:schemeClr>
              </a:solidFill>
            </a:endParaRPr>
          </a:p>
        </p:txBody>
      </p:sp>
    </p:spTree>
    <p:extLst>
      <p:ext uri="{BB962C8B-B14F-4D97-AF65-F5344CB8AC3E}">
        <p14:creationId xmlns:p14="http://schemas.microsoft.com/office/powerpoint/2010/main" val="266940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sharepoint/v3"/>
    <ds:schemaRef ds:uri="71af3243-3dd4-4a8d-8c0d-dd76da1f02a5"/>
    <ds:schemaRef ds:uri="http://www.w3.org/XML/1998/namespace"/>
    <ds:schemaRef ds:uri="16c05727-aa75-4e4a-9b5f-8a80a1165891"/>
    <ds:schemaRef ds:uri="http://schemas.microsoft.com/office/2006/metadata/properties"/>
    <ds:schemaRef ds:uri="230e9df3-be65-4c73-a93b-d1236ebd677e"/>
    <ds:schemaRef ds:uri="http://purl.org/dc/dcmitype/"/>
    <ds:schemaRef ds:uri="http://purl.org/dc/terms/"/>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235</TotalTime>
  <Words>1311</Words>
  <Application>Microsoft Office PowerPoint</Application>
  <PresentationFormat>Widescreen</PresentationFormat>
  <Paragraphs>217</Paragraphs>
  <Slides>45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Century</vt:lpstr>
      <vt:lpstr>Times New Roman</vt:lpstr>
      <vt:lpstr>Tisa Offc Serif Pro</vt:lpstr>
      <vt:lpstr>Univers Light</vt:lpstr>
      <vt:lpstr>Custom</vt:lpstr>
      <vt:lpstr>Murder Analysis in India</vt:lpstr>
      <vt:lpstr>Breakdown</vt:lpstr>
      <vt:lpstr>Counts Data Analysis (2015-2021)</vt:lpstr>
      <vt:lpstr>Key observations:    1. Comes down from a high point  2. Reaches minimum at 2017  3. Then starts to gradually increase. </vt:lpstr>
      <vt:lpstr>1. Linear Trend : Shows a decreasing trend over time  2. Exponential : Shows a decreasing trend as well   3. Flexible Model : Shows decreasing trend as well</vt:lpstr>
      <vt:lpstr>PowerPoint Presentation</vt:lpstr>
      <vt:lpstr> Spatial Analysis </vt:lpstr>
      <vt:lpstr> View of total murders in India</vt:lpstr>
      <vt:lpstr>Murder rates across India</vt:lpstr>
      <vt:lpstr>Murder rates ranking</vt:lpstr>
      <vt:lpstr>Murder rates ranking Reverse</vt:lpstr>
      <vt:lpstr>Defining the area   Is murder per population is higher in North East India than in the rest of India? </vt:lpstr>
      <vt:lpstr>Formulating the test</vt:lpstr>
      <vt:lpstr>Breaking into administrative blocks</vt:lpstr>
      <vt:lpstr>Murder Counts in different blocks over time</vt:lpstr>
      <vt:lpstr> Rates in different blocks over time</vt:lpstr>
      <vt:lpstr>PowerPoint Presentation</vt:lpstr>
      <vt:lpstr>PowerPoint Presentation</vt:lpstr>
      <vt:lpstr>Formulating the test</vt:lpstr>
      <vt:lpstr>Deeper into North India</vt:lpstr>
      <vt:lpstr>Trend in North India</vt:lpstr>
      <vt:lpstr>Correlation between blocks</vt:lpstr>
      <vt:lpstr>Idea of Variance</vt:lpstr>
      <vt:lpstr>Kruskal Wallis Test</vt:lpstr>
      <vt:lpstr>PowerPoint Presentation</vt:lpstr>
      <vt:lpstr>Motive Analysis (2016-2021)</vt:lpstr>
      <vt:lpstr>PowerPoint Presentation</vt:lpstr>
      <vt:lpstr>PowerPoint Presentation</vt:lpstr>
      <vt:lpstr>PowerPoint Presentation</vt:lpstr>
      <vt:lpstr>PowerPoint Presentation</vt:lpstr>
      <vt:lpstr>PowerPoint Presentation</vt:lpstr>
      <vt:lpstr>Correlation between motives</vt:lpstr>
      <vt:lpstr>Correlation between motives (year-wise)</vt:lpstr>
      <vt:lpstr>Correlation between motives (blockwise)</vt:lpstr>
      <vt:lpstr>PowerPoint Presentation</vt:lpstr>
      <vt:lpstr>The Clusters</vt:lpstr>
      <vt:lpstr>Socio-Economic Factors (2016-2021)</vt:lpstr>
      <vt:lpstr>PowerPoint Presentation</vt:lpstr>
      <vt:lpstr>Distribution of each factor</vt:lpstr>
      <vt:lpstr>Correlation Matrix - Heatmap</vt:lpstr>
      <vt:lpstr>Multicollinearity test</vt:lpstr>
      <vt:lpstr>Variable Selection + Interpretation</vt:lpstr>
      <vt:lpstr>Variable Selection(Blocks)</vt:lpstr>
      <vt:lpstr>1. Below Poverty Line: This variable shows strong positive coefficients across most regions, particularly in the West (1597.9), Central (721.3), and North (518.2), indicating that higher poverty levels are strongly associated with higher murder rates in these regions.  2. Unemployment: In the Central region, unemployment has a very high positive coefficient (252.5), suggesting a significant relationship with murder rates. The South also shows a notable positive relationship (111.9).  3.Population Density: This variable shows a strong negative coefficient in the West (-1081.8), indicating that higher population density is associated with lower murder rates in this region.  4.Homeless Proportion: In the South, the homeless proportion has a high positive coefficient (385.1), suggesting a significant relationship with murder rates.  5.Urbanization: Has a significant negative coefficient in the East (-55.8), suggesting higher urbanization is associated with lower murder rates in this region.  6. NSDP per Capita: Shows strong negative coefficients in the North (-41.2) and South (-181.3), suggesting higher economic development is associated with lower murder rates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Admin</dc:creator>
  <cp:lastModifiedBy>Microsoft account</cp:lastModifiedBy>
  <cp:revision>59</cp:revision>
  <dcterms:created xsi:type="dcterms:W3CDTF">2024-01-11T18:09:01Z</dcterms:created>
  <dcterms:modified xsi:type="dcterms:W3CDTF">2024-06-07T10:54:42Z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