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59" r:id="rId6"/>
    <p:sldId id="275" r:id="rId7"/>
    <p:sldId id="273" r:id="rId8"/>
    <p:sldId id="296" r:id="rId9"/>
    <p:sldId id="319" r:id="rId10"/>
    <p:sldId id="267" r:id="rId11"/>
    <p:sldId id="315" r:id="rId12"/>
    <p:sldId id="320" r:id="rId13"/>
    <p:sldId id="318" r:id="rId14"/>
  </p:sldIdLst>
  <p:sldSz cx="9144000" cy="5143500" type="screen16x9"/>
  <p:notesSz cx="6858000" cy="9144000"/>
  <p:embeddedFontLst>
    <p:embeddedFont>
      <p:font typeface="Staatliches"/>
      <p:regular r:id="rId18"/>
    </p:embeddedFont>
    <p:embeddedFont>
      <p:font typeface="Anaheim" panose="02000503000000000000"/>
      <p:regular r:id="rId19"/>
    </p:embeddedFont>
    <p:embeddedFont>
      <p:font typeface="Abel" panose="02000506030000020004"/>
      <p:regular r:id="rId20"/>
    </p:embeddedFont>
    <p:embeddedFont>
      <p:font typeface="Proxima Nova Semibold" panose="02000506030000020004"/>
      <p:bold r:id="rId21"/>
    </p:embeddedFont>
    <p:embeddedFont>
      <p:font typeface="Proxima Nova" panose="02000506030000020004"/>
      <p:bold r:id="rId22"/>
    </p:embeddedFont>
    <p:embeddedFont>
      <p:font typeface="Anton" pitchFamily="2" charset="0"/>
      <p:regular r:id="rId23"/>
    </p:embeddedFont>
    <p:embeddedFont>
      <p:font typeface="Cascadia Mono SemiLight" panose="020B0609020000020004" pitchFamily="49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9AA0A6"/>
          </p15:clr>
        </p15:guide>
        <p15:guide id="2" pos="2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5F8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60CE841-FF44-4A31-9D67-06F37542C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86144" autoAdjust="0"/>
  </p:normalViewPr>
  <p:slideViewPr>
    <p:cSldViewPr snapToGrid="0" showGuides="1">
      <p:cViewPr varScale="1">
        <p:scale>
          <a:sx n="94" d="100"/>
          <a:sy n="94" d="100"/>
        </p:scale>
        <p:origin x="1070" y="72"/>
      </p:cViewPr>
      <p:guideLst>
        <p:guide orient="horz" pos="2159"/>
        <p:guide pos="2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6202a3cc35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6202a3cc35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 </a:t>
            </a:r>
            <a:r>
              <a:rPr lang="en-US" dirty="0" err="1"/>
              <a:t>thông</a:t>
            </a:r>
            <a:r>
              <a:rPr lang="en-US" dirty="0"/>
              <a:t> marketing 50,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 panose="02000506030000020004"/>
              <a:buNone/>
              <a:defRPr sz="1100">
                <a:solidFill>
                  <a:srgbClr val="2D406A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7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5"/>
          <p:cNvSpPr txBox="1">
            <a:spLocks noGrp="1"/>
          </p:cNvSpPr>
          <p:nvPr>
            <p:ph type="ctrTitle" idx="2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>
            <a:spLocks noGrp="1"/>
          </p:cNvSpPr>
          <p:nvPr>
            <p:ph type="ctrTitle" idx="4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1755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>
            <a:spLocks noGrp="1"/>
          </p:cNvSpPr>
          <p:nvPr>
            <p:ph type="ctrTitle" idx="6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6_1_1_2_1_1_1_1"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>
            <a:spLocks noGrp="1"/>
          </p:cNvSpPr>
          <p:nvPr>
            <p:ph type="subTitle" idx="1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>
            <a:spLocks noGrp="1"/>
          </p:cNvSpPr>
          <p:nvPr>
            <p:ph type="title" idx="2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>
            <a:spLocks noGrp="1"/>
          </p:cNvSpPr>
          <p:nvPr>
            <p:ph type="subTitle" idx="3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>
            <a:spLocks noGrp="1"/>
          </p:cNvSpPr>
          <p:nvPr>
            <p:ph type="title" idx="4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>
            <a:spLocks noGrp="1"/>
          </p:cNvSpPr>
          <p:nvPr>
            <p:ph type="subTitle" idx="5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Char char="●"/>
              <a:defRPr sz="12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Char char="○"/>
              <a:defRPr sz="12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Char char="■"/>
              <a:defRPr sz="12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Char char="●"/>
              <a:defRPr sz="12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Char char="○"/>
              <a:defRPr sz="12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Char char="■"/>
              <a:defRPr sz="12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Char char="●"/>
              <a:defRPr sz="12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Char char="○"/>
              <a:defRPr sz="12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 panose="02000503000000000000"/>
              <a:buChar char="■"/>
              <a:defRPr sz="1200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8000">
              <a:srgbClr val="B2D7EC"/>
            </a:gs>
            <a:gs pos="88000">
              <a:schemeClr val="accent1">
                <a:lumMod val="45000"/>
                <a:lumOff val="5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4117779" y="3128786"/>
            <a:ext cx="1513868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Zenith - 21</a:t>
            </a:r>
            <a:endParaRPr sz="2000" dirty="0"/>
          </a:p>
        </p:txBody>
      </p:sp>
      <p:sp>
        <p:nvSpPr>
          <p:cNvPr id="170" name="Google Shape;170;p26"/>
          <p:cNvSpPr/>
          <p:nvPr/>
        </p:nvSpPr>
        <p:spPr>
          <a:xfrm>
            <a:off x="4981717" y="1102485"/>
            <a:ext cx="179764" cy="46012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313169" y="213394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circle and grey letter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4" y="224413"/>
            <a:ext cx="883045" cy="474680"/>
          </a:xfrm>
          <a:prstGeom prst="rect">
            <a:avLst/>
          </a:prstGeom>
        </p:spPr>
      </p:pic>
      <p:sp>
        <p:nvSpPr>
          <p:cNvPr id="7" name="Google Shape;165;p26"/>
          <p:cNvSpPr txBox="1"/>
          <p:nvPr/>
        </p:nvSpPr>
        <p:spPr>
          <a:xfrm>
            <a:off x="1880805" y="1010649"/>
            <a:ext cx="5781053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 panose="02000503000000000000"/>
              <a:buNone/>
              <a:defRPr sz="12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Cuộc thi Ý tưởng Khởi nghiệp - Sáng tạo năm 2023</a:t>
            </a:r>
            <a:endParaRPr lang="en-US" dirty="0"/>
          </a:p>
        </p:txBody>
      </p:sp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551" y="1853763"/>
            <a:ext cx="3733560" cy="143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91203" y="115337"/>
            <a:ext cx="2980468" cy="416702"/>
            <a:chOff x="0" y="0"/>
            <a:chExt cx="2530871" cy="3538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30871" cy="353844"/>
            </a:xfrm>
            <a:custGeom>
              <a:avLst/>
              <a:gdLst/>
              <a:ahLst/>
              <a:cxnLst/>
              <a:rect l="l" t="t" r="r" b="b"/>
              <a:pathLst>
                <a:path w="2530871" h="353844">
                  <a:moveTo>
                    <a:pt x="0" y="0"/>
                  </a:moveTo>
                  <a:lnTo>
                    <a:pt x="2530871" y="0"/>
                  </a:lnTo>
                  <a:lnTo>
                    <a:pt x="2530871" y="353844"/>
                  </a:lnTo>
                  <a:lnTo>
                    <a:pt x="0" y="35384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/>
            <a:lstStyle/>
            <a:p>
              <a:endParaRPr lang="en-US" sz="7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530871" cy="391944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7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15085" y="172524"/>
            <a:ext cx="2835944" cy="302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5"/>
              </a:lnSpc>
            </a:pPr>
            <a:r>
              <a:rPr lang="en-US" sz="1800" spc="18" dirty="0">
                <a:solidFill>
                  <a:srgbClr val="FEFEFE"/>
                </a:solidFill>
                <a:latin typeface="Anton" pitchFamily="2" charset="0"/>
              </a:rPr>
              <a:t>KẾ HOẠCH TÀI CHÍNH</a:t>
            </a:r>
            <a:endParaRPr lang="en-US" sz="1800" spc="18" dirty="0">
              <a:solidFill>
                <a:srgbClr val="FEFEFE"/>
              </a:solidFill>
              <a:latin typeface="Anton" pitchFamily="2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515085" y="3978279"/>
            <a:ext cx="1354577" cy="809983"/>
            <a:chOff x="0" y="0"/>
            <a:chExt cx="787559" cy="470929"/>
          </a:xfrm>
          <a:solidFill>
            <a:schemeClr val="accent1">
              <a:lumMod val="75000"/>
            </a:schemeClr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787559" cy="470929"/>
            </a:xfrm>
            <a:custGeom>
              <a:avLst/>
              <a:gdLst/>
              <a:ahLst/>
              <a:cxnLst/>
              <a:rect l="l" t="t" r="r" b="b"/>
              <a:pathLst>
                <a:path w="787559" h="470929">
                  <a:moveTo>
                    <a:pt x="8573" y="0"/>
                  </a:moveTo>
                  <a:lnTo>
                    <a:pt x="778986" y="0"/>
                  </a:lnTo>
                  <a:cubicBezTo>
                    <a:pt x="781259" y="0"/>
                    <a:pt x="783440" y="903"/>
                    <a:pt x="785048" y="2511"/>
                  </a:cubicBezTo>
                  <a:cubicBezTo>
                    <a:pt x="786656" y="4119"/>
                    <a:pt x="787559" y="6299"/>
                    <a:pt x="787559" y="8573"/>
                  </a:cubicBezTo>
                  <a:lnTo>
                    <a:pt x="787559" y="462356"/>
                  </a:lnTo>
                  <a:cubicBezTo>
                    <a:pt x="787559" y="467091"/>
                    <a:pt x="783721" y="470929"/>
                    <a:pt x="778986" y="470929"/>
                  </a:cubicBezTo>
                  <a:lnTo>
                    <a:pt x="8573" y="470929"/>
                  </a:lnTo>
                  <a:cubicBezTo>
                    <a:pt x="3838" y="470929"/>
                    <a:pt x="0" y="467091"/>
                    <a:pt x="0" y="462356"/>
                  </a:cubicBezTo>
                  <a:lnTo>
                    <a:pt x="0" y="8573"/>
                  </a:lnTo>
                  <a:cubicBezTo>
                    <a:pt x="0" y="3838"/>
                    <a:pt x="3838" y="0"/>
                    <a:pt x="857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787559" cy="470929"/>
            </a:xfrm>
            <a:prstGeom prst="rect">
              <a:avLst/>
            </a:prstGeom>
            <a:grpFill/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935562" y="3978279"/>
            <a:ext cx="1291586" cy="809983"/>
            <a:chOff x="0" y="0"/>
            <a:chExt cx="750935" cy="47092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50935" cy="470929"/>
            </a:xfrm>
            <a:custGeom>
              <a:avLst/>
              <a:gdLst/>
              <a:ahLst/>
              <a:cxnLst/>
              <a:rect l="l" t="t" r="r" b="b"/>
              <a:pathLst>
                <a:path w="750935" h="47092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461938"/>
                  </a:lnTo>
                  <a:cubicBezTo>
                    <a:pt x="750935" y="466904"/>
                    <a:pt x="746910" y="470929"/>
                    <a:pt x="741944" y="470929"/>
                  </a:cubicBezTo>
                  <a:lnTo>
                    <a:pt x="8991" y="470929"/>
                  </a:lnTo>
                  <a:cubicBezTo>
                    <a:pt x="4025" y="470929"/>
                    <a:pt x="0" y="466904"/>
                    <a:pt x="0" y="461938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EBCE5"/>
              </a:solidFill>
              <a:prstDash val="dash"/>
              <a:miter/>
            </a:ln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750935" cy="470929"/>
            </a:xfrm>
            <a:prstGeom prst="rect">
              <a:avLst/>
            </a:prstGeom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15085" y="3633380"/>
            <a:ext cx="1354577" cy="284154"/>
            <a:chOff x="0" y="0"/>
            <a:chExt cx="787559" cy="165209"/>
          </a:xfrm>
          <a:solidFill>
            <a:schemeClr val="accent1">
              <a:lumMod val="75000"/>
            </a:schemeClr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787559" cy="165209"/>
            </a:xfrm>
            <a:custGeom>
              <a:avLst/>
              <a:gdLst/>
              <a:ahLst/>
              <a:cxnLst/>
              <a:rect l="l" t="t" r="r" b="b"/>
              <a:pathLst>
                <a:path w="787559" h="165209">
                  <a:moveTo>
                    <a:pt x="8573" y="0"/>
                  </a:moveTo>
                  <a:lnTo>
                    <a:pt x="778986" y="0"/>
                  </a:lnTo>
                  <a:cubicBezTo>
                    <a:pt x="781259" y="0"/>
                    <a:pt x="783440" y="903"/>
                    <a:pt x="785048" y="2511"/>
                  </a:cubicBezTo>
                  <a:cubicBezTo>
                    <a:pt x="786656" y="4119"/>
                    <a:pt x="787559" y="6299"/>
                    <a:pt x="787559" y="8573"/>
                  </a:cubicBezTo>
                  <a:lnTo>
                    <a:pt x="787559" y="156636"/>
                  </a:lnTo>
                  <a:cubicBezTo>
                    <a:pt x="787559" y="161370"/>
                    <a:pt x="783721" y="165209"/>
                    <a:pt x="778986" y="165209"/>
                  </a:cubicBezTo>
                  <a:lnTo>
                    <a:pt x="8573" y="165209"/>
                  </a:lnTo>
                  <a:cubicBezTo>
                    <a:pt x="6299" y="165209"/>
                    <a:pt x="4119" y="164305"/>
                    <a:pt x="2511" y="162698"/>
                  </a:cubicBezTo>
                  <a:cubicBezTo>
                    <a:pt x="903" y="161090"/>
                    <a:pt x="0" y="158909"/>
                    <a:pt x="0" y="156636"/>
                  </a:cubicBezTo>
                  <a:lnTo>
                    <a:pt x="0" y="8573"/>
                  </a:lnTo>
                  <a:cubicBezTo>
                    <a:pt x="0" y="3838"/>
                    <a:pt x="3838" y="0"/>
                    <a:pt x="8573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787559" cy="165209"/>
            </a:xfrm>
            <a:prstGeom prst="rect">
              <a:avLst/>
            </a:prstGeom>
            <a:grpFill/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935562" y="3633380"/>
            <a:ext cx="1291586" cy="284154"/>
            <a:chOff x="0" y="0"/>
            <a:chExt cx="750935" cy="165209"/>
          </a:xfrm>
          <a:solidFill>
            <a:schemeClr val="accent1">
              <a:lumMod val="75000"/>
            </a:schemeClr>
          </a:solidFill>
        </p:grpSpPr>
        <p:sp>
          <p:nvSpPr>
            <p:cNvPr id="17" name="Freeform 17"/>
            <p:cNvSpPr/>
            <p:nvPr/>
          </p:nvSpPr>
          <p:spPr>
            <a:xfrm>
              <a:off x="0" y="0"/>
              <a:ext cx="750935" cy="165209"/>
            </a:xfrm>
            <a:custGeom>
              <a:avLst/>
              <a:gdLst/>
              <a:ahLst/>
              <a:cxnLst/>
              <a:rect l="l" t="t" r="r" b="b"/>
              <a:pathLst>
                <a:path w="750935" h="16520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156217"/>
                  </a:lnTo>
                  <a:cubicBezTo>
                    <a:pt x="750935" y="161183"/>
                    <a:pt x="746910" y="165209"/>
                    <a:pt x="741944" y="165209"/>
                  </a:cubicBezTo>
                  <a:lnTo>
                    <a:pt x="8991" y="165209"/>
                  </a:lnTo>
                  <a:cubicBezTo>
                    <a:pt x="4025" y="165209"/>
                    <a:pt x="0" y="161183"/>
                    <a:pt x="0" y="156217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750935" cy="165209"/>
            </a:xfrm>
            <a:prstGeom prst="rect">
              <a:avLst/>
            </a:prstGeom>
            <a:grpFill/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57000" y="3668550"/>
            <a:ext cx="1231824" cy="1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"/>
              </a:lnSpc>
              <a:spcBef>
                <a:spcPct val="0"/>
              </a:spcBef>
            </a:pPr>
            <a:r>
              <a:rPr lang="en-US" sz="1070" dirty="0" err="1">
                <a:solidFill>
                  <a:srgbClr val="FEFEFE"/>
                </a:solidFill>
                <a:latin typeface="Anton" pitchFamily="2" charset="0"/>
              </a:rPr>
              <a:t>Năm</a:t>
            </a:r>
            <a:r>
              <a:rPr lang="en-US" sz="1070" dirty="0">
                <a:solidFill>
                  <a:srgbClr val="FEFEFE"/>
                </a:solidFill>
                <a:latin typeface="Anton" pitchFamily="2" charset="0"/>
              </a:rPr>
              <a:t> </a:t>
            </a:r>
            <a:r>
              <a:rPr lang="en-US" sz="1070" dirty="0" err="1">
                <a:solidFill>
                  <a:srgbClr val="FEFEFE"/>
                </a:solidFill>
                <a:latin typeface="Anton" pitchFamily="2" charset="0"/>
              </a:rPr>
              <a:t>hoạt</a:t>
            </a:r>
            <a:r>
              <a:rPr lang="en-US" sz="1070" dirty="0">
                <a:solidFill>
                  <a:srgbClr val="FEFEFE"/>
                </a:solidFill>
                <a:latin typeface="Anton" pitchFamily="2" charset="0"/>
              </a:rPr>
              <a:t> </a:t>
            </a:r>
            <a:r>
              <a:rPr lang="en-US" sz="1070" dirty="0" err="1">
                <a:solidFill>
                  <a:srgbClr val="FEFEFE"/>
                </a:solidFill>
                <a:latin typeface="Anton" pitchFamily="2" charset="0"/>
              </a:rPr>
              <a:t>động</a:t>
            </a:r>
            <a:endParaRPr lang="en-US" sz="1070" dirty="0">
              <a:solidFill>
                <a:srgbClr val="FEFEFE"/>
              </a:solidFill>
              <a:latin typeface="Anton" pitchFamily="2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76461" y="4100741"/>
            <a:ext cx="1231824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Ước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</a:t>
            </a: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tính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</a:t>
            </a: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số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</a:t>
            </a: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người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</a:t>
            </a: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dùng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</a:t>
            </a: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và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</a:t>
            </a: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doanh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</a:t>
            </a: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thu</a:t>
            </a:r>
            <a:endParaRPr lang="en-US" sz="1270" dirty="0">
              <a:solidFill>
                <a:srgbClr val="FEFEFE"/>
              </a:solidFill>
              <a:latin typeface="Anton" pitchFamily="2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013409" y="3661935"/>
            <a:ext cx="1213737" cy="21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Năm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1</a:t>
            </a:r>
            <a:endParaRPr lang="en-US" sz="1270" dirty="0">
              <a:solidFill>
                <a:srgbClr val="FEFEFE"/>
              </a:solidFill>
              <a:latin typeface="Anton" pitchFamily="2" charset="0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824" y="410662"/>
            <a:ext cx="4867158" cy="3096015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995322" y="4172643"/>
            <a:ext cx="1231824" cy="42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0"/>
              </a:lnSpc>
            </a:pP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~1000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người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,  </a:t>
            </a:r>
            <a:endParaRPr lang="en-US" sz="1220" dirty="0">
              <a:solidFill>
                <a:srgbClr val="040606"/>
              </a:solidFill>
              <a:latin typeface="Anton" pitchFamily="2" charset="0"/>
            </a:endParaRPr>
          </a:p>
          <a:p>
            <a:pPr algn="ctr">
              <a:lnSpc>
                <a:spcPts val="1710"/>
              </a:lnSpc>
              <a:spcBef>
                <a:spcPct val="0"/>
              </a:spcBef>
            </a:pP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 100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triệu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 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đồng</a:t>
            </a:r>
            <a:endParaRPr lang="en-US" sz="1220" dirty="0">
              <a:solidFill>
                <a:srgbClr val="040606"/>
              </a:solidFill>
              <a:latin typeface="Anton" pitchFamily="2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6648431" y="1868419"/>
            <a:ext cx="993431" cy="180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  <a:spcBef>
                <a:spcPct val="0"/>
              </a:spcBef>
            </a:pPr>
            <a:r>
              <a:rPr lang="en-US" sz="1055" dirty="0" err="1">
                <a:solidFill>
                  <a:srgbClr val="FFFF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055" dirty="0">
                <a:solidFill>
                  <a:srgbClr val="FFFF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5" dirty="0" err="1">
                <a:solidFill>
                  <a:srgbClr val="FFFF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055" dirty="0">
                <a:solidFill>
                  <a:srgbClr val="FFFF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55" dirty="0" err="1">
                <a:solidFill>
                  <a:srgbClr val="FFFF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1055" dirty="0">
                <a:solidFill>
                  <a:srgbClr val="FFFF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5" dirty="0" err="1">
                <a:solidFill>
                  <a:srgbClr val="FFFFF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1055" dirty="0">
              <a:solidFill>
                <a:srgbClr val="FFFFF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3293822" y="3978279"/>
            <a:ext cx="1291586" cy="809983"/>
            <a:chOff x="0" y="0"/>
            <a:chExt cx="750935" cy="47092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50935" cy="470929"/>
            </a:xfrm>
            <a:custGeom>
              <a:avLst/>
              <a:gdLst/>
              <a:ahLst/>
              <a:cxnLst/>
              <a:rect l="l" t="t" r="r" b="b"/>
              <a:pathLst>
                <a:path w="750935" h="47092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461938"/>
                  </a:lnTo>
                  <a:cubicBezTo>
                    <a:pt x="750935" y="466904"/>
                    <a:pt x="746910" y="470929"/>
                    <a:pt x="741944" y="470929"/>
                  </a:cubicBezTo>
                  <a:lnTo>
                    <a:pt x="8991" y="470929"/>
                  </a:lnTo>
                  <a:cubicBezTo>
                    <a:pt x="4025" y="470929"/>
                    <a:pt x="0" y="466904"/>
                    <a:pt x="0" y="461938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EBCE5"/>
              </a:solidFill>
              <a:prstDash val="dash"/>
              <a:miter/>
            </a:ln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750935" cy="470929"/>
            </a:xfrm>
            <a:prstGeom prst="rect">
              <a:avLst/>
            </a:prstGeom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293822" y="3633380"/>
            <a:ext cx="1291586" cy="284154"/>
            <a:chOff x="0" y="0"/>
            <a:chExt cx="750935" cy="165209"/>
          </a:xfrm>
          <a:solidFill>
            <a:schemeClr val="accent1">
              <a:lumMod val="75000"/>
            </a:schemeClr>
          </a:solidFill>
        </p:grpSpPr>
        <p:sp>
          <p:nvSpPr>
            <p:cNvPr id="32" name="Freeform 32"/>
            <p:cNvSpPr/>
            <p:nvPr/>
          </p:nvSpPr>
          <p:spPr>
            <a:xfrm>
              <a:off x="0" y="0"/>
              <a:ext cx="750935" cy="165209"/>
            </a:xfrm>
            <a:custGeom>
              <a:avLst/>
              <a:gdLst/>
              <a:ahLst/>
              <a:cxnLst/>
              <a:rect l="l" t="t" r="r" b="b"/>
              <a:pathLst>
                <a:path w="750935" h="16520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156217"/>
                  </a:lnTo>
                  <a:cubicBezTo>
                    <a:pt x="750935" y="161183"/>
                    <a:pt x="746910" y="165209"/>
                    <a:pt x="741944" y="165209"/>
                  </a:cubicBezTo>
                  <a:lnTo>
                    <a:pt x="8991" y="165209"/>
                  </a:lnTo>
                  <a:cubicBezTo>
                    <a:pt x="4025" y="165209"/>
                    <a:pt x="0" y="161183"/>
                    <a:pt x="0" y="156217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0"/>
              <a:ext cx="750935" cy="165209"/>
            </a:xfrm>
            <a:prstGeom prst="rect">
              <a:avLst/>
            </a:prstGeom>
            <a:grpFill/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358263" y="3661935"/>
            <a:ext cx="1213737" cy="21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Năm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2</a:t>
            </a:r>
            <a:endParaRPr lang="en-US" sz="1270" dirty="0">
              <a:solidFill>
                <a:srgbClr val="FEFEFE"/>
              </a:solidFill>
              <a:latin typeface="Anton" pitchFamily="2" charset="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227147" y="4112795"/>
            <a:ext cx="1328380" cy="42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10"/>
              </a:lnSpc>
            </a:pP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~ 50.000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người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,</a:t>
            </a:r>
            <a:endParaRPr lang="en-US" sz="1220" dirty="0">
              <a:solidFill>
                <a:srgbClr val="040606"/>
              </a:solidFill>
              <a:latin typeface="Anton" pitchFamily="2" charset="0"/>
            </a:endParaRPr>
          </a:p>
          <a:p>
            <a:pPr algn="ctr">
              <a:lnSpc>
                <a:spcPts val="1710"/>
              </a:lnSpc>
            </a:pP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 10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tỷ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 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đồng</a:t>
            </a:r>
            <a:endParaRPr lang="en-US" sz="1220" dirty="0">
              <a:solidFill>
                <a:srgbClr val="040606"/>
              </a:solidFill>
              <a:latin typeface="Anton" pitchFamily="2" charset="0"/>
            </a:endParaRPr>
          </a:p>
        </p:txBody>
      </p:sp>
      <p:grpSp>
        <p:nvGrpSpPr>
          <p:cNvPr id="36" name="Group 36"/>
          <p:cNvGrpSpPr/>
          <p:nvPr/>
        </p:nvGrpSpPr>
        <p:grpSpPr>
          <a:xfrm>
            <a:off x="4652083" y="3978279"/>
            <a:ext cx="1291586" cy="809983"/>
            <a:chOff x="0" y="0"/>
            <a:chExt cx="750935" cy="470929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50935" cy="470929"/>
            </a:xfrm>
            <a:custGeom>
              <a:avLst/>
              <a:gdLst/>
              <a:ahLst/>
              <a:cxnLst/>
              <a:rect l="l" t="t" r="r" b="b"/>
              <a:pathLst>
                <a:path w="750935" h="47092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461938"/>
                  </a:lnTo>
                  <a:cubicBezTo>
                    <a:pt x="750935" y="466904"/>
                    <a:pt x="746910" y="470929"/>
                    <a:pt x="741944" y="470929"/>
                  </a:cubicBezTo>
                  <a:lnTo>
                    <a:pt x="8991" y="470929"/>
                  </a:lnTo>
                  <a:cubicBezTo>
                    <a:pt x="4025" y="470929"/>
                    <a:pt x="0" y="466904"/>
                    <a:pt x="0" y="461938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EBCE5"/>
              </a:solidFill>
              <a:prstDash val="dash"/>
              <a:miter/>
            </a:ln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0"/>
              <a:ext cx="750935" cy="470929"/>
            </a:xfrm>
            <a:prstGeom prst="rect">
              <a:avLst/>
            </a:prstGeom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652083" y="3633380"/>
            <a:ext cx="1291586" cy="284154"/>
            <a:chOff x="0" y="0"/>
            <a:chExt cx="750935" cy="165209"/>
          </a:xfrm>
          <a:solidFill>
            <a:schemeClr val="accent1">
              <a:lumMod val="75000"/>
            </a:schemeClr>
          </a:solidFill>
        </p:grpSpPr>
        <p:sp>
          <p:nvSpPr>
            <p:cNvPr id="40" name="Freeform 40"/>
            <p:cNvSpPr/>
            <p:nvPr/>
          </p:nvSpPr>
          <p:spPr>
            <a:xfrm>
              <a:off x="0" y="0"/>
              <a:ext cx="750935" cy="165209"/>
            </a:xfrm>
            <a:custGeom>
              <a:avLst/>
              <a:gdLst/>
              <a:ahLst/>
              <a:cxnLst/>
              <a:rect l="l" t="t" r="r" b="b"/>
              <a:pathLst>
                <a:path w="750935" h="16520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156217"/>
                  </a:lnTo>
                  <a:cubicBezTo>
                    <a:pt x="750935" y="161183"/>
                    <a:pt x="746910" y="165209"/>
                    <a:pt x="741944" y="165209"/>
                  </a:cubicBezTo>
                  <a:lnTo>
                    <a:pt x="8991" y="165209"/>
                  </a:lnTo>
                  <a:cubicBezTo>
                    <a:pt x="4025" y="165209"/>
                    <a:pt x="0" y="161183"/>
                    <a:pt x="0" y="156217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0"/>
              <a:ext cx="750935" cy="165209"/>
            </a:xfrm>
            <a:prstGeom prst="rect">
              <a:avLst/>
            </a:prstGeom>
            <a:grpFill/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4729931" y="3661935"/>
            <a:ext cx="1213737" cy="21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Năm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3</a:t>
            </a:r>
            <a:endParaRPr lang="en-US" sz="1270" dirty="0">
              <a:solidFill>
                <a:srgbClr val="FEFEFE"/>
              </a:solidFill>
              <a:latin typeface="Anton" pitchFamily="2" charset="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681964" y="4123953"/>
            <a:ext cx="1231824" cy="42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0"/>
              </a:lnSpc>
              <a:spcBef>
                <a:spcPct val="0"/>
              </a:spcBef>
            </a:pP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~ 200.000.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người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, 21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tỷ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 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đồng</a:t>
            </a:r>
            <a:endParaRPr lang="en-US" sz="1220" dirty="0">
              <a:solidFill>
                <a:srgbClr val="040606"/>
              </a:solidFill>
              <a:latin typeface="Anton" pitchFamily="2" charset="0"/>
            </a:endParaRPr>
          </a:p>
        </p:txBody>
      </p:sp>
      <p:grpSp>
        <p:nvGrpSpPr>
          <p:cNvPr id="44" name="Group 44"/>
          <p:cNvGrpSpPr/>
          <p:nvPr/>
        </p:nvGrpSpPr>
        <p:grpSpPr>
          <a:xfrm>
            <a:off x="6010343" y="3978279"/>
            <a:ext cx="1291586" cy="809983"/>
            <a:chOff x="0" y="0"/>
            <a:chExt cx="750935" cy="470929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750935" cy="470929"/>
            </a:xfrm>
            <a:custGeom>
              <a:avLst/>
              <a:gdLst/>
              <a:ahLst/>
              <a:cxnLst/>
              <a:rect l="l" t="t" r="r" b="b"/>
              <a:pathLst>
                <a:path w="750935" h="47092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461938"/>
                  </a:lnTo>
                  <a:cubicBezTo>
                    <a:pt x="750935" y="466904"/>
                    <a:pt x="746910" y="470929"/>
                    <a:pt x="741944" y="470929"/>
                  </a:cubicBezTo>
                  <a:lnTo>
                    <a:pt x="8991" y="470929"/>
                  </a:lnTo>
                  <a:cubicBezTo>
                    <a:pt x="4025" y="470929"/>
                    <a:pt x="0" y="466904"/>
                    <a:pt x="0" y="461938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EBCE5"/>
              </a:solidFill>
              <a:prstDash val="dash"/>
              <a:miter/>
            </a:ln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0"/>
              <a:ext cx="750935" cy="470929"/>
            </a:xfrm>
            <a:prstGeom prst="rect">
              <a:avLst/>
            </a:prstGeom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010343" y="3633380"/>
            <a:ext cx="1291586" cy="284154"/>
            <a:chOff x="0" y="0"/>
            <a:chExt cx="750935" cy="165209"/>
          </a:xfrm>
          <a:solidFill>
            <a:schemeClr val="accent1">
              <a:lumMod val="75000"/>
            </a:schemeClr>
          </a:solidFill>
        </p:grpSpPr>
        <p:sp>
          <p:nvSpPr>
            <p:cNvPr id="48" name="Freeform 48"/>
            <p:cNvSpPr/>
            <p:nvPr/>
          </p:nvSpPr>
          <p:spPr>
            <a:xfrm>
              <a:off x="0" y="0"/>
              <a:ext cx="750935" cy="165209"/>
            </a:xfrm>
            <a:custGeom>
              <a:avLst/>
              <a:gdLst/>
              <a:ahLst/>
              <a:cxnLst/>
              <a:rect l="l" t="t" r="r" b="b"/>
              <a:pathLst>
                <a:path w="750935" h="16520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156217"/>
                  </a:lnTo>
                  <a:cubicBezTo>
                    <a:pt x="750935" y="161183"/>
                    <a:pt x="746910" y="165209"/>
                    <a:pt x="741944" y="165209"/>
                  </a:cubicBezTo>
                  <a:lnTo>
                    <a:pt x="8991" y="165209"/>
                  </a:lnTo>
                  <a:cubicBezTo>
                    <a:pt x="4025" y="165209"/>
                    <a:pt x="0" y="161183"/>
                    <a:pt x="0" y="156217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0"/>
              <a:ext cx="750935" cy="165209"/>
            </a:xfrm>
            <a:prstGeom prst="rect">
              <a:avLst/>
            </a:prstGeom>
            <a:grpFill/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6088192" y="3661935"/>
            <a:ext cx="1213737" cy="21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Năm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4</a:t>
            </a:r>
            <a:endParaRPr lang="en-US" sz="1270" dirty="0">
              <a:solidFill>
                <a:srgbClr val="FEFEFE"/>
              </a:solidFill>
              <a:latin typeface="Anton" pitchFamily="2" charset="0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6040224" y="4128671"/>
            <a:ext cx="1231824" cy="42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0"/>
              </a:lnSpc>
              <a:spcBef>
                <a:spcPct val="0"/>
              </a:spcBef>
            </a:pP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~600.000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người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,</a:t>
            </a:r>
            <a:endParaRPr lang="en-US" sz="1220" dirty="0">
              <a:solidFill>
                <a:srgbClr val="040606"/>
              </a:solidFill>
              <a:latin typeface="Anton" pitchFamily="2" charset="0"/>
            </a:endParaRPr>
          </a:p>
          <a:p>
            <a:pPr algn="ctr">
              <a:lnSpc>
                <a:spcPts val="1710"/>
              </a:lnSpc>
              <a:spcBef>
                <a:spcPct val="0"/>
              </a:spcBef>
            </a:pP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 62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tỷ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 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đồng</a:t>
            </a:r>
            <a:endParaRPr lang="en-US" sz="1220" dirty="0">
              <a:solidFill>
                <a:srgbClr val="040606"/>
              </a:solidFill>
              <a:latin typeface="Anton" pitchFamily="2" charset="0"/>
            </a:endParaRPr>
          </a:p>
        </p:txBody>
      </p:sp>
      <p:grpSp>
        <p:nvGrpSpPr>
          <p:cNvPr id="52" name="Group 52"/>
          <p:cNvGrpSpPr/>
          <p:nvPr/>
        </p:nvGrpSpPr>
        <p:grpSpPr>
          <a:xfrm>
            <a:off x="7368604" y="3978279"/>
            <a:ext cx="1291586" cy="809983"/>
            <a:chOff x="0" y="0"/>
            <a:chExt cx="750935" cy="470929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750935" cy="470929"/>
            </a:xfrm>
            <a:custGeom>
              <a:avLst/>
              <a:gdLst/>
              <a:ahLst/>
              <a:cxnLst/>
              <a:rect l="l" t="t" r="r" b="b"/>
              <a:pathLst>
                <a:path w="750935" h="47092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461938"/>
                  </a:lnTo>
                  <a:cubicBezTo>
                    <a:pt x="750935" y="466904"/>
                    <a:pt x="746910" y="470929"/>
                    <a:pt x="741944" y="470929"/>
                  </a:cubicBezTo>
                  <a:lnTo>
                    <a:pt x="8991" y="470929"/>
                  </a:lnTo>
                  <a:cubicBezTo>
                    <a:pt x="4025" y="470929"/>
                    <a:pt x="0" y="466904"/>
                    <a:pt x="0" y="461938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5EBCE5"/>
              </a:solidFill>
              <a:prstDash val="dash"/>
              <a:miter/>
            </a:ln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0"/>
              <a:ext cx="750935" cy="470929"/>
            </a:xfrm>
            <a:prstGeom prst="rect">
              <a:avLst/>
            </a:prstGeom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368604" y="3633380"/>
            <a:ext cx="1291586" cy="284154"/>
            <a:chOff x="0" y="0"/>
            <a:chExt cx="750935" cy="165209"/>
          </a:xfrm>
          <a:solidFill>
            <a:schemeClr val="accent1">
              <a:lumMod val="75000"/>
            </a:schemeClr>
          </a:solidFill>
        </p:grpSpPr>
        <p:sp>
          <p:nvSpPr>
            <p:cNvPr id="56" name="Freeform 56"/>
            <p:cNvSpPr/>
            <p:nvPr/>
          </p:nvSpPr>
          <p:spPr>
            <a:xfrm>
              <a:off x="0" y="0"/>
              <a:ext cx="750935" cy="165209"/>
            </a:xfrm>
            <a:custGeom>
              <a:avLst/>
              <a:gdLst/>
              <a:ahLst/>
              <a:cxnLst/>
              <a:rect l="l" t="t" r="r" b="b"/>
              <a:pathLst>
                <a:path w="750935" h="165209">
                  <a:moveTo>
                    <a:pt x="8991" y="0"/>
                  </a:moveTo>
                  <a:lnTo>
                    <a:pt x="741944" y="0"/>
                  </a:lnTo>
                  <a:cubicBezTo>
                    <a:pt x="746910" y="0"/>
                    <a:pt x="750935" y="4025"/>
                    <a:pt x="750935" y="8991"/>
                  </a:cubicBezTo>
                  <a:lnTo>
                    <a:pt x="750935" y="156217"/>
                  </a:lnTo>
                  <a:cubicBezTo>
                    <a:pt x="750935" y="161183"/>
                    <a:pt x="746910" y="165209"/>
                    <a:pt x="741944" y="165209"/>
                  </a:cubicBezTo>
                  <a:lnTo>
                    <a:pt x="8991" y="165209"/>
                  </a:lnTo>
                  <a:cubicBezTo>
                    <a:pt x="4025" y="165209"/>
                    <a:pt x="0" y="161183"/>
                    <a:pt x="0" y="156217"/>
                  </a:cubicBezTo>
                  <a:lnTo>
                    <a:pt x="0" y="8991"/>
                  </a:lnTo>
                  <a:cubicBezTo>
                    <a:pt x="0" y="4025"/>
                    <a:pt x="4025" y="0"/>
                    <a:pt x="899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700">
                <a:latin typeface="Anton" pitchFamily="2" charset="0"/>
              </a:endParaRP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0" y="0"/>
              <a:ext cx="750935" cy="165209"/>
            </a:xfrm>
            <a:prstGeom prst="rect">
              <a:avLst/>
            </a:prstGeom>
            <a:grpFill/>
          </p:spPr>
          <p:txBody>
            <a:bodyPr lIns="26730" tIns="26730" rIns="26730" bIns="26730" rtlCol="0" anchor="ctr"/>
            <a:lstStyle/>
            <a:p>
              <a:pPr algn="ctr">
                <a:lnSpc>
                  <a:spcPts val="985"/>
                </a:lnSpc>
              </a:pPr>
              <a:endParaRPr sz="700">
                <a:latin typeface="Anton" pitchFamily="2" charset="0"/>
              </a:endParaRPr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7407528" y="3662455"/>
            <a:ext cx="1213737" cy="218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5"/>
              </a:lnSpc>
              <a:spcBef>
                <a:spcPct val="0"/>
              </a:spcBef>
            </a:pPr>
            <a:r>
              <a:rPr lang="en-US" sz="1270" dirty="0" err="1">
                <a:solidFill>
                  <a:srgbClr val="FEFEFE"/>
                </a:solidFill>
                <a:latin typeface="Anton" pitchFamily="2" charset="0"/>
              </a:rPr>
              <a:t>Năm</a:t>
            </a:r>
            <a:r>
              <a:rPr lang="en-US" sz="1270" dirty="0">
                <a:solidFill>
                  <a:srgbClr val="FEFEFE"/>
                </a:solidFill>
                <a:latin typeface="Anton" pitchFamily="2" charset="0"/>
              </a:rPr>
              <a:t> 5</a:t>
            </a:r>
            <a:endParaRPr lang="en-US" sz="1270" dirty="0">
              <a:solidFill>
                <a:srgbClr val="FEFEFE"/>
              </a:solidFill>
              <a:latin typeface="Anton" pitchFamily="2" charset="0"/>
            </a:endParaRPr>
          </a:p>
        </p:txBody>
      </p:sp>
      <p:sp>
        <p:nvSpPr>
          <p:cNvPr id="59" name="TextBox 59"/>
          <p:cNvSpPr txBox="1"/>
          <p:nvPr/>
        </p:nvSpPr>
        <p:spPr>
          <a:xfrm>
            <a:off x="7398485" y="4123953"/>
            <a:ext cx="1231824" cy="42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0"/>
              </a:lnSpc>
              <a:spcBef>
                <a:spcPct val="0"/>
              </a:spcBef>
            </a:pP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~ 1.300.000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người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 142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Tỷ</a:t>
            </a:r>
            <a:r>
              <a:rPr lang="en-US" sz="1220" dirty="0">
                <a:solidFill>
                  <a:srgbClr val="040606"/>
                </a:solidFill>
                <a:latin typeface="Anton" pitchFamily="2" charset="0"/>
              </a:rPr>
              <a:t>  </a:t>
            </a:r>
            <a:r>
              <a:rPr lang="en-US" sz="1220" dirty="0" err="1">
                <a:solidFill>
                  <a:srgbClr val="040606"/>
                </a:solidFill>
                <a:latin typeface="Anton" pitchFamily="2" charset="0"/>
              </a:rPr>
              <a:t>đồng</a:t>
            </a:r>
            <a:endParaRPr lang="en-US" sz="1220" dirty="0">
              <a:solidFill>
                <a:srgbClr val="040606"/>
              </a:solidFill>
              <a:latin typeface="Anton" pitchFamily="2" charset="0"/>
            </a:endParaRPr>
          </a:p>
        </p:txBody>
      </p:sp>
      <p:pic>
        <p:nvPicPr>
          <p:cNvPr id="2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6949554" y="134654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blue circle and grey letters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309" y="145673"/>
            <a:ext cx="883045" cy="474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1643198" y="1560630"/>
            <a:ext cx="5982496" cy="150453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một khảo sát của </a:t>
            </a:r>
            <a:r>
              <a:rPr lang="vi-V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Ngân hàng Thế giới 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năm 2022, chỉ có </a:t>
            </a:r>
            <a:r>
              <a:rPr lang="vi-V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22% người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kiến thức về </a:t>
            </a:r>
            <a:r>
              <a:rPr lang="vi-V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kinh tế cơ bản.</a:t>
            </a: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kinh tế ở Việt Nam hiện đang hạn chế do các môn học này ít được giảng dạy (trừ khi học ngành kinh tế) và thiếu nguồn tài liệu chất lượng.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vi-V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bình thường không được tiếp thu kiến thức một cách bài bản, hoặc không biết bắt đầu từ đâu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vi-V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Mặt khác, các khóa học offline sẽ bị phụ thuộc vào thời gian, địa điểm.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7400" y="1252745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nton" pitchFamily="2" charset="0"/>
              </a:rPr>
              <a:t>V</a:t>
            </a:r>
            <a:r>
              <a:rPr lang="en-GB" dirty="0">
                <a:latin typeface="Anton" pitchFamily="2" charset="0"/>
              </a:rPr>
              <a:t>ấn Đề</a:t>
            </a:r>
            <a:endParaRPr dirty="0">
              <a:latin typeface="Anton" pitchFamily="2" charset="0"/>
            </a:endParaRPr>
          </a:p>
        </p:txBody>
      </p:sp>
      <p:grpSp>
        <p:nvGrpSpPr>
          <p:cNvPr id="517" name="Google Shape;517;p29"/>
          <p:cNvGrpSpPr/>
          <p:nvPr/>
        </p:nvGrpSpPr>
        <p:grpSpPr>
          <a:xfrm>
            <a:off x="5666250" y="3256610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564441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313169" y="213394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circle and grey letter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4" y="224413"/>
            <a:ext cx="883045" cy="474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821;p33"/>
          <p:cNvSpPr/>
          <p:nvPr/>
        </p:nvSpPr>
        <p:spPr>
          <a:xfrm>
            <a:off x="2311400" y="2940050"/>
            <a:ext cx="2505710" cy="15144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nton" pitchFamily="2" charset="0"/>
            </a:endParaRPr>
          </a:p>
        </p:txBody>
      </p:sp>
      <p:sp>
        <p:nvSpPr>
          <p:cNvPr id="17" name="Google Shape;821;p33"/>
          <p:cNvSpPr/>
          <p:nvPr/>
        </p:nvSpPr>
        <p:spPr>
          <a:xfrm>
            <a:off x="410210" y="1089025"/>
            <a:ext cx="2505710" cy="15144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nton" pitchFamily="2" charset="0"/>
            </a:endParaRPr>
          </a:p>
        </p:txBody>
      </p:sp>
      <p:grpSp>
        <p:nvGrpSpPr>
          <p:cNvPr id="2503" name="Google Shape;2503;p45"/>
          <p:cNvGrpSpPr/>
          <p:nvPr/>
        </p:nvGrpSpPr>
        <p:grpSpPr>
          <a:xfrm>
            <a:off x="481965" y="1172210"/>
            <a:ext cx="2518410" cy="1828165"/>
            <a:chOff x="3578510" y="1419647"/>
            <a:chExt cx="4021500" cy="3062887"/>
          </a:xfrm>
        </p:grpSpPr>
        <p:sp>
          <p:nvSpPr>
            <p:cNvPr id="2504" name="Google Shape;2504;p45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45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506" name="Google Shape;2506;p45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7" name="Google Shape;2507;p45"/>
            <p:cNvSpPr/>
            <p:nvPr/>
          </p:nvSpPr>
          <p:spPr>
            <a:xfrm>
              <a:off x="49009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13" name="Google Shape;2513;p45"/>
          <p:cNvSpPr txBox="1">
            <a:spLocks noGrp="1"/>
          </p:cNvSpPr>
          <p:nvPr>
            <p:ph type="subTitle" idx="1"/>
          </p:nvPr>
        </p:nvSpPr>
        <p:spPr>
          <a:xfrm>
            <a:off x="5213350" y="3354070"/>
            <a:ext cx="3348990" cy="125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khóa học đa giạng, giao diện thân thiện với người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820;p33"/>
          <p:cNvGrpSpPr/>
          <p:nvPr/>
        </p:nvGrpSpPr>
        <p:grpSpPr>
          <a:xfrm>
            <a:off x="321861" y="208198"/>
            <a:ext cx="1989550" cy="713693"/>
            <a:chOff x="1575694" y="930575"/>
            <a:chExt cx="1989550" cy="713693"/>
          </a:xfrm>
        </p:grpSpPr>
        <p:sp>
          <p:nvSpPr>
            <p:cNvPr id="1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3"/>
                  </a:solidFill>
                  <a:latin typeface="Anton" pitchFamily="2" charset="0"/>
                </a:rPr>
                <a:t>SẢN PHẨM</a:t>
              </a:r>
              <a:endParaRPr sz="1800" dirty="0">
                <a:solidFill>
                  <a:schemeClr val="accent3"/>
                </a:solidFill>
                <a:latin typeface="Anton" pitchFamily="2" charset="0"/>
              </a:endParaRPr>
            </a:p>
          </p:txBody>
        </p:sp>
        <p:sp>
          <p:nvSpPr>
            <p:cNvPr id="1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Picture 3" descr="411778403_1655585191643016_580627337030701261_n"/>
          <p:cNvPicPr>
            <a:picLocks noChangeAspect="1"/>
          </p:cNvPicPr>
          <p:nvPr/>
        </p:nvPicPr>
        <p:blipFill>
          <a:blip r:embed="rId1"/>
          <a:srcRect r="5941"/>
          <a:stretch>
            <a:fillRect/>
          </a:stretch>
        </p:blipFill>
        <p:spPr>
          <a:xfrm>
            <a:off x="582295" y="1289685"/>
            <a:ext cx="2332990" cy="1313815"/>
          </a:xfrm>
          <a:prstGeom prst="rect">
            <a:avLst/>
          </a:prstGeom>
        </p:spPr>
      </p:pic>
      <p:pic>
        <p:nvPicPr>
          <p:cNvPr id="5" name="Picture 4" descr="411551112_830965598800221_7643251312275694067_n"/>
          <p:cNvPicPr>
            <a:picLocks noChangeAspect="1"/>
          </p:cNvPicPr>
          <p:nvPr/>
        </p:nvPicPr>
        <p:blipFill>
          <a:blip r:embed="rId2"/>
          <a:srcRect l="2899" r="5074"/>
          <a:stretch>
            <a:fillRect/>
          </a:stretch>
        </p:blipFill>
        <p:spPr>
          <a:xfrm>
            <a:off x="2459990" y="3100070"/>
            <a:ext cx="2348865" cy="1363345"/>
          </a:xfrm>
          <a:prstGeom prst="rect">
            <a:avLst/>
          </a:prstGeom>
        </p:spPr>
      </p:pic>
      <p:grpSp>
        <p:nvGrpSpPr>
          <p:cNvPr id="8" name="Google Shape;2503;p45"/>
          <p:cNvGrpSpPr/>
          <p:nvPr/>
        </p:nvGrpSpPr>
        <p:grpSpPr>
          <a:xfrm>
            <a:off x="2374265" y="3023235"/>
            <a:ext cx="2518410" cy="1828165"/>
            <a:chOff x="3578510" y="1419647"/>
            <a:chExt cx="4021500" cy="3062887"/>
          </a:xfrm>
        </p:grpSpPr>
        <p:sp>
          <p:nvSpPr>
            <p:cNvPr id="9" name="Google Shape;2504;p45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2505;p45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4" name="Google Shape;2506;p45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2507;p45"/>
            <p:cNvSpPr/>
            <p:nvPr/>
          </p:nvSpPr>
          <p:spPr>
            <a:xfrm>
              <a:off x="49009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6" name="Google Shape;2513;p45"/>
          <p:cNvSpPr txBox="1">
            <a:spLocks noGrp="1"/>
          </p:cNvSpPr>
          <p:nvPr/>
        </p:nvSpPr>
        <p:spPr>
          <a:xfrm>
            <a:off x="3709035" y="1249045"/>
            <a:ext cx="3348990" cy="1250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None/>
              <a:defRPr sz="10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None/>
              <a:defRPr sz="10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None/>
              <a:defRPr sz="10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None/>
              <a:defRPr sz="10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None/>
              <a:defRPr sz="10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None/>
              <a:defRPr sz="10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None/>
              <a:defRPr sz="10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 panose="02000503000000000000"/>
              <a:buNone/>
              <a:defRPr sz="10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 panose="02000503000000000000"/>
              <a:buNone/>
              <a:defRPr sz="1000" b="0" i="0" u="none" strike="noStrike" cap="none">
                <a:solidFill>
                  <a:schemeClr val="accent3"/>
                </a:solidFill>
                <a:latin typeface="Anaheim" panose="02000503000000000000"/>
                <a:ea typeface="Anaheim" panose="02000503000000000000"/>
                <a:cs typeface="Anaheim" panose="02000503000000000000"/>
                <a:sym typeface="Anaheim" panose="02000503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bao gồm 2 loại khóa học là học theo khóa học và học theo lộ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bài giảng kết hợp với thực hành ứng dụng, ngoài ra còn diễn đàn trao đổi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giữa những người học với 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7020039" y="197519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circle and grey letters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794" y="208538"/>
            <a:ext cx="883045" cy="474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Google Shape;2482;p43"/>
          <p:cNvGrpSpPr/>
          <p:nvPr/>
        </p:nvGrpSpPr>
        <p:grpSpPr>
          <a:xfrm>
            <a:off x="1222376" y="1280160"/>
            <a:ext cx="7152974" cy="3703321"/>
            <a:chOff x="1211784" y="1483576"/>
            <a:chExt cx="6753864" cy="2714770"/>
          </a:xfrm>
        </p:grpSpPr>
        <p:sp>
          <p:nvSpPr>
            <p:cNvPr id="2483" name="Google Shape;2483;p4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aphicFrame>
        <p:nvGraphicFramePr>
          <p:cNvPr id="2485" name="Google Shape;2485;p43"/>
          <p:cNvGraphicFramePr/>
          <p:nvPr/>
        </p:nvGraphicFramePr>
        <p:xfrm>
          <a:off x="1650804" y="1392637"/>
          <a:ext cx="6472116" cy="3465929"/>
        </p:xfrm>
        <a:graphic>
          <a:graphicData uri="http://schemas.openxmlformats.org/drawingml/2006/table">
            <a:tbl>
              <a:tblPr>
                <a:noFill/>
                <a:tableStyleId>{D60CE841-FF44-4A31-9D67-06F37542C7FC}</a:tableStyleId>
              </a:tblPr>
              <a:tblGrid>
                <a:gridCol w="1623498"/>
                <a:gridCol w="4848618"/>
              </a:tblGrid>
              <a:tr h="604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P</a:t>
                      </a:r>
                      <a:r>
                        <a:rPr lang="en-GB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hân khúc khách hàng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Từ 18 – 30 tuổi.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579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Dòng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doanh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thu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Từ việc bán khóa học.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1124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Cấu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trúc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chi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phí</a:t>
                      </a:r>
                      <a:r>
                        <a:rPr lang="en-GB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Chi phí biến đổi (5</a:t>
                      </a:r>
                      <a:r>
                        <a:rPr lang="vi-VN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5%): Nhân sự &amp; Marketing, Tạo và quản lý nội dung.</a:t>
                      </a:r>
                      <a:endParaRPr lang="vi-VN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Chi phí hoạt động (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3</a:t>
                      </a:r>
                      <a:r>
                        <a:rPr lang="vi-VN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0%): Duy trì &amp; phát triển 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web</a:t>
                      </a:r>
                      <a:r>
                        <a:rPr lang="vi-VN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, lương thưởng.</a:t>
                      </a:r>
                      <a:endParaRPr lang="vi-VN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Chi phí cố định (</a:t>
                      </a:r>
                      <a:r>
                        <a:rPr lang="vi-VN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15%): Máy chủ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.</a:t>
                      </a:r>
                      <a:endParaRPr lang="vi-VN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579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Đối tác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Các tổ chức giáo dục, giảng viên giảng dạy bộ môn kinh tế.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5790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Hoạt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động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chính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Cập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nhật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nội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dung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bài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giảng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thường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xuyên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.</a:t>
                      </a:r>
                      <a:b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</a:b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Phát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triển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các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khóa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học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tương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tác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với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người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học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.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86" name="Google Shape;2486;p4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endParaRPr dirty="0"/>
          </a:p>
        </p:txBody>
      </p:sp>
      <p:pic>
        <p:nvPicPr>
          <p:cNvPr id="2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313169" y="213394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circle and grey letter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4" y="224413"/>
            <a:ext cx="883045" cy="474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6"/>
          </p:nvPr>
        </p:nvSpPr>
        <p:spPr>
          <a:xfrm>
            <a:off x="4479925" y="156845"/>
            <a:ext cx="4770120" cy="793115"/>
          </a:xfrm>
        </p:spPr>
        <p:txBody>
          <a:bodyPr/>
          <a:lstStyle/>
          <a:p>
            <a:r>
              <a:rPr lang="en-US" sz="1800" dirty="0" err="1">
                <a:latin typeface="Anton" pitchFamily="2" charset="0"/>
              </a:rPr>
              <a:t>Tiềm</a:t>
            </a:r>
            <a:r>
              <a:rPr lang="en-US" sz="1800" dirty="0">
                <a:latin typeface="Anton" pitchFamily="2" charset="0"/>
              </a:rPr>
              <a:t> </a:t>
            </a:r>
            <a:r>
              <a:rPr lang="en-US" sz="1800" dirty="0" err="1">
                <a:latin typeface="Anton" pitchFamily="2" charset="0"/>
              </a:rPr>
              <a:t>năng</a:t>
            </a:r>
            <a:r>
              <a:rPr lang="en-US" sz="1800" dirty="0">
                <a:latin typeface="Anton" pitchFamily="2" charset="0"/>
              </a:rPr>
              <a:t> </a:t>
            </a:r>
            <a:r>
              <a:rPr lang="en-US" sz="1800" dirty="0" err="1">
                <a:latin typeface="Anton" pitchFamily="2" charset="0"/>
              </a:rPr>
              <a:t>thị</a:t>
            </a:r>
            <a:r>
              <a:rPr lang="en-US" sz="1800" dirty="0">
                <a:latin typeface="Anton" pitchFamily="2" charset="0"/>
              </a:rPr>
              <a:t> </a:t>
            </a:r>
            <a:r>
              <a:rPr lang="en-US" sz="1800" dirty="0" err="1">
                <a:latin typeface="Anton" pitchFamily="2" charset="0"/>
              </a:rPr>
              <a:t>trường</a:t>
            </a:r>
            <a:endParaRPr lang="en-US" sz="1800" dirty="0">
              <a:latin typeface="Anton" pitchFamily="2" charset="0"/>
            </a:endParaRPr>
          </a:p>
        </p:txBody>
      </p:sp>
      <p:grpSp>
        <p:nvGrpSpPr>
          <p:cNvPr id="9" name="Google Shape;820;p33"/>
          <p:cNvGrpSpPr/>
          <p:nvPr/>
        </p:nvGrpSpPr>
        <p:grpSpPr>
          <a:xfrm>
            <a:off x="439513" y="1257643"/>
            <a:ext cx="2366626" cy="713693"/>
            <a:chOff x="1575694" y="930575"/>
            <a:chExt cx="1989550" cy="713693"/>
          </a:xfrm>
        </p:grpSpPr>
        <p:sp>
          <p:nvSpPr>
            <p:cNvPr id="10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Thị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trường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EdTech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có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thể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đạt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giá</a:t>
              </a:r>
              <a:r>
                <a:rPr lang="en-US" sz="1100" dirty="0"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trị</a:t>
              </a:r>
              <a:r>
                <a:rPr lang="en-US" sz="1100" dirty="0"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3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tỉ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USD </a:t>
              </a:r>
              <a:r>
                <a:rPr lang="en-US" sz="1100" dirty="0" err="1"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vào</a:t>
              </a:r>
              <a:r>
                <a:rPr lang="en-US" sz="1100" dirty="0"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2023</a:t>
              </a:r>
              <a:endParaRPr lang="en-US" sz="110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endParaRPr>
            </a:p>
          </p:txBody>
        </p:sp>
        <p:sp>
          <p:nvSpPr>
            <p:cNvPr id="11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" name="Google Shape;820;p33"/>
          <p:cNvGrpSpPr/>
          <p:nvPr/>
        </p:nvGrpSpPr>
        <p:grpSpPr>
          <a:xfrm>
            <a:off x="3322196" y="1258295"/>
            <a:ext cx="2398910" cy="713693"/>
            <a:chOff x="1575694" y="930575"/>
            <a:chExt cx="1989550" cy="713693"/>
          </a:xfrm>
        </p:grpSpPr>
        <p:sp>
          <p:nvSpPr>
            <p:cNvPr id="13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Tốc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độ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tăng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trưởng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EdTech ở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Việt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Nam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đạt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20,2%/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năm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(2019 - 202</a:t>
              </a:r>
              <a:r>
                <a:rPr lang="vi-VN" alt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2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)</a:t>
              </a:r>
              <a:endParaRPr lang="en-US" sz="110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endParaRPr>
            </a:p>
          </p:txBody>
        </p:sp>
        <p:sp>
          <p:nvSpPr>
            <p:cNvPr id="14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" name="Google Shape;820;p33"/>
          <p:cNvGrpSpPr/>
          <p:nvPr/>
        </p:nvGrpSpPr>
        <p:grpSpPr>
          <a:xfrm>
            <a:off x="6233737" y="1258295"/>
            <a:ext cx="2447681" cy="713693"/>
            <a:chOff x="1575693" y="930575"/>
            <a:chExt cx="1989550" cy="713693"/>
          </a:xfrm>
        </p:grpSpPr>
        <p:sp>
          <p:nvSpPr>
            <p:cNvPr id="16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Top 10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thị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trường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Edtech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tăng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trưởng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nhanh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nhất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toàn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cầu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: 44,3%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hàng</a:t>
              </a:r>
              <a:r>
                <a:rPr lang="en-US" sz="1100" dirty="0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 SemiLight" panose="020B0609020000020004" pitchFamily="49" charset="0"/>
                  <a:cs typeface="Cascadia Mono SemiLight" panose="020B0609020000020004" pitchFamily="49" charset="0"/>
                </a:rPr>
                <a:t>năm</a:t>
              </a:r>
              <a:endParaRPr lang="en-US" sz="110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endParaRPr>
            </a:p>
          </p:txBody>
        </p:sp>
        <p:sp>
          <p:nvSpPr>
            <p:cNvPr id="17" name="Google Shape;822;p33"/>
            <p:cNvSpPr/>
            <p:nvPr/>
          </p:nvSpPr>
          <p:spPr>
            <a:xfrm>
              <a:off x="1575693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Oval 20"/>
          <p:cNvSpPr/>
          <p:nvPr/>
        </p:nvSpPr>
        <p:spPr>
          <a:xfrm>
            <a:off x="570874" y="2155224"/>
            <a:ext cx="2121100" cy="2114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3"/>
                </a:solidFill>
              </a:rPr>
              <a:t>4</a:t>
            </a:r>
            <a:r>
              <a:rPr lang="vi-VN" altLang="en-US" sz="1800" dirty="0">
                <a:solidFill>
                  <a:schemeClr val="accent3"/>
                </a:solidFill>
              </a:rPr>
              <a:t>00B</a:t>
            </a:r>
            <a:r>
              <a:rPr lang="en-US" sz="1800" dirty="0">
                <a:solidFill>
                  <a:schemeClr val="accent3"/>
                </a:solidFill>
              </a:rPr>
              <a:t> USD</a:t>
            </a:r>
            <a:endParaRPr lang="en-US" sz="1800" dirty="0">
              <a:solidFill>
                <a:schemeClr val="accent3"/>
              </a:solidFill>
            </a:endParaRPr>
          </a:p>
          <a:p>
            <a:pPr algn="ctr"/>
            <a:r>
              <a:rPr lang="vi-VN" altLang="en-US" sz="1800" dirty="0">
                <a:solidFill>
                  <a:schemeClr val="accent3"/>
                </a:solidFill>
              </a:rPr>
              <a:t>TAM</a:t>
            </a:r>
            <a:endParaRPr lang="vi-VN" altLang="en-US" sz="1800" dirty="0">
              <a:solidFill>
                <a:schemeClr val="accent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4891" y="2608923"/>
            <a:ext cx="1684745" cy="16552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en-US" sz="1800" dirty="0">
                <a:solidFill>
                  <a:schemeClr val="accent3"/>
                </a:solidFill>
              </a:rPr>
              <a:t>3B</a:t>
            </a:r>
            <a:r>
              <a:rPr lang="en-US" sz="1800" dirty="0">
                <a:solidFill>
                  <a:schemeClr val="accent3"/>
                </a:solidFill>
              </a:rPr>
              <a:t> USD</a:t>
            </a:r>
            <a:br>
              <a:rPr lang="en-US" sz="1800" dirty="0">
                <a:solidFill>
                  <a:schemeClr val="accent3"/>
                </a:solidFill>
              </a:rPr>
            </a:br>
            <a:r>
              <a:rPr lang="vi-VN" altLang="en-US" sz="1800" dirty="0">
                <a:solidFill>
                  <a:schemeClr val="accent3"/>
                </a:solidFill>
              </a:rPr>
              <a:t>SAM</a:t>
            </a:r>
            <a:endParaRPr lang="vi-VN" altLang="en-US" sz="1800" dirty="0">
              <a:solidFill>
                <a:schemeClr val="accent3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31216" y="3129666"/>
            <a:ext cx="1202958" cy="11284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en-US" dirty="0">
                <a:solidFill>
                  <a:schemeClr val="accent3"/>
                </a:solidFill>
              </a:rPr>
              <a:t>30</a:t>
            </a:r>
            <a:r>
              <a:rPr lang="en-US" dirty="0">
                <a:solidFill>
                  <a:schemeClr val="accent3"/>
                </a:solidFill>
              </a:rPr>
              <a:t>M USD</a:t>
            </a:r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vi-VN" altLang="en-US" dirty="0">
                <a:solidFill>
                  <a:schemeClr val="accent3"/>
                </a:solidFill>
              </a:rPr>
              <a:t>SOM</a:t>
            </a:r>
            <a:endParaRPr lang="vi-VN" altLang="en-US" dirty="0">
              <a:solidFill>
                <a:schemeClr val="accent3"/>
              </a:solidFill>
            </a:endParaRPr>
          </a:p>
        </p:txBody>
      </p:sp>
      <p:sp>
        <p:nvSpPr>
          <p:cNvPr id="2" name="TextBox 66"/>
          <p:cNvSpPr txBox="1"/>
          <p:nvPr/>
        </p:nvSpPr>
        <p:spPr>
          <a:xfrm>
            <a:off x="3436713" y="4310395"/>
            <a:ext cx="2121100" cy="396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EdTech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66"/>
          <p:cNvSpPr txBox="1"/>
          <p:nvPr/>
        </p:nvSpPr>
        <p:spPr>
          <a:xfrm>
            <a:off x="636923" y="4310395"/>
            <a:ext cx="2121100" cy="396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EdTech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ASEAN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6"/>
          <p:cNvSpPr txBox="1"/>
          <p:nvPr/>
        </p:nvSpPr>
        <p:spPr>
          <a:xfrm>
            <a:off x="6421909" y="4310395"/>
            <a:ext cx="2121100" cy="476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vi-VN" alt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EdTech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66"/>
          <p:cNvSpPr txBox="1"/>
          <p:nvPr/>
        </p:nvSpPr>
        <p:spPr>
          <a:xfrm>
            <a:off x="7091199" y="4595510"/>
            <a:ext cx="2121100" cy="476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vi-VN" altLang="en-US" sz="12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Nguồn: Statista.com</a:t>
            </a:r>
            <a:endParaRPr lang="vi-VN" altLang="en-US" sz="1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313169" y="213394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circle and grey letter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4" y="224413"/>
            <a:ext cx="883045" cy="474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nton" pitchFamily="2" charset="0"/>
              </a:rPr>
              <a:t>Tính</a:t>
            </a:r>
            <a:r>
              <a:rPr lang="en-US" dirty="0">
                <a:latin typeface="Anton" pitchFamily="2" charset="0"/>
              </a:rPr>
              <a:t> </a:t>
            </a:r>
            <a:r>
              <a:rPr lang="en-US" dirty="0" err="1">
                <a:latin typeface="Anton" pitchFamily="2" charset="0"/>
              </a:rPr>
              <a:t>khả</a:t>
            </a:r>
            <a:r>
              <a:rPr lang="en-US" dirty="0">
                <a:latin typeface="Anton" pitchFamily="2" charset="0"/>
              </a:rPr>
              <a:t> </a:t>
            </a:r>
            <a:r>
              <a:rPr lang="en-US" dirty="0" err="1">
                <a:latin typeface="Anton" pitchFamily="2" charset="0"/>
              </a:rPr>
              <a:t>thi</a:t>
            </a:r>
            <a:endParaRPr lang="en-US" dirty="0">
              <a:latin typeface="Anton" pitchFamily="2" charset="0"/>
            </a:endParaRPr>
          </a:p>
        </p:txBody>
      </p:sp>
      <p:grpSp>
        <p:nvGrpSpPr>
          <p:cNvPr id="3" name="Google Shape;811;p33"/>
          <p:cNvGrpSpPr/>
          <p:nvPr/>
        </p:nvGrpSpPr>
        <p:grpSpPr>
          <a:xfrm>
            <a:off x="3321102" y="2898002"/>
            <a:ext cx="1989550" cy="713693"/>
            <a:chOff x="1575694" y="930575"/>
            <a:chExt cx="1989550" cy="713693"/>
          </a:xfrm>
          <a:solidFill>
            <a:srgbClr val="C1E5F8"/>
          </a:solidFill>
        </p:grpSpPr>
        <p:sp>
          <p:nvSpPr>
            <p:cNvPr id="4" name="Google Shape;812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813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" name="Google Shape;814;p33"/>
          <p:cNvGrpSpPr/>
          <p:nvPr/>
        </p:nvGrpSpPr>
        <p:grpSpPr>
          <a:xfrm>
            <a:off x="324153" y="2898002"/>
            <a:ext cx="1989550" cy="713693"/>
            <a:chOff x="1575694" y="930575"/>
            <a:chExt cx="1989550" cy="713693"/>
          </a:xfrm>
          <a:solidFill>
            <a:srgbClr val="C1E5F8"/>
          </a:solidFill>
        </p:grpSpPr>
        <p:sp>
          <p:nvSpPr>
            <p:cNvPr id="7" name="Google Shape;815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816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" name="Google Shape;817;p33"/>
          <p:cNvGrpSpPr/>
          <p:nvPr/>
        </p:nvGrpSpPr>
        <p:grpSpPr>
          <a:xfrm>
            <a:off x="3321102" y="1117013"/>
            <a:ext cx="1949100" cy="674774"/>
            <a:chOff x="1575694" y="930575"/>
            <a:chExt cx="1949100" cy="674774"/>
          </a:xfrm>
        </p:grpSpPr>
        <p:sp>
          <p:nvSpPr>
            <p:cNvPr id="10" name="Google Shape;818;p33"/>
            <p:cNvSpPr/>
            <p:nvPr/>
          </p:nvSpPr>
          <p:spPr>
            <a:xfrm>
              <a:off x="1575694" y="937849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rgbClr val="C1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819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" name="Google Shape;820;p33"/>
          <p:cNvGrpSpPr/>
          <p:nvPr/>
        </p:nvGrpSpPr>
        <p:grpSpPr>
          <a:xfrm>
            <a:off x="339963" y="1117013"/>
            <a:ext cx="1989550" cy="713693"/>
            <a:chOff x="1575694" y="930575"/>
            <a:chExt cx="1989550" cy="713693"/>
          </a:xfrm>
          <a:solidFill>
            <a:srgbClr val="C1E5F8"/>
          </a:solidFill>
        </p:grpSpPr>
        <p:sp>
          <p:nvSpPr>
            <p:cNvPr id="13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" name="Google Shape;823;p33"/>
          <p:cNvSpPr txBox="1"/>
          <p:nvPr/>
        </p:nvSpPr>
        <p:spPr>
          <a:xfrm>
            <a:off x="273802" y="1800249"/>
            <a:ext cx="2162319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vi-VN" sz="1200" dirty="0"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Kế hoạch tài chính chi tiết theo dõi toàn bộ quá trình thực hiện</a:t>
            </a:r>
            <a:r>
              <a:rPr lang="en-US" sz="1200" dirty="0"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.</a:t>
            </a:r>
            <a:endParaRPr lang="en-US" sz="1200" dirty="0"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  <a:p>
            <a:r>
              <a:rPr lang="en-US" sz="1200" dirty="0"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C</a:t>
            </a:r>
            <a:r>
              <a:rPr lang="vi-VN" sz="1200" dirty="0"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ơ cấu chi phí đặt ra khả thi</a:t>
            </a:r>
            <a:endParaRPr lang="vi-VN" sz="1200" dirty="0"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  <a:p>
            <a:endParaRPr lang="en-US" sz="1200" dirty="0"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sp>
        <p:nvSpPr>
          <p:cNvPr id="16" name="Google Shape;824;p33"/>
          <p:cNvSpPr txBox="1"/>
          <p:nvPr/>
        </p:nvSpPr>
        <p:spPr>
          <a:xfrm>
            <a:off x="412555" y="2888198"/>
            <a:ext cx="1772296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Anton" pitchFamily="2" charset="0"/>
              </a:rPr>
              <a:t>04 </a:t>
            </a:r>
            <a:r>
              <a:rPr lang="en-US" dirty="0" err="1">
                <a:solidFill>
                  <a:schemeClr val="accent3"/>
                </a:solidFill>
                <a:latin typeface="Anton" pitchFamily="2" charset="0"/>
              </a:rPr>
              <a:t>Tiềm</a:t>
            </a:r>
            <a:r>
              <a:rPr lang="en-US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nton" pitchFamily="2" charset="0"/>
              </a:rPr>
              <a:t>năng</a:t>
            </a:r>
            <a:r>
              <a:rPr lang="en-US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nton" pitchFamily="2" charset="0"/>
              </a:rPr>
              <a:t>kỹ</a:t>
            </a:r>
            <a:r>
              <a:rPr lang="en-US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Anton" pitchFamily="2" charset="0"/>
              </a:rPr>
              <a:t>thuật</a:t>
            </a:r>
            <a:endParaRPr lang="en-US" dirty="0">
              <a:solidFill>
                <a:schemeClr val="accent3"/>
              </a:solidFill>
              <a:latin typeface="Anton" pitchFamily="2" charset="0"/>
            </a:endParaRPr>
          </a:p>
        </p:txBody>
      </p:sp>
      <p:sp>
        <p:nvSpPr>
          <p:cNvPr id="17" name="Google Shape;825;p33"/>
          <p:cNvSpPr txBox="1"/>
          <p:nvPr/>
        </p:nvSpPr>
        <p:spPr>
          <a:xfrm>
            <a:off x="615720" y="1114385"/>
            <a:ext cx="1722758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Staatliches"/>
              <a:buNone/>
              <a:defRPr sz="1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rgbClr val="338987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it-IT" sz="1400" dirty="0">
                <a:latin typeface="Anton" pitchFamily="2" charset="0"/>
              </a:rPr>
              <a:t>01 Cơ cấu chi phí</a:t>
            </a:r>
            <a:endParaRPr lang="it-IT" sz="1400" dirty="0">
              <a:latin typeface="Anton" pitchFamily="2" charset="0"/>
            </a:endParaRPr>
          </a:p>
        </p:txBody>
      </p:sp>
      <p:sp>
        <p:nvSpPr>
          <p:cNvPr id="18" name="Google Shape;826;p33"/>
          <p:cNvSpPr txBox="1"/>
          <p:nvPr/>
        </p:nvSpPr>
        <p:spPr>
          <a:xfrm>
            <a:off x="3341378" y="2882549"/>
            <a:ext cx="2086676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vi-VN" dirty="0">
                <a:solidFill>
                  <a:schemeClr val="accent3"/>
                </a:solidFill>
                <a:latin typeface="Anton" pitchFamily="2" charset="0"/>
              </a:rPr>
              <a:t>05</a:t>
            </a:r>
            <a:r>
              <a:rPr lang="en-US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vi-VN" dirty="0">
                <a:solidFill>
                  <a:schemeClr val="accent3"/>
                </a:solidFill>
                <a:latin typeface="Anton" pitchFamily="2" charset="0"/>
              </a:rPr>
              <a:t>Thân thiện người dùng</a:t>
            </a:r>
            <a:endParaRPr lang="vi-VN" dirty="0">
              <a:solidFill>
                <a:schemeClr val="accent3"/>
              </a:solidFill>
              <a:latin typeface="Anton" pitchFamily="2" charset="0"/>
            </a:endParaRPr>
          </a:p>
        </p:txBody>
      </p:sp>
      <p:sp>
        <p:nvSpPr>
          <p:cNvPr id="19" name="Google Shape;827;p33"/>
          <p:cNvSpPr txBox="1"/>
          <p:nvPr/>
        </p:nvSpPr>
        <p:spPr>
          <a:xfrm>
            <a:off x="300618" y="3575306"/>
            <a:ext cx="2135503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</a:t>
            </a:r>
            <a:r>
              <a:rPr lang="vi-VN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ạt được mục tiêu, chức năng và hiệu suất dự án trong điều kiện thị trường và công nghệ</a:t>
            </a:r>
            <a:r>
              <a:rPr lang="vi-VN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vi-VN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hiện tại.</a:t>
            </a:r>
            <a:b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</a:br>
            <a:endParaRPr lang="vi-VN" dirty="0"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sp>
        <p:nvSpPr>
          <p:cNvPr id="20" name="Google Shape;828;p33"/>
          <p:cNvSpPr txBox="1"/>
          <p:nvPr/>
        </p:nvSpPr>
        <p:spPr>
          <a:xfrm>
            <a:off x="3361551" y="3611695"/>
            <a:ext cx="2230098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Công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nghệ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thân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thiện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,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tính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năng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dễ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sử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dụng</a:t>
            </a:r>
            <a:endParaRPr lang="en-US" sz="1200" spc="2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vi-VN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Phát triển hệ sinh thái bền vừng, phù hợp với xu hướng chuyển đổi số</a:t>
            </a:r>
            <a:endParaRPr lang="en-US" sz="1200" spc="2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lang="en-US" sz="1200" spc="2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lang="en-US" dirty="0"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sp>
        <p:nvSpPr>
          <p:cNvPr id="21" name="Google Shape;829;p33"/>
          <p:cNvSpPr txBox="1"/>
          <p:nvPr/>
        </p:nvSpPr>
        <p:spPr>
          <a:xfrm>
            <a:off x="3763639" y="974841"/>
            <a:ext cx="1135958" cy="886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vi-VN" dirty="0">
                <a:solidFill>
                  <a:schemeClr val="accent3"/>
                </a:solidFill>
                <a:latin typeface="Anton" pitchFamily="2" charset="0"/>
              </a:rPr>
              <a:t>02</a:t>
            </a:r>
            <a:r>
              <a:rPr lang="en-US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vi-VN" dirty="0">
                <a:solidFill>
                  <a:schemeClr val="accent3"/>
                </a:solidFill>
                <a:latin typeface="Anton" pitchFamily="2" charset="0"/>
              </a:rPr>
              <a:t>Thị trườn</a:t>
            </a:r>
            <a:r>
              <a:rPr lang="en-US" dirty="0">
                <a:solidFill>
                  <a:schemeClr val="accent3"/>
                </a:solidFill>
                <a:latin typeface="Anton" pitchFamily="2" charset="0"/>
              </a:rPr>
              <a:t>g</a:t>
            </a:r>
            <a:br>
              <a:rPr lang="vi-VN" dirty="0">
                <a:solidFill>
                  <a:schemeClr val="accent3"/>
                </a:solidFill>
                <a:latin typeface="Anton" pitchFamily="2" charset="0"/>
              </a:rPr>
            </a:br>
            <a:endParaRPr lang="vi-VN" dirty="0">
              <a:solidFill>
                <a:schemeClr val="accent3"/>
              </a:solidFill>
              <a:latin typeface="Anton" pitchFamily="2" charset="0"/>
            </a:endParaRPr>
          </a:p>
        </p:txBody>
      </p:sp>
      <p:sp>
        <p:nvSpPr>
          <p:cNvPr id="22" name="Google Shape;830;p33"/>
          <p:cNvSpPr txBox="1"/>
          <p:nvPr/>
        </p:nvSpPr>
        <p:spPr>
          <a:xfrm>
            <a:off x="3283025" y="1816649"/>
            <a:ext cx="2322425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Độ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lớn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thị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trường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là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đủ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lớn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để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sản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phẩm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có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thể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khai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thác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,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duy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trì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và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hoạt</a:t>
            </a:r>
            <a:r>
              <a:rPr lang="en-US" sz="1200" spc="2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động</a:t>
            </a:r>
            <a:endParaRPr lang="en-US" sz="1200" spc="2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endParaRPr lang="en-US" dirty="0"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grpSp>
        <p:nvGrpSpPr>
          <p:cNvPr id="23" name="Google Shape;811;p33"/>
          <p:cNvGrpSpPr/>
          <p:nvPr/>
        </p:nvGrpSpPr>
        <p:grpSpPr>
          <a:xfrm>
            <a:off x="6326880" y="2898002"/>
            <a:ext cx="1989550" cy="713693"/>
            <a:chOff x="1575694" y="930575"/>
            <a:chExt cx="1989550" cy="713693"/>
          </a:xfrm>
          <a:solidFill>
            <a:srgbClr val="C1E5F8"/>
          </a:solidFill>
        </p:grpSpPr>
        <p:sp>
          <p:nvSpPr>
            <p:cNvPr id="24" name="Google Shape;812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813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817;p33"/>
          <p:cNvGrpSpPr/>
          <p:nvPr/>
        </p:nvGrpSpPr>
        <p:grpSpPr>
          <a:xfrm>
            <a:off x="6342690" y="1117013"/>
            <a:ext cx="1989550" cy="713693"/>
            <a:chOff x="1575694" y="930575"/>
            <a:chExt cx="1989550" cy="713693"/>
          </a:xfrm>
          <a:solidFill>
            <a:srgbClr val="C1E5F8"/>
          </a:solidFill>
        </p:grpSpPr>
        <p:sp>
          <p:nvSpPr>
            <p:cNvPr id="27" name="Google Shape;818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Anton" pitchFamily="2" charset="0"/>
              </a:endParaRPr>
            </a:p>
          </p:txBody>
        </p:sp>
        <p:sp>
          <p:nvSpPr>
            <p:cNvPr id="28" name="Google Shape;819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latin typeface="Anton" pitchFamily="2" charset="0"/>
              </a:endParaRPr>
            </a:p>
          </p:txBody>
        </p:sp>
      </p:grpSp>
      <p:sp>
        <p:nvSpPr>
          <p:cNvPr id="29" name="Google Shape;826;p33"/>
          <p:cNvSpPr txBox="1"/>
          <p:nvPr/>
        </p:nvSpPr>
        <p:spPr>
          <a:xfrm>
            <a:off x="6473347" y="2850413"/>
            <a:ext cx="1802633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400" dirty="0">
                <a:solidFill>
                  <a:schemeClr val="accent3"/>
                </a:solidFill>
                <a:latin typeface="Anton" pitchFamily="2" charset="0"/>
              </a:rPr>
              <a:t>06 </a:t>
            </a:r>
            <a:r>
              <a:rPr lang="en-US" sz="1400" dirty="0" err="1">
                <a:solidFill>
                  <a:schemeClr val="accent3"/>
                </a:solidFill>
                <a:latin typeface="Anton" pitchFamily="2" charset="0"/>
              </a:rPr>
              <a:t>Nhân</a:t>
            </a:r>
            <a:r>
              <a:rPr lang="en-US" sz="1400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Anton" pitchFamily="2" charset="0"/>
              </a:rPr>
              <a:t>lực</a:t>
            </a:r>
            <a:r>
              <a:rPr lang="en-US" sz="1400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Anton" pitchFamily="2" charset="0"/>
              </a:rPr>
              <a:t>hiệu</a:t>
            </a:r>
            <a:r>
              <a:rPr lang="en-US" sz="1400" dirty="0">
                <a:solidFill>
                  <a:schemeClr val="accent3"/>
                </a:solidFill>
                <a:latin typeface="Anton" pitchFamily="2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Anton" pitchFamily="2" charset="0"/>
              </a:rPr>
              <a:t>quả</a:t>
            </a:r>
            <a:endParaRPr lang="en-US" sz="1400" dirty="0">
              <a:solidFill>
                <a:schemeClr val="accent3"/>
              </a:solidFill>
              <a:latin typeface="Anton" pitchFamily="2" charset="0"/>
            </a:endParaRPr>
          </a:p>
        </p:txBody>
      </p:sp>
      <p:sp>
        <p:nvSpPr>
          <p:cNvPr id="30" name="Google Shape;828;p33"/>
          <p:cNvSpPr txBox="1"/>
          <p:nvPr/>
        </p:nvSpPr>
        <p:spPr>
          <a:xfrm>
            <a:off x="6265591" y="3611695"/>
            <a:ext cx="2218143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2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pPr marL="0" indent="0"/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Đội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ngũ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nguồn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nhân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lực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cùng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đội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ngũ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cố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vấn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có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đầy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đủ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khả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năng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thực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hiện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sản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phẩm</a:t>
            </a:r>
            <a:endParaRPr lang="en-US" sz="1200" spc="20" dirty="0">
              <a:solidFill>
                <a:srgbClr val="000000"/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/>
            <a:endParaRPr lang="en-US" dirty="0"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sp>
        <p:nvSpPr>
          <p:cNvPr id="31" name="Google Shape;829;p33"/>
          <p:cNvSpPr txBox="1"/>
          <p:nvPr/>
        </p:nvSpPr>
        <p:spPr>
          <a:xfrm>
            <a:off x="6572145" y="1401086"/>
            <a:ext cx="179275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Staatliches"/>
              <a:buNone/>
              <a:defRPr sz="1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43434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vi-VN" sz="1400" dirty="0">
                <a:latin typeface="Anton" pitchFamily="2" charset="0"/>
              </a:rPr>
              <a:t>0</a:t>
            </a:r>
            <a:r>
              <a:rPr lang="en-US" sz="1400" dirty="0">
                <a:latin typeface="Anton" pitchFamily="2" charset="0"/>
              </a:rPr>
              <a:t>3 </a:t>
            </a:r>
            <a:r>
              <a:rPr lang="en-US" sz="1400" dirty="0" err="1">
                <a:latin typeface="Anton" pitchFamily="2" charset="0"/>
              </a:rPr>
              <a:t>Mức</a:t>
            </a:r>
            <a:r>
              <a:rPr lang="en-US" sz="1400" dirty="0">
                <a:latin typeface="Anton" pitchFamily="2" charset="0"/>
              </a:rPr>
              <a:t> </a:t>
            </a:r>
            <a:r>
              <a:rPr lang="en-US" sz="1400" dirty="0" err="1">
                <a:latin typeface="Anton" pitchFamily="2" charset="0"/>
              </a:rPr>
              <a:t>độ</a:t>
            </a:r>
            <a:r>
              <a:rPr lang="en-US" sz="1400" dirty="0">
                <a:latin typeface="Anton" pitchFamily="2" charset="0"/>
              </a:rPr>
              <a:t> </a:t>
            </a:r>
            <a:r>
              <a:rPr lang="en-US" sz="1400" dirty="0" err="1">
                <a:latin typeface="Anton" pitchFamily="2" charset="0"/>
              </a:rPr>
              <a:t>tác</a:t>
            </a:r>
            <a:r>
              <a:rPr lang="en-US" sz="1400" dirty="0">
                <a:latin typeface="Anton" pitchFamily="2" charset="0"/>
              </a:rPr>
              <a:t> </a:t>
            </a:r>
            <a:r>
              <a:rPr lang="en-US" sz="1400" dirty="0" err="1">
                <a:latin typeface="Anton" pitchFamily="2" charset="0"/>
              </a:rPr>
              <a:t>động</a:t>
            </a:r>
            <a:br>
              <a:rPr lang="vi-VN" sz="1400" dirty="0">
                <a:latin typeface="Anton" pitchFamily="2" charset="0"/>
              </a:rPr>
            </a:br>
            <a:endParaRPr lang="vi-VN" sz="1400" dirty="0">
              <a:latin typeface="Anton" pitchFamily="2" charset="0"/>
            </a:endParaRPr>
          </a:p>
        </p:txBody>
      </p:sp>
      <p:sp>
        <p:nvSpPr>
          <p:cNvPr id="32" name="Google Shape;830;p33"/>
          <p:cNvSpPr txBox="1"/>
          <p:nvPr/>
        </p:nvSpPr>
        <p:spPr>
          <a:xfrm>
            <a:off x="6261792" y="1784513"/>
            <a:ext cx="2322425" cy="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2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bel" panose="02000506030000020004"/>
              <a:buNone/>
              <a:defRPr sz="1000" b="0" i="0" u="none" strike="noStrike" cap="none">
                <a:solidFill>
                  <a:srgbClr val="434343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>
            <a:pPr marL="0" indent="0"/>
            <a:r>
              <a:rPr lang="en-US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ác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động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tích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cực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lên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môi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trường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,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xã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hội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và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kinh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tế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theo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tiêu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200" spc="20" dirty="0" err="1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chuẩn</a:t>
            </a:r>
            <a:r>
              <a:rPr lang="en-US" sz="1200" spc="20" dirty="0">
                <a:solidFill>
                  <a:srgbClr val="000000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ESG.</a:t>
            </a:r>
            <a:endParaRPr lang="en-US" dirty="0"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pic>
        <p:nvPicPr>
          <p:cNvPr id="33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313169" y="213394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blue circle and grey letter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4" y="224413"/>
            <a:ext cx="883045" cy="474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7"/>
          <p:cNvSpPr txBox="1"/>
          <p:nvPr/>
        </p:nvSpPr>
        <p:spPr>
          <a:xfrm>
            <a:off x="595357" y="1667797"/>
            <a:ext cx="2534080" cy="49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Được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phân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phối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trực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tuyến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trên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nền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tảng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website.</a:t>
            </a:r>
            <a:endParaRPr lang="vi-VN" sz="1100" dirty="0">
              <a:solidFill>
                <a:srgbClr val="434343"/>
              </a:solidFill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sp>
        <p:nvSpPr>
          <p:cNvPr id="1142" name="Google Shape;1142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3" name="Google Shape;1143;p37"/>
          <p:cNvSpPr txBox="1"/>
          <p:nvPr/>
        </p:nvSpPr>
        <p:spPr>
          <a:xfrm>
            <a:off x="5523854" y="1555402"/>
            <a:ext cx="2650007" cy="93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vi-VN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Cung cấp trải nghiệm học tập được cá nhân hóa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với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lộ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trình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phù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hợp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.</a:t>
            </a:r>
            <a:b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</a:b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Tạo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ra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cho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người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Việt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.</a:t>
            </a:r>
            <a:b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</a:b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Học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mọi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lúc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mọi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nơi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.</a:t>
            </a:r>
            <a:endParaRPr lang="en-US" sz="1100" dirty="0">
              <a:solidFill>
                <a:srgbClr val="434343"/>
              </a:solidFill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100" dirty="0">
              <a:solidFill>
                <a:srgbClr val="434343"/>
              </a:solidFill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vi-VN" sz="1100" dirty="0">
              <a:solidFill>
                <a:srgbClr val="434343"/>
              </a:solidFill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sp>
        <p:nvSpPr>
          <p:cNvPr id="1144" name="Google Shape;1144;p37"/>
          <p:cNvSpPr txBox="1"/>
          <p:nvPr/>
        </p:nvSpPr>
        <p:spPr>
          <a:xfrm>
            <a:off x="5582409" y="3122650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100" dirty="0">
              <a:solidFill>
                <a:schemeClr val="accent6">
                  <a:lumMod val="10000"/>
                </a:schemeClr>
              </a:solidFill>
              <a:latin typeface="Times New Roman" panose="02020603050405020304" pitchFamily="18" charset="0"/>
              <a:ea typeface="Anaheim" panose="02000503000000000000"/>
              <a:cs typeface="Times New Roman" panose="02020603050405020304" pitchFamily="18" charset="0"/>
              <a:sym typeface="Anaheim" panose="02000503000000000000"/>
            </a:endParaRPr>
          </a:p>
        </p:txBody>
      </p:sp>
      <p:sp>
        <p:nvSpPr>
          <p:cNvPr id="1148" name="Google Shape;1148;p37"/>
          <p:cNvSpPr txBox="1"/>
          <p:nvPr/>
        </p:nvSpPr>
        <p:spPr>
          <a:xfrm>
            <a:off x="354661" y="2833925"/>
            <a:ext cx="2753210" cy="102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Facebook Ads và Google AdWords.</a:t>
            </a:r>
            <a:b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</a:br>
            <a:r>
              <a:rPr lang="vi-VN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Hợp tác với nhà cung cấp nội dung giáo dục.</a:t>
            </a:r>
            <a:b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</a:br>
            <a:r>
              <a:rPr lang="vi-VN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Tổ chức sự kiện và chương trình khuyến mãi.</a:t>
            </a:r>
            <a:endParaRPr lang="vi-VN" sz="1100" dirty="0">
              <a:solidFill>
                <a:srgbClr val="434343"/>
              </a:solidFill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sp>
        <p:nvSpPr>
          <p:cNvPr id="1150" name="Google Shape;1150;p37"/>
          <p:cNvSpPr/>
          <p:nvPr/>
        </p:nvSpPr>
        <p:spPr>
          <a:xfrm>
            <a:off x="3213835" y="1698212"/>
            <a:ext cx="881700" cy="827700"/>
          </a:xfrm>
          <a:prstGeom prst="roundRect">
            <a:avLst>
              <a:gd name="adj" fmla="val 4313"/>
            </a:avLst>
          </a:prstGeom>
          <a:solidFill>
            <a:srgbClr val="C1E5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1" name="Google Shape;1151;p37"/>
          <p:cNvSpPr/>
          <p:nvPr/>
        </p:nvSpPr>
        <p:spPr>
          <a:xfrm>
            <a:off x="3219042" y="167966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2" name="Google Shape;1152;p37"/>
          <p:cNvSpPr/>
          <p:nvPr/>
        </p:nvSpPr>
        <p:spPr>
          <a:xfrm>
            <a:off x="3213835" y="2935562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3" name="Google Shape;1153;p37"/>
          <p:cNvSpPr/>
          <p:nvPr/>
        </p:nvSpPr>
        <p:spPr>
          <a:xfrm>
            <a:off x="3219042" y="2931387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4" name="Google Shape;1154;p37"/>
          <p:cNvSpPr/>
          <p:nvPr/>
        </p:nvSpPr>
        <p:spPr>
          <a:xfrm>
            <a:off x="4472523" y="2926970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5" name="Google Shape;1155;p37"/>
          <p:cNvSpPr/>
          <p:nvPr/>
        </p:nvSpPr>
        <p:spPr>
          <a:xfrm>
            <a:off x="4478367" y="2931387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6" name="Google Shape;1156;p37"/>
          <p:cNvSpPr/>
          <p:nvPr/>
        </p:nvSpPr>
        <p:spPr>
          <a:xfrm>
            <a:off x="4487828" y="1673317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37"/>
          <p:cNvSpPr/>
          <p:nvPr/>
        </p:nvSpPr>
        <p:spPr>
          <a:xfrm>
            <a:off x="4478367" y="1675525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58" name="Google Shape;1158;p37"/>
          <p:cNvCxnSpPr>
            <a:stCxn id="1151" idx="2"/>
            <a:endCxn id="1153" idx="0"/>
          </p:cNvCxnSpPr>
          <p:nvPr/>
        </p:nvCxnSpPr>
        <p:spPr>
          <a:xfrm>
            <a:off x="3659892" y="2507362"/>
            <a:ext cx="0" cy="423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37"/>
          <p:cNvCxnSpPr>
            <a:stCxn id="1151" idx="3"/>
            <a:endCxn id="1157" idx="1"/>
          </p:cNvCxnSpPr>
          <p:nvPr/>
        </p:nvCxnSpPr>
        <p:spPr>
          <a:xfrm rot="10800000" flipH="1">
            <a:off x="4100742" y="2089312"/>
            <a:ext cx="377700" cy="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37"/>
          <p:cNvCxnSpPr>
            <a:stCxn id="1157" idx="2"/>
            <a:endCxn id="1155" idx="0"/>
          </p:cNvCxnSpPr>
          <p:nvPr/>
        </p:nvCxnSpPr>
        <p:spPr>
          <a:xfrm>
            <a:off x="4919217" y="2503225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37"/>
          <p:cNvCxnSpPr>
            <a:stCxn id="1155" idx="1"/>
            <a:endCxn id="1153" idx="3"/>
          </p:cNvCxnSpPr>
          <p:nvPr/>
        </p:nvCxnSpPr>
        <p:spPr>
          <a:xfrm rot="10800000">
            <a:off x="4100667" y="3345237"/>
            <a:ext cx="37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2" name="Google Shape;1212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/>
              <a:t>arketing mix</a:t>
            </a:r>
            <a:endParaRPr dirty="0"/>
          </a:p>
        </p:txBody>
      </p:sp>
      <p:sp>
        <p:nvSpPr>
          <p:cNvPr id="7" name="Google Shape;1143;p37"/>
          <p:cNvSpPr txBox="1"/>
          <p:nvPr/>
        </p:nvSpPr>
        <p:spPr>
          <a:xfrm>
            <a:off x="5587616" y="2935562"/>
            <a:ext cx="2512514" cy="610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Giá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cả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phải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chăng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theo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từng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khóa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học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,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phù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hợp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với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người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</a:t>
            </a:r>
            <a:r>
              <a:rPr lang="en-US" sz="1100" dirty="0" err="1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Việt</a:t>
            </a:r>
            <a:r>
              <a:rPr lang="en-US" sz="1100" dirty="0">
                <a:solidFill>
                  <a:srgbClr val="434343"/>
                </a:solidFill>
                <a:latin typeface="Cascadia Mono SemiLight" panose="020B0609020000020004" pitchFamily="49" charset="0"/>
                <a:ea typeface="Anaheim" panose="02000503000000000000"/>
                <a:cs typeface="Cascadia Mono SemiLight" panose="020B0609020000020004" pitchFamily="49" charset="0"/>
                <a:sym typeface="Anaheim" panose="02000503000000000000"/>
              </a:rPr>
              <a:t> Nam.</a:t>
            </a:r>
            <a:endParaRPr lang="vi-VN" sz="1100" dirty="0">
              <a:solidFill>
                <a:srgbClr val="434343"/>
              </a:solidFill>
              <a:latin typeface="Cascadia Mono SemiLight" panose="020B0609020000020004" pitchFamily="49" charset="0"/>
              <a:ea typeface="Anaheim" panose="02000503000000000000"/>
              <a:cs typeface="Cascadia Mono SemiLight" panose="020B0609020000020004" pitchFamily="49" charset="0"/>
              <a:sym typeface="Anaheim" panose="02000503000000000000"/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3329901" y="1916937"/>
            <a:ext cx="585455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place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9" name="Google Shape;1149;p37"/>
          <p:cNvSpPr txBox="1"/>
          <p:nvPr/>
        </p:nvSpPr>
        <p:spPr>
          <a:xfrm>
            <a:off x="3241225" y="3173837"/>
            <a:ext cx="881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promotion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4" name="Google Shape;1146;p37"/>
          <p:cNvSpPr txBox="1"/>
          <p:nvPr/>
        </p:nvSpPr>
        <p:spPr>
          <a:xfrm>
            <a:off x="4647711" y="3159553"/>
            <a:ext cx="561933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price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4530844" y="1924267"/>
            <a:ext cx="765058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product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2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313169" y="213394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circle and grey letter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4" y="224413"/>
            <a:ext cx="883045" cy="474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Google Shape;2482;p43"/>
          <p:cNvGrpSpPr/>
          <p:nvPr/>
        </p:nvGrpSpPr>
        <p:grpSpPr>
          <a:xfrm>
            <a:off x="716280" y="1241474"/>
            <a:ext cx="7178040" cy="3620086"/>
            <a:chOff x="1211784" y="1483576"/>
            <a:chExt cx="6753864" cy="2714769"/>
          </a:xfrm>
        </p:grpSpPr>
        <p:sp>
          <p:nvSpPr>
            <p:cNvPr id="2483" name="Google Shape;2483;p4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aphicFrame>
        <p:nvGraphicFramePr>
          <p:cNvPr id="2485" name="Google Shape;2485;p43"/>
          <p:cNvGraphicFramePr/>
          <p:nvPr/>
        </p:nvGraphicFramePr>
        <p:xfrm>
          <a:off x="1140460" y="1407160"/>
          <a:ext cx="6497955" cy="3235325"/>
        </p:xfrm>
        <a:graphic>
          <a:graphicData uri="http://schemas.openxmlformats.org/drawingml/2006/table">
            <a:tbl>
              <a:tblPr>
                <a:noFill/>
                <a:tableStyleId>{D60CE841-FF44-4A31-9D67-06F37542C7FC}</a:tableStyleId>
              </a:tblPr>
              <a:tblGrid>
                <a:gridCol w="980440"/>
                <a:gridCol w="1285240"/>
                <a:gridCol w="1377315"/>
                <a:gridCol w="1611630"/>
                <a:gridCol w="1243330"/>
              </a:tblGrid>
              <a:tr h="50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Giá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cả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Chủ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đề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Lộ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trình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3"/>
                          </a:solidFill>
                          <a:latin typeface="Anton" pitchFamily="2" charset="0"/>
                          <a:ea typeface="Anaheim" panose="02000503000000000000"/>
                          <a:cs typeface="Anaheim" panose="02000503000000000000"/>
                          <a:sym typeface="Anaheim" panose="02000503000000000000"/>
                        </a:rPr>
                        <a:t>Ngôn ngữ</a:t>
                      </a:r>
                      <a:endParaRPr sz="1100" dirty="0">
                        <a:solidFill>
                          <a:schemeClr val="accent3"/>
                        </a:solidFill>
                        <a:latin typeface="Anton" pitchFamily="2" charset="0"/>
                        <a:ea typeface="Anaheim" panose="02000503000000000000"/>
                        <a:cs typeface="Anaheim" panose="0200050300000000000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5988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Udemy</a:t>
                      </a: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~279k/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khóa</a:t>
                      </a:r>
                      <a:endParaRPr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Tất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cả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chủ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đề</a:t>
                      </a:r>
                      <a:endParaRPr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Theo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khóa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học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Tiếng Anh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Coursera</a:t>
                      </a: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1.300k/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tháng</a:t>
                      </a:r>
                      <a:endParaRPr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Tất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cả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chủ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đề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Theo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khóa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học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Tiếng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Anh</a:t>
                      </a: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Khan  academy (Vi)</a:t>
                      </a: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Free</a:t>
                      </a:r>
                      <a:endParaRPr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Toán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học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+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kĩ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năng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sống</a:t>
                      </a:r>
                      <a:endParaRPr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Lộ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trìn</a:t>
                      </a:r>
                      <a:r>
                        <a:rPr lang="vi-VN" alt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h</a:t>
                      </a:r>
                      <a:endParaRPr lang="vi-VN" altLang="en-US" sz="1100" dirty="0" err="1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Tiếng Việt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7988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E</a:t>
                      </a:r>
                      <a:r>
                        <a:rPr lang="en-GB" sz="1200" dirty="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coedu</a:t>
                      </a: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~239k/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khóa</a:t>
                      </a:r>
                      <a:endParaRPr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Kinh </a:t>
                      </a:r>
                      <a:r>
                        <a:rPr lang="vi-VN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tế</a:t>
                      </a:r>
                      <a:endParaRPr lang="vi-VN"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Khóa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học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+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Lộ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trình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combo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khóa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học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Tiếng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Việt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86" name="Google Shape;2486;p4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Anton" pitchFamily="2" charset="0"/>
              </a:rPr>
              <a:t>Đối</a:t>
            </a:r>
            <a:r>
              <a:rPr lang="en-US" dirty="0">
                <a:latin typeface="Anton" pitchFamily="2" charset="0"/>
              </a:rPr>
              <a:t> </a:t>
            </a:r>
            <a:r>
              <a:rPr lang="en-US" dirty="0" err="1">
                <a:latin typeface="Anton" pitchFamily="2" charset="0"/>
              </a:rPr>
              <a:t>thủ</a:t>
            </a:r>
            <a:r>
              <a:rPr lang="en-US" dirty="0">
                <a:latin typeface="Anton" pitchFamily="2" charset="0"/>
              </a:rPr>
              <a:t> </a:t>
            </a:r>
            <a:r>
              <a:rPr lang="en-US" dirty="0" err="1">
                <a:latin typeface="Anton" pitchFamily="2" charset="0"/>
              </a:rPr>
              <a:t>cạnh</a:t>
            </a:r>
            <a:r>
              <a:rPr lang="en-US" dirty="0">
                <a:latin typeface="Anton" pitchFamily="2" charset="0"/>
              </a:rPr>
              <a:t> </a:t>
            </a:r>
            <a:r>
              <a:rPr lang="en-US" dirty="0" err="1">
                <a:latin typeface="Anton" pitchFamily="2" charset="0"/>
              </a:rPr>
              <a:t>tranh</a:t>
            </a:r>
            <a:endParaRPr dirty="0">
              <a:latin typeface="Anton" pitchFamily="2" charset="0"/>
            </a:endParaRPr>
          </a:p>
        </p:txBody>
      </p:sp>
      <p:pic>
        <p:nvPicPr>
          <p:cNvPr id="2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313169" y="213394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circle and grey letter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4" y="224413"/>
            <a:ext cx="883045" cy="474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Google Shape;2482;p43"/>
          <p:cNvGrpSpPr/>
          <p:nvPr/>
        </p:nvGrpSpPr>
        <p:grpSpPr>
          <a:xfrm>
            <a:off x="322964" y="1133088"/>
            <a:ext cx="8064157" cy="3692008"/>
            <a:chOff x="1202066" y="1575146"/>
            <a:chExt cx="6657718" cy="2623200"/>
          </a:xfrm>
        </p:grpSpPr>
        <p:sp>
          <p:nvSpPr>
            <p:cNvPr id="2483" name="Google Shape;2483;p43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1202066" y="157514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aphicFrame>
        <p:nvGraphicFramePr>
          <p:cNvPr id="2485" name="Google Shape;2485;p43"/>
          <p:cNvGraphicFramePr/>
          <p:nvPr/>
        </p:nvGraphicFramePr>
        <p:xfrm>
          <a:off x="462957" y="1370547"/>
          <a:ext cx="7772400" cy="3297070"/>
        </p:xfrm>
        <a:graphic>
          <a:graphicData uri="http://schemas.openxmlformats.org/drawingml/2006/table">
            <a:tbl>
              <a:tblPr>
                <a:noFill/>
                <a:tableStyleId>{D60CE841-FF44-4A31-9D67-06F37542C7FC}</a:tableStyleId>
              </a:tblPr>
              <a:tblGrid>
                <a:gridCol w="947916"/>
                <a:gridCol w="1267175"/>
                <a:gridCol w="1014730"/>
                <a:gridCol w="332215"/>
                <a:gridCol w="1614121"/>
                <a:gridCol w="1104016"/>
                <a:gridCol w="1492227"/>
              </a:tblGrid>
              <a:tr h="3593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200" dirty="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Năm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1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Năm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2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Năm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3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latin typeface="Anton" pitchFamily="2" charset="0"/>
                          <a:ea typeface="Anaheim" panose="02000503000000000000"/>
                          <a:cs typeface="Anaheim" panose="02000503000000000000"/>
                          <a:sym typeface="Anaheim" panose="02000503000000000000"/>
                        </a:rPr>
                        <a:t>N</a:t>
                      </a:r>
                      <a:r>
                        <a:rPr lang="en-GB" sz="1100" dirty="0">
                          <a:solidFill>
                            <a:schemeClr val="accent3"/>
                          </a:solidFill>
                          <a:latin typeface="Anton" pitchFamily="2" charset="0"/>
                          <a:ea typeface="Anaheim" panose="02000503000000000000"/>
                          <a:cs typeface="Anaheim" panose="02000503000000000000"/>
                          <a:sym typeface="Anaheim" panose="02000503000000000000"/>
                        </a:rPr>
                        <a:t>ăm 4</a:t>
                      </a:r>
                      <a:endParaRPr sz="1100" dirty="0">
                        <a:solidFill>
                          <a:schemeClr val="accent3"/>
                        </a:solidFill>
                        <a:latin typeface="Anton" pitchFamily="2" charset="0"/>
                        <a:ea typeface="Anaheim" panose="02000503000000000000"/>
                        <a:cs typeface="Anaheim" panose="0200050300000000000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Anaheim" panose="02000503000000000000"/>
                          <a:cs typeface="Anaheim" panose="02000503000000000000"/>
                          <a:sym typeface="Anaheim" panose="02000503000000000000"/>
                        </a:rPr>
                        <a:t>Năm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Anton" pitchFamily="2" charset="0"/>
                          <a:ea typeface="Anaheim" panose="02000503000000000000"/>
                          <a:cs typeface="Anaheim" panose="02000503000000000000"/>
                          <a:sym typeface="Anaheim" panose="02000503000000000000"/>
                        </a:rPr>
                        <a:t> 5</a:t>
                      </a:r>
                      <a:endParaRPr sz="1100" dirty="0">
                        <a:solidFill>
                          <a:schemeClr val="accent3"/>
                        </a:solidFill>
                        <a:latin typeface="Anton" pitchFamily="2" charset="0"/>
                        <a:ea typeface="Anaheim" panose="02000503000000000000"/>
                        <a:cs typeface="Anaheim" panose="0200050300000000000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429410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Phòng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tránh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vấn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đề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Anaheim" panose="02000503000000000000"/>
                        </a:rPr>
                        <a:t>Liên tục khảo sát khách hàng và đánh giá đối thủ, xây dựng tính năng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Anaheim" panose="02000503000000000000"/>
                        </a:rPr>
                        <a:t>.</a:t>
                      </a:r>
                      <a:endParaRPr lang="vi-VN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/>
                </a:tc>
                <a:tc hMerge="1">
                  <a:tcPr>
                    <a:lnL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429410">
                <a:tc v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Ra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mắt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MVP</a:t>
                      </a: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Bổ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 sung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tính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năng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dựa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trên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 Growth Hacking</a:t>
                      </a: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Mở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rộng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thị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phần</a:t>
                      </a:r>
                      <a:endParaRPr 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429410">
                <a:tc v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Seed funding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100" dirty="0" err="1"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Gọi</a:t>
                      </a:r>
                      <a:r>
                        <a:rPr lang="en-US" sz="1100" dirty="0"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 </a:t>
                      </a:r>
                      <a:r>
                        <a:rPr lang="en-US" sz="1100" dirty="0" err="1"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vốn</a:t>
                      </a:r>
                      <a:r>
                        <a:rPr lang="en-US" sz="1100" dirty="0"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 </a:t>
                      </a:r>
                      <a:r>
                        <a:rPr lang="en-US" sz="1100" dirty="0" err="1"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đợt</a:t>
                      </a:r>
                      <a:r>
                        <a:rPr lang="en-US" sz="1100" dirty="0"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 1</a:t>
                      </a:r>
                      <a:endParaRPr lang="en-US" sz="1100" dirty="0">
                        <a:latin typeface="Cascadia Mono SemiLight" panose="020B0609020000020004" pitchFamily="49" charset="0"/>
                        <a:cs typeface="Cascadia Mono SemiLight" panose="020B0609020000020004" pitchFamily="49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Gọi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vốn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đợt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2</a:t>
                      </a: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442968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Gỉam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thiểu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thiệt</a:t>
                      </a:r>
                      <a:r>
                        <a:rPr lang="en-US" sz="1200" dirty="0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3"/>
                          </a:solidFill>
                          <a:latin typeface="Anton" pitchFamily="2" charset="0"/>
                          <a:ea typeface="Staatliches"/>
                          <a:cs typeface="Staatliches"/>
                          <a:sym typeface="Staatliches"/>
                        </a:rPr>
                        <a:t>hại</a:t>
                      </a:r>
                      <a:endParaRPr sz="1200" dirty="0">
                        <a:solidFill>
                          <a:schemeClr val="accent3"/>
                        </a:solidFill>
                        <a:latin typeface="Anton" pitchFamily="2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Ra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mắt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sản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phẩm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Tập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trung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nhóm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  <a:sym typeface="Staatliches"/>
                        </a:rPr>
                        <a:t> Early Adopter</a:t>
                      </a: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Chạy Marketing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443746">
                <a:tc v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Liên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hệ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đối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tác</a:t>
                      </a: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Tổ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chức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hợp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Staatliches"/>
                          <a:cs typeface="Cascadia Mono SemiLight" panose="020B0609020000020004" pitchFamily="49" charset="0"/>
                          <a:sym typeface="Staatliches"/>
                        </a:rPr>
                        <a:t>tác</a:t>
                      </a: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Tổ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chức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các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hoạt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động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với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đối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ea typeface="Anaheim" panose="02000503000000000000"/>
                          <a:cs typeface="Cascadia Mono SemiLight" panose="020B0609020000020004" pitchFamily="49" charset="0"/>
                          <a:sym typeface="Anaheim" panose="02000503000000000000"/>
                        </a:rPr>
                        <a:t>tác</a:t>
                      </a: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  <a:tr h="400050">
                <a:tc v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Có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 700 users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và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duy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trì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hơn</a:t>
                      </a:r>
                      <a:r>
                        <a:rPr lang="en-US" sz="1100" dirty="0">
                          <a:solidFill>
                            <a:schemeClr val="accent3"/>
                          </a:solidFill>
                          <a:latin typeface="Cascadia Mono SemiLight" panose="020B0609020000020004" pitchFamily="49" charset="0"/>
                          <a:cs typeface="Cascadia Mono SemiLight" panose="020B0609020000020004" pitchFamily="49" charset="0"/>
                        </a:rPr>
                        <a:t> 500 users</a:t>
                      </a: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cs typeface="Cascadia Mono SemiLight" panose="020B0609020000020004" pitchFamily="49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 hMerge="1"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endParaRPr lang="en-US"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Staatliches"/>
                        <a:cs typeface="Cascadia Mono SemiLight" panose="020B0609020000020004" pitchFamily="49" charset="0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accent3"/>
                        </a:solidFill>
                        <a:latin typeface="Cascadia Mono SemiLight" panose="020B0609020000020004" pitchFamily="49" charset="0"/>
                        <a:ea typeface="Anaheim" panose="02000503000000000000"/>
                        <a:cs typeface="Cascadia Mono SemiLight" panose="020B0609020000020004" pitchFamily="49" charset="0"/>
                        <a:sym typeface="Anaheim" panose="0200050300000000000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786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86" name="Google Shape;2486;p4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ts val="1855"/>
              </a:lnSpc>
            </a:pPr>
            <a:r>
              <a:rPr lang="en-US" sz="1800" dirty="0" err="1">
                <a:latin typeface="Anton" pitchFamily="2" charset="0"/>
              </a:rPr>
              <a:t>Kế</a:t>
            </a:r>
            <a:r>
              <a:rPr lang="en-US" sz="1800" dirty="0">
                <a:latin typeface="Anton" pitchFamily="2" charset="0"/>
              </a:rPr>
              <a:t> </a:t>
            </a:r>
            <a:r>
              <a:rPr lang="en-US" sz="1800" dirty="0" err="1">
                <a:latin typeface="Anton" pitchFamily="2" charset="0"/>
              </a:rPr>
              <a:t>hoạch</a:t>
            </a:r>
            <a:r>
              <a:rPr lang="en-US" sz="1800" dirty="0">
                <a:latin typeface="Anton" pitchFamily="2" charset="0"/>
              </a:rPr>
              <a:t> </a:t>
            </a:r>
            <a:r>
              <a:rPr lang="en-US" sz="1800" dirty="0" err="1">
                <a:latin typeface="Anton" pitchFamily="2" charset="0"/>
              </a:rPr>
              <a:t>phát</a:t>
            </a:r>
            <a:r>
              <a:rPr lang="en-US" sz="1800" dirty="0">
                <a:latin typeface="Anton" pitchFamily="2" charset="0"/>
              </a:rPr>
              <a:t> </a:t>
            </a:r>
            <a:r>
              <a:rPr lang="en-US" sz="1800" dirty="0" err="1">
                <a:latin typeface="Anton" pitchFamily="2" charset="0"/>
              </a:rPr>
              <a:t>triển</a:t>
            </a:r>
            <a:r>
              <a:rPr lang="en-US" sz="1800" dirty="0">
                <a:latin typeface="Anton" pitchFamily="2" charset="0"/>
              </a:rPr>
              <a:t> </a:t>
            </a:r>
            <a:r>
              <a:rPr lang="en-US" sz="1800" dirty="0" err="1">
                <a:latin typeface="Anton" pitchFamily="2" charset="0"/>
              </a:rPr>
              <a:t>sản</a:t>
            </a:r>
            <a:r>
              <a:rPr lang="en-US" sz="1800" dirty="0">
                <a:latin typeface="Anton" pitchFamily="2" charset="0"/>
              </a:rPr>
              <a:t> </a:t>
            </a:r>
            <a:r>
              <a:rPr lang="en-US" sz="1800" dirty="0" err="1">
                <a:latin typeface="Anton" pitchFamily="2" charset="0"/>
              </a:rPr>
              <a:t>phẩm</a:t>
            </a:r>
            <a:endParaRPr lang="en-US" sz="1800" dirty="0">
              <a:latin typeface="Anton" pitchFamily="2" charset="0"/>
            </a:endParaRPr>
          </a:p>
        </p:txBody>
      </p:sp>
      <p:pic>
        <p:nvPicPr>
          <p:cNvPr id="2" name="Picture 2" descr="Káº¿t quáº£ hÃ¬nh áº£nh cho uit logo 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07"/>
          <a:stretch>
            <a:fillRect/>
          </a:stretch>
        </p:blipFill>
        <p:spPr bwMode="auto">
          <a:xfrm>
            <a:off x="313169" y="213394"/>
            <a:ext cx="597697" cy="496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circle and grey letter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24" y="224413"/>
            <a:ext cx="883045" cy="474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4242</Words>
  <Application>WPS Presentation</Application>
  <PresentationFormat>On-screen Show (16:9)</PresentationFormat>
  <Paragraphs>292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SimSun</vt:lpstr>
      <vt:lpstr>Wingdings</vt:lpstr>
      <vt:lpstr>Arial</vt:lpstr>
      <vt:lpstr>Staatliches</vt:lpstr>
      <vt:lpstr>Josefin Sans</vt:lpstr>
      <vt:lpstr>Segoe Print</vt:lpstr>
      <vt:lpstr>Anaheim</vt:lpstr>
      <vt:lpstr>Josefin Slab</vt:lpstr>
      <vt:lpstr>Anton</vt:lpstr>
      <vt:lpstr>Abel</vt:lpstr>
      <vt:lpstr>Proxima Nova Semibold</vt:lpstr>
      <vt:lpstr>Proxima Nova</vt:lpstr>
      <vt:lpstr>Times New Roman</vt:lpstr>
      <vt:lpstr>Anton</vt:lpstr>
      <vt:lpstr>Cascadia Mono SemiLight</vt:lpstr>
      <vt:lpstr>Microsoft YaHei</vt:lpstr>
      <vt:lpstr>Arial Unicode MS</vt:lpstr>
      <vt:lpstr>Economy Thesis by Slidesgo</vt:lpstr>
      <vt:lpstr>SlidesGo Final Pages</vt:lpstr>
      <vt:lpstr>PowerPoint 演示文稿</vt:lpstr>
      <vt:lpstr>Vấn Đề</vt:lpstr>
      <vt:lpstr>PowerPoint 演示文稿</vt:lpstr>
      <vt:lpstr>Mô hình kinh doanh</vt:lpstr>
      <vt:lpstr>Tiềm năng thị trường</vt:lpstr>
      <vt:lpstr>Tính khả thi</vt:lpstr>
      <vt:lpstr>Marketing mix</vt:lpstr>
      <vt:lpstr>Đối thủ cạnh tranh</vt:lpstr>
      <vt:lpstr>Kế hoạch phát triển sản phẩm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ECO-edu</dc:title>
  <dc:creator/>
  <cp:lastModifiedBy>ASUS</cp:lastModifiedBy>
  <cp:revision>7</cp:revision>
  <dcterms:created xsi:type="dcterms:W3CDTF">2023-12-23T23:48:00Z</dcterms:created>
  <dcterms:modified xsi:type="dcterms:W3CDTF">2023-12-24T00:50:04Z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D7F459FAE8BC4006B72BDA58CA80585A_12</vt:lpwstr>
  </property>
  <property fmtid="{D5CDD505-2E9C-101B-9397-08002B2CF9AE}" pid="3" name="KSOProductBuildVer">
    <vt:lpwstr>1033-12.2.0.13359</vt:lpwstr>
  </property>
</Properties>
</file>