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71" r:id="rId5"/>
    <p:sldId id="269" r:id="rId6"/>
    <p:sldId id="270" r:id="rId7"/>
    <p:sldId id="264" r:id="rId8"/>
    <p:sldId id="261" r:id="rId9"/>
    <p:sldId id="262" r:id="rId10"/>
    <p:sldId id="263" r:id="rId11"/>
    <p:sldId id="267" r:id="rId12"/>
    <p:sldId id="260" r:id="rId13"/>
    <p:sldId id="265" r:id="rId14"/>
    <p:sldId id="266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27"/>
    <p:restoredTop sz="94662"/>
  </p:normalViewPr>
  <p:slideViewPr>
    <p:cSldViewPr snapToGrid="0" snapToObjects="1">
      <p:cViewPr varScale="1">
        <p:scale>
          <a:sx n="144" d="100"/>
          <a:sy n="144" d="100"/>
        </p:scale>
        <p:origin x="208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113AA3-5719-7743-B49D-1B3494013C7A}" type="datetimeFigureOut">
              <a:rPr lang="en-US" smtClean="0"/>
              <a:t>6/13/19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22305B-3B16-C141-9D10-B33E0E704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814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22305B-3B16-C141-9D10-B33E0E704EC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0655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Arash</a:t>
            </a:r>
            <a:r>
              <a:rPr lang="en-US" dirty="0"/>
              <a:t> -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22305B-3B16-C141-9D10-B33E0E704EC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6259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Arash</a:t>
            </a:r>
            <a:r>
              <a:rPr lang="en-US" dirty="0"/>
              <a:t> -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22305B-3B16-C141-9D10-B33E0E704EC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071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4A341-69ED-D243-A5BB-D69A08A2FA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1088D5-9375-494B-AB28-C0E75E7156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2F842-31FF-6147-9392-A775EA293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7922E-E910-6545-901D-B3B05E413205}" type="datetimeFigureOut">
              <a:rPr lang="en-US" smtClean="0"/>
              <a:t>6/13/19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530C11-C6F5-CD4B-9A63-CF4661BC0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F82781-0884-BB4C-8F43-B6331D184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9D9C-1C5A-A84B-8D1D-FA77715AA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264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C6E93-7D37-D846-8E12-240748149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0A96E4-D12D-1241-914B-A275D74053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B2D362-25D9-7A4A-A76B-9917DBA21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7922E-E910-6545-901D-B3B05E413205}" type="datetimeFigureOut">
              <a:rPr lang="en-US" smtClean="0"/>
              <a:t>6/13/19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BD6234-876E-1C4B-AD64-5DC3425C3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ECE56A-C32E-4E47-8979-B6B101E52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9D9C-1C5A-A84B-8D1D-FA77715AA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504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199A6F-730A-5146-AE4E-8518138601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24795D-3721-A740-8FEE-425C4D4969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A1E2ED-2612-8B40-8DD7-0C99AF14E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7922E-E910-6545-901D-B3B05E413205}" type="datetimeFigureOut">
              <a:rPr lang="en-US" smtClean="0"/>
              <a:t>6/13/19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FB754-7C96-9846-8180-DFFB00EE9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1D0FF8-6C1F-9E40-B424-B2F0223C1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9D9C-1C5A-A84B-8D1D-FA77715AA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518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527F9-C314-664B-9A0A-94E07F7A2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13FAD-EE1C-4C4A-96EC-F110260F44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F56791-06EE-0D4D-A66B-EF1791829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7922E-E910-6545-901D-B3B05E413205}" type="datetimeFigureOut">
              <a:rPr lang="en-US" smtClean="0"/>
              <a:t>6/13/19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BF55C5-8418-C440-BE9F-B8120E027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93C2C-0399-2F42-BC62-A8A3A52DF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9D9C-1C5A-A84B-8D1D-FA77715AA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761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E4F74-C04B-6646-966D-8CE135029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51A314-D793-7042-AAC9-95434A622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29F1A9-4259-0146-8779-3E9783F75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7922E-E910-6545-901D-B3B05E413205}" type="datetimeFigureOut">
              <a:rPr lang="en-US" smtClean="0"/>
              <a:t>6/13/19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504BB6-C0C0-D642-86F1-049824923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478E59-1975-4547-B211-B596040E9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9D9C-1C5A-A84B-8D1D-FA77715AA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744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2C9C6-146F-AC4D-B5C9-2248C4158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010A7-DE99-5342-AFAD-3DBE37866E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AC3DC5-E0AE-AC4C-8D5A-EC7EDFF99B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5DDA00-DB5D-0540-931A-850557903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7922E-E910-6545-901D-B3B05E413205}" type="datetimeFigureOut">
              <a:rPr lang="en-US" smtClean="0"/>
              <a:t>6/13/19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031AA0-4E9A-D345-BB79-CAA2C8E5F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671C0-F387-CD48-9548-3D11AF2A2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9D9C-1C5A-A84B-8D1D-FA77715AA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829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7E19E-33BB-0A40-898E-21C4D8B75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C45494-BDE1-204B-8971-46B3CD32A0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A71837-ADCE-5540-B0C6-56D108B407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59F03B-0228-2F41-A14D-2546EE9BA8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F5956D-FB22-2B4A-9329-A84FD2CE3C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852D22-52BE-C24C-A899-BD0B675C2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7922E-E910-6545-901D-B3B05E413205}" type="datetimeFigureOut">
              <a:rPr lang="en-US" smtClean="0"/>
              <a:t>6/13/19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D51E40-6853-054E-B5AE-67E0A6E77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3D38B8-3FD8-7C43-A59F-2AC8EAF71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9D9C-1C5A-A84B-8D1D-FA77715AA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773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F2119-3587-934F-A1F3-141C18E80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B2ADF1-6077-8F4D-A5B9-EAA77AEE8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7922E-E910-6545-901D-B3B05E413205}" type="datetimeFigureOut">
              <a:rPr lang="en-US" smtClean="0"/>
              <a:t>6/13/19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8B4D55-647C-E14F-9867-EC595AB77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294510-31ED-A543-938B-8CF7846E4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9D9C-1C5A-A84B-8D1D-FA77715AA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711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B9FED5-E769-A047-B151-4EE167E79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7922E-E910-6545-901D-B3B05E413205}" type="datetimeFigureOut">
              <a:rPr lang="en-US" smtClean="0"/>
              <a:t>6/13/19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2FC704-CD34-614E-9901-77A2B1859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8C6DFB-A9C7-BE4A-8010-0780CB83E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9D9C-1C5A-A84B-8D1D-FA77715AA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622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6F54F-5C2A-1741-AD6E-DCCBB020B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A52CB-7EED-9A42-87CF-290AF13CF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702E7A-FD2F-CB46-94BF-FF2EC9490D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58105E-9337-A749-8929-C81DA369C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7922E-E910-6545-901D-B3B05E413205}" type="datetimeFigureOut">
              <a:rPr lang="en-US" smtClean="0"/>
              <a:t>6/13/19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081911-6878-5B45-A37C-ACB36ADFD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F73ABD-0129-F14E-B86A-51D07AA4C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9D9C-1C5A-A84B-8D1D-FA77715AA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874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BDC04-624F-4240-A155-7100DB9CD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9289DE-964C-8043-9669-894C54065F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9C1FF4-FD92-7F4A-85CD-FF7136BEC9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4CC592-934E-3B4A-AE9C-25599CF11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7922E-E910-6545-901D-B3B05E413205}" type="datetimeFigureOut">
              <a:rPr lang="en-US" smtClean="0"/>
              <a:t>6/13/19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0170A9-8B9F-D448-BA4F-42DC22D5E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313800-A129-844E-B8F0-F74902DD6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9D9C-1C5A-A84B-8D1D-FA77715AA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565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B7F7A1-DE46-9245-A6FA-08F1D8978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95D4CB-5937-CE41-ABC4-0A4A8A16FF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F1C33D-8603-7847-9915-7BF7CF5F9D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17922E-E910-6545-901D-B3B05E413205}" type="datetimeFigureOut">
              <a:rPr lang="en-US" smtClean="0"/>
              <a:t>6/13/19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DFE2EE-C744-6646-AF9E-0CDDD662B2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20908-4F60-D74E-922D-3F84F22F80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C9D9C-1C5A-A84B-8D1D-FA77715AA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902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89291-60DA-2C40-8096-73810E0475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Daudit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B73EAD-9E51-C647-886C-A89700E6F2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FYDP: Sam Haves, </a:t>
            </a:r>
            <a:r>
              <a:rPr lang="en-US" dirty="0" err="1"/>
              <a:t>Arash</a:t>
            </a:r>
            <a:r>
              <a:rPr lang="en-US" dirty="0"/>
              <a:t> Rai, Zain Zulfiqar, </a:t>
            </a:r>
            <a:r>
              <a:rPr lang="en-US" dirty="0" err="1"/>
              <a:t>Vinit</a:t>
            </a:r>
            <a:r>
              <a:rPr lang="en-US" dirty="0"/>
              <a:t> Shah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56138C-987F-684A-938F-5B452E26E6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42600" y="5308600"/>
            <a:ext cx="1549400" cy="154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002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F9160-9019-3040-A139-DCC8B1C95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we do it - Auditing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1F19A-6F02-B246-85CC-8A5EF661C0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Train off previous intervals of data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Predict behavior of future data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Notify users of any anomalies that are anomalous enough to satisfy notification thresholds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AEDFE2-2953-F54B-B6FB-1C4BD361B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2600" y="5308600"/>
            <a:ext cx="1549400" cy="154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404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Security</a:t>
            </a:r>
          </a:p>
          <a:p>
            <a:pPr lvl="1"/>
            <a:r>
              <a:rPr lang="en-US" dirty="0"/>
              <a:t>Everything is local</a:t>
            </a:r>
          </a:p>
          <a:p>
            <a:r>
              <a:rPr lang="en-US" dirty="0"/>
              <a:t>Alert Fatigue</a:t>
            </a:r>
          </a:p>
          <a:p>
            <a:pPr lvl="1"/>
            <a:r>
              <a:rPr lang="en-US" dirty="0"/>
              <a:t>Custom thresholds for notifications</a:t>
            </a:r>
          </a:p>
          <a:p>
            <a:r>
              <a:rPr lang="en-US" dirty="0"/>
              <a:t>Performance constraints</a:t>
            </a:r>
          </a:p>
          <a:p>
            <a:pPr lvl="1"/>
            <a:r>
              <a:rPr lang="en-US" dirty="0"/>
              <a:t>Use sampling up to a max number of rows</a:t>
            </a:r>
          </a:p>
          <a:p>
            <a:r>
              <a:rPr lang="en-US" dirty="0"/>
              <a:t>Constraint discovery is hard</a:t>
            </a:r>
          </a:p>
          <a:p>
            <a:pPr lvl="1"/>
            <a:r>
              <a:rPr lang="en-US" dirty="0"/>
              <a:t>We’ll do our best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AEDFE2-2953-F54B-B6FB-1C4BD361B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2600" y="5308600"/>
            <a:ext cx="1549400" cy="154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73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4CE2A-A9C6-F34F-8952-7B586B7A7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Demo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0EA7AA-F650-334A-956C-0AB6D3D51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1300" y="2752461"/>
            <a:ext cx="1549400" cy="154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1325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Null Proportion Confidence Intervals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Treat the column </a:t>
            </a:r>
            <a:r>
              <a:rPr lang="en-US"/>
              <a:t>being null </a:t>
            </a:r>
            <a:r>
              <a:rPr lang="en-US" dirty="0"/>
              <a:t>as a Bernoulli Trial</a:t>
            </a:r>
          </a:p>
          <a:p>
            <a:r>
              <a:rPr lang="en-US" dirty="0"/>
              <a:t>Assume the proportion of nulls is normally distributed</a:t>
            </a:r>
          </a:p>
          <a:p>
            <a:r>
              <a:rPr lang="en-US" dirty="0"/>
              <a:t>Create confidence interval: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 next period of data has a null proportion outside the 95% confidence interval, </a:t>
            </a:r>
            <a:r>
              <a:rPr lang="en-US" dirty="0" err="1"/>
              <a:t>Daudit</a:t>
            </a:r>
            <a:r>
              <a:rPr lang="en-US" dirty="0"/>
              <a:t> reports it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AEDFE2-2953-F54B-B6FB-1C4BD361B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2600" y="5308600"/>
            <a:ext cx="1549400" cy="1549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5358" y="3053742"/>
            <a:ext cx="2787883" cy="113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2929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NYC311 </a:t>
            </a:r>
            <a:r>
              <a:rPr lang="en-US" dirty="0" err="1"/>
              <a:t>OpenData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9 years worth of non-emergency phone calls</a:t>
            </a:r>
          </a:p>
          <a:p>
            <a:r>
              <a:rPr lang="en-US" dirty="0"/>
              <a:t>Lots of </a:t>
            </a:r>
            <a:r>
              <a:rPr lang="en-US" dirty="0" err="1"/>
              <a:t>nullable</a:t>
            </a:r>
            <a:r>
              <a:rPr lang="en-US" dirty="0"/>
              <a:t> fields and related columns</a:t>
            </a:r>
          </a:p>
          <a:p>
            <a:r>
              <a:rPr lang="en-US" dirty="0"/>
              <a:t>E.g. </a:t>
            </a:r>
          </a:p>
          <a:p>
            <a:pPr lvl="1"/>
            <a:r>
              <a:rPr lang="en-US" dirty="0"/>
              <a:t>Latitude/Longitude</a:t>
            </a:r>
          </a:p>
          <a:p>
            <a:pPr lvl="1"/>
            <a:r>
              <a:rPr lang="en-US" dirty="0" err="1"/>
              <a:t>OpenDataChannelType</a:t>
            </a:r>
            <a:r>
              <a:rPr lang="en-US" dirty="0"/>
              <a:t> vs. Borough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AEDFE2-2953-F54B-B6FB-1C4BD361B3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42600" y="5308600"/>
            <a:ext cx="1549400" cy="1549400"/>
          </a:xfrm>
          <a:prstGeom prst="rect">
            <a:avLst/>
          </a:prstGeom>
        </p:spPr>
      </p:pic>
      <p:pic>
        <p:nvPicPr>
          <p:cNvPr id="2050" name="Picture 2" descr="mage result for nyc 311 open dat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4713" y="4005263"/>
            <a:ext cx="5705475" cy="217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27666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Talk to Professor </a:t>
            </a:r>
            <a:r>
              <a:rPr lang="en-US" dirty="0" err="1"/>
              <a:t>Poupart</a:t>
            </a:r>
            <a:r>
              <a:rPr lang="en-US" dirty="0"/>
              <a:t> (ML Prof) </a:t>
            </a:r>
          </a:p>
          <a:p>
            <a:r>
              <a:rPr lang="en-US" dirty="0"/>
              <a:t>Develop more complex auditing methods</a:t>
            </a:r>
          </a:p>
          <a:p>
            <a:r>
              <a:rPr lang="en-US" dirty="0"/>
              <a:t>Integration to other databases</a:t>
            </a:r>
          </a:p>
          <a:p>
            <a:r>
              <a:rPr lang="en-US" dirty="0"/>
              <a:t>Dashboards</a:t>
            </a:r>
          </a:p>
          <a:p>
            <a:r>
              <a:rPr lang="en-US" dirty="0"/>
              <a:t>More slack functionality</a:t>
            </a:r>
          </a:p>
          <a:p>
            <a:r>
              <a:rPr lang="en-US" dirty="0"/>
              <a:t>Custom notification thresholds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AEDFE2-2953-F54B-B6FB-1C4BD361B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2600" y="5308600"/>
            <a:ext cx="1549400" cy="154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617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D7AA6-1425-8C4F-8608-265E01867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we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82B9E-E7C2-C443-B3BB-E435A2E68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Data – Auditing</a:t>
            </a:r>
          </a:p>
          <a:p>
            <a:pPr>
              <a:lnSpc>
                <a:spcPct val="200000"/>
              </a:lnSpc>
            </a:pPr>
            <a:r>
              <a:rPr lang="en-US" dirty="0"/>
              <a:t>Local script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Configurable via </a:t>
            </a:r>
            <a:r>
              <a:rPr lang="en-US" dirty="0" err="1"/>
              <a:t>config</a:t>
            </a:r>
            <a:r>
              <a:rPr lang="en-US" dirty="0"/>
              <a:t> file and slack</a:t>
            </a:r>
          </a:p>
          <a:p>
            <a:pPr>
              <a:lnSpc>
                <a:spcPct val="200000"/>
              </a:lnSpc>
            </a:pPr>
            <a:r>
              <a:rPr lang="en-US" dirty="0"/>
              <a:t>Prevent broken data from affecting business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96DAC0-1739-7B42-AB81-828E29C6B0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2600" y="5308600"/>
            <a:ext cx="1549400" cy="154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237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1A013-1902-0A4D-9383-F3238305A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Who it’s 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C1DFA-2A83-E54D-B67B-E20F3EA39F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Companies with large amounts of data consolidated in a handful of important tables</a:t>
            </a:r>
          </a:p>
          <a:p>
            <a:pPr>
              <a:lnSpc>
                <a:spcPct val="100000"/>
              </a:lnSpc>
            </a:pPr>
            <a:r>
              <a:rPr lang="en-US" dirty="0"/>
              <a:t>Small-to-medium sized (not large enough to have dedicated data quality teams)</a:t>
            </a:r>
          </a:p>
          <a:p>
            <a:pPr>
              <a:lnSpc>
                <a:spcPct val="100000"/>
              </a:lnSpc>
            </a:pPr>
            <a:r>
              <a:rPr lang="en-US" dirty="0"/>
              <a:t>Data Engineers</a:t>
            </a:r>
          </a:p>
          <a:p>
            <a:pPr>
              <a:lnSpc>
                <a:spcPct val="100000"/>
              </a:lnSpc>
            </a:pPr>
            <a:r>
              <a:rPr lang="en-US" dirty="0"/>
              <a:t>Example use cases: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E81110-E345-0A4A-B78E-9AD34187D7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2600" y="5308600"/>
            <a:ext cx="1549400" cy="1549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33F4CFD-AAF0-784F-8D1A-AEFC1C5E59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4091" y="5216155"/>
            <a:ext cx="2294467" cy="96080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D375751-A7E1-0648-A61D-70EF4E727B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5885" y="5147749"/>
            <a:ext cx="3518010" cy="109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208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data quality checking currently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Rule engines</a:t>
            </a:r>
          </a:p>
          <a:p>
            <a:pPr lvl="1"/>
            <a:r>
              <a:rPr lang="en-US" dirty="0"/>
              <a:t>Just like tests, hard to get engineers to consistently write good rules</a:t>
            </a:r>
          </a:p>
          <a:p>
            <a:pPr lvl="1"/>
            <a:r>
              <a:rPr lang="en-US" dirty="0"/>
              <a:t>Evolving data makes this difficult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Anomaly Detection</a:t>
            </a:r>
          </a:p>
          <a:p>
            <a:pPr lvl="1"/>
            <a:r>
              <a:rPr lang="en-US" dirty="0"/>
              <a:t>Most solutions are very noisy and tend to get ignored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DEDE13-6A12-704A-AB3D-110B7E49DF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2600" y="5308600"/>
            <a:ext cx="1549400" cy="154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749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1A013-1902-0A4D-9383-F3238305A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Key Requirements by Stakeholders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C1DFA-2A83-E54D-B67B-E20F3EA39F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Surveyed data engineers and product managers from tech companies</a:t>
            </a:r>
          </a:p>
          <a:p>
            <a:r>
              <a:rPr lang="en-US" dirty="0"/>
              <a:t>Gathered an idea of </a:t>
            </a:r>
            <a:r>
              <a:rPr lang="en-US" i="1" dirty="0"/>
              <a:t>expectations</a:t>
            </a:r>
            <a:r>
              <a:rPr lang="en-US" dirty="0"/>
              <a:t> to understand what would make this product valuable</a:t>
            </a:r>
          </a:p>
          <a:p>
            <a:r>
              <a:rPr lang="en-US" dirty="0"/>
              <a:t>Data gathered:</a:t>
            </a:r>
          </a:p>
          <a:p>
            <a:pPr lvl="1"/>
            <a:r>
              <a:rPr lang="en-US" i="1" dirty="0"/>
              <a:t>(next slide)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E81110-E345-0A4A-B78E-9AD34187D7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2600" y="5308600"/>
            <a:ext cx="1549400" cy="154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773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1A013-1902-0A4D-9383-F3238305A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Key Requirements by Stakeholders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C1DFA-2A83-E54D-B67B-E20F3EA39F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90% stated data quality bugs already take 3+ days to detect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Need a faster, more efficient way to detect malformed data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60% of engineers stated implementing a solution that takes more than a sprint may not be worth it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Must be fast, light-weight; close to 50-50% split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75% of employees stated spammy notifications harm the value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90% explained it is hard to understand the context and semantics of data, this makes it harder to understand what it wrong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Leverage ML; experiment with various data-visualization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E81110-E345-0A4A-B78E-9AD34187D7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2600" y="5308600"/>
            <a:ext cx="1549400" cy="154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396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Current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Python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GitHub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MySQL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Slack API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AEDFE2-2953-F54B-B6FB-1C4BD361B3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42600" y="5308600"/>
            <a:ext cx="1549400" cy="1549400"/>
          </a:xfrm>
          <a:prstGeom prst="rect">
            <a:avLst/>
          </a:prstGeom>
        </p:spPr>
      </p:pic>
      <p:pic>
        <p:nvPicPr>
          <p:cNvPr id="1026" name="Picture 2" descr="mage result for python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543797"/>
            <a:ext cx="963579" cy="974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4" descr="mage result for mysql logo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8" descr="mage result for mysql logo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4" name="Picture 10" descr="mage result for mysql log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5451" y="3773076"/>
            <a:ext cx="1917732" cy="989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mage result for slack imag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3183" y="4762306"/>
            <a:ext cx="1797843" cy="1797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AutoShape 20" descr="mage result for github logo"/>
          <p:cNvSpPr>
            <a:spLocks noChangeAspect="1" noChangeArrowheads="1"/>
          </p:cNvSpPr>
          <p:nvPr/>
        </p:nvSpPr>
        <p:spPr bwMode="auto">
          <a:xfrm>
            <a:off x="304800" y="304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46" name="Picture 22" descr="mage result for github logo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7508" y="2513903"/>
            <a:ext cx="1169192" cy="1169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0571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50A49-BE78-CB47-87F4-137D78D89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we do it – Database 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DC835-9939-6F45-AF4A-B6B80623E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Currently only support MySQL</a:t>
            </a:r>
          </a:p>
          <a:p>
            <a:pPr>
              <a:lnSpc>
                <a:spcPct val="200000"/>
              </a:lnSpc>
            </a:pPr>
            <a:r>
              <a:rPr lang="en-US" dirty="0"/>
              <a:t>No complicated queries, just getting full columns</a:t>
            </a:r>
          </a:p>
          <a:p>
            <a:pPr>
              <a:lnSpc>
                <a:spcPct val="200000"/>
              </a:lnSpc>
            </a:pPr>
            <a:r>
              <a:rPr lang="en-US" dirty="0"/>
              <a:t>Extension to other databases is not difficult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Assuming they have nicely defined APIs.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08AD4F-484B-8040-B237-4A4DE7B0EA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2600" y="5308600"/>
            <a:ext cx="1549400" cy="154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430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DA4AD-0C71-7A47-85DE-BC9DE15B2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we do it - Slack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B92B7-8F82-E449-A4BC-7E38092C7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Local slack app</a:t>
            </a:r>
          </a:p>
          <a:p>
            <a:pPr>
              <a:lnSpc>
                <a:spcPct val="200000"/>
              </a:lnSpc>
            </a:pPr>
            <a:r>
              <a:rPr lang="en-US" dirty="0"/>
              <a:t>Users add to internal Slack</a:t>
            </a:r>
          </a:p>
          <a:p>
            <a:pPr>
              <a:lnSpc>
                <a:spcPct val="200000"/>
              </a:lnSpc>
            </a:pPr>
            <a:r>
              <a:rPr lang="en-US" dirty="0"/>
              <a:t>Notifications and interactivity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B5F070-954F-B246-92C2-DBBAF13189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2600" y="5308600"/>
            <a:ext cx="1549400" cy="154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12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461</Words>
  <Application>Microsoft Macintosh PowerPoint</Application>
  <PresentationFormat>Widescreen</PresentationFormat>
  <Paragraphs>95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Daudit</vt:lpstr>
      <vt:lpstr>What we do</vt:lpstr>
      <vt:lpstr>Who it’s for</vt:lpstr>
      <vt:lpstr>How data quality checking currently works</vt:lpstr>
      <vt:lpstr>Key Requirements by Stakeholders</vt:lpstr>
      <vt:lpstr>Key Requirements by Stakeholders</vt:lpstr>
      <vt:lpstr>Current Technologies</vt:lpstr>
      <vt:lpstr>How we do it – Database integration</vt:lpstr>
      <vt:lpstr>How we do it - Slack</vt:lpstr>
      <vt:lpstr>How we do it - Auditing</vt:lpstr>
      <vt:lpstr>Challenges</vt:lpstr>
      <vt:lpstr>Demo</vt:lpstr>
      <vt:lpstr>Null Proportion Confidence Intervals</vt:lpstr>
      <vt:lpstr>NYC311 OpenData</vt:lpstr>
      <vt:lpstr>Next Steps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Daudit</dc:title>
  <dc:creator>Microsoft Office User</dc:creator>
  <cp:lastModifiedBy>Microsoft Office User</cp:lastModifiedBy>
  <cp:revision>16</cp:revision>
  <dcterms:created xsi:type="dcterms:W3CDTF">2019-06-12T21:02:05Z</dcterms:created>
  <dcterms:modified xsi:type="dcterms:W3CDTF">2019-06-13T13:55:27Z</dcterms:modified>
</cp:coreProperties>
</file>