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1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560.xml" ContentType="application/vnd.openxmlformats-officedocument.presentationml.tags+xml"/>
  <Override PartName="/ppt/tags/tag590.xml" ContentType="application/vnd.openxmlformats-officedocument.presentationml.tags+xml"/>
  <Override PartName="/ppt/tags/tag95.xml" ContentType="application/vnd.openxmlformats-officedocument.presentationml.tags+xml"/>
  <Override PartName="/ppt/tags/tag1070.xml" ContentType="application/vnd.openxmlformats-officedocument.presentationml.tags+xml"/>
  <Override PartName="/ppt/tags/tag108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7" r:id="rId2"/>
    <p:sldId id="288" r:id="rId3"/>
  </p:sldIdLst>
  <p:sldSz cx="43891200" cy="43891200"/>
  <p:notesSz cx="9601200" cy="7315200"/>
  <p:custDataLst>
    <p:tags r:id="rId5"/>
  </p:custDataLst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0C41"/>
    <a:srgbClr val="8592C6"/>
    <a:srgbClr val="0F6FCF"/>
    <a:srgbClr val="0066CC"/>
    <a:srgbClr val="CC9900"/>
    <a:srgbClr val="FFC5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7928FE-837B-4600-AF45-82BB10F605BA}" v="20" dt="2025-06-13T04:21:50.66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959" autoAdjust="0"/>
    <p:restoredTop sz="95408" autoAdjust="0"/>
  </p:normalViewPr>
  <p:slideViewPr>
    <p:cSldViewPr>
      <p:cViewPr varScale="1">
        <p:scale>
          <a:sx n="17" d="100"/>
          <a:sy n="17" d="100"/>
        </p:scale>
        <p:origin x="319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tags" Target="tags/tag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honda Stroud" userId="983ee2f5-9d53-444f-9f3f-175f198b583e" providerId="ADAL" clId="{F87928FE-837B-4600-AF45-82BB10F605BA}"/>
    <pc:docChg chg="undo custSel modSld">
      <pc:chgData name="Rhonda Stroud" userId="983ee2f5-9d53-444f-9f3f-175f198b583e" providerId="ADAL" clId="{F87928FE-837B-4600-AF45-82BB10F605BA}" dt="2025-06-13T04:21:53.540" v="842" actId="20577"/>
      <pc:docMkLst>
        <pc:docMk/>
      </pc:docMkLst>
      <pc:sldChg chg="addSp delSp modSp mod">
        <pc:chgData name="Rhonda Stroud" userId="983ee2f5-9d53-444f-9f3f-175f198b583e" providerId="ADAL" clId="{F87928FE-837B-4600-AF45-82BB10F605BA}" dt="2025-06-13T04:21:53.540" v="842" actId="20577"/>
        <pc:sldMkLst>
          <pc:docMk/>
          <pc:sldMk cId="1723614464" sldId="287"/>
        </pc:sldMkLst>
        <pc:spChg chg="mod">
          <ac:chgData name="Rhonda Stroud" userId="983ee2f5-9d53-444f-9f3f-175f198b583e" providerId="ADAL" clId="{F87928FE-837B-4600-AF45-82BB10F605BA}" dt="2025-06-13T03:27:45.681" v="45" actId="1076"/>
          <ac:spMkLst>
            <pc:docMk/>
            <pc:sldMk cId="1723614464" sldId="287"/>
            <ac:spMk id="3" creationId="{5E40BF10-1776-5CD8-63B3-BAF2A167457E}"/>
          </ac:spMkLst>
        </pc:spChg>
        <pc:spChg chg="mod">
          <ac:chgData name="Rhonda Stroud" userId="983ee2f5-9d53-444f-9f3f-175f198b583e" providerId="ADAL" clId="{F87928FE-837B-4600-AF45-82BB10F605BA}" dt="2025-06-13T03:42:51.847" v="366" actId="113"/>
          <ac:spMkLst>
            <pc:docMk/>
            <pc:sldMk cId="1723614464" sldId="287"/>
            <ac:spMk id="4" creationId="{33EB5621-E71C-A26A-3243-0741981E5332}"/>
          </ac:spMkLst>
        </pc:spChg>
        <pc:spChg chg="mod">
          <ac:chgData name="Rhonda Stroud" userId="983ee2f5-9d53-444f-9f3f-175f198b583e" providerId="ADAL" clId="{F87928FE-837B-4600-AF45-82BB10F605BA}" dt="2025-06-13T04:08:48.125" v="749" actId="207"/>
          <ac:spMkLst>
            <pc:docMk/>
            <pc:sldMk cId="1723614464" sldId="287"/>
            <ac:spMk id="5" creationId="{977F8B74-1D3B-C170-65BA-4FB345C43DE4}"/>
          </ac:spMkLst>
        </pc:spChg>
        <pc:spChg chg="mod">
          <ac:chgData name="Rhonda Stroud" userId="983ee2f5-9d53-444f-9f3f-175f198b583e" providerId="ADAL" clId="{F87928FE-837B-4600-AF45-82BB10F605BA}" dt="2025-06-13T03:32:17.564" v="70" actId="20577"/>
          <ac:spMkLst>
            <pc:docMk/>
            <pc:sldMk cId="1723614464" sldId="287"/>
            <ac:spMk id="6" creationId="{E7853AEC-092C-21C7-0E5A-FA230DC48D9B}"/>
          </ac:spMkLst>
        </pc:spChg>
        <pc:spChg chg="mod">
          <ac:chgData name="Rhonda Stroud" userId="983ee2f5-9d53-444f-9f3f-175f198b583e" providerId="ADAL" clId="{F87928FE-837B-4600-AF45-82BB10F605BA}" dt="2025-06-13T03:42:51.847" v="366" actId="113"/>
          <ac:spMkLst>
            <pc:docMk/>
            <pc:sldMk cId="1723614464" sldId="287"/>
            <ac:spMk id="7" creationId="{298F5EAB-9891-E6F6-4ABE-65DB2E809741}"/>
          </ac:spMkLst>
        </pc:spChg>
        <pc:spChg chg="mod">
          <ac:chgData name="Rhonda Stroud" userId="983ee2f5-9d53-444f-9f3f-175f198b583e" providerId="ADAL" clId="{F87928FE-837B-4600-AF45-82BB10F605BA}" dt="2025-06-13T03:42:43.243" v="365" actId="113"/>
          <ac:spMkLst>
            <pc:docMk/>
            <pc:sldMk cId="1723614464" sldId="287"/>
            <ac:spMk id="10" creationId="{3D4DF0DD-5F87-BFA3-E6A4-D57B824F3DEF}"/>
          </ac:spMkLst>
        </pc:spChg>
        <pc:spChg chg="mod">
          <ac:chgData name="Rhonda Stroud" userId="983ee2f5-9d53-444f-9f3f-175f198b583e" providerId="ADAL" clId="{F87928FE-837B-4600-AF45-82BB10F605BA}" dt="2025-06-13T03:42:56.141" v="367" actId="207"/>
          <ac:spMkLst>
            <pc:docMk/>
            <pc:sldMk cId="1723614464" sldId="287"/>
            <ac:spMk id="11" creationId="{9F999D79-F476-4071-700C-A212844FBCD7}"/>
          </ac:spMkLst>
        </pc:spChg>
        <pc:spChg chg="mod">
          <ac:chgData name="Rhonda Stroud" userId="983ee2f5-9d53-444f-9f3f-175f198b583e" providerId="ADAL" clId="{F87928FE-837B-4600-AF45-82BB10F605BA}" dt="2025-06-13T03:52:34.021" v="657" actId="58"/>
          <ac:spMkLst>
            <pc:docMk/>
            <pc:sldMk cId="1723614464" sldId="287"/>
            <ac:spMk id="13" creationId="{0A5D86C9-9C24-1D3A-8774-FAE89421AF54}"/>
          </ac:spMkLst>
        </pc:spChg>
        <pc:spChg chg="add mod">
          <ac:chgData name="Rhonda Stroud" userId="983ee2f5-9d53-444f-9f3f-175f198b583e" providerId="ADAL" clId="{F87928FE-837B-4600-AF45-82BB10F605BA}" dt="2025-06-13T04:05:17.057" v="715" actId="1076"/>
          <ac:spMkLst>
            <pc:docMk/>
            <pc:sldMk cId="1723614464" sldId="287"/>
            <ac:spMk id="14" creationId="{7AC28703-1887-4695-E987-3B71AFB0BD14}"/>
          </ac:spMkLst>
        </pc:spChg>
        <pc:spChg chg="mod">
          <ac:chgData name="Rhonda Stroud" userId="983ee2f5-9d53-444f-9f3f-175f198b583e" providerId="ADAL" clId="{F87928FE-837B-4600-AF45-82BB10F605BA}" dt="2025-06-13T04:00:55.240" v="693" actId="20577"/>
          <ac:spMkLst>
            <pc:docMk/>
            <pc:sldMk cId="1723614464" sldId="287"/>
            <ac:spMk id="17" creationId="{E2E5831A-395E-B789-EE5D-0325470FCCF3}"/>
          </ac:spMkLst>
        </pc:spChg>
        <pc:spChg chg="mod">
          <ac:chgData name="Rhonda Stroud" userId="983ee2f5-9d53-444f-9f3f-175f198b583e" providerId="ADAL" clId="{F87928FE-837B-4600-AF45-82BB10F605BA}" dt="2025-06-13T03:32:47.935" v="77" actId="20577"/>
          <ac:spMkLst>
            <pc:docMk/>
            <pc:sldMk cId="1723614464" sldId="287"/>
            <ac:spMk id="42" creationId="{AA2C324D-984C-12EC-B57C-676853455E4E}"/>
          </ac:spMkLst>
        </pc:spChg>
        <pc:spChg chg="del mod">
          <ac:chgData name="Rhonda Stroud" userId="983ee2f5-9d53-444f-9f3f-175f198b583e" providerId="ADAL" clId="{F87928FE-837B-4600-AF45-82BB10F605BA}" dt="2025-06-13T03:34:13.378" v="79" actId="478"/>
          <ac:spMkLst>
            <pc:docMk/>
            <pc:sldMk cId="1723614464" sldId="287"/>
            <ac:spMk id="45" creationId="{2A1970AF-29BD-D9CA-0F73-488D990C782B}"/>
          </ac:spMkLst>
        </pc:spChg>
        <pc:spChg chg="del">
          <ac:chgData name="Rhonda Stroud" userId="983ee2f5-9d53-444f-9f3f-175f198b583e" providerId="ADAL" clId="{F87928FE-837B-4600-AF45-82BB10F605BA}" dt="2025-06-13T03:49:04.510" v="635" actId="478"/>
          <ac:spMkLst>
            <pc:docMk/>
            <pc:sldMk cId="1723614464" sldId="287"/>
            <ac:spMk id="46" creationId="{4F2812A1-3FCC-836F-B6ED-50B87ED9D89E}"/>
          </ac:spMkLst>
        </pc:spChg>
        <pc:spChg chg="mod">
          <ac:chgData name="Rhonda Stroud" userId="983ee2f5-9d53-444f-9f3f-175f198b583e" providerId="ADAL" clId="{F87928FE-837B-4600-AF45-82BB10F605BA}" dt="2025-06-13T04:01:06.797" v="694" actId="113"/>
          <ac:spMkLst>
            <pc:docMk/>
            <pc:sldMk cId="1723614464" sldId="287"/>
            <ac:spMk id="47" creationId="{D4A5C4EC-51F3-F615-468A-3DDB1F174574}"/>
          </ac:spMkLst>
        </pc:spChg>
        <pc:spChg chg="mod">
          <ac:chgData name="Rhonda Stroud" userId="983ee2f5-9d53-444f-9f3f-175f198b583e" providerId="ADAL" clId="{F87928FE-837B-4600-AF45-82BB10F605BA}" dt="2025-06-13T03:58:45.399" v="666" actId="6549"/>
          <ac:spMkLst>
            <pc:docMk/>
            <pc:sldMk cId="1723614464" sldId="287"/>
            <ac:spMk id="52" creationId="{CA7EFF87-2E7D-308B-8DBC-8524A038CEC3}"/>
          </ac:spMkLst>
        </pc:spChg>
        <pc:spChg chg="mod">
          <ac:chgData name="Rhonda Stroud" userId="983ee2f5-9d53-444f-9f3f-175f198b583e" providerId="ADAL" clId="{F87928FE-837B-4600-AF45-82BB10F605BA}" dt="2025-06-13T03:44:42.966" v="432" actId="20577"/>
          <ac:spMkLst>
            <pc:docMk/>
            <pc:sldMk cId="1723614464" sldId="287"/>
            <ac:spMk id="62" creationId="{CB36CC1B-70D8-A4D4-BE05-EC5FC2297B17}"/>
          </ac:spMkLst>
        </pc:spChg>
        <pc:spChg chg="mod">
          <ac:chgData name="Rhonda Stroud" userId="983ee2f5-9d53-444f-9f3f-175f198b583e" providerId="ADAL" clId="{F87928FE-837B-4600-AF45-82BB10F605BA}" dt="2025-06-13T03:50:56.574" v="656" actId="20577"/>
          <ac:spMkLst>
            <pc:docMk/>
            <pc:sldMk cId="1723614464" sldId="287"/>
            <ac:spMk id="63" creationId="{54C2FBCB-B4B5-4DB4-44F5-FD0A729399F8}"/>
          </ac:spMkLst>
        </pc:spChg>
        <pc:spChg chg="del">
          <ac:chgData name="Rhonda Stroud" userId="983ee2f5-9d53-444f-9f3f-175f198b583e" providerId="ADAL" clId="{F87928FE-837B-4600-AF45-82BB10F605BA}" dt="2025-06-13T03:49:58.318" v="639" actId="478"/>
          <ac:spMkLst>
            <pc:docMk/>
            <pc:sldMk cId="1723614464" sldId="287"/>
            <ac:spMk id="1032" creationId="{B08A9746-97F2-3304-EA0F-AEA511ABA56A}"/>
          </ac:spMkLst>
        </pc:spChg>
        <pc:spChg chg="mod">
          <ac:chgData name="Rhonda Stroud" userId="983ee2f5-9d53-444f-9f3f-175f198b583e" providerId="ADAL" clId="{F87928FE-837B-4600-AF45-82BB10F605BA}" dt="2025-06-13T03:59:25.932" v="676" actId="20577"/>
          <ac:spMkLst>
            <pc:docMk/>
            <pc:sldMk cId="1723614464" sldId="287"/>
            <ac:spMk id="1057" creationId="{0C8A37B5-7B84-30E0-1302-DF5401E8D815}"/>
          </ac:spMkLst>
        </pc:spChg>
        <pc:spChg chg="mod">
          <ac:chgData name="Rhonda Stroud" userId="983ee2f5-9d53-444f-9f3f-175f198b583e" providerId="ADAL" clId="{F87928FE-837B-4600-AF45-82BB10F605BA}" dt="2025-06-13T03:47:32.228" v="598" actId="20577"/>
          <ac:spMkLst>
            <pc:docMk/>
            <pc:sldMk cId="1723614464" sldId="287"/>
            <ac:spMk id="1101" creationId="{75FDD52E-8C36-8FB4-EACD-0C9842C0FBD8}"/>
          </ac:spMkLst>
        </pc:spChg>
        <pc:spChg chg="mod">
          <ac:chgData name="Rhonda Stroud" userId="983ee2f5-9d53-444f-9f3f-175f198b583e" providerId="ADAL" clId="{F87928FE-837B-4600-AF45-82BB10F605BA}" dt="2025-06-13T04:02:15.460" v="708" actId="122"/>
          <ac:spMkLst>
            <pc:docMk/>
            <pc:sldMk cId="1723614464" sldId="287"/>
            <ac:spMk id="1149" creationId="{3A5746CC-B556-6EF6-4F72-32C9DC732E90}"/>
          </ac:spMkLst>
        </pc:spChg>
        <pc:spChg chg="mod">
          <ac:chgData name="Rhonda Stroud" userId="983ee2f5-9d53-444f-9f3f-175f198b583e" providerId="ADAL" clId="{F87928FE-837B-4600-AF45-82BB10F605BA}" dt="2025-06-13T04:02:09.773" v="707" actId="122"/>
          <ac:spMkLst>
            <pc:docMk/>
            <pc:sldMk cId="1723614464" sldId="287"/>
            <ac:spMk id="1151" creationId="{1CAA3E8A-0A50-06C3-DB76-8CED7F148BC7}"/>
          </ac:spMkLst>
        </pc:spChg>
        <pc:graphicFrameChg chg="mod modGraphic">
          <ac:chgData name="Rhonda Stroud" userId="983ee2f5-9d53-444f-9f3f-175f198b583e" providerId="ADAL" clId="{F87928FE-837B-4600-AF45-82BB10F605BA}" dt="2025-06-13T04:21:53.540" v="842" actId="20577"/>
          <ac:graphicFrameMkLst>
            <pc:docMk/>
            <pc:sldMk cId="1723614464" sldId="287"/>
            <ac:graphicFrameMk id="1116" creationId="{E13E9304-70A3-81F5-A803-09625A38F735}"/>
          </ac:graphicFrameMkLst>
        </pc:graphicFrameChg>
        <pc:picChg chg="mod">
          <ac:chgData name="Rhonda Stroud" userId="983ee2f5-9d53-444f-9f3f-175f198b583e" providerId="ADAL" clId="{F87928FE-837B-4600-AF45-82BB10F605BA}" dt="2025-06-13T03:34:21.037" v="80" actId="1076"/>
          <ac:picMkLst>
            <pc:docMk/>
            <pc:sldMk cId="1723614464" sldId="287"/>
            <ac:picMk id="34" creationId="{CEBCFD39-0F74-1991-4931-47086F17C47C}"/>
          </ac:picMkLst>
        </pc:picChg>
        <pc:picChg chg="mod">
          <ac:chgData name="Rhonda Stroud" userId="983ee2f5-9d53-444f-9f3f-175f198b583e" providerId="ADAL" clId="{F87928FE-837B-4600-AF45-82BB10F605BA}" dt="2025-06-13T03:50:39.554" v="647" actId="1076"/>
          <ac:picMkLst>
            <pc:docMk/>
            <pc:sldMk cId="1723614464" sldId="287"/>
            <ac:picMk id="41" creationId="{4C6DE28A-0B10-2DBF-267F-1FFB2C9B11EA}"/>
          </ac:picMkLst>
        </pc:picChg>
        <pc:picChg chg="mod">
          <ac:chgData name="Rhonda Stroud" userId="983ee2f5-9d53-444f-9f3f-175f198b583e" providerId="ADAL" clId="{F87928FE-837B-4600-AF45-82BB10F605BA}" dt="2025-06-13T03:50:42.402" v="648" actId="1076"/>
          <ac:picMkLst>
            <pc:docMk/>
            <pc:sldMk cId="1723614464" sldId="287"/>
            <ac:picMk id="44" creationId="{D3A16F77-7314-F24A-3C8B-F9ECB06E4647}"/>
          </ac:picMkLst>
        </pc:picChg>
        <pc:picChg chg="mod">
          <ac:chgData name="Rhonda Stroud" userId="983ee2f5-9d53-444f-9f3f-175f198b583e" providerId="ADAL" clId="{F87928FE-837B-4600-AF45-82BB10F605BA}" dt="2025-06-13T03:28:52.602" v="51" actId="1076"/>
          <ac:picMkLst>
            <pc:docMk/>
            <pc:sldMk cId="1723614464" sldId="287"/>
            <ac:picMk id="51" creationId="{7D56006F-27BB-5C4F-C9E0-009FAECF5442}"/>
          </ac:picMkLst>
        </pc:picChg>
        <pc:picChg chg="mod">
          <ac:chgData name="Rhonda Stroud" userId="983ee2f5-9d53-444f-9f3f-175f198b583e" providerId="ADAL" clId="{F87928FE-837B-4600-AF45-82BB10F605BA}" dt="2025-06-13T03:26:52.580" v="25" actId="1076"/>
          <ac:picMkLst>
            <pc:docMk/>
            <pc:sldMk cId="1723614464" sldId="287"/>
            <ac:picMk id="2052" creationId="{B4EE66C5-2389-791C-3B01-71FE9D19A67E}"/>
          </ac:picMkLst>
        </pc:picChg>
        <pc:inkChg chg="del">
          <ac:chgData name="Rhonda Stroud" userId="983ee2f5-9d53-444f-9f3f-175f198b583e" providerId="ADAL" clId="{F87928FE-837B-4600-AF45-82BB10F605BA}" dt="2025-06-13T03:50:02.809" v="640" actId="478"/>
          <ac:inkMkLst>
            <pc:docMk/>
            <pc:sldMk cId="1723614464" sldId="287"/>
            <ac:inkMk id="9" creationId="{D7641348-5C6C-0133-AABE-8FF96EA86A07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722" cy="366453"/>
          </a:xfrm>
          <a:prstGeom prst="rect">
            <a:avLst/>
          </a:prstGeom>
        </p:spPr>
        <p:txBody>
          <a:bodyPr vert="horz" lIns="46159" tIns="23079" rIns="46159" bIns="23079" rtlCol="0"/>
          <a:lstStyle>
            <a:lvl1pPr algn="l">
              <a:defRPr sz="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204" y="0"/>
            <a:ext cx="4160722" cy="366453"/>
          </a:xfrm>
          <a:prstGeom prst="rect">
            <a:avLst/>
          </a:prstGeom>
        </p:spPr>
        <p:txBody>
          <a:bodyPr vert="horz" lIns="46159" tIns="23079" rIns="46159" bIns="23079" rtlCol="0"/>
          <a:lstStyle>
            <a:lvl1pPr algn="r">
              <a:defRPr sz="600"/>
            </a:lvl1pPr>
          </a:lstStyle>
          <a:p>
            <a:fld id="{165C8A3E-BC44-4FC2-A9F4-94144D00254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67113" y="914400"/>
            <a:ext cx="2466975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46159" tIns="23079" rIns="46159" bIns="230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59817" y="3520721"/>
            <a:ext cx="7681567" cy="2880512"/>
          </a:xfrm>
          <a:prstGeom prst="rect">
            <a:avLst/>
          </a:prstGeom>
        </p:spPr>
        <p:txBody>
          <a:bodyPr vert="horz" lIns="46159" tIns="23079" rIns="46159" bIns="230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747"/>
            <a:ext cx="4160722" cy="366453"/>
          </a:xfrm>
          <a:prstGeom prst="rect">
            <a:avLst/>
          </a:prstGeom>
        </p:spPr>
        <p:txBody>
          <a:bodyPr vert="horz" lIns="46159" tIns="23079" rIns="46159" bIns="23079" rtlCol="0" anchor="b"/>
          <a:lstStyle>
            <a:lvl1pPr algn="l">
              <a:defRPr sz="6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204" y="6948747"/>
            <a:ext cx="4160722" cy="366453"/>
          </a:xfrm>
          <a:prstGeom prst="rect">
            <a:avLst/>
          </a:prstGeom>
        </p:spPr>
        <p:txBody>
          <a:bodyPr vert="horz" lIns="46159" tIns="23079" rIns="46159" bIns="23079" rtlCol="0" anchor="b"/>
          <a:lstStyle>
            <a:lvl1pPr algn="r">
              <a:defRPr sz="600"/>
            </a:lvl1pPr>
          </a:lstStyle>
          <a:p>
            <a:fld id="{6BF5F154-502C-4830-B842-FE888DF82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20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395362" rtl="0" eaLnBrk="1" latinLnBrk="0" hangingPunct="1">
      <a:defRPr sz="3144" kern="1200">
        <a:solidFill>
          <a:schemeClr val="tx1"/>
        </a:solidFill>
        <a:latin typeface="+mn-lt"/>
        <a:ea typeface="+mn-ea"/>
        <a:cs typeface="+mn-cs"/>
      </a:defRPr>
    </a:lvl1pPr>
    <a:lvl2pPr marL="1197681" algn="l" defTabSz="2395362" rtl="0" eaLnBrk="1" latinLnBrk="0" hangingPunct="1">
      <a:defRPr sz="3144" kern="1200">
        <a:solidFill>
          <a:schemeClr val="tx1"/>
        </a:solidFill>
        <a:latin typeface="+mn-lt"/>
        <a:ea typeface="+mn-ea"/>
        <a:cs typeface="+mn-cs"/>
      </a:defRPr>
    </a:lvl2pPr>
    <a:lvl3pPr marL="2395362" algn="l" defTabSz="2395362" rtl="0" eaLnBrk="1" latinLnBrk="0" hangingPunct="1">
      <a:defRPr sz="3144" kern="1200">
        <a:solidFill>
          <a:schemeClr val="tx1"/>
        </a:solidFill>
        <a:latin typeface="+mn-lt"/>
        <a:ea typeface="+mn-ea"/>
        <a:cs typeface="+mn-cs"/>
      </a:defRPr>
    </a:lvl3pPr>
    <a:lvl4pPr marL="3593043" algn="l" defTabSz="2395362" rtl="0" eaLnBrk="1" latinLnBrk="0" hangingPunct="1">
      <a:defRPr sz="3144" kern="1200">
        <a:solidFill>
          <a:schemeClr val="tx1"/>
        </a:solidFill>
        <a:latin typeface="+mn-lt"/>
        <a:ea typeface="+mn-ea"/>
        <a:cs typeface="+mn-cs"/>
      </a:defRPr>
    </a:lvl4pPr>
    <a:lvl5pPr marL="4790724" algn="l" defTabSz="2395362" rtl="0" eaLnBrk="1" latinLnBrk="0" hangingPunct="1">
      <a:defRPr sz="3144" kern="1200">
        <a:solidFill>
          <a:schemeClr val="tx1"/>
        </a:solidFill>
        <a:latin typeface="+mn-lt"/>
        <a:ea typeface="+mn-ea"/>
        <a:cs typeface="+mn-cs"/>
      </a:defRPr>
    </a:lvl5pPr>
    <a:lvl6pPr marL="5988406" algn="l" defTabSz="2395362" rtl="0" eaLnBrk="1" latinLnBrk="0" hangingPunct="1">
      <a:defRPr sz="3144" kern="1200">
        <a:solidFill>
          <a:schemeClr val="tx1"/>
        </a:solidFill>
        <a:latin typeface="+mn-lt"/>
        <a:ea typeface="+mn-ea"/>
        <a:cs typeface="+mn-cs"/>
      </a:defRPr>
    </a:lvl6pPr>
    <a:lvl7pPr marL="7186087" algn="l" defTabSz="2395362" rtl="0" eaLnBrk="1" latinLnBrk="0" hangingPunct="1">
      <a:defRPr sz="3144" kern="1200">
        <a:solidFill>
          <a:schemeClr val="tx1"/>
        </a:solidFill>
        <a:latin typeface="+mn-lt"/>
        <a:ea typeface="+mn-ea"/>
        <a:cs typeface="+mn-cs"/>
      </a:defRPr>
    </a:lvl7pPr>
    <a:lvl8pPr marL="8383768" algn="l" defTabSz="2395362" rtl="0" eaLnBrk="1" latinLnBrk="0" hangingPunct="1">
      <a:defRPr sz="3144" kern="1200">
        <a:solidFill>
          <a:schemeClr val="tx1"/>
        </a:solidFill>
        <a:latin typeface="+mn-lt"/>
        <a:ea typeface="+mn-ea"/>
        <a:cs typeface="+mn-cs"/>
      </a:defRPr>
    </a:lvl8pPr>
    <a:lvl9pPr marL="9581449" algn="l" defTabSz="2395362" rtl="0" eaLnBrk="1" latinLnBrk="0" hangingPunct="1">
      <a:defRPr sz="314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6B392-9941-DC54-0871-3AAC5BAA3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6A06E9-919F-B897-61C0-EF24ABD4CF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567113" y="914400"/>
            <a:ext cx="2466975" cy="246856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A13C7F-7857-A339-97E0-94B6C42F96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Found as trace components of primitive carbonaceous chondrites </a:t>
            </a:r>
          </a:p>
          <a:p>
            <a:pPr fontAlgn="b"/>
            <a:r>
              <a:rPr lang="en-US" sz="600" dirty="0"/>
              <a:t>Presolar cloud fluxes (G₀ = 30–3000) initiated chemical precursors.  </a:t>
            </a:r>
          </a:p>
          <a:p>
            <a:pPr fontAlgn="b"/>
            <a:r>
              <a:rPr lang="en-US" sz="600" dirty="0"/>
              <a:t>   - Peak CTTS fluxes (G₀ ~10⁷) optimized diamond nucleation.  </a:t>
            </a:r>
          </a:p>
          <a:p>
            <a:pPr algn="l" fontAlgn="b"/>
            <a:r>
              <a:rPr lang="en-US" sz="600" dirty="0"/>
              <a:t>FUV Range: 912–1700 Å </a:t>
            </a:r>
          </a:p>
          <a:p>
            <a:pPr algn="l" fontAlgn="b"/>
            <a:r>
              <a:rPr lang="en-US" sz="600" dirty="0"/>
              <a:t>(far-UV photochemical region)</a:t>
            </a:r>
          </a:p>
          <a:p>
            <a:pPr algn="l" fontAlgn="b"/>
            <a:r>
              <a:rPr lang="en-US" sz="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moderate flux + Ambient UV from nearby massive stars.</a:t>
            </a:r>
            <a:endParaRPr lang="en-US" sz="600" dirty="0"/>
          </a:p>
          <a:p>
            <a:pPr fontAlgn="b"/>
            <a:r>
              <a:rPr lang="en-US" sz="600" dirty="0"/>
              <a:t>   - Flux decline post-accretion/cluster dispersal halted production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D4FA8-D31D-2CDD-0033-B35431FE77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F5F154-502C-4830-B842-FE888DF821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65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91839" y="13606284"/>
            <a:ext cx="37307522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583680" y="24579076"/>
            <a:ext cx="307238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194562" y="10094988"/>
            <a:ext cx="1909267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2603971" y="10094988"/>
            <a:ext cx="1909267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2"/>
            <a:ext cx="43891200" cy="4388426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31202" y="597132"/>
            <a:ext cx="23828797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94560" y="10094988"/>
            <a:ext cx="39502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923008" y="40818828"/>
            <a:ext cx="140451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194561" y="40818828"/>
            <a:ext cx="1009497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1601667" y="40818828"/>
            <a:ext cx="1009497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>
        <a:defRPr>
          <a:latin typeface="Times New Roman" panose="02020603050405020304" pitchFamily="18" charset="0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7.xml"/><Relationship Id="rId117" Type="http://schemas.openxmlformats.org/officeDocument/2006/relationships/image" Target="../media/image12.png"/><Relationship Id="rId21" Type="http://schemas.openxmlformats.org/officeDocument/2006/relationships/tags" Target="../tags/tag22.xml"/><Relationship Id="rId42" Type="http://schemas.openxmlformats.org/officeDocument/2006/relationships/tags" Target="../tags/tag43.xml"/><Relationship Id="rId47" Type="http://schemas.openxmlformats.org/officeDocument/2006/relationships/tags" Target="../tags/tag48.xml"/><Relationship Id="rId63" Type="http://schemas.openxmlformats.org/officeDocument/2006/relationships/tags" Target="../tags/tag64.xml"/><Relationship Id="rId68" Type="http://schemas.openxmlformats.org/officeDocument/2006/relationships/tags" Target="../tags/tag69.xml"/><Relationship Id="rId84" Type="http://schemas.openxmlformats.org/officeDocument/2006/relationships/tags" Target="../tags/tag85.xml"/><Relationship Id="rId89" Type="http://schemas.openxmlformats.org/officeDocument/2006/relationships/tags" Target="../tags/tag90.xml"/><Relationship Id="rId112" Type="http://schemas.openxmlformats.org/officeDocument/2006/relationships/image" Target="../media/image10.png"/><Relationship Id="rId16" Type="http://schemas.openxmlformats.org/officeDocument/2006/relationships/tags" Target="../tags/tag17.xml"/><Relationship Id="rId11" Type="http://schemas.openxmlformats.org/officeDocument/2006/relationships/tags" Target="../tags/tag12.xml"/><Relationship Id="rId32" Type="http://schemas.openxmlformats.org/officeDocument/2006/relationships/tags" Target="../tags/tag33.xml"/><Relationship Id="rId37" Type="http://schemas.openxmlformats.org/officeDocument/2006/relationships/tags" Target="../tags/tag38.xml"/><Relationship Id="rId53" Type="http://schemas.openxmlformats.org/officeDocument/2006/relationships/tags" Target="../tags/tag54.xml"/><Relationship Id="rId58" Type="http://schemas.openxmlformats.org/officeDocument/2006/relationships/tags" Target="../tags/tag59.xml"/><Relationship Id="rId74" Type="http://schemas.openxmlformats.org/officeDocument/2006/relationships/tags" Target="../tags/tag75.xml"/><Relationship Id="rId79" Type="http://schemas.openxmlformats.org/officeDocument/2006/relationships/tags" Target="../tags/tag80.xml"/><Relationship Id="rId102" Type="http://schemas.openxmlformats.org/officeDocument/2006/relationships/tags" Target="../tags/tag37.xml"/><Relationship Id="rId5" Type="http://schemas.openxmlformats.org/officeDocument/2006/relationships/tags" Target="../tags/tag6.xml"/><Relationship Id="rId90" Type="http://schemas.openxmlformats.org/officeDocument/2006/relationships/tags" Target="../tags/tag91.xml"/><Relationship Id="rId95" Type="http://schemas.openxmlformats.org/officeDocument/2006/relationships/notesSlide" Target="../notesSlides/notesSlide1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43" Type="http://schemas.openxmlformats.org/officeDocument/2006/relationships/tags" Target="../tags/tag44.xml"/><Relationship Id="rId48" Type="http://schemas.openxmlformats.org/officeDocument/2006/relationships/tags" Target="../tags/tag49.xml"/><Relationship Id="rId64" Type="http://schemas.openxmlformats.org/officeDocument/2006/relationships/tags" Target="../tags/tag65.xml"/><Relationship Id="rId69" Type="http://schemas.openxmlformats.org/officeDocument/2006/relationships/tags" Target="../tags/tag70.xml"/><Relationship Id="rId113" Type="http://schemas.openxmlformats.org/officeDocument/2006/relationships/tags" Target="../tags/tag60.xml"/><Relationship Id="rId118" Type="http://schemas.openxmlformats.org/officeDocument/2006/relationships/tags" Target="../tags/tag95.xml"/><Relationship Id="rId80" Type="http://schemas.openxmlformats.org/officeDocument/2006/relationships/tags" Target="../tags/tag81.xml"/><Relationship Id="rId85" Type="http://schemas.openxmlformats.org/officeDocument/2006/relationships/tags" Target="../tags/tag86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33" Type="http://schemas.openxmlformats.org/officeDocument/2006/relationships/tags" Target="../tags/tag34.xml"/><Relationship Id="rId38" Type="http://schemas.openxmlformats.org/officeDocument/2006/relationships/tags" Target="../tags/tag39.xml"/><Relationship Id="rId59" Type="http://schemas.openxmlformats.org/officeDocument/2006/relationships/tags" Target="../tags/tag60.xml"/><Relationship Id="rId103" Type="http://schemas.openxmlformats.org/officeDocument/2006/relationships/image" Target="../media/image7.png"/><Relationship Id="rId54" Type="http://schemas.openxmlformats.org/officeDocument/2006/relationships/tags" Target="../tags/tag55.xml"/><Relationship Id="rId70" Type="http://schemas.openxmlformats.org/officeDocument/2006/relationships/tags" Target="../tags/tag71.xml"/><Relationship Id="rId75" Type="http://schemas.openxmlformats.org/officeDocument/2006/relationships/tags" Target="../tags/tag76.xml"/><Relationship Id="rId91" Type="http://schemas.openxmlformats.org/officeDocument/2006/relationships/tags" Target="../tags/tag92.xml"/><Relationship Id="rId96" Type="http://schemas.openxmlformats.org/officeDocument/2006/relationships/tags" Target="../tags/tag4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tags" Target="../tags/tag37.xml"/><Relationship Id="rId49" Type="http://schemas.openxmlformats.org/officeDocument/2006/relationships/tags" Target="../tags/tag50.xml"/><Relationship Id="rId57" Type="http://schemas.openxmlformats.org/officeDocument/2006/relationships/tags" Target="../tags/tag58.xml"/><Relationship Id="rId114" Type="http://schemas.openxmlformats.org/officeDocument/2006/relationships/image" Target="../media/image9.png"/><Relationship Id="rId119" Type="http://schemas.openxmlformats.org/officeDocument/2006/relationships/image" Target="../media/image13.png"/><Relationship Id="rId10" Type="http://schemas.openxmlformats.org/officeDocument/2006/relationships/tags" Target="../tags/tag11.xml"/><Relationship Id="rId31" Type="http://schemas.openxmlformats.org/officeDocument/2006/relationships/tags" Target="../tags/tag32.xml"/><Relationship Id="rId44" Type="http://schemas.openxmlformats.org/officeDocument/2006/relationships/tags" Target="../tags/tag45.xml"/><Relationship Id="rId52" Type="http://schemas.openxmlformats.org/officeDocument/2006/relationships/tags" Target="../tags/tag53.xml"/><Relationship Id="rId60" Type="http://schemas.openxmlformats.org/officeDocument/2006/relationships/tags" Target="../tags/tag61.xml"/><Relationship Id="rId65" Type="http://schemas.openxmlformats.org/officeDocument/2006/relationships/tags" Target="../tags/tag66.xml"/><Relationship Id="rId73" Type="http://schemas.openxmlformats.org/officeDocument/2006/relationships/tags" Target="../tags/tag74.xml"/><Relationship Id="rId78" Type="http://schemas.openxmlformats.org/officeDocument/2006/relationships/tags" Target="../tags/tag79.xml"/><Relationship Id="rId81" Type="http://schemas.openxmlformats.org/officeDocument/2006/relationships/tags" Target="../tags/tag82.xml"/><Relationship Id="rId86" Type="http://schemas.openxmlformats.org/officeDocument/2006/relationships/tags" Target="../tags/tag87.xml"/><Relationship Id="rId94" Type="http://schemas.openxmlformats.org/officeDocument/2006/relationships/slideLayout" Target="../slideLayouts/slideLayout2.xml"/><Relationship Id="rId99" Type="http://schemas.openxmlformats.org/officeDocument/2006/relationships/image" Target="../media/image4.png"/><Relationship Id="rId101" Type="http://schemas.openxmlformats.org/officeDocument/2006/relationships/image" Target="../media/image6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39" Type="http://schemas.openxmlformats.org/officeDocument/2006/relationships/tags" Target="../tags/tag40.xml"/><Relationship Id="rId109" Type="http://schemas.openxmlformats.org/officeDocument/2006/relationships/tags" Target="../tags/tag560.xml"/><Relationship Id="rId34" Type="http://schemas.openxmlformats.org/officeDocument/2006/relationships/tags" Target="../tags/tag35.xml"/><Relationship Id="rId50" Type="http://schemas.openxmlformats.org/officeDocument/2006/relationships/tags" Target="../tags/tag51.xml"/><Relationship Id="rId55" Type="http://schemas.openxmlformats.org/officeDocument/2006/relationships/tags" Target="../tags/tag56.xml"/><Relationship Id="rId76" Type="http://schemas.openxmlformats.org/officeDocument/2006/relationships/tags" Target="../tags/tag77.xml"/><Relationship Id="rId97" Type="http://schemas.openxmlformats.org/officeDocument/2006/relationships/image" Target="../media/image2.png"/><Relationship Id="rId7" Type="http://schemas.openxmlformats.org/officeDocument/2006/relationships/tags" Target="../tags/tag8.xml"/><Relationship Id="rId71" Type="http://schemas.openxmlformats.org/officeDocument/2006/relationships/tags" Target="../tags/tag72.xml"/><Relationship Id="rId92" Type="http://schemas.openxmlformats.org/officeDocument/2006/relationships/tags" Target="../tags/tag93.xml"/><Relationship Id="rId2" Type="http://schemas.openxmlformats.org/officeDocument/2006/relationships/tags" Target="../tags/tag3.xml"/><Relationship Id="rId29" Type="http://schemas.openxmlformats.org/officeDocument/2006/relationships/tags" Target="../tags/tag30.xml"/><Relationship Id="rId24" Type="http://schemas.openxmlformats.org/officeDocument/2006/relationships/tags" Target="../tags/tag25.xml"/><Relationship Id="rId40" Type="http://schemas.openxmlformats.org/officeDocument/2006/relationships/tags" Target="../tags/tag41.xml"/><Relationship Id="rId45" Type="http://schemas.openxmlformats.org/officeDocument/2006/relationships/tags" Target="../tags/tag46.xml"/><Relationship Id="rId66" Type="http://schemas.openxmlformats.org/officeDocument/2006/relationships/tags" Target="../tags/tag67.xml"/><Relationship Id="rId87" Type="http://schemas.openxmlformats.org/officeDocument/2006/relationships/tags" Target="../tags/tag88.xml"/><Relationship Id="rId110" Type="http://schemas.openxmlformats.org/officeDocument/2006/relationships/image" Target="../media/image8.png"/><Relationship Id="rId115" Type="http://schemas.openxmlformats.org/officeDocument/2006/relationships/image" Target="../media/image11.png"/><Relationship Id="rId61" Type="http://schemas.openxmlformats.org/officeDocument/2006/relationships/tags" Target="../tags/tag62.xml"/><Relationship Id="rId82" Type="http://schemas.openxmlformats.org/officeDocument/2006/relationships/tags" Target="../tags/tag83.xml"/><Relationship Id="rId19" Type="http://schemas.openxmlformats.org/officeDocument/2006/relationships/tags" Target="../tags/tag20.xml"/><Relationship Id="rId14" Type="http://schemas.openxmlformats.org/officeDocument/2006/relationships/tags" Target="../tags/tag15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56" Type="http://schemas.openxmlformats.org/officeDocument/2006/relationships/tags" Target="../tags/tag57.xml"/><Relationship Id="rId77" Type="http://schemas.openxmlformats.org/officeDocument/2006/relationships/tags" Target="../tags/tag78.xml"/><Relationship Id="rId100" Type="http://schemas.openxmlformats.org/officeDocument/2006/relationships/image" Target="../media/image5.png"/><Relationship Id="rId8" Type="http://schemas.openxmlformats.org/officeDocument/2006/relationships/tags" Target="../tags/tag9.xml"/><Relationship Id="rId51" Type="http://schemas.openxmlformats.org/officeDocument/2006/relationships/tags" Target="../tags/tag52.xml"/><Relationship Id="rId72" Type="http://schemas.openxmlformats.org/officeDocument/2006/relationships/tags" Target="../tags/tag73.xml"/><Relationship Id="rId93" Type="http://schemas.openxmlformats.org/officeDocument/2006/relationships/tags" Target="../tags/tag94.xml"/><Relationship Id="rId98" Type="http://schemas.openxmlformats.org/officeDocument/2006/relationships/image" Target="../media/image3.png"/><Relationship Id="rId3" Type="http://schemas.openxmlformats.org/officeDocument/2006/relationships/tags" Target="../tags/tag4.xml"/><Relationship Id="rId25" Type="http://schemas.openxmlformats.org/officeDocument/2006/relationships/tags" Target="../tags/tag26.xml"/><Relationship Id="rId46" Type="http://schemas.openxmlformats.org/officeDocument/2006/relationships/tags" Target="../tags/tag47.xml"/><Relationship Id="rId67" Type="http://schemas.openxmlformats.org/officeDocument/2006/relationships/tags" Target="../tags/tag68.xml"/><Relationship Id="rId116" Type="http://schemas.openxmlformats.org/officeDocument/2006/relationships/tags" Target="../tags/tag91.xml"/><Relationship Id="rId20" Type="http://schemas.openxmlformats.org/officeDocument/2006/relationships/tags" Target="../tags/tag21.xml"/><Relationship Id="rId41" Type="http://schemas.openxmlformats.org/officeDocument/2006/relationships/tags" Target="../tags/tag42.xml"/><Relationship Id="rId62" Type="http://schemas.openxmlformats.org/officeDocument/2006/relationships/tags" Target="../tags/tag63.xml"/><Relationship Id="rId83" Type="http://schemas.openxmlformats.org/officeDocument/2006/relationships/tags" Target="../tags/tag84.xml"/><Relationship Id="rId88" Type="http://schemas.openxmlformats.org/officeDocument/2006/relationships/tags" Target="../tags/tag89.xml"/><Relationship Id="rId111" Type="http://schemas.openxmlformats.org/officeDocument/2006/relationships/tags" Target="../tags/tag59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17" Type="http://schemas.openxmlformats.org/officeDocument/2006/relationships/image" Target="../media/image15.png"/><Relationship Id="rId2" Type="http://schemas.openxmlformats.org/officeDocument/2006/relationships/tags" Target="../tags/tag97.xml"/><Relationship Id="rId16" Type="http://schemas.openxmlformats.org/officeDocument/2006/relationships/tags" Target="../tags/tag108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5" Type="http://schemas.openxmlformats.org/officeDocument/2006/relationships/tags" Target="../tags/tag100.xml"/><Relationship Id="rId15" Type="http://schemas.openxmlformats.org/officeDocument/2006/relationships/image" Target="../media/image14.png"/><Relationship Id="rId10" Type="http://schemas.openxmlformats.org/officeDocument/2006/relationships/tags" Target="../tags/tag105.xml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tags" Target="../tags/tag10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F5981-08A6-10A7-B687-BF7C7F520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4">
            <a:extLst>
              <a:ext uri="{FF2B5EF4-FFF2-40B4-BE49-F238E27FC236}">
                <a16:creationId xmlns:a16="http://schemas.microsoft.com/office/drawing/2014/main" id="{9F999D79-F476-4071-700C-A212844FBC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 rot="5400000">
            <a:off x="-1146600" y="26866789"/>
            <a:ext cx="22988165" cy="648985"/>
          </a:xfrm>
          <a:prstGeom prst="rect">
            <a:avLst/>
          </a:prstGeom>
          <a:solidFill>
            <a:srgbClr val="8E0C41"/>
          </a:solidFill>
        </p:spPr>
        <p:txBody>
          <a:bodyPr vert="horz" wrap="square" lIns="0" tIns="97155" rIns="0" bIns="0" rtlCol="0">
            <a:spAutoFit/>
          </a:bodyPr>
          <a:lstStyle/>
          <a:p>
            <a:pPr algn="ctr">
              <a:spcBef>
                <a:spcPts val="765"/>
              </a:spcBef>
            </a:pP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45" name="Table 1144">
            <a:extLst>
              <a:ext uri="{FF2B5EF4-FFF2-40B4-BE49-F238E27FC236}">
                <a16:creationId xmlns:a16="http://schemas.microsoft.com/office/drawing/2014/main" id="{5DF15118-02E3-32D9-5557-51CD460E28AD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97227732"/>
              </p:ext>
            </p:extLst>
          </p:nvPr>
        </p:nvGraphicFramePr>
        <p:xfrm>
          <a:off x="33997467" y="30196964"/>
          <a:ext cx="8994668" cy="589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94668">
                  <a:extLst>
                    <a:ext uri="{9D8B030D-6E8A-4147-A177-3AD203B41FA5}">
                      <a16:colId xmlns:a16="http://schemas.microsoft.com/office/drawing/2014/main" val="2478027387"/>
                    </a:ext>
                  </a:extLst>
                </a:gridCol>
              </a:tblGrid>
              <a:tr h="589776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1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Fischer-Tropsch Fe-Ni Catalysis</a:t>
                      </a: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6934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63" name="Table 1062">
                <a:extLst>
                  <a:ext uri="{FF2B5EF4-FFF2-40B4-BE49-F238E27FC236}">
                    <a16:creationId xmlns:a16="http://schemas.microsoft.com/office/drawing/2014/main" id="{18B78FAF-3463-A4A3-7D61-2C365E048308}"/>
                  </a:ext>
                </a:extLst>
              </p:cNvPr>
              <p:cNvGraphicFramePr>
                <a:graphicFrameLocks noGrp="1"/>
              </p:cNvGraphicFramePr>
              <p:nvPr>
                <p:custDataLst>
                  <p:tags r:id="rId3"/>
                </p:custDataLst>
                <p:extLst>
                  <p:ext uri="{D42A27DB-BD31-4B8C-83A1-F6EECF244321}">
                    <p14:modId xmlns:p14="http://schemas.microsoft.com/office/powerpoint/2010/main" val="2837458909"/>
                  </p:ext>
                </p:extLst>
              </p:nvPr>
            </p:nvGraphicFramePr>
            <p:xfrm>
              <a:off x="33909000" y="23363892"/>
              <a:ext cx="8785744" cy="353470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785744">
                      <a:extLst>
                        <a:ext uri="{9D8B030D-6E8A-4147-A177-3AD203B41FA5}">
                          <a16:colId xmlns:a16="http://schemas.microsoft.com/office/drawing/2014/main" val="2478027387"/>
                        </a:ext>
                      </a:extLst>
                    </a:gridCol>
                  </a:tblGrid>
                  <a:tr h="3534708"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3200" b="1" u="sng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Vapor Condensation from Supernovae Ejecta</a:t>
                          </a:r>
                        </a:p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Precursor Flash Heating/Collisional Shock   </a:t>
                          </a:r>
                        </a:p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320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n-US" sz="3200">
                                        <a:latin typeface="Arial" panose="020B0604020202020204" pitchFamily="34" charset="0"/>
                                        <a:cs typeface="Arial" panose="020B0604020202020204" pitchFamily="34" charset="0"/>
                                      </a:rPr>
                                      <m:t>org</m:t>
                                    </m:r>
                                  </m:sub>
                                </m:sSub>
                                <m:limLow>
                                  <m:limLow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limLowPr>
                                  <m:e>
                                    <m:limUpp>
                                      <m:limUp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limUppPr>
                                      <m:e>
                                        <m:r>
                                          <a:rPr lang="en-US" sz="320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→</m:t>
                                        </m:r>
                                      </m:e>
                                      <m:lim>
                                        <m:r>
                                          <m:rPr>
                                            <m:nor/>
                                          </m:rPr>
                                          <a:rPr lang="en-US" sz="3200">
                                            <a:latin typeface="Arial" panose="020B0604020202020204" pitchFamily="34" charset="0"/>
                                            <a:cs typeface="Arial" panose="020B0604020202020204" pitchFamily="34" charset="0"/>
                                          </a:rPr>
                                          <m:t>flash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z="3200">
                                            <a:latin typeface="Arial" panose="020B0604020202020204" pitchFamily="34" charset="0"/>
                                            <a:cs typeface="Arial" panose="020B0604020202020204" pitchFamily="34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z="3200">
                                            <a:latin typeface="Arial" panose="020B0604020202020204" pitchFamily="34" charset="0"/>
                                            <a:cs typeface="Arial" panose="020B0604020202020204" pitchFamily="34" charset="0"/>
                                          </a:rPr>
                                          <m:t>heating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z="3200">
                                            <a:latin typeface="Arial" panose="020B0604020202020204" pitchFamily="34" charset="0"/>
                                            <a:cs typeface="Arial" panose="020B0604020202020204" pitchFamily="34" charset="0"/>
                                          </a:rPr>
                                          <m:t>/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z="3200">
                                            <a:latin typeface="Arial" panose="020B0604020202020204" pitchFamily="34" charset="0"/>
                                            <a:cs typeface="Arial" panose="020B0604020202020204" pitchFamily="34" charset="0"/>
                                          </a:rPr>
                                          <m:t>shock</m:t>
                                        </m:r>
                                      </m:lim>
                                    </m:limUpp>
                                  </m:e>
                                  <m:lim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lim>
                                </m:limLow>
                                <m:r>
                                  <m:rPr>
                                    <m:nor/>
                                  </m:rPr>
                                  <a:rPr lang="en-US" sz="320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US" sz="320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 (</m:t>
                                </m:r>
                                <m:r>
                                  <m:rPr>
                                    <m:nor/>
                                  </m:rPr>
                                  <a:rPr lang="en-US" sz="3200" b="0" i="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en-US" sz="3200" smtClean="0">
                                    <a:latin typeface="Arial" panose="020B0604020202020204" pitchFamily="34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 </m:t>
                                </m:r>
                              </m:oMath>
                            </m:oMathPara>
                          </a14:m>
                          <a:endParaRPr lang="en-US" sz="3200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Carbon Vapor Supersaturation</a:t>
                          </a:r>
                        </a:p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320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  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320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sz="320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 (</m:t>
                              </m:r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v</m:t>
                              </m:r>
                              <m:r>
                                <m:rPr>
                                  <m:nor/>
                                </m:rPr>
                                <a:rPr lang="en-US" sz="3200">
                                  <a:latin typeface="Arial" panose="020B0604020202020204" pitchFamily="34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  <m:limLow>
                                <m:limLow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limUpp>
                                    <m:limUppPr>
                                      <m:ctrlPr>
                                        <a:rPr lang="en-US" sz="32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limUppPr>
                                    <m:e>
                                      <m:r>
                                        <a:rPr lang="en-US" sz="320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→</m:t>
                                      </m:r>
                                    </m:e>
                                    <m:lim>
                                      <m:r>
                                        <m:rPr>
                                          <m:nor/>
                                        </m:rPr>
                                        <a:rPr lang="en-US" sz="3200">
                                          <a:latin typeface="Arial" panose="020B0604020202020204" pitchFamily="34" charset="0"/>
                                          <a:cs typeface="Arial" panose="020B0604020202020204" pitchFamily="34" charset="0"/>
                                        </a:rPr>
                                        <m:t>supersaturation</m:t>
                                      </m:r>
                                    </m:lim>
                                  </m:limUpp>
                                </m:e>
                                <m:lim>
                                  <m:sSub>
                                    <m:sSubPr>
                                      <m:ctrlPr>
                                        <a:rPr lang="en-US" sz="32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lim>
                              </m:limLow>
                              <m:sSup>
                                <m:sSup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US" sz="3200">
                                              <a:latin typeface="Arial" panose="020B0604020202020204" pitchFamily="34" charset="0"/>
                                              <a:cs typeface="Arial" panose="020B0604020202020204" pitchFamily="34" charset="0"/>
                                            </a:rPr>
                                            <m:t>C</m:t>
                                          </m:r>
                                        </m:e>
                                        <m:sub>
                                          <m:r>
                                            <a:rPr lang="en-US" sz="320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32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32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 </m:t>
                              </m:r>
                            </m:oMath>
                          </a14:m>
                          <a:endParaRPr lang="en-US" sz="3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96934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63" name="Table 1062">
                <a:extLst>
                  <a:ext uri="{FF2B5EF4-FFF2-40B4-BE49-F238E27FC236}">
                    <a16:creationId xmlns:a16="http://schemas.microsoft.com/office/drawing/2014/main" id="{18B78FAF-3463-A4A3-7D61-2C365E048308}"/>
                  </a:ext>
                </a:extLst>
              </p:cNvPr>
              <p:cNvGraphicFramePr>
                <a:graphicFrameLocks noGrp="1"/>
              </p:cNvGraphicFramePr>
              <p:nvPr>
                <p:custDataLst>
                  <p:tags r:id="rId96"/>
                </p:custDataLst>
                <p:extLst>
                  <p:ext uri="{D42A27DB-BD31-4B8C-83A1-F6EECF244321}">
                    <p14:modId xmlns:p14="http://schemas.microsoft.com/office/powerpoint/2010/main" val="2837458909"/>
                  </p:ext>
                </p:extLst>
              </p:nvPr>
            </p:nvGraphicFramePr>
            <p:xfrm>
              <a:off x="33909000" y="23363892"/>
              <a:ext cx="8785744" cy="3534708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785744">
                      <a:extLst>
                        <a:ext uri="{9D8B030D-6E8A-4147-A177-3AD203B41FA5}">
                          <a16:colId xmlns:a16="http://schemas.microsoft.com/office/drawing/2014/main" val="2478027387"/>
                        </a:ext>
                      </a:extLst>
                    </a:gridCol>
                  </a:tblGrid>
                  <a:tr h="35347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7"/>
                          <a:stretch>
                            <a:fillRect t="-34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969342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068" name="Table 1067">
            <a:extLst>
              <a:ext uri="{FF2B5EF4-FFF2-40B4-BE49-F238E27FC236}">
                <a16:creationId xmlns:a16="http://schemas.microsoft.com/office/drawing/2014/main" id="{7E5CAA5C-C3B1-63B2-8634-A308E32A7A99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906736259"/>
              </p:ext>
            </p:extLst>
          </p:nvPr>
        </p:nvGraphicFramePr>
        <p:xfrm>
          <a:off x="12172489" y="26212800"/>
          <a:ext cx="6953711" cy="20696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3711">
                  <a:extLst>
                    <a:ext uri="{9D8B030D-6E8A-4147-A177-3AD203B41FA5}">
                      <a16:colId xmlns:a16="http://schemas.microsoft.com/office/drawing/2014/main" val="115397836"/>
                    </a:ext>
                  </a:extLst>
                </a:gridCol>
              </a:tblGrid>
              <a:tr h="206963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Ethanol C-C Bonds are ideal 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Atmospheric pressure </a:t>
                      </a:r>
                      <a:r>
                        <a:rPr lang="en-US" sz="3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microplasma</a:t>
                      </a:r>
                      <a:r>
                        <a:rPr lang="en-US" sz="3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 ≈ 100 °C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Residence time ≈1 </a:t>
                      </a:r>
                      <a:r>
                        <a:rPr lang="en-US" sz="3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endParaRPr lang="en-US" sz="3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414509"/>
                  </a:ext>
                </a:extLst>
              </a:tr>
            </a:tbl>
          </a:graphicData>
        </a:graphic>
      </p:graphicFrame>
      <p:pic>
        <p:nvPicPr>
          <p:cNvPr id="44" name="Picture 43">
            <a:extLst>
              <a:ext uri="{FF2B5EF4-FFF2-40B4-BE49-F238E27FC236}">
                <a16:creationId xmlns:a16="http://schemas.microsoft.com/office/drawing/2014/main" id="{D3A16F77-7314-F24A-3C8B-F9ECB06E464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8"/>
          <a:srcRect l="48525" t="2135" r="2127"/>
          <a:stretch>
            <a:fillRect/>
          </a:stretch>
        </p:blipFill>
        <p:spPr>
          <a:xfrm>
            <a:off x="31070390" y="14351940"/>
            <a:ext cx="8181866" cy="6598207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8D94EB23-AFB8-DED3-4901-30E3D03B6CA2}"/>
              </a:ext>
            </a:extLst>
          </p:cNvPr>
          <p:cNvSpPr txBox="1"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-32657" y="76200"/>
            <a:ext cx="44304857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 algn="ctr">
              <a:spcBef>
                <a:spcPts val="95"/>
              </a:spcBef>
            </a:pPr>
            <a:r>
              <a:rPr lang="en-US" sz="12000" spc="-10" dirty="0">
                <a:latin typeface="Arial" panose="020B0604020202020204" pitchFamily="34" charset="0"/>
                <a:cs typeface="Arial" panose="020B0604020202020204" pitchFamily="34" charset="0"/>
              </a:rPr>
              <a:t>Coordinated In-Situ Analysis of Meteoritic Nanodiamonds </a:t>
            </a:r>
            <a:endParaRPr sz="12000"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E40BF10-1776-5CD8-63B3-BAF2A167457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5326773" y="2436932"/>
            <a:ext cx="27464658" cy="33605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635" algn="l">
              <a:lnSpc>
                <a:spcPct val="100200"/>
              </a:lnSpc>
              <a:spcBef>
                <a:spcPts val="85"/>
              </a:spcBef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Havishk Tripathi</a:t>
            </a:r>
            <a:r>
              <a:rPr lang="en-US" sz="7200" baseline="30000" dirty="0">
                <a:latin typeface="Arial" panose="020B0604020202020204" pitchFamily="34" charset="0"/>
                <a:cs typeface="Arial" panose="020B0604020202020204" pitchFamily="34" charset="0"/>
              </a:rPr>
              <a:t>1,2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 Rhonda Stroud</a:t>
            </a:r>
            <a:r>
              <a:rPr lang="en-US" sz="7200" baseline="30000" dirty="0">
                <a:latin typeface="Arial" panose="020B0604020202020204" pitchFamily="34" charset="0"/>
                <a:cs typeface="Arial" panose="020B0604020202020204" pitchFamily="34" charset="0"/>
              </a:rPr>
              <a:t>1,2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, Larry Nittler</a:t>
            </a:r>
            <a:r>
              <a:rPr lang="en-US" sz="72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72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7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indent="635" algn="l">
              <a:lnSpc>
                <a:spcPct val="100200"/>
              </a:lnSpc>
              <a:spcBef>
                <a:spcPts val="85"/>
              </a:spcBef>
            </a:pPr>
            <a:r>
              <a:rPr lang="en-US" sz="72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School of Earth and Space Exploration, ASU, Tempe, AZ </a:t>
            </a:r>
          </a:p>
          <a:p>
            <a:pPr marL="12700" marR="5080" indent="635" algn="l">
              <a:lnSpc>
                <a:spcPct val="100200"/>
              </a:lnSpc>
              <a:spcBef>
                <a:spcPts val="85"/>
              </a:spcBef>
            </a:pPr>
            <a:r>
              <a:rPr lang="en-US" sz="72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Buseck</a:t>
            </a:r>
            <a:r>
              <a:rPr lang="en-US" sz="72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Center for Meteorite Studies, ASU, Tempe, AZ</a:t>
            </a:r>
            <a:endParaRPr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3EB5621-E71C-A26A-3243-0741981E5332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-18010" y="15697200"/>
            <a:ext cx="10609806" cy="1021433"/>
          </a:xfrm>
          <a:prstGeom prst="rect">
            <a:avLst/>
          </a:prstGeom>
          <a:solidFill>
            <a:srgbClr val="8E0C41"/>
          </a:solidFill>
        </p:spPr>
        <p:txBody>
          <a:bodyPr vert="horz" wrap="square" lIns="0" tIns="97155" rIns="0" bIns="0" rtlCol="0">
            <a:spAutoFit/>
          </a:bodyPr>
          <a:lstStyle/>
          <a:p>
            <a:pPr algn="ctr">
              <a:spcBef>
                <a:spcPts val="765"/>
              </a:spcBef>
            </a:pPr>
            <a:r>
              <a:rPr lang="en-US" sz="60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7853AEC-092C-21C7-0E5A-FA230DC48D9B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" y="16916400"/>
            <a:ext cx="3039572" cy="1797287"/>
          </a:xfrm>
          <a:prstGeom prst="rect">
            <a:avLst/>
          </a:prstGeom>
          <a:ln w="76200">
            <a:solidFill>
              <a:schemeClr val="tx1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lvl="1"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Sulfur -embed</a:t>
            </a:r>
          </a:p>
          <a:p>
            <a:pPr lvl="1"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Matrix,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Microtome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98F5EAB-9891-E6F6-4ABE-65DB2E809741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-76200" y="29167875"/>
            <a:ext cx="10240162" cy="1007327"/>
          </a:xfrm>
          <a:prstGeom prst="rect">
            <a:avLst/>
          </a:prstGeom>
          <a:solidFill>
            <a:srgbClr val="8E0C41"/>
          </a:solidFill>
        </p:spPr>
        <p:txBody>
          <a:bodyPr vert="horz" wrap="square" lIns="0" tIns="83185" rIns="0" bIns="0" rtlCol="0">
            <a:spAutoFit/>
          </a:bodyPr>
          <a:lstStyle/>
          <a:p>
            <a:pPr algn="ctr">
              <a:spcBef>
                <a:spcPts val="655"/>
              </a:spcBef>
            </a:pPr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3D4DF0DD-5F87-BFA3-E6A4-D57B824F3DEF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-32657" y="6629400"/>
            <a:ext cx="12377057" cy="1040028"/>
          </a:xfrm>
          <a:prstGeom prst="rect">
            <a:avLst/>
          </a:prstGeom>
          <a:solidFill>
            <a:srgbClr val="8E0C41"/>
          </a:solidFill>
        </p:spPr>
        <p:txBody>
          <a:bodyPr vert="horz" wrap="square" lIns="0" tIns="96520" rIns="0" bIns="0" rtlCol="0">
            <a:spAutoFit/>
          </a:bodyPr>
          <a:lstStyle/>
          <a:p>
            <a:pPr algn="ctr"/>
            <a:r>
              <a:rPr lang="en-US" sz="6000" b="1" spc="-1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E2E5831A-395E-B789-EE5D-0325470FCCF3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2161210" y="6629400"/>
            <a:ext cx="31729989" cy="1040028"/>
          </a:xfrm>
          <a:prstGeom prst="rect">
            <a:avLst/>
          </a:prstGeom>
          <a:solidFill>
            <a:srgbClr val="8E0C41"/>
          </a:solidFill>
        </p:spPr>
        <p:txBody>
          <a:bodyPr vert="horz" wrap="square" lIns="0" tIns="85090" rIns="0" bIns="0" rtlCol="0">
            <a:spAutoFit/>
          </a:bodyPr>
          <a:lstStyle/>
          <a:p>
            <a:pPr algn="ctr">
              <a:spcBef>
                <a:spcPts val="670"/>
              </a:spcBef>
            </a:pPr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STEM-EDXS-EELS Results</a:t>
            </a:r>
            <a:endParaRPr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393C4AA-7DB1-D580-3ECD-81064856EE5E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99"/>
          <a:stretch>
            <a:fillRect/>
          </a:stretch>
        </p:blipFill>
        <p:spPr>
          <a:xfrm>
            <a:off x="30253286" y="39011087"/>
            <a:ext cx="13666381" cy="48768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57E90BB-6BC8-5152-3786-EC4BCFEFE0FC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99"/>
          <a:stretch>
            <a:fillRect/>
          </a:stretch>
        </p:blipFill>
        <p:spPr>
          <a:xfrm>
            <a:off x="-32657" y="38882436"/>
            <a:ext cx="14036183" cy="5008764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9CABA6F-7A3A-1CBA-5C6E-B8CE4D369577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-32657" y="7696200"/>
            <a:ext cx="11843657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Meteoritic nanodiamonds (NDs)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carbon nanograins (2–5 nm) trapped in carbonaceous meteorites thought to be presolar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carry stellar nucleosynthetic anomalies and encode processes predating the Solar System.</a:t>
            </a:r>
          </a:p>
          <a:p>
            <a:r>
              <a:rPr lang="en-US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</a:p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Traditional bulk analyses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mask ND subpopulation variation, preventing origin(s) identification.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4000" b="1" u="sng" dirty="0">
                <a:solidFill>
                  <a:schemeClr val="tx1"/>
                </a:solidFill>
                <a:latin typeface="Arial" panose="020B0604020202020204" pitchFamily="34" charset="0"/>
                <a:ea typeface="quote-cjk-patch"/>
                <a:cs typeface="Arial" panose="020B0604020202020204" pitchFamily="34" charset="0"/>
              </a:rPr>
              <a:t>Objective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Differentiate 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presolar stardust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vs. 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solar system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ND formation </a:t>
            </a:r>
            <a:r>
              <a:rPr lang="en-US" altLang="en-US" sz="4000" dirty="0">
                <a:solidFill>
                  <a:schemeClr val="tx1"/>
                </a:solidFill>
                <a:latin typeface="Arial" panose="020B0604020202020204" pitchFamily="34" charset="0"/>
                <a:ea typeface="quote-cjk-patch"/>
                <a:cs typeface="Arial" panose="020B0604020202020204" pitchFamily="34" charset="0"/>
              </a:rPr>
              <a:t>in carbonaceous chondrites and returned asteroid samples</a:t>
            </a:r>
          </a:p>
        </p:txBody>
      </p:sp>
      <p:sp>
        <p:nvSpPr>
          <p:cNvPr id="48" name="object 6">
            <a:extLst>
              <a:ext uri="{FF2B5EF4-FFF2-40B4-BE49-F238E27FC236}">
                <a16:creationId xmlns:a16="http://schemas.microsoft.com/office/drawing/2014/main" id="{4CB626D0-A71F-BF07-41A1-90E2094A7D3C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6192566" y="17221200"/>
            <a:ext cx="3561034" cy="1366400"/>
          </a:xfrm>
          <a:prstGeom prst="rect">
            <a:avLst/>
          </a:prstGeom>
          <a:ln w="76200">
            <a:solidFill>
              <a:schemeClr val="tx1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lvl="1"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70-100 nm </a:t>
            </a:r>
          </a:p>
          <a:p>
            <a:pPr lvl="1"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thin section</a:t>
            </a:r>
          </a:p>
        </p:txBody>
      </p:sp>
      <p:sp>
        <p:nvSpPr>
          <p:cNvPr id="55" name="object 6">
            <a:extLst>
              <a:ext uri="{FF2B5EF4-FFF2-40B4-BE49-F238E27FC236}">
                <a16:creationId xmlns:a16="http://schemas.microsoft.com/office/drawing/2014/main" id="{FAB047AD-1C98-C16E-1CF1-215B6E79CC41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6212151" y="22780309"/>
            <a:ext cx="3561034" cy="689291"/>
          </a:xfrm>
          <a:prstGeom prst="rect">
            <a:avLst/>
          </a:prstGeom>
          <a:ln w="76200">
            <a:solidFill>
              <a:schemeClr val="tx1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lvl="1"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C,N Isotopes</a:t>
            </a:r>
          </a:p>
        </p:txBody>
      </p:sp>
      <p:sp>
        <p:nvSpPr>
          <p:cNvPr id="56" name="object 6">
            <a:extLst>
              <a:ext uri="{FF2B5EF4-FFF2-40B4-BE49-F238E27FC236}">
                <a16:creationId xmlns:a16="http://schemas.microsoft.com/office/drawing/2014/main" id="{EBD18C76-BB06-A909-7B48-D68782AE0074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34055" y="19547339"/>
            <a:ext cx="3090149" cy="2720617"/>
          </a:xfrm>
          <a:prstGeom prst="rect">
            <a:avLst/>
          </a:prstGeom>
          <a:ln w="76200">
            <a:solidFill>
              <a:schemeClr val="tx1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lvl="1"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In-situ aberration</a:t>
            </a:r>
          </a:p>
          <a:p>
            <a:pPr lvl="1"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corrected STEM/TEM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881B88-84DD-3306-1323-8CA9E43CD404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6192566" y="19346139"/>
            <a:ext cx="3561034" cy="280076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EDXS (composition)</a:t>
            </a:r>
          </a:p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EELS (bonding)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453EEEA-1A5E-84D3-BB42-8382D0865A1C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71732" y="22791162"/>
            <a:ext cx="3052468" cy="76944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NanoSIMS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C2FBCB-B4B5-4DB4-44F5-FD0A729399F8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26455076" y="7696200"/>
            <a:ext cx="4710724" cy="12916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029"/>
              </a:spcBef>
              <a:spcAft>
                <a:spcPts val="1029"/>
              </a:spcAft>
            </a:pP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1 (left)</a:t>
            </a:r>
            <a:b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STEM HAADF of microtomed Ryugu particle on lacey carbon grid.</a:t>
            </a:r>
          </a:p>
          <a:p>
            <a:pPr algn="ctr">
              <a:spcBef>
                <a:spcPts val="1029"/>
              </a:spcBef>
              <a:spcAft>
                <a:spcPts val="1029"/>
              </a:spcAft>
            </a:pP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 Organic matter (OM) with embedded nanodiamonds (OMEN) (</a:t>
            </a:r>
            <a:r>
              <a:rPr lang="en-US" sz="4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magenta</a:t>
            </a: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>
              <a:spcBef>
                <a:spcPts val="1029"/>
              </a:spcBef>
              <a:spcAft>
                <a:spcPts val="1029"/>
              </a:spcAft>
            </a:pP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 Petrographic context OMEN in fine grained matrix (phyllosilicates/ sulfides/diamond-free OM). Elliptical void in OMEN suggests 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NDs form as an </a:t>
            </a:r>
            <a:r>
              <a:rPr lang="en-US" sz="40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interstellar icy particle rind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CAF494-7BDC-9DDF-0AD0-2703D8693BC6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2998858" y="16903392"/>
            <a:ext cx="2944742" cy="1998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Sample Prep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2FEAEEA-BE68-DC00-E818-D3BA9956CB20}"/>
              </a:ext>
            </a:extLst>
          </p:cNvPr>
          <p:cNvCxnSpPr>
            <a:cxnSpLocks/>
          </p:cNvCxnSpPr>
          <p:nvPr>
            <p:custDataLst>
              <p:tags r:id="rId23"/>
            </p:custDataLst>
          </p:nvPr>
        </p:nvCxnSpPr>
        <p:spPr>
          <a:xfrm>
            <a:off x="3039573" y="17938154"/>
            <a:ext cx="314105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A76C20E-1591-4070-54F7-DFC246CC8DFF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2398088" y="20138206"/>
            <a:ext cx="44240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Imaging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A2C324D-984C-12EC-B57C-676853455E4E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2743200" y="22174200"/>
            <a:ext cx="3581400" cy="1998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Isotopic Imaging</a:t>
            </a:r>
          </a:p>
        </p:txBody>
      </p:sp>
      <p:pic>
        <p:nvPicPr>
          <p:cNvPr id="51" name="Picture 50" descr="A black background with pink text&#10;&#10;AI-generated content may be incorrect.">
            <a:extLst>
              <a:ext uri="{FF2B5EF4-FFF2-40B4-BE49-F238E27FC236}">
                <a16:creationId xmlns:a16="http://schemas.microsoft.com/office/drawing/2014/main" id="{7D56006F-27BB-5C4F-C9E0-009FAECF5442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1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6374" y="2276250"/>
            <a:ext cx="15353426" cy="3898081"/>
          </a:xfrm>
          <a:prstGeom prst="rect">
            <a:avLst/>
          </a:prstGeom>
        </p:spPr>
      </p:pic>
      <p:cxnSp>
        <p:nvCxnSpPr>
          <p:cNvPr id="1053" name="Straight Arrow Connector 1052">
            <a:extLst>
              <a:ext uri="{FF2B5EF4-FFF2-40B4-BE49-F238E27FC236}">
                <a16:creationId xmlns:a16="http://schemas.microsoft.com/office/drawing/2014/main" id="{0F4651EB-1AF1-0694-C142-8680FE2A7CC8}"/>
              </a:ext>
            </a:extLst>
          </p:cNvPr>
          <p:cNvCxnSpPr>
            <a:cxnSpLocks/>
          </p:cNvCxnSpPr>
          <p:nvPr>
            <p:custDataLst>
              <p:tags r:id="rId27"/>
            </p:custDataLst>
          </p:nvPr>
        </p:nvCxnSpPr>
        <p:spPr>
          <a:xfrm>
            <a:off x="3124204" y="21052428"/>
            <a:ext cx="305616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Arrow Connector 1053">
            <a:extLst>
              <a:ext uri="{FF2B5EF4-FFF2-40B4-BE49-F238E27FC236}">
                <a16:creationId xmlns:a16="http://schemas.microsoft.com/office/drawing/2014/main" id="{DC350F2A-79DF-263F-A02F-4D5CB14B9D27}"/>
              </a:ext>
            </a:extLst>
          </p:cNvPr>
          <p:cNvCxnSpPr>
            <a:cxnSpLocks/>
          </p:cNvCxnSpPr>
          <p:nvPr>
            <p:custDataLst>
              <p:tags r:id="rId28"/>
            </p:custDataLst>
          </p:nvPr>
        </p:nvCxnSpPr>
        <p:spPr>
          <a:xfrm>
            <a:off x="3124204" y="23173288"/>
            <a:ext cx="306292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7" name="object 17">
            <a:extLst>
              <a:ext uri="{FF2B5EF4-FFF2-40B4-BE49-F238E27FC236}">
                <a16:creationId xmlns:a16="http://schemas.microsoft.com/office/drawing/2014/main" id="{0C8A37B5-7B84-30E0-1302-DF5401E8D815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10591796" y="20981772"/>
            <a:ext cx="33327874" cy="1009251"/>
          </a:xfrm>
          <a:prstGeom prst="rect">
            <a:avLst/>
          </a:prstGeom>
          <a:solidFill>
            <a:srgbClr val="8E0C41"/>
          </a:solidFill>
        </p:spPr>
        <p:txBody>
          <a:bodyPr vert="horz" wrap="square" lIns="0" tIns="85090" rIns="0" bIns="0" rtlCol="0">
            <a:spAutoFit/>
          </a:bodyPr>
          <a:lstStyle/>
          <a:p>
            <a:pPr algn="ctr">
              <a:spcBef>
                <a:spcPts val="670"/>
              </a:spcBef>
            </a:pPr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Formation Mechanisms &amp; Distinct Isotopic Fingerprints</a:t>
            </a:r>
            <a:endParaRPr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77" name="Table 1076">
            <a:extLst>
              <a:ext uri="{FF2B5EF4-FFF2-40B4-BE49-F238E27FC236}">
                <a16:creationId xmlns:a16="http://schemas.microsoft.com/office/drawing/2014/main" id="{96A25F6A-5CC4-9371-4F0D-26B6F4DFE425}"/>
              </a:ext>
            </a:extLst>
          </p:cNvPr>
          <p:cNvGraphicFramePr>
            <a:graphicFrameLocks noGrp="1"/>
          </p:cNvGraphicFramePr>
          <p:nvPr>
            <p:custDataLst>
              <p:tags r:id="rId30"/>
            </p:custDataLst>
            <p:extLst>
              <p:ext uri="{D42A27DB-BD31-4B8C-83A1-F6EECF244321}">
                <p14:modId xmlns:p14="http://schemas.microsoft.com/office/powerpoint/2010/main" val="4244251486"/>
              </p:ext>
            </p:extLst>
          </p:nvPr>
        </p:nvGraphicFramePr>
        <p:xfrm>
          <a:off x="21431461" y="22576977"/>
          <a:ext cx="5591208" cy="17168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91208">
                  <a:extLst>
                    <a:ext uri="{9D8B030D-6E8A-4147-A177-3AD203B41FA5}">
                      <a16:colId xmlns:a16="http://schemas.microsoft.com/office/drawing/2014/main" val="412446328"/>
                    </a:ext>
                  </a:extLst>
                </a:gridCol>
              </a:tblGrid>
              <a:tr h="17168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Circumstellar Outflow </a:t>
                      </a:r>
                    </a:p>
                    <a:p>
                      <a:pPr algn="ctr" fontAlgn="b"/>
                      <a:r>
                        <a:rPr lang="en-US" sz="4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(CTTS at 1 AU)</a:t>
                      </a:r>
                      <a:endParaRPr lang="en-US" sz="4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332952"/>
                  </a:ext>
                </a:extLst>
              </a:tr>
            </a:tbl>
          </a:graphicData>
        </a:graphic>
      </p:graphicFrame>
      <p:graphicFrame>
        <p:nvGraphicFramePr>
          <p:cNvPr id="1078" name="Table 1077">
            <a:extLst>
              <a:ext uri="{FF2B5EF4-FFF2-40B4-BE49-F238E27FC236}">
                <a16:creationId xmlns:a16="http://schemas.microsoft.com/office/drawing/2014/main" id="{4F129517-E4AB-C124-148E-34F6C5E82FAD}"/>
              </a:ext>
            </a:extLst>
          </p:cNvPr>
          <p:cNvGraphicFramePr>
            <a:graphicFrameLocks noGrp="1"/>
          </p:cNvGraphicFramePr>
          <p:nvPr>
            <p:custDataLst>
              <p:tags r:id="rId31"/>
            </p:custDataLst>
            <p:extLst>
              <p:ext uri="{D42A27DB-BD31-4B8C-83A1-F6EECF244321}">
                <p14:modId xmlns:p14="http://schemas.microsoft.com/office/powerpoint/2010/main" val="2253402324"/>
              </p:ext>
            </p:extLst>
          </p:nvPr>
        </p:nvGraphicFramePr>
        <p:xfrm>
          <a:off x="22737874" y="25222200"/>
          <a:ext cx="2830266" cy="1950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30266">
                  <a:extLst>
                    <a:ext uri="{9D8B030D-6E8A-4147-A177-3AD203B41FA5}">
                      <a16:colId xmlns:a16="http://schemas.microsoft.com/office/drawing/2014/main" val="4183347980"/>
                    </a:ext>
                  </a:extLst>
                </a:gridCol>
              </a:tblGrid>
              <a:tr h="18256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FUV Flux </a:t>
                      </a:r>
                    </a:p>
                    <a:p>
                      <a:pPr algn="ctr" fontAlgn="b"/>
                      <a:r>
                        <a:rPr lang="en-US" sz="3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(erg cm⁻² s⁻¹)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b"/>
                      <a:r>
                        <a:rPr lang="en-US" sz="3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(912-1700Å)</a:t>
                      </a:r>
                    </a:p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~1.6 × 10⁴</a:t>
                      </a: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6008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908DAD0-5423-F55C-8599-8E10CDA453ED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21447652" y="25860636"/>
            <a:ext cx="1450188" cy="1077218"/>
          </a:xfrm>
          <a:prstGeom prst="rect">
            <a:avLst/>
          </a:prstGeom>
          <a:noFill/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UV Flux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EBCFD39-0F74-1991-4931-47086F17C47C}"/>
              </a:ext>
            </a:extLst>
          </p:cNvPr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101"/>
          <a:stretch>
            <a:fillRect/>
          </a:stretch>
        </p:blipFill>
        <p:spPr>
          <a:xfrm>
            <a:off x="11916742" y="7802012"/>
            <a:ext cx="14432591" cy="1284500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C6DE28A-0B10-2DBF-267F-1FFB2C9B11EA}"/>
              </a:ext>
            </a:extLst>
          </p:cNvPr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98"/>
          <a:srcRect t="1822" r="51485"/>
          <a:stretch>
            <a:fillRect/>
          </a:stretch>
        </p:blipFill>
        <p:spPr>
          <a:xfrm>
            <a:off x="31070390" y="7763605"/>
            <a:ext cx="8181866" cy="662178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4A5C4EC-51F3-F615-468A-3DDB1F174574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38848268" y="7875942"/>
            <a:ext cx="5238875" cy="10433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Figure 2 </a:t>
            </a:r>
          </a:p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Spectrum image ROI (inset) and</a:t>
            </a:r>
          </a:p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Extracted EDXS spectra from Amorphous C </a:t>
            </a:r>
          </a:p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is N-richer than ND  (</a:t>
            </a:r>
            <a:r>
              <a:rPr lang="en-US" sz="4000" b="1" dirty="0">
                <a:solidFill>
                  <a:srgbClr val="8592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). </a:t>
            </a:r>
          </a:p>
          <a:p>
            <a:pPr algn="ctr"/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Cu peak = system artifact; Si/Al/Mg/Fe/O from heteroatoms in OM; residual from acid dissolution.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 Extracted</a:t>
            </a:r>
          </a:p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EELS C K-edge</a:t>
            </a:r>
          </a:p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From  </a:t>
            </a:r>
          </a:p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ND (sp³) </a:t>
            </a:r>
          </a:p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amor-OM (sp²)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0001119-E8A1-B8BE-23E0-2322126F37AB}"/>
                  </a:ext>
                </a:extLst>
              </p:cNvPr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10816210" y="24160538"/>
                <a:ext cx="10824590" cy="2520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3200" dirty="0" smtClean="0">
                              <a:effectLst/>
                              <a:latin typeface="Arial" panose="020B0604020202020204" pitchFamily="34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3200" dirty="0" smtClean="0">
                              <a:effectLst/>
                              <a:latin typeface="Arial" panose="020B0604020202020204" pitchFamily="34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US" sz="3200" dirty="0" smtClean="0">
                              <a:effectLst/>
                              <a:latin typeface="Arial" panose="020B0604020202020204" pitchFamily="34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₂</m:t>
                          </m:r>
                          <m:r>
                            <m:rPr>
                              <m:nor/>
                            </m:rPr>
                            <a:rPr lang="en-US" sz="3200" dirty="0" smtClean="0">
                              <a:effectLst/>
                              <a:latin typeface="Arial" panose="020B0604020202020204" pitchFamily="34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H</m:t>
                          </m:r>
                          <m:r>
                            <m:rPr>
                              <m:nor/>
                            </m:rPr>
                            <a:rPr lang="en-US" sz="3200" dirty="0" smtClean="0">
                              <a:effectLst/>
                              <a:latin typeface="Arial" panose="020B0604020202020204" pitchFamily="34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₅</m:t>
                          </m:r>
                          <m:r>
                            <m:rPr>
                              <m:nor/>
                            </m:rPr>
                            <a:rPr lang="en-US" sz="3200" dirty="0" smtClean="0">
                              <a:effectLst/>
                              <a:latin typeface="Arial" panose="020B0604020202020204" pitchFamily="34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OH</m:t>
                          </m:r>
                          <m:r>
                            <m:rPr>
                              <m:nor/>
                            </m:rPr>
                            <a:rPr lang="en-US" sz="3200" dirty="0" smtClean="0">
                              <a:effectLst/>
                              <a:latin typeface="Arial" panose="020B0604020202020204" pitchFamily="34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  <m:sub>
                          <m:r>
                            <a:rPr lang="en-US" sz="3200" b="0" i="1" dirty="0" smtClean="0">
                              <a:effectLst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sub>
                      </m:sSub>
                      <m:limLow>
                        <m:limLowPr>
                          <m:ctrlPr>
                            <a:rPr lang="en-US" sz="32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limUpp>
                            <m:limUp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sz="32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</m:e>
                            <m:lim>
                              <m:r>
                                <m:rPr>
                                  <m:nor/>
                                </m:rPr>
                                <a:rPr lang="en-US" sz="3200">
                                  <a:latin typeface="Arial" panose="020B0604020202020204" pitchFamily="34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plasma</m:t>
                              </m:r>
                            </m:lim>
                          </m:limUpp>
                        </m:e>
                        <m:li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lim>
                      </m:limLow>
                      <m:r>
                        <a:rPr lang="en-US" sz="3200" i="1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3200" smtClean="0">
                              <a:latin typeface="Arial" panose="020B0604020202020204" pitchFamily="34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US" sz="3200" i="1" smtClean="0">
                              <a:latin typeface="Arial" panose="020B0604020202020204" pitchFamily="34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3200" smtClean="0">
                              <a:latin typeface="Arial" panose="020B0604020202020204" pitchFamily="34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based</m:t>
                          </m:r>
                          <m:r>
                            <m:rPr>
                              <m:nor/>
                            </m:rPr>
                            <a:rPr lang="en-US" sz="3200" smtClean="0">
                              <a:latin typeface="Arial" panose="020B0604020202020204" pitchFamily="34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smtClean="0">
                              <a:latin typeface="Arial" panose="020B0604020202020204" pitchFamily="34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radicals</m:t>
                          </m:r>
                        </m:e>
                      </m:d>
                      <m:r>
                        <a:rPr lang="en-US" sz="320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OH</m:t>
                      </m:r>
                      <m:r>
                        <a:rPr lang="en-US" sz="320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latin typeface="Arial" panose="020B060402020202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 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3200">
                              <a:latin typeface="Arial" panose="020B0604020202020204" pitchFamily="34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US" sz="3200" i="1">
                              <a:latin typeface="Arial" panose="020B0604020202020204" pitchFamily="34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sz="3200">
                              <a:latin typeface="Arial" panose="020B0604020202020204" pitchFamily="34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based</m:t>
                          </m:r>
                          <m:r>
                            <m:rPr>
                              <m:nor/>
                            </m:rPr>
                            <a:rPr lang="en-US" sz="3200">
                              <a:latin typeface="Arial" panose="020B0604020202020204" pitchFamily="34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>
                              <a:latin typeface="Arial" panose="020B0604020202020204" pitchFamily="34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radicals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•</m:t>
                      </m:r>
                      <m:limLow>
                        <m:limLowPr>
                          <m:ctrlPr>
                            <a:rPr lang="en-US" sz="32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limUpp>
                            <m:limUp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sz="32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</m:e>
                            <m:lim>
                              <m:r>
                                <m:rPr>
                                  <m:nor/>
                                </m:rPr>
                                <a:rPr lang="en-US" sz="3200">
                                  <a:latin typeface="Arial" panose="020B0604020202020204" pitchFamily="34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association</m:t>
                              </m:r>
                            </m:lim>
                          </m:limUpp>
                        </m:e>
                        <m:li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lim>
                      </m:limLow>
                      <m:r>
                        <m:rPr>
                          <m:nor/>
                        </m:rPr>
                        <a:rPr lang="en-US" sz="3200" b="0" i="1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m:rPr>
                          <m:nor/>
                        </m:rPr>
                        <a:rPr lang="en-US" sz="3200" i="1" smtClean="0"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sz="3200" b="0" i="0" smtClean="0"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terminated</m:t>
                      </m:r>
                      <m:r>
                        <m:rPr>
                          <m:nor/>
                        </m:rPr>
                        <a:rPr lang="en-US" sz="3200" b="0" i="0" smtClean="0"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ₙ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ₘ</m:t>
                              </m:r>
                            </m:e>
                          </m:d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200" dirty="0">
                  <a:latin typeface="Arial" panose="020B06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endParaRPr lang="en-US" sz="3200" dirty="0">
                  <a:latin typeface="Arial" panose="020B06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0001119-E8A1-B8BE-23E0-2322126F3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2"/>
                </p:custDataLst>
              </p:nvPr>
            </p:nvSpPr>
            <p:spPr>
              <a:xfrm>
                <a:off x="10816210" y="24160538"/>
                <a:ext cx="10824590" cy="2520177"/>
              </a:xfrm>
              <a:prstGeom prst="rect">
                <a:avLst/>
              </a:prstGeom>
              <a:blipFill>
                <a:blip r:embed="rId10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DF65FDA4-75C7-1DAD-43C1-72F342D529AB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2813121" y="22631400"/>
            <a:ext cx="69226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Radical Mediated Nucleation</a:t>
            </a:r>
            <a:endParaRPr lang="en-US" sz="4000" i="1" dirty="0"/>
          </a:p>
        </p:txBody>
      </p:sp>
      <p:sp>
        <p:nvSpPr>
          <p:cNvPr id="62" name="object 7">
            <a:extLst>
              <a:ext uri="{FF2B5EF4-FFF2-40B4-BE49-F238E27FC236}">
                <a16:creationId xmlns:a16="http://schemas.microsoft.com/office/drawing/2014/main" id="{CB36CC1B-70D8-A4D4-BE05-EC5FC2297B17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-32659" y="24164182"/>
            <a:ext cx="10240162" cy="1007327"/>
          </a:xfrm>
          <a:prstGeom prst="rect">
            <a:avLst/>
          </a:prstGeom>
          <a:solidFill>
            <a:srgbClr val="8E0C41"/>
          </a:solidFill>
        </p:spPr>
        <p:txBody>
          <a:bodyPr vert="horz" wrap="square" lIns="0" tIns="83185" rIns="0" bIns="0" rtlCol="0">
            <a:spAutoFit/>
          </a:bodyPr>
          <a:lstStyle/>
          <a:p>
            <a:pPr algn="ctr">
              <a:spcBef>
                <a:spcPts val="655"/>
              </a:spcBef>
            </a:pPr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Approach</a:t>
            </a:r>
            <a:endParaRPr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5D86C9-9C24-1D3A-8774-FAE89421AF54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1358290" y="36571297"/>
            <a:ext cx="942696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>
              <a:defRPr/>
            </a:pPr>
            <a:r>
              <a:rPr lang="en-US" sz="3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Organic ice mantles absorb FUV photons (λ &lt; 200 nm)</a:t>
            </a:r>
          </a:p>
          <a:p>
            <a:pPr algn="ctr" fontAlgn="b">
              <a:defRPr/>
            </a:pPr>
            <a:r>
              <a:rPr lang="en-US" sz="3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</a:t>
            </a:r>
            <a:r>
              <a:rPr lang="en-US" sz="3200" baseline="-250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</a:t>
            </a:r>
            <a:r>
              <a:rPr lang="en-US" sz="3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O-rich ice + minor CH₄, CH₃OH, CO, NH₃</a:t>
            </a:r>
          </a:p>
          <a:p>
            <a:pPr algn="ctr" fontAlgn="b">
              <a:defRPr/>
            </a:pPr>
            <a:r>
              <a:rPr lang="en-US" sz="32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(1-5%)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E0C336-F109-44B6-5DB5-25FAF0C6432A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2030144" y="34481869"/>
            <a:ext cx="8545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>
              <a:defRPr/>
            </a:pPr>
            <a:r>
              <a:rPr lang="en-US" sz="3600" b="1" u="sng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UV Photolysis of Organic-Rich Ices</a:t>
            </a:r>
            <a:endParaRPr lang="en-US" sz="3600" b="1" u="sng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6777F7C0-2749-232C-3E23-B72DD7B82038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5343410" y="35076825"/>
            <a:ext cx="16090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>
              <a:defRPr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G₀ &gt; 30</a:t>
            </a:r>
            <a:endParaRPr lang="en-US" sz="32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1" name="TextBox 1100">
            <a:extLst>
              <a:ext uri="{FF2B5EF4-FFF2-40B4-BE49-F238E27FC236}">
                <a16:creationId xmlns:a16="http://schemas.microsoft.com/office/drawing/2014/main" id="{75FDD52E-8C36-8FB4-EACD-0C9842C0FBD8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0" y="25171509"/>
            <a:ext cx="99682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Locate ND clusters embedded in organic matter in carbonaceous chondrites and returned asteroid samples</a:t>
            </a:r>
          </a:p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Measure C and N isotopes of clusters to check for multiple formation histories</a:t>
            </a:r>
          </a:p>
        </p:txBody>
      </p:sp>
      <p:graphicFrame>
        <p:nvGraphicFramePr>
          <p:cNvPr id="1115" name="Table 1114">
            <a:extLst>
              <a:ext uri="{FF2B5EF4-FFF2-40B4-BE49-F238E27FC236}">
                <a16:creationId xmlns:a16="http://schemas.microsoft.com/office/drawing/2014/main" id="{28EB5A6E-214B-2F66-5BAD-4528BAFD6BC5}"/>
              </a:ext>
            </a:extLst>
          </p:cNvPr>
          <p:cNvGraphicFramePr>
            <a:graphicFrameLocks noGrp="1"/>
          </p:cNvGraphicFramePr>
          <p:nvPr>
            <p:custDataLst>
              <p:tags r:id="rId43"/>
            </p:custDataLst>
          </p:nvPr>
        </p:nvGraphicFramePr>
        <p:xfrm>
          <a:off x="0" y="0"/>
          <a:ext cx="137428" cy="320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82">
                  <a:extLst>
                    <a:ext uri="{9D8B030D-6E8A-4147-A177-3AD203B41FA5}">
                      <a16:colId xmlns:a16="http://schemas.microsoft.com/office/drawing/2014/main" val="1853228416"/>
                    </a:ext>
                  </a:extLst>
                </a:gridCol>
                <a:gridCol w="25582">
                  <a:extLst>
                    <a:ext uri="{9D8B030D-6E8A-4147-A177-3AD203B41FA5}">
                      <a16:colId xmlns:a16="http://schemas.microsoft.com/office/drawing/2014/main" val="328914200"/>
                    </a:ext>
                  </a:extLst>
                </a:gridCol>
                <a:gridCol w="25582">
                  <a:extLst>
                    <a:ext uri="{9D8B030D-6E8A-4147-A177-3AD203B41FA5}">
                      <a16:colId xmlns:a16="http://schemas.microsoft.com/office/drawing/2014/main" val="3802514165"/>
                    </a:ext>
                  </a:extLst>
                </a:gridCol>
                <a:gridCol w="25582">
                  <a:extLst>
                    <a:ext uri="{9D8B030D-6E8A-4147-A177-3AD203B41FA5}">
                      <a16:colId xmlns:a16="http://schemas.microsoft.com/office/drawing/2014/main" val="3683758662"/>
                    </a:ext>
                  </a:extLst>
                </a:gridCol>
                <a:gridCol w="35100">
                  <a:extLst>
                    <a:ext uri="{9D8B030D-6E8A-4147-A177-3AD203B41FA5}">
                      <a16:colId xmlns:a16="http://schemas.microsoft.com/office/drawing/2014/main" val="59902655"/>
                    </a:ext>
                  </a:extLst>
                </a:gridCol>
              </a:tblGrid>
              <a:tr h="428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" u="none" strike="noStrike">
                          <a:effectLst/>
                        </a:rPr>
                        <a:t>Mechanism</a:t>
                      </a:r>
                      <a:endParaRPr lang="en-US" sz="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" marR="91" marT="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" u="none" strike="noStrike">
                          <a:effectLst/>
                        </a:rPr>
                        <a:t>δ¹³C (‰)</a:t>
                      </a:r>
                      <a:endParaRPr lang="en-US" sz="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" marR="91" marT="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" u="none" strike="noStrike">
                          <a:effectLst/>
                        </a:rPr>
                        <a:t>δD (‰)</a:t>
                      </a:r>
                      <a:endParaRPr lang="en-US" sz="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" marR="91" marT="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" u="none" strike="noStrike">
                          <a:effectLst/>
                        </a:rPr>
                        <a:t>Key Anomalies</a:t>
                      </a:r>
                      <a:endParaRPr lang="en-US" sz="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" marR="91" marT="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" u="none" strike="noStrike">
                          <a:effectLst/>
                        </a:rPr>
                        <a:t>Viable Environment</a:t>
                      </a:r>
                      <a:endParaRPr lang="en-US" sz="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" marR="91" marT="91" marB="0" anchor="ctr"/>
                </a:tc>
                <a:extLst>
                  <a:ext uri="{0D108BD9-81ED-4DB2-BD59-A6C34878D82A}">
                    <a16:rowId xmlns:a16="http://schemas.microsoft.com/office/drawing/2014/main" val="210204471"/>
                  </a:ext>
                </a:extLst>
              </a:tr>
              <a:tr h="8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Microplasma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" marR="91" marT="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-25 to -15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" marR="91" marT="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+500 to +1000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" marR="91" marT="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None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" marR="91" marT="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Presolar cloud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" marR="91" marT="91" marB="0" anchor="ctr"/>
                </a:tc>
                <a:extLst>
                  <a:ext uri="{0D108BD9-81ED-4DB2-BD59-A6C34878D82A}">
                    <a16:rowId xmlns:a16="http://schemas.microsoft.com/office/drawing/2014/main" val="4050502202"/>
                  </a:ext>
                </a:extLst>
              </a:tr>
              <a:tr h="8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UV Photolysis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" marR="91" marT="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-35 to -15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" marR="91" marT="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+100 to +1000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" marR="91" marT="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None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" marR="91" marT="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Circumstellar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" marR="91" marT="91" marB="0" anchor="ctr"/>
                </a:tc>
                <a:extLst>
                  <a:ext uri="{0D108BD9-81ED-4DB2-BD59-A6C34878D82A}">
                    <a16:rowId xmlns:a16="http://schemas.microsoft.com/office/drawing/2014/main" val="1547488336"/>
                  </a:ext>
                </a:extLst>
              </a:tr>
              <a:tr h="672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Supernova Condensation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" marR="91" marT="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Neutral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" marR="91" marT="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Low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" marR="91" marT="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>
                          <a:effectLst/>
                        </a:rPr>
                        <a:t>Pt/Xe anomalies</a:t>
                      </a:r>
                      <a:endParaRPr lang="en-US" sz="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" marR="91" marT="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" u="none" strike="noStrike" dirty="0">
                          <a:effectLst/>
                        </a:rPr>
                        <a:t>SN ejecta only</a:t>
                      </a:r>
                      <a:endParaRPr lang="en-US" sz="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1" marR="91" marT="91" marB="0" anchor="ctr"/>
                </a:tc>
                <a:extLst>
                  <a:ext uri="{0D108BD9-81ED-4DB2-BD59-A6C34878D82A}">
                    <a16:rowId xmlns:a16="http://schemas.microsoft.com/office/drawing/2014/main" val="1877801791"/>
                  </a:ext>
                </a:extLst>
              </a:tr>
            </a:tbl>
          </a:graphicData>
        </a:graphic>
      </p:graphicFrame>
      <p:graphicFrame>
        <p:nvGraphicFramePr>
          <p:cNvPr id="1116" name="Table 1115">
            <a:extLst>
              <a:ext uri="{FF2B5EF4-FFF2-40B4-BE49-F238E27FC236}">
                <a16:creationId xmlns:a16="http://schemas.microsoft.com/office/drawing/2014/main" id="{E13E9304-70A3-81F5-A803-09625A38F735}"/>
              </a:ext>
            </a:extLst>
          </p:cNvPr>
          <p:cNvGraphicFramePr>
            <a:graphicFrameLocks noGrp="1"/>
          </p:cNvGraphicFramePr>
          <p:nvPr>
            <p:custDataLst>
              <p:tags r:id="rId44"/>
            </p:custDataLst>
            <p:extLst>
              <p:ext uri="{D42A27DB-BD31-4B8C-83A1-F6EECF244321}">
                <p14:modId xmlns:p14="http://schemas.microsoft.com/office/powerpoint/2010/main" val="4272623778"/>
              </p:ext>
            </p:extLst>
          </p:nvPr>
        </p:nvGraphicFramePr>
        <p:xfrm>
          <a:off x="21938960" y="33750842"/>
          <a:ext cx="10372973" cy="4809492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{5C22544A-7EE6-4342-B048-85BDC9FD1C3A}</a:tableStyleId>
              </a:tblPr>
              <a:tblGrid>
                <a:gridCol w="1825807">
                  <a:extLst>
                    <a:ext uri="{9D8B030D-6E8A-4147-A177-3AD203B41FA5}">
                      <a16:colId xmlns:a16="http://schemas.microsoft.com/office/drawing/2014/main" val="3258379059"/>
                    </a:ext>
                  </a:extLst>
                </a:gridCol>
                <a:gridCol w="1376544">
                  <a:extLst>
                    <a:ext uri="{9D8B030D-6E8A-4147-A177-3AD203B41FA5}">
                      <a16:colId xmlns:a16="http://schemas.microsoft.com/office/drawing/2014/main" val="2586904596"/>
                    </a:ext>
                  </a:extLst>
                </a:gridCol>
                <a:gridCol w="1825807">
                  <a:extLst>
                    <a:ext uri="{9D8B030D-6E8A-4147-A177-3AD203B41FA5}">
                      <a16:colId xmlns:a16="http://schemas.microsoft.com/office/drawing/2014/main" val="783891849"/>
                    </a:ext>
                  </a:extLst>
                </a:gridCol>
                <a:gridCol w="1376544">
                  <a:extLst>
                    <a:ext uri="{9D8B030D-6E8A-4147-A177-3AD203B41FA5}">
                      <a16:colId xmlns:a16="http://schemas.microsoft.com/office/drawing/2014/main" val="215225309"/>
                    </a:ext>
                  </a:extLst>
                </a:gridCol>
                <a:gridCol w="3968271">
                  <a:extLst>
                    <a:ext uri="{9D8B030D-6E8A-4147-A177-3AD203B41FA5}">
                      <a16:colId xmlns:a16="http://schemas.microsoft.com/office/drawing/2014/main" val="552752163"/>
                    </a:ext>
                  </a:extLst>
                </a:gridCol>
              </a:tblGrid>
              <a:tr h="576003">
                <a:tc gridSpan="5"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Isotopic Signature </a:t>
                      </a:r>
                      <a:r>
                        <a:rPr lang="en-US" sz="4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⇌</a:t>
                      </a:r>
                      <a:r>
                        <a:rPr lang="en-US" sz="4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4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Origin</a:t>
                      </a:r>
                      <a:endParaRPr lang="en-US" sz="4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" marR="91" marT="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" marR="91" marT="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" marR="91" marT="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7249066"/>
                  </a:ext>
                </a:extLst>
              </a:tr>
              <a:tr h="46082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δ¹³C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" marR="91" marT="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δ</a:t>
                      </a:r>
                      <a:r>
                        <a:rPr lang="en-US" sz="3200" b="1" u="none" strike="noStrike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r>
                        <a:rPr lang="en-US" sz="3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" marR="91" marT="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Viable Environment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" marR="91" marT="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952781"/>
                  </a:ext>
                </a:extLst>
              </a:tr>
              <a:tr h="4608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Solar</a:t>
                      </a:r>
                    </a:p>
                  </a:txBody>
                  <a:tcPr marL="91" marR="91" marT="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 Solar</a:t>
                      </a:r>
                    </a:p>
                  </a:txBody>
                  <a:tcPr marL="91" marR="91" marT="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Solar</a:t>
                      </a:r>
                    </a:p>
                  </a:txBody>
                  <a:tcPr marL="91" marR="91" marT="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 Solar</a:t>
                      </a:r>
                    </a:p>
                  </a:txBody>
                  <a:tcPr marL="91" marR="91" marT="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" marR="91" marT="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771883"/>
                  </a:ext>
                </a:extLst>
              </a:tr>
              <a:tr h="633595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i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" marR="91" marT="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" marR="91" marT="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1" marR="91" marT="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i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" marR="91" marT="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 star outflow</a:t>
                      </a:r>
                    </a:p>
                  </a:txBody>
                  <a:tcPr marL="91" marR="91" marT="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2456418"/>
                  </a:ext>
                </a:extLst>
              </a:tr>
              <a:tr h="921553">
                <a:tc>
                  <a:txBody>
                    <a:bodyPr/>
                    <a:lstStyle/>
                    <a:p>
                      <a:pPr algn="ctr" fontAlgn="ctr"/>
                      <a:endParaRPr 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" marR="91" marT="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i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" marR="91" marT="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i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" marR="91" marT="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" marR="91" marT="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Diffuse ISM</a:t>
                      </a:r>
                    </a:p>
                    <a:p>
                      <a:pPr algn="ctr" fontAlgn="ctr"/>
                      <a:r>
                        <a:rPr lang="en-US" sz="3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Cold Molecular Cloud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" marR="91" marT="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504028"/>
                  </a:ext>
                </a:extLst>
              </a:tr>
              <a:tr h="907506">
                <a:tc>
                  <a:txBody>
                    <a:bodyPr/>
                    <a:lstStyle/>
                    <a:p>
                      <a:pPr algn="ctr" fontAlgn="ctr"/>
                      <a:endParaRPr 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" marR="91" marT="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i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4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" marR="91" marT="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4400" b="1" i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" marR="91" marT="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" marR="91" marT="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Outer Nebula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" marR="91" marT="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212342"/>
                  </a:ext>
                </a:extLst>
              </a:tr>
              <a:tr h="633595"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" marR="91" marT="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i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" marR="91" marT="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" marR="91" marT="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4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4400" b="1" i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✓</a:t>
                      </a:r>
                      <a:endParaRPr lang="en-US" sz="4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" marR="91" marT="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Inner Nebula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" marR="91" marT="9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864236"/>
                  </a:ext>
                </a:extLst>
              </a:tr>
            </a:tbl>
          </a:graphicData>
        </a:graphic>
      </p:graphicFrame>
      <p:sp>
        <p:nvSpPr>
          <p:cNvPr id="1118" name="TextBox 1117">
            <a:extLst>
              <a:ext uri="{FF2B5EF4-FFF2-40B4-BE49-F238E27FC236}">
                <a16:creationId xmlns:a16="http://schemas.microsoft.com/office/drawing/2014/main" id="{0ED0CC8C-21AB-7FC9-7363-BF625FDD312D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21896037" y="23646444"/>
            <a:ext cx="471736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>
              <a:defRPr/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Early Solar System</a:t>
            </a:r>
          </a:p>
          <a:p>
            <a:pPr algn="ctr" fontAlgn="b">
              <a:defRPr/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accretion </a:t>
            </a:r>
          </a:p>
          <a:p>
            <a:pPr algn="ctr" fontAlgn="b">
              <a:defRPr/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Lyα Dominated (88%)</a:t>
            </a: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algn="ctr" fontAlgn="b">
              <a:defRPr/>
            </a:pPr>
            <a:endParaRPr lang="en-US" sz="3200" b="1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49" name="TextBox 1148">
            <a:extLst>
              <a:ext uri="{FF2B5EF4-FFF2-40B4-BE49-F238E27FC236}">
                <a16:creationId xmlns:a16="http://schemas.microsoft.com/office/drawing/2014/main" id="{3A5746CC-B556-6EF6-4F72-32C9DC732E90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0686011" y="21876603"/>
            <a:ext cx="114119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u="sng" dirty="0">
                <a:latin typeface="Arial" panose="020B0604020202020204" pitchFamily="34" charset="0"/>
                <a:cs typeface="Arial" panose="020B0604020202020204" pitchFamily="34" charset="0"/>
              </a:rPr>
              <a:t>Cold Formation Mechanisms</a:t>
            </a:r>
            <a:endParaRPr lang="en-US" sz="4800" dirty="0"/>
          </a:p>
        </p:txBody>
      </p:sp>
      <p:sp>
        <p:nvSpPr>
          <p:cNvPr id="1151" name="TextBox 1150">
            <a:extLst>
              <a:ext uri="{FF2B5EF4-FFF2-40B4-BE49-F238E27FC236}">
                <a16:creationId xmlns:a16="http://schemas.microsoft.com/office/drawing/2014/main" id="{1CAA3E8A-0A50-06C3-DB76-8CED7F148BC7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32707811" y="21876603"/>
            <a:ext cx="114119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u="sng" dirty="0">
                <a:latin typeface="Arial" panose="020B0604020202020204" pitchFamily="34" charset="0"/>
                <a:cs typeface="Arial" panose="020B0604020202020204" pitchFamily="34" charset="0"/>
              </a:rPr>
              <a:t>Hot Formation Mechanisms </a:t>
            </a:r>
            <a:endParaRPr lang="en-US" sz="4800" dirty="0"/>
          </a:p>
        </p:txBody>
      </p:sp>
      <p:sp>
        <p:nvSpPr>
          <p:cNvPr id="1154" name="TextBox 1153">
            <a:extLst>
              <a:ext uri="{FF2B5EF4-FFF2-40B4-BE49-F238E27FC236}">
                <a16:creationId xmlns:a16="http://schemas.microsoft.com/office/drawing/2014/main" id="{558CB732-E7CA-D075-6069-1054FAFE16BC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1179838" y="23393400"/>
            <a:ext cx="9165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Microplasma Alcohol Vapor Dissociation </a:t>
            </a:r>
            <a:endParaRPr lang="en-US" sz="3600" dirty="0"/>
          </a:p>
        </p:txBody>
      </p:sp>
      <p:sp>
        <p:nvSpPr>
          <p:cNvPr id="1155" name="TextBox 1154">
            <a:extLst>
              <a:ext uri="{FF2B5EF4-FFF2-40B4-BE49-F238E27FC236}">
                <a16:creationId xmlns:a16="http://schemas.microsoft.com/office/drawing/2014/main" id="{FC4E4912-6501-F15F-5D93-C8035A9176A6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36066153" y="22555200"/>
            <a:ext cx="44260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HT/HP Processes</a:t>
            </a:r>
            <a:endParaRPr lang="en-US" sz="4000" i="1" dirty="0"/>
          </a:p>
        </p:txBody>
      </p:sp>
      <p:sp>
        <p:nvSpPr>
          <p:cNvPr id="1146" name="Rectangle 1145">
            <a:extLst>
              <a:ext uri="{FF2B5EF4-FFF2-40B4-BE49-F238E27FC236}">
                <a16:creationId xmlns:a16="http://schemas.microsoft.com/office/drawing/2014/main" id="{8B422A77-5D50-40EC-0784-F968505DFA54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32528565" y="30110848"/>
            <a:ext cx="11362635" cy="852255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9" name="Content Placeholder 2">
                <a:extLst>
                  <a:ext uri="{FF2B5EF4-FFF2-40B4-BE49-F238E27FC236}">
                    <a16:creationId xmlns:a16="http://schemas.microsoft.com/office/drawing/2014/main" id="{7D09B432-AB04-F911-EBBF-D0456078C5C7}"/>
                  </a:ext>
                </a:extLst>
              </p:cNvPr>
              <p:cNvSpPr txBox="1">
                <a:spLocks/>
              </p:cNvSpPr>
              <p:nvPr>
                <p:custDataLst>
                  <p:tags r:id="rId51"/>
                </p:custDataLst>
              </p:nvPr>
            </p:nvSpPr>
            <p:spPr>
              <a:xfrm>
                <a:off x="32613600" y="31797163"/>
                <a:ext cx="11126319" cy="6150437"/>
              </a:xfrm>
              <a:prstGeom prst="rect">
                <a:avLst/>
              </a:prstGeom>
            </p:spPr>
            <p:txBody>
              <a:bodyPr wrap="square" lIns="0" tIns="0" rIns="0" bIns="0">
                <a:noAutofit/>
              </a:bodyPr>
              <a:lstStyle>
                <a:lvl1pPr marL="0">
                  <a:defRPr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 adsorption and activation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CO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 </m:t>
                      </m:r>
                      <m:limUpp>
                        <m:limUppPr>
                          <m:ctrlPr>
                            <a:rPr lang="ar-AE" sz="32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lim>
                          <m:sSub>
                            <m:sSubPr>
                              <m:ctrlPr>
                                <a:rPr lang="ar-AE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32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3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lim>
                      </m:limUpp>
                      <m:r>
                        <a:rPr lang="ar-AE" sz="3200"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ar-AE" sz="320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ar-AE" sz="3200">
                          <a:latin typeface="Cambria Math" panose="02040503050406030204" pitchFamily="18" charset="0"/>
                        </a:rPr>
                        <m:t>​−​</m:t>
                      </m:r>
                      <m:r>
                        <a:rPr lang="ar-AE" sz="320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ar-AE" sz="3200">
                          <a:latin typeface="Cambria Math" panose="02040503050406030204" pitchFamily="18" charset="0"/>
                        </a:rPr>
                        <m:t> + </m:t>
                      </m:r>
                      <m:r>
                        <a:rPr lang="ar-AE" sz="320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ar-AE" sz="3200">
                          <a:latin typeface="Cambria Math" panose="02040503050406030204" pitchFamily="18" charset="0"/>
                        </a:rPr>
                        <m:t>​−​</m:t>
                      </m:r>
                      <m:r>
                        <a:rPr lang="ar-AE" sz="320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ar-AE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:r>
                  <a:rPr lang="en-US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H₂ activation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  <a:endParaRPr lang="en-US" sz="3200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sz="32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ads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 </m:t>
                      </m:r>
                      <m:limUpp>
                        <m:limUppPr>
                          <m:ctrlPr>
                            <a:rPr lang="ar-AE" sz="32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lim>
                          <m:sSub>
                            <m:sSubPr>
                              <m:ctrlPr>
                                <a:rPr lang="ar-AE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32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320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lim>
                      </m:limUpp>
                      <m:r>
                        <a:rPr lang="ar-AE" sz="3200"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ar-AE" sz="32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ar-AE" sz="3200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ar-AE" sz="320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ar-AE" sz="3200">
                          <a:latin typeface="Cambria Math" panose="02040503050406030204" pitchFamily="18" charset="0"/>
                        </a:rPr>
                        <m:t>​−​</m:t>
                      </m:r>
                      <m:r>
                        <a:rPr lang="ar-AE" sz="320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ar-AE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:r>
                  <a:rPr lang="en-US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CH₂ initiation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​−​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​−​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 </m:t>
                      </m:r>
                      <m:limUpp>
                        <m:limUppPr>
                          <m:ctrlPr>
                            <a:rPr lang="ar-AE" sz="32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lim>
                          <m:sSub>
                            <m:sSubPr>
                              <m:ctrlPr>
                                <a:rPr lang="ar-AE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32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320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lim>
                      </m:limUpp>
                      <m:r>
                        <a:rPr lang="ar-AE" sz="3200"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ar-AE" sz="320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ar-AE" sz="3200">
                          <a:latin typeface="Cambria Math" panose="02040503050406030204" pitchFamily="18" charset="0"/>
                        </a:rPr>
                        <m:t>​−​</m:t>
                      </m:r>
                      <m:r>
                        <a:rPr lang="ar-AE" sz="320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ar-AE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sz="3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sz="320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ar-AE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:r>
                  <a:rPr lang="en-US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Carbene insertion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​−​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ar-AE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sz="32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CO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​−​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 </m:t>
                      </m:r>
                      <m:limUpp>
                        <m:limUppPr>
                          <m:ctrlPr>
                            <a:rPr lang="ar-AE" sz="32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lim>
                          <m:sSub>
                            <m:sSubPr>
                              <m:ctrlPr>
                                <a:rPr lang="ar-AE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32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ins</m:t>
                              </m:r>
                            </m:sub>
                          </m:sSub>
                        </m:lim>
                      </m:limUpp>
                      <m:r>
                        <a:rPr lang="ar-AE" sz="3200"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ar-AE" sz="320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ar-AE" sz="3200">
                          <a:latin typeface="Cambria Math" panose="02040503050406030204" pitchFamily="18" charset="0"/>
                        </a:rPr>
                        <m:t>​−​</m:t>
                      </m:r>
                      <m:sSub>
                        <m:sSubPr>
                          <m:ctrlPr>
                            <a:rPr lang="ar-AE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ar-AE" sz="320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ar-AE" sz="3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sz="320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ar-AE" sz="3200">
                          <a:latin typeface="Cambria Math" panose="02040503050406030204" pitchFamily="18" charset="0"/>
                        </a:rPr>
                        <m:t>​−​</m:t>
                      </m:r>
                      <m:r>
                        <a:rPr lang="ar-AE" sz="320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ar-AE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:r>
                  <a:rPr lang="en-US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Chain growth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b="1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3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repeat</m:t>
                      </m:r>
                      <m:r>
                        <m:rPr>
                          <m:nor/>
                        </m:rPr>
                        <a:rPr lang="en-US" sz="3200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CH</m:t>
                      </m:r>
                      <m:r>
                        <m:rPr>
                          <m:nor/>
                        </m:rPr>
                        <a:rPr lang="en-US" sz="3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₂ </m:t>
                      </m:r>
                      <m:r>
                        <m:rPr>
                          <m:nor/>
                        </m:rPr>
                        <a:rPr lang="en-US" sz="3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initiation</m:t>
                      </m:r>
                      <m:r>
                        <m:rPr>
                          <m:nor/>
                        </m:rPr>
                        <a:rPr lang="en-US" sz="3200" b="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+</m:t>
                      </m:r>
                      <m:r>
                        <m:rPr>
                          <m:nor/>
                        </m:rPr>
                        <a:rPr lang="en-US" sz="3200" b="1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Carbene</m:t>
                      </m:r>
                      <m:r>
                        <m:rPr>
                          <m:nor/>
                        </m:rPr>
                        <a:rPr lang="en-US" sz="3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insertion</m:t>
                      </m:r>
                      <m:r>
                        <m:rPr>
                          <m:nor/>
                        </m:rP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/>
                <a:r>
                  <a:rPr lang="en-US" sz="3200" dirty="0">
                    <a:cs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b="1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build</m:t>
                    </m:r>
                    <m:r>
                      <m:rPr>
                        <m:nor/>
                      </m:rPr>
                      <a:rPr lang="en-US" sz="3200" b="1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𝐌</m:t>
                    </m:r>
                    <m:r>
                      <a:rPr lang="en-US" sz="3200" b="1">
                        <a:latin typeface="Cambria Math" panose="02040503050406030204" pitchFamily="18" charset="0"/>
                      </a:rPr>
                      <m:t>​−​</m:t>
                    </m:r>
                    <m:sSub>
                      <m:sSubPr>
                        <m:ctrlPr>
                          <a:rPr lang="ar-AE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32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ar-AE" sz="32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ar-AE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32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ar-AE" sz="3200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ar-AE" sz="3200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ar-AE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59" name="Content Placeholder 2">
                <a:extLst>
                  <a:ext uri="{FF2B5EF4-FFF2-40B4-BE49-F238E27FC236}">
                    <a16:creationId xmlns:a16="http://schemas.microsoft.com/office/drawing/2014/main" id="{7D09B432-AB04-F911-EBBF-D0456078C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09"/>
                </p:custDataLst>
              </p:nvPr>
            </p:nvSpPr>
            <p:spPr>
              <a:xfrm>
                <a:off x="32613600" y="31797163"/>
                <a:ext cx="11126319" cy="6150437"/>
              </a:xfrm>
              <a:prstGeom prst="rect">
                <a:avLst/>
              </a:prstGeom>
              <a:blipFill>
                <a:blip r:embed="rId110"/>
                <a:stretch>
                  <a:fillRect l="-2192" t="-1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1FF8B0A9-6781-D6E0-8178-7867E6D6B98F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32592111" y="30654164"/>
            <a:ext cx="112739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200" b="1" i="0" dirty="0">
                <a:solidFill>
                  <a:schemeClr val="dk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 = </a:t>
            </a:r>
            <a:r>
              <a:rPr lang="fr-FR" sz="3200" b="1" i="0" dirty="0" err="1">
                <a:solidFill>
                  <a:schemeClr val="dk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Fe-Ni</a:t>
            </a:r>
            <a:r>
              <a:rPr lang="fr-FR" sz="3200" b="1" i="0" dirty="0">
                <a:solidFill>
                  <a:schemeClr val="dk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fr-FR" sz="3200" b="1" i="0" dirty="0" err="1">
                <a:solidFill>
                  <a:schemeClr val="dk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catalytic</a:t>
            </a:r>
            <a:r>
              <a:rPr lang="fr-FR" sz="3200" b="1" i="0" dirty="0">
                <a:solidFill>
                  <a:schemeClr val="dk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site (</a:t>
            </a:r>
            <a:r>
              <a:rPr lang="fr-FR" sz="3200" b="1" i="0" dirty="0" err="1">
                <a:solidFill>
                  <a:schemeClr val="dk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metal</a:t>
            </a:r>
            <a:r>
              <a:rPr lang="fr-FR" sz="3200" b="1" i="0" dirty="0">
                <a:solidFill>
                  <a:schemeClr val="dk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grain surface)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200" b="1" i="0" dirty="0" err="1">
                <a:solidFill>
                  <a:schemeClr val="dk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Nebular</a:t>
            </a:r>
            <a:r>
              <a:rPr lang="fr-FR" sz="3200" b="1" i="0" dirty="0">
                <a:solidFill>
                  <a:schemeClr val="dk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conditions (~</a:t>
            </a:r>
            <a:r>
              <a:rPr lang="fr-FR" sz="3200" b="1" dirty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  <a:r>
              <a:rPr lang="fr-FR" sz="3200" b="1" i="0" dirty="0">
                <a:solidFill>
                  <a:schemeClr val="dk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00</a:t>
            </a:r>
            <a:r>
              <a:rPr lang="fr-FR" sz="3200" b="1" dirty="0">
                <a:solidFill>
                  <a:schemeClr val="dk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-700</a:t>
            </a:r>
            <a:r>
              <a:rPr lang="fr-FR" sz="3200" b="1" i="0" dirty="0">
                <a:solidFill>
                  <a:schemeClr val="dk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K, 10⁻⁴ </a:t>
            </a:r>
            <a:r>
              <a:rPr lang="fr-FR" sz="3200" b="1" i="0" dirty="0" err="1">
                <a:solidFill>
                  <a:schemeClr val="dk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atm</a:t>
            </a:r>
            <a:r>
              <a:rPr lang="fr-FR" sz="3200" b="1" i="0" dirty="0">
                <a:solidFill>
                  <a:schemeClr val="dk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  <a:endParaRPr lang="en-US" sz="3200" b="1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77F8B74-1D3B-C170-65BA-4FB345C43DE4}"/>
              </a:ext>
            </a:extLst>
          </p:cNvPr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4314" y="30175200"/>
            <a:ext cx="9688422" cy="855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lvl="0" indent="-457200">
              <a:buFont typeface="+mj-lt"/>
              <a:buAutoNum type="arabicPeriod"/>
            </a:pPr>
            <a:r>
              <a:rPr lang="en-US" altLang="en-US" sz="2200" b="1" dirty="0">
                <a:cs typeface="Arial" panose="020B0604020202020204" pitchFamily="34" charset="0"/>
              </a:rPr>
              <a:t>S. J. Desch and N. Miret-Roig, "The Sun's birth environment: Context for meteoritics," Space Sci. Rev., vol. 220, no. 7, Art. no. 76, 2024. 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altLang="en-US" sz="2200" b="1" dirty="0">
                <a:cs typeface="Arial" panose="020B0604020202020204" pitchFamily="34" charset="0"/>
              </a:rPr>
              <a:t>G. R. Huss and R. J. Lewis, "Presolar diamond, </a:t>
            </a:r>
            <a:r>
              <a:rPr lang="en-US" altLang="en-US" sz="2200" b="1" dirty="0" err="1">
                <a:cs typeface="Arial" panose="020B0604020202020204" pitchFamily="34" charset="0"/>
              </a:rPr>
              <a:t>SiC</a:t>
            </a:r>
            <a:r>
              <a:rPr lang="en-US" altLang="en-US" sz="2200" b="1" dirty="0">
                <a:cs typeface="Arial" panose="020B0604020202020204" pitchFamily="34" charset="0"/>
              </a:rPr>
              <a:t>, and graphite in meteorites," </a:t>
            </a:r>
            <a:r>
              <a:rPr lang="en-US" altLang="en-US" sz="2200" b="1" dirty="0" err="1">
                <a:cs typeface="Arial" panose="020B0604020202020204" pitchFamily="34" charset="0"/>
              </a:rPr>
              <a:t>Geochim</a:t>
            </a:r>
            <a:r>
              <a:rPr lang="en-US" altLang="en-US" sz="2200" b="1" dirty="0">
                <a:cs typeface="Arial" panose="020B0604020202020204" pitchFamily="34" charset="0"/>
              </a:rPr>
              <a:t>. </a:t>
            </a:r>
            <a:r>
              <a:rPr lang="en-US" altLang="en-US" sz="2200" b="1" dirty="0" err="1">
                <a:cs typeface="Arial" panose="020B0604020202020204" pitchFamily="34" charset="0"/>
              </a:rPr>
              <a:t>Cosmochim</a:t>
            </a:r>
            <a:r>
              <a:rPr lang="en-US" altLang="en-US" sz="2200" b="1" dirty="0">
                <a:cs typeface="Arial" panose="020B0604020202020204" pitchFamily="34" charset="0"/>
              </a:rPr>
              <a:t>. Acta, vol. 60, pp. 331–346, 1996. 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altLang="en-US" sz="2200" b="1" dirty="0">
                <a:cs typeface="Arial" panose="020B0604020202020204" pitchFamily="34" charset="0"/>
              </a:rPr>
              <a:t>G. R. Huss, S. T. Husa, and S. A. Sandford, "UV processing of presolar organic ices," </a:t>
            </a:r>
            <a:r>
              <a:rPr lang="en-US" altLang="en-US" sz="2200" b="1" dirty="0" err="1">
                <a:cs typeface="Arial" panose="020B0604020202020204" pitchFamily="34" charset="0"/>
              </a:rPr>
              <a:t>Astrophys</a:t>
            </a:r>
            <a:r>
              <a:rPr lang="en-US" altLang="en-US" sz="2200" b="1" dirty="0">
                <a:cs typeface="Arial" panose="020B0604020202020204" pitchFamily="34" charset="0"/>
              </a:rPr>
              <a:t>. J., vol. 849, p. 75, 2017. 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altLang="en-US" sz="2200" b="1" dirty="0">
                <a:cs typeface="Arial" panose="020B0604020202020204" pitchFamily="34" charset="0"/>
              </a:rPr>
              <a:t>A. Kouchi et al., "Novel routes for diamond formation in interstellar ices and meteoritic parent bodies," </a:t>
            </a:r>
            <a:r>
              <a:rPr lang="en-US" altLang="en-US" sz="2200" b="1" dirty="0" err="1">
                <a:cs typeface="Arial" panose="020B0604020202020204" pitchFamily="34" charset="0"/>
              </a:rPr>
              <a:t>Astrophys</a:t>
            </a:r>
            <a:r>
              <a:rPr lang="en-US" altLang="en-US" sz="2200" b="1" dirty="0">
                <a:cs typeface="Arial" panose="020B0604020202020204" pitchFamily="34" charset="0"/>
              </a:rPr>
              <a:t>. J. Lett., vol. 626, L129, 2005. 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altLang="en-US" sz="2200" b="1" dirty="0">
                <a:cs typeface="Arial" panose="020B0604020202020204" pitchFamily="34" charset="0"/>
              </a:rPr>
              <a:t>A. Kumar et al., "Formation of nanodiamonds at near-ambient conditions via </a:t>
            </a:r>
            <a:r>
              <a:rPr lang="en-US" altLang="en-US" sz="2200" b="1" dirty="0" err="1">
                <a:cs typeface="Arial" panose="020B0604020202020204" pitchFamily="34" charset="0"/>
              </a:rPr>
              <a:t>microplasma</a:t>
            </a:r>
            <a:r>
              <a:rPr lang="en-US" altLang="en-US" sz="2200" b="1" dirty="0">
                <a:cs typeface="Arial" panose="020B0604020202020204" pitchFamily="34" charset="0"/>
              </a:rPr>
              <a:t> dissociation of ethanol </a:t>
            </a:r>
            <a:r>
              <a:rPr lang="en-US" altLang="en-US" sz="2200" b="1" dirty="0" err="1">
                <a:cs typeface="Arial" panose="020B0604020202020204" pitchFamily="34" charset="0"/>
              </a:rPr>
              <a:t>vapour</a:t>
            </a:r>
            <a:r>
              <a:rPr lang="en-US" altLang="en-US" sz="2200" b="1" dirty="0">
                <a:cs typeface="Arial" panose="020B0604020202020204" pitchFamily="34" charset="0"/>
              </a:rPr>
              <a:t>," Nat. Commun., vol. 4, Art. no. 2618, 2013. 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altLang="en-US" sz="2200" b="1" dirty="0">
                <a:cs typeface="Arial" panose="020B0604020202020204" pitchFamily="34" charset="0"/>
              </a:rPr>
              <a:t>J. Llorca and I. Casanova, "CO + H₂ reaction over Fe–Ni metal at low pressures: Implications for nebular diamond formation," </a:t>
            </a:r>
            <a:r>
              <a:rPr lang="en-US" altLang="en-US" sz="2200" b="1" dirty="0" err="1">
                <a:cs typeface="Arial" panose="020B0604020202020204" pitchFamily="34" charset="0"/>
              </a:rPr>
              <a:t>Geochim</a:t>
            </a:r>
            <a:r>
              <a:rPr lang="en-US" altLang="en-US" sz="2200" b="1" dirty="0">
                <a:cs typeface="Arial" panose="020B0604020202020204" pitchFamily="34" charset="0"/>
              </a:rPr>
              <a:t>. </a:t>
            </a:r>
            <a:r>
              <a:rPr lang="en-US" altLang="en-US" sz="2200" b="1" dirty="0" err="1">
                <a:cs typeface="Arial" panose="020B0604020202020204" pitchFamily="34" charset="0"/>
              </a:rPr>
              <a:t>Cosmochim</a:t>
            </a:r>
            <a:r>
              <a:rPr lang="en-US" altLang="en-US" sz="2200" b="1" dirty="0">
                <a:cs typeface="Arial" panose="020B0604020202020204" pitchFamily="34" charset="0"/>
              </a:rPr>
              <a:t>. Acta, vol. 64, no. 15, pp. 2673–2684, 2000. 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200" b="1" dirty="0"/>
              <a:t>L. R. Nittler and F. Ciesla, "Astrophysics with extraterrestrial materials," </a:t>
            </a:r>
            <a:r>
              <a:rPr lang="en-US" sz="2200" b="1" i="1" dirty="0"/>
              <a:t>Annu. Rev. Astron. </a:t>
            </a:r>
            <a:r>
              <a:rPr lang="en-US" sz="2200" b="1" i="1" dirty="0" err="1"/>
              <a:t>Astrophys</a:t>
            </a:r>
            <a:r>
              <a:rPr lang="en-US" sz="2200" b="1" i="1" dirty="0"/>
              <a:t>.</a:t>
            </a:r>
            <a:r>
              <a:rPr lang="en-US" sz="2200" b="1" dirty="0"/>
              <a:t>, vol. 54, pp. 53–93, 2016.</a:t>
            </a:r>
            <a:endParaRPr lang="en-US" altLang="en-US" sz="2200" b="1" dirty="0">
              <a:cs typeface="Arial" panose="020B0604020202020204" pitchFamily="34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altLang="en-US" sz="2200" b="1" dirty="0">
                <a:cs typeface="Arial" panose="020B0604020202020204" pitchFamily="34" charset="0"/>
              </a:rPr>
              <a:t>G. </a:t>
            </a:r>
            <a:r>
              <a:rPr lang="en-US" altLang="en-US" sz="2200" b="1" dirty="0" err="1">
                <a:cs typeface="Arial" panose="020B0604020202020204" pitchFamily="34" charset="0"/>
              </a:rPr>
              <a:t>Pareras</a:t>
            </a:r>
            <a:r>
              <a:rPr lang="en-US" altLang="en-US" sz="2200" b="1" dirty="0">
                <a:cs typeface="Arial" panose="020B0604020202020204" pitchFamily="34" charset="0"/>
              </a:rPr>
              <a:t> et al., "Single-atom catalysis in space – II. Ketene–acetaldehyde–ethanol and methane synthesis via Fischer–</a:t>
            </a:r>
            <a:r>
              <a:rPr lang="en-US" altLang="en-US" sz="2200" b="1" dirty="0" err="1">
                <a:cs typeface="Arial" panose="020B0604020202020204" pitchFamily="34" charset="0"/>
              </a:rPr>
              <a:t>Tropsch</a:t>
            </a:r>
            <a:r>
              <a:rPr lang="en-US" altLang="en-US" sz="2200" b="1" dirty="0">
                <a:cs typeface="Arial" panose="020B0604020202020204" pitchFamily="34" charset="0"/>
              </a:rPr>
              <a:t> chain growth," Astron. </a:t>
            </a:r>
            <a:r>
              <a:rPr lang="en-US" altLang="en-US" sz="2200" b="1" dirty="0" err="1">
                <a:cs typeface="Arial" panose="020B0604020202020204" pitchFamily="34" charset="0"/>
              </a:rPr>
              <a:t>Astrophys</a:t>
            </a:r>
            <a:r>
              <a:rPr lang="en-US" altLang="en-US" sz="2200" b="1" dirty="0">
                <a:cs typeface="Arial" panose="020B0604020202020204" pitchFamily="34" charset="0"/>
              </a:rPr>
              <a:t>., vol. 687, p. A230, 2024.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200" b="1" dirty="0">
                <a:cs typeface="Arial" panose="020B0604020202020204" pitchFamily="34" charset="0"/>
              </a:rPr>
              <a:t>R. M. Stroud et al., “Electron microscopy observations of the diversity of Ryugu organic matter and its relationship to minerals at the micro‐to nano‐scale,” </a:t>
            </a:r>
            <a:r>
              <a:rPr lang="en-US" altLang="en-US" sz="2200" b="1" dirty="0" err="1">
                <a:cs typeface="Arial" panose="020B0604020202020204" pitchFamily="34" charset="0"/>
              </a:rPr>
              <a:t>Meteori</a:t>
            </a:r>
            <a:r>
              <a:rPr lang="en-US" altLang="en-US" sz="2200" b="1" dirty="0">
                <a:cs typeface="Arial" panose="020B0604020202020204" pitchFamily="34" charset="0"/>
              </a:rPr>
              <a:t>. &amp; Planeta. Sci. 59 (8), 2023-2043</a:t>
            </a:r>
          </a:p>
          <a:p>
            <a:pPr marL="457200" indent="-457200">
              <a:buFont typeface="+mj-lt"/>
              <a:buAutoNum type="arabicPeriod"/>
            </a:pPr>
            <a:endParaRPr lang="en-US" altLang="en-US" sz="2200" b="1" dirty="0"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6809ED-8F1C-0D66-FB70-6D6EB4A7C329}"/>
                  </a:ext>
                </a:extLst>
              </p:cNvPr>
              <p:cNvSpPr txBox="1"/>
              <p:nvPr>
                <p:custDataLst>
                  <p:tags r:id="rId54"/>
                </p:custDataLst>
              </p:nvPr>
            </p:nvSpPr>
            <p:spPr>
              <a:xfrm>
                <a:off x="11510690" y="35585400"/>
                <a:ext cx="9596710" cy="9751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US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m:t>𝑂</m:t>
                      </m:r>
                      <m:r>
                        <a:rPr kumimoji="0" lang="en-US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kumimoji="0" lang="en-US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m:t>𝐶𝑂</m:t>
                      </m:r>
                      <m:r>
                        <a:rPr kumimoji="0" lang="en-US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kumimoji="0" lang="en-US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m:t>𝐶</m:t>
                      </m:r>
                      <m:sSub>
                        <m:sSubPr>
                          <m:ctrlP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m:rPr>
                          <m:sty m:val="p"/>
                        </m:rPr>
                        <a:rPr kumimoji="0" lang="en-US" sz="32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Times New Roman" panose="020206030504050203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kumimoji="0" lang="en-US" sz="3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ce</m:t>
                      </m:r>
                      <m:r>
                        <a:rPr kumimoji="0" lang="en-US" sz="3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kumimoji="0" lang="en-US" sz="32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kumimoji="0" lang="en-US" sz="3200" b="0" i="1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𝜈</m:t>
                      </m:r>
                      <m:r>
                        <a:rPr kumimoji="0" lang="en-US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kumimoji="0" lang="el-GR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kumimoji="0" lang="el-GR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200</m:t>
                      </m:r>
                      <m:r>
                        <a:rPr kumimoji="0" lang="en-US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𝑛𝑚</m:t>
                      </m:r>
                      <m:r>
                        <a:rPr kumimoji="0" lang="en-US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)</m:t>
                      </m:r>
                      <m:limLow>
                        <m:limLowPr>
                          <m:ctrlPr>
                            <a:rPr kumimoji="0" lang="en-US" sz="32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limUpp>
                            <m:limUppPr>
                              <m:ctrlPr>
                                <a:rPr kumimoji="0" lang="en-US" sz="32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limUppPr>
                            <m:e>
                              <m:r>
                                <a:rPr kumimoji="0" lang="en-US" sz="32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kumimoji="0" lang="en-US" sz="32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UV</m:t>
                              </m:r>
                              <m:r>
                                <a:rPr kumimoji="0" lang="en-US" sz="32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lim>
                          </m:limUpp>
                        </m:e>
                        <m:lim>
                          <m:sSub>
                            <m:sSubPr>
                              <m:ctrlPr>
                                <a:rPr kumimoji="0" lang="en-US" sz="3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32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en-US" sz="32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lim>
                      </m:limLow>
                      <m:sSup>
                        <m:sSupPr>
                          <m:ctrlP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32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0" lang="en-US" sz="32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R</m:t>
                              </m:r>
                            </m:e>
                          </m:d>
                        </m:e>
                        <m:sup>
                          <m: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p>
                      </m:sSup>
                      <m:r>
                        <a:rPr kumimoji="0" lang="en-US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kumimoji="0" lang="en-US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𝐶𝐻</m:t>
                      </m:r>
                      <m:r>
                        <a:rPr kumimoji="0" lang="en-US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₃</m:t>
                      </m:r>
                      <m:r>
                        <a:rPr kumimoji="0" lang="en-US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kumimoji="0" lang="en-US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𝐶𝐻</m:t>
                      </m:r>
                      <m:r>
                        <a:rPr kumimoji="0" lang="en-US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₂</m:t>
                      </m:r>
                      <m:r>
                        <a:rPr kumimoji="0" lang="en-US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•)</m:t>
                      </m:r>
                    </m:oMath>
                  </m:oMathPara>
                </a14:m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6809ED-8F1C-0D66-FB70-6D6EB4A7C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11"/>
                </p:custDataLst>
              </p:nvPr>
            </p:nvSpPr>
            <p:spPr>
              <a:xfrm>
                <a:off x="11510690" y="35585400"/>
                <a:ext cx="9596710" cy="975139"/>
              </a:xfrm>
              <a:prstGeom prst="rect">
                <a:avLst/>
              </a:prstGeom>
              <a:blipFill>
                <a:blip r:embed="rId1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80E94CD-6BD1-FB17-DD56-74F90AD72E64}"/>
              </a:ext>
            </a:extLst>
          </p:cNvPr>
          <p:cNvGraphicFramePr>
            <a:graphicFrameLocks noGrp="1"/>
          </p:cNvGraphicFramePr>
          <p:nvPr>
            <p:custDataLst>
              <p:tags r:id="rId55"/>
            </p:custDataLst>
            <p:extLst>
              <p:ext uri="{D42A27DB-BD31-4B8C-83A1-F6EECF244321}">
                <p14:modId xmlns:p14="http://schemas.microsoft.com/office/powerpoint/2010/main" val="3600519974"/>
              </p:ext>
            </p:extLst>
          </p:nvPr>
        </p:nvGraphicFramePr>
        <p:xfrm>
          <a:off x="22250400" y="28063887"/>
          <a:ext cx="4191000" cy="781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412446328"/>
                    </a:ext>
                  </a:extLst>
                </a:gridCol>
              </a:tblGrid>
              <a:tr h="781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Outer Nebula</a:t>
                      </a:r>
                      <a:endParaRPr lang="en-US" sz="4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332952"/>
                  </a:ext>
                </a:extLst>
              </a:tr>
            </a:tbl>
          </a:graphicData>
        </a:graphic>
      </p:graphicFrame>
      <p:graphicFrame>
        <p:nvGraphicFramePr>
          <p:cNvPr id="1059" name="Table 1058">
            <a:extLst>
              <a:ext uri="{FF2B5EF4-FFF2-40B4-BE49-F238E27FC236}">
                <a16:creationId xmlns:a16="http://schemas.microsoft.com/office/drawing/2014/main" id="{A506FE32-91F6-38D1-781C-B0D50AFFA356}"/>
              </a:ext>
            </a:extLst>
          </p:cNvPr>
          <p:cNvGraphicFramePr>
            <a:graphicFrameLocks noGrp="1"/>
          </p:cNvGraphicFramePr>
          <p:nvPr>
            <p:custDataLst>
              <p:tags r:id="rId56"/>
            </p:custDataLst>
            <p:extLst>
              <p:ext uri="{D42A27DB-BD31-4B8C-83A1-F6EECF244321}">
                <p14:modId xmlns:p14="http://schemas.microsoft.com/office/powerpoint/2010/main" val="3139226092"/>
              </p:ext>
            </p:extLst>
          </p:nvPr>
        </p:nvGraphicFramePr>
        <p:xfrm>
          <a:off x="27063717" y="23545800"/>
          <a:ext cx="5321283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21283">
                  <a:extLst>
                    <a:ext uri="{9D8B030D-6E8A-4147-A177-3AD203B41FA5}">
                      <a16:colId xmlns:a16="http://schemas.microsoft.com/office/drawing/2014/main" val="412446328"/>
                    </a:ext>
                  </a:extLst>
                </a:gridCol>
              </a:tblGrid>
              <a:tr h="1160858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Diffuse ISM &amp;</a:t>
                      </a:r>
                    </a:p>
                    <a:p>
                      <a:pPr algn="ctr" fontAlgn="b"/>
                      <a:r>
                        <a:rPr lang="en-US" sz="4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Cold Molecular Cloud</a:t>
                      </a:r>
                      <a:endParaRPr lang="en-US" sz="4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332952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503300DA-4761-98BA-BB3B-8A81E7D184B5}"/>
              </a:ext>
            </a:extLst>
          </p:cNvPr>
          <p:cNvGraphicFramePr>
            <a:graphicFrameLocks noGrp="1"/>
          </p:cNvGraphicFramePr>
          <p:nvPr>
            <p:custDataLst>
              <p:tags r:id="rId57"/>
            </p:custDataLst>
            <p:extLst>
              <p:ext uri="{D42A27DB-BD31-4B8C-83A1-F6EECF244321}">
                <p14:modId xmlns:p14="http://schemas.microsoft.com/office/powerpoint/2010/main" val="3551445975"/>
              </p:ext>
            </p:extLst>
          </p:nvPr>
        </p:nvGraphicFramePr>
        <p:xfrm>
          <a:off x="27726116" y="28581959"/>
          <a:ext cx="4191000" cy="7813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412446328"/>
                    </a:ext>
                  </a:extLst>
                </a:gridCol>
              </a:tblGrid>
              <a:tr h="781384"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Inner Nebula</a:t>
                      </a:r>
                      <a:endParaRPr lang="en-US" sz="4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332952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2B4EB25-039A-C083-D9C1-CAB7512D7957}"/>
              </a:ext>
            </a:extLst>
          </p:cNvPr>
          <p:cNvCxnSpPr>
            <a:cxnSpLocks/>
          </p:cNvCxnSpPr>
          <p:nvPr>
            <p:custDataLst>
              <p:tags r:id="rId58"/>
            </p:custDataLst>
          </p:nvPr>
        </p:nvCxnSpPr>
        <p:spPr>
          <a:xfrm flipH="1">
            <a:off x="27004162" y="21941351"/>
            <a:ext cx="46838" cy="1189144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A7EFF87-2E7D-308B-8DBC-8524A038CEC3}"/>
                  </a:ext>
                </a:extLst>
              </p:cNvPr>
              <p:cNvSpPr txBox="1"/>
              <p:nvPr>
                <p:custDataLst>
                  <p:tags r:id="rId59"/>
                </p:custDataLst>
              </p:nvPr>
            </p:nvSpPr>
            <p:spPr>
              <a:xfrm>
                <a:off x="32623701" y="26822400"/>
                <a:ext cx="11116218" cy="31658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200" dirty="0"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r-process enriched Carbon vapor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Extreme initial condition</a:t>
                </a: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kumimoji="0" lang="en-US" sz="32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IC</a:t>
                </a: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(P &gt; 10 </a:t>
                </a:r>
                <a:r>
                  <a:rPr kumimoji="0" lang="en-US" sz="32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GPa</a:t>
                </a: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)  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(T ≫ 1000 K)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3200" dirty="0"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Cooling ejecta under </a:t>
                </a:r>
                <a:r>
                  <a:rPr lang="en-US" sz="3200" b="0" u="sng" dirty="0"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low-pressure conditions (</a:t>
                </a: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ssistant" pitchFamily="2" charset="-79"/>
                    <a:ea typeface="Aptos" panose="020B0004020202020204" pitchFamily="34" charset="0"/>
                    <a:cs typeface="Assistant" pitchFamily="2" charset="-79"/>
                  </a:rPr>
                  <a:t>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3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0" lang="en-US" sz="3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kumimoji="0" lang="en-US" sz="3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kumimoji="0" lang="en-US" sz="32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 atm)</a:t>
                </a:r>
                <a:r>
                  <a:rPr lang="en-US" sz="3200" b="0" u="sng" dirty="0"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3200" b="1" u="sng" dirty="0"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forms NDs to later enter presolar cloud</a:t>
                </a:r>
                <a:endParaRPr lang="en-US" sz="3200" dirty="0">
                  <a:latin typeface="Arial" panose="020B06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A7EFF87-2E7D-308B-8DBC-8524A038C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13"/>
                </p:custDataLst>
              </p:nvPr>
            </p:nvSpPr>
            <p:spPr>
              <a:xfrm>
                <a:off x="32623701" y="26822400"/>
                <a:ext cx="11116218" cy="3165867"/>
              </a:xfrm>
              <a:prstGeom prst="rect">
                <a:avLst/>
              </a:prstGeom>
              <a:blipFill>
                <a:blip r:embed="rId114"/>
                <a:stretch>
                  <a:fillRect t="-2505" b="-1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5A04221F-9FFB-823F-D998-E798EC875B6F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25391473" y="26536134"/>
            <a:ext cx="14501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320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~10⁷ </a:t>
            </a:r>
            <a:endParaRPr lang="en-US" sz="32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B8EAE5D6-5560-E379-B45F-94093BCF6C16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25386056" y="25551274"/>
            <a:ext cx="13688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G₀</a:t>
            </a:r>
          </a:p>
        </p:txBody>
      </p:sp>
      <p:graphicFrame>
        <p:nvGraphicFramePr>
          <p:cNvPr id="1030" name="Table 1029">
            <a:extLst>
              <a:ext uri="{FF2B5EF4-FFF2-40B4-BE49-F238E27FC236}">
                <a16:creationId xmlns:a16="http://schemas.microsoft.com/office/drawing/2014/main" id="{150A3ACA-B306-8F6C-C8B4-403092156B6B}"/>
              </a:ext>
            </a:extLst>
          </p:cNvPr>
          <p:cNvGraphicFramePr>
            <a:graphicFrameLocks noGrp="1"/>
          </p:cNvGraphicFramePr>
          <p:nvPr>
            <p:custDataLst>
              <p:tags r:id="rId62"/>
            </p:custDataLst>
            <p:extLst>
              <p:ext uri="{D42A27DB-BD31-4B8C-83A1-F6EECF244321}">
                <p14:modId xmlns:p14="http://schemas.microsoft.com/office/powerpoint/2010/main" val="4105384347"/>
              </p:ext>
            </p:extLst>
          </p:nvPr>
        </p:nvGraphicFramePr>
        <p:xfrm>
          <a:off x="22626222" y="29672280"/>
          <a:ext cx="2830266" cy="1950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30266">
                  <a:extLst>
                    <a:ext uri="{9D8B030D-6E8A-4147-A177-3AD203B41FA5}">
                      <a16:colId xmlns:a16="http://schemas.microsoft.com/office/drawing/2014/main" val="4183347980"/>
                    </a:ext>
                  </a:extLst>
                </a:gridCol>
              </a:tblGrid>
              <a:tr h="18256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FUV Flux </a:t>
                      </a:r>
                    </a:p>
                    <a:p>
                      <a:pPr algn="ctr" fontAlgn="b"/>
                      <a:r>
                        <a:rPr lang="en-US" sz="3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(erg cm⁻² s⁻¹)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b"/>
                      <a:r>
                        <a:rPr lang="en-US" sz="3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(912-1700Å)</a:t>
                      </a:r>
                    </a:p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0.05-5</a:t>
                      </a: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600839"/>
                  </a:ext>
                </a:extLst>
              </a:tr>
            </a:tbl>
          </a:graphicData>
        </a:graphic>
      </p:graphicFrame>
      <p:sp>
        <p:nvSpPr>
          <p:cNvPr id="1034" name="TextBox 1033">
            <a:extLst>
              <a:ext uri="{FF2B5EF4-FFF2-40B4-BE49-F238E27FC236}">
                <a16:creationId xmlns:a16="http://schemas.microsoft.com/office/drawing/2014/main" id="{2310DA44-BB57-1829-1E52-F9BA3DA3E052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21486012" y="30310716"/>
            <a:ext cx="1450188" cy="1077218"/>
          </a:xfrm>
          <a:prstGeom prst="rect">
            <a:avLst/>
          </a:prstGeom>
          <a:noFill/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UV Flux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B4F81F70-E243-E6B8-F00F-CE286F1FB713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24841541" y="30986214"/>
            <a:ext cx="23049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320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~30-3000 </a:t>
            </a:r>
            <a:endParaRPr lang="en-US" sz="32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D3AD7C51-DBED-897B-C752-F45A2471D08F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25274404" y="30001354"/>
            <a:ext cx="13688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G₀</a:t>
            </a:r>
          </a:p>
        </p:txBody>
      </p:sp>
      <p:graphicFrame>
        <p:nvGraphicFramePr>
          <p:cNvPr id="1038" name="Table 1037">
            <a:extLst>
              <a:ext uri="{FF2B5EF4-FFF2-40B4-BE49-F238E27FC236}">
                <a16:creationId xmlns:a16="http://schemas.microsoft.com/office/drawing/2014/main" id="{F779A07F-90F6-8CFC-96FC-EE2019A1D7BD}"/>
              </a:ext>
            </a:extLst>
          </p:cNvPr>
          <p:cNvGraphicFramePr>
            <a:graphicFrameLocks noGrp="1"/>
          </p:cNvGraphicFramePr>
          <p:nvPr>
            <p:custDataLst>
              <p:tags r:id="rId66"/>
            </p:custDataLst>
            <p:extLst>
              <p:ext uri="{D42A27DB-BD31-4B8C-83A1-F6EECF244321}">
                <p14:modId xmlns:p14="http://schemas.microsoft.com/office/powerpoint/2010/main" val="2621544016"/>
              </p:ext>
            </p:extLst>
          </p:nvPr>
        </p:nvGraphicFramePr>
        <p:xfrm>
          <a:off x="28132654" y="25481280"/>
          <a:ext cx="2830266" cy="1950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30266">
                  <a:extLst>
                    <a:ext uri="{9D8B030D-6E8A-4147-A177-3AD203B41FA5}">
                      <a16:colId xmlns:a16="http://schemas.microsoft.com/office/drawing/2014/main" val="4183347980"/>
                    </a:ext>
                  </a:extLst>
                </a:gridCol>
              </a:tblGrid>
              <a:tr h="18256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FUV Flux </a:t>
                      </a:r>
                    </a:p>
                    <a:p>
                      <a:pPr algn="ctr" fontAlgn="b"/>
                      <a:r>
                        <a:rPr lang="en-US" sz="3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(erg cm⁻² s⁻¹)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b"/>
                      <a:r>
                        <a:rPr lang="en-US" sz="3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(912-1700Å)</a:t>
                      </a:r>
                    </a:p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0.05-5</a:t>
                      </a: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600839"/>
                  </a:ext>
                </a:extLst>
              </a:tr>
            </a:tbl>
          </a:graphicData>
        </a:graphic>
      </p:graphicFrame>
      <p:sp>
        <p:nvSpPr>
          <p:cNvPr id="1039" name="TextBox 1038">
            <a:extLst>
              <a:ext uri="{FF2B5EF4-FFF2-40B4-BE49-F238E27FC236}">
                <a16:creationId xmlns:a16="http://schemas.microsoft.com/office/drawing/2014/main" id="{5A6A9EC8-AD57-66E4-B4AF-DB2D1E0F9AF8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26842432" y="26119716"/>
            <a:ext cx="1450188" cy="1077218"/>
          </a:xfrm>
          <a:prstGeom prst="rect">
            <a:avLst/>
          </a:prstGeom>
          <a:noFill/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UV Flux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F7B65C81-1758-F0CB-EE14-000DA2963C83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30347973" y="26795214"/>
            <a:ext cx="23049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320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~30-3000 </a:t>
            </a:r>
            <a:endParaRPr lang="en-US" sz="32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FC7D6C28-5B0B-3EE5-7B32-1796952A815B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30780836" y="25810354"/>
            <a:ext cx="13688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G₀</a:t>
            </a:r>
          </a:p>
        </p:txBody>
      </p:sp>
      <p:graphicFrame>
        <p:nvGraphicFramePr>
          <p:cNvPr id="1042" name="Table 1041">
            <a:extLst>
              <a:ext uri="{FF2B5EF4-FFF2-40B4-BE49-F238E27FC236}">
                <a16:creationId xmlns:a16="http://schemas.microsoft.com/office/drawing/2014/main" id="{75B15859-5717-DBF7-1138-943FB0958BF8}"/>
              </a:ext>
            </a:extLst>
          </p:cNvPr>
          <p:cNvGraphicFramePr>
            <a:graphicFrameLocks noGrp="1"/>
          </p:cNvGraphicFramePr>
          <p:nvPr>
            <p:custDataLst>
              <p:tags r:id="rId70"/>
            </p:custDataLst>
            <p:extLst>
              <p:ext uri="{D42A27DB-BD31-4B8C-83A1-F6EECF244321}">
                <p14:modId xmlns:p14="http://schemas.microsoft.com/office/powerpoint/2010/main" val="2462697771"/>
              </p:ext>
            </p:extLst>
          </p:nvPr>
        </p:nvGraphicFramePr>
        <p:xfrm>
          <a:off x="28271192" y="30832975"/>
          <a:ext cx="2830266" cy="1950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30266">
                  <a:extLst>
                    <a:ext uri="{9D8B030D-6E8A-4147-A177-3AD203B41FA5}">
                      <a16:colId xmlns:a16="http://schemas.microsoft.com/office/drawing/2014/main" val="4183347980"/>
                    </a:ext>
                  </a:extLst>
                </a:gridCol>
              </a:tblGrid>
              <a:tr h="18256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FUV Flux </a:t>
                      </a:r>
                    </a:p>
                    <a:p>
                      <a:pPr algn="ctr" fontAlgn="b"/>
                      <a:r>
                        <a:rPr lang="en-US" sz="3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(erg cm⁻² s⁻¹)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b"/>
                      <a:r>
                        <a:rPr lang="en-US" sz="3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(912-1700Å)</a:t>
                      </a:r>
                    </a:p>
                    <a:p>
                      <a:pPr marL="0" marR="0" lvl="0" indent="0" algn="ctr" defTabSz="91440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~1.6 × 10⁴</a:t>
                      </a:r>
                    </a:p>
                  </a:txBody>
                  <a:tcPr marL="0" marR="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600839"/>
                  </a:ext>
                </a:extLst>
              </a:tr>
            </a:tbl>
          </a:graphicData>
        </a:graphic>
      </p:graphicFrame>
      <p:sp>
        <p:nvSpPr>
          <p:cNvPr id="1043" name="TextBox 1042">
            <a:extLst>
              <a:ext uri="{FF2B5EF4-FFF2-40B4-BE49-F238E27FC236}">
                <a16:creationId xmlns:a16="http://schemas.microsoft.com/office/drawing/2014/main" id="{5B72584E-90E6-6BAC-0F12-6242A9C7FC27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26980970" y="31470600"/>
            <a:ext cx="1450188" cy="1077218"/>
          </a:xfrm>
          <a:prstGeom prst="rect">
            <a:avLst/>
          </a:prstGeom>
          <a:noFill/>
          <a:ln w="57150"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UV Flux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5888447E-3566-931D-9F7E-18897252815E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30486511" y="32146909"/>
            <a:ext cx="23049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/>
            <a:r>
              <a:rPr lang="en-US" sz="320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~10⁷ </a:t>
            </a:r>
            <a:endParaRPr lang="en-US" sz="32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585E4120-F5E1-4A8A-88BB-8254F13FD144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30919374" y="31162049"/>
            <a:ext cx="13688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G₀</a:t>
            </a: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0A614320-730D-3FDD-59D4-8ED84DB2931D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>
            <a:off x="32528564" y="23220894"/>
            <a:ext cx="11362635" cy="692426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6EB4214E-AB97-01BC-9A38-E11298CCBCAE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21683573" y="28563992"/>
            <a:ext cx="529122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cluster-mediated </a:t>
            </a:r>
          </a:p>
          <a:p>
            <a:pPr algn="ctr"/>
            <a:r>
              <a:rPr lang="en-US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CO–H₂ ice reactions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B36119FE-32C7-8874-B0A6-15A879A4902C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26857066" y="24824230"/>
            <a:ext cx="59089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">
              <a:defRPr/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Photon-processed ice grains</a:t>
            </a:r>
            <a:endParaRPr lang="en-US" sz="3200" b="1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26C4BD06-FEF9-95F1-7BE2-6126A949A449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26974800" y="29138940"/>
            <a:ext cx="559120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Hydrocarbon Catalysis </a:t>
            </a:r>
          </a:p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on Fe-Ni grains </a:t>
            </a:r>
          </a:p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under solar nebula conditions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4EE66C5-2389-791C-3B01-71FE9D19A67E}"/>
              </a:ext>
            </a:extLst>
          </p:cNvPr>
          <p:cNvPicPr>
            <a:picLocks noChangeAspect="1" noChangeArrowheads="1"/>
          </p:cNvPicPr>
          <p:nvPr>
            <p:custDataLst>
              <p:tags r:id="rId78"/>
            </p:custDataLst>
          </p:nvPr>
        </p:nvPicPr>
        <p:blipFill>
          <a:blip r:embed="rId1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53" y="2107394"/>
            <a:ext cx="4172361" cy="417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Rectangle 1049">
            <a:extLst>
              <a:ext uri="{FF2B5EF4-FFF2-40B4-BE49-F238E27FC236}">
                <a16:creationId xmlns:a16="http://schemas.microsoft.com/office/drawing/2014/main" id="{9D04E3EE-662B-0688-09A0-DA7C775D48D6}"/>
              </a:ext>
            </a:extLst>
          </p:cNvPr>
          <p:cNvSpPr/>
          <p:nvPr>
            <p:custDataLst>
              <p:tags r:id="rId79"/>
            </p:custDataLst>
          </p:nvPr>
        </p:nvSpPr>
        <p:spPr>
          <a:xfrm>
            <a:off x="10801139" y="34308896"/>
            <a:ext cx="10763461" cy="4571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2B3D76-DEB0-BD99-2AE5-22FB836E4CC2}"/>
              </a:ext>
            </a:extLst>
          </p:cNvPr>
          <p:cNvSpPr/>
          <p:nvPr>
            <p:custDataLst>
              <p:tags r:id="rId80"/>
            </p:custDataLst>
          </p:nvPr>
        </p:nvSpPr>
        <p:spPr>
          <a:xfrm>
            <a:off x="10767770" y="23290191"/>
            <a:ext cx="10873030" cy="500876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EAAE9A85-4689-F3D3-0C35-519E16F9309D}"/>
              </a:ext>
            </a:extLst>
          </p:cNvPr>
          <p:cNvGrpSpPr/>
          <p:nvPr>
            <p:custDataLst>
              <p:tags r:id="rId81"/>
            </p:custDataLst>
          </p:nvPr>
        </p:nvGrpSpPr>
        <p:grpSpPr>
          <a:xfrm>
            <a:off x="10071420" y="26822399"/>
            <a:ext cx="11414592" cy="10754212"/>
            <a:chOff x="-25145999" y="14191992"/>
            <a:chExt cx="17886146" cy="16792353"/>
          </a:xfrm>
        </p:grpSpPr>
        <p:sp>
          <p:nvSpPr>
            <p:cNvPr id="1026" name="Oval 1025">
              <a:extLst>
                <a:ext uri="{FF2B5EF4-FFF2-40B4-BE49-F238E27FC236}">
                  <a16:creationId xmlns:a16="http://schemas.microsoft.com/office/drawing/2014/main" id="{480C623C-A176-A5EB-DCFB-AA3C5165DBC9}"/>
                </a:ext>
              </a:extLst>
            </p:cNvPr>
            <p:cNvSpPr/>
            <p:nvPr>
              <p:custDataLst>
                <p:tags r:id="rId86"/>
              </p:custDataLst>
            </p:nvPr>
          </p:nvSpPr>
          <p:spPr>
            <a:xfrm>
              <a:off x="-23972381" y="21991023"/>
              <a:ext cx="5063778" cy="289559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tx1"/>
                </a:solidFill>
              </a:endParaRPr>
            </a:p>
          </p:txBody>
        </p:sp>
        <p:sp>
          <p:nvSpPr>
            <p:cNvPr id="1027" name="Oval 1026">
              <a:extLst>
                <a:ext uri="{FF2B5EF4-FFF2-40B4-BE49-F238E27FC236}">
                  <a16:creationId xmlns:a16="http://schemas.microsoft.com/office/drawing/2014/main" id="{120C31E3-14DC-4A8D-6E4F-ADEF46FC9C65}"/>
                </a:ext>
              </a:extLst>
            </p:cNvPr>
            <p:cNvSpPr/>
            <p:nvPr>
              <p:custDataLst>
                <p:tags r:id="rId87"/>
              </p:custDataLst>
            </p:nvPr>
          </p:nvSpPr>
          <p:spPr>
            <a:xfrm>
              <a:off x="-18838099" y="16709760"/>
              <a:ext cx="5979199" cy="236057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28" name="Oval 1027">
              <a:extLst>
                <a:ext uri="{FF2B5EF4-FFF2-40B4-BE49-F238E27FC236}">
                  <a16:creationId xmlns:a16="http://schemas.microsoft.com/office/drawing/2014/main" id="{A43B8C99-8CDB-7498-280E-9F1F6BC784D6}"/>
                </a:ext>
              </a:extLst>
            </p:cNvPr>
            <p:cNvSpPr/>
            <p:nvPr>
              <p:custDataLst>
                <p:tags r:id="rId88"/>
              </p:custDataLst>
            </p:nvPr>
          </p:nvSpPr>
          <p:spPr>
            <a:xfrm>
              <a:off x="-14110266" y="22219623"/>
              <a:ext cx="4750929" cy="27432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schemeClr val="tx1"/>
                </a:solidFill>
              </a:endParaRPr>
            </a:p>
          </p:txBody>
        </p: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88B3BD08-E8B3-79EB-3686-EE6E97AA604D}"/>
                </a:ext>
              </a:extLst>
            </p:cNvPr>
            <p:cNvSpPr txBox="1"/>
            <p:nvPr>
              <p:custDataLst>
                <p:tags r:id="rId89"/>
              </p:custDataLst>
            </p:nvPr>
          </p:nvSpPr>
          <p:spPr>
            <a:xfrm>
              <a:off x="-19554510" y="24900538"/>
              <a:ext cx="6832246" cy="913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UV/H-radical Exposure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3" name="TextBox 1032">
                  <a:extLst>
                    <a:ext uri="{FF2B5EF4-FFF2-40B4-BE49-F238E27FC236}">
                      <a16:creationId xmlns:a16="http://schemas.microsoft.com/office/drawing/2014/main" id="{46868785-DE05-339E-643C-B8E1CE948B1D}"/>
                    </a:ext>
                  </a:extLst>
                </p:cNvPr>
                <p:cNvSpPr txBox="1"/>
                <p:nvPr>
                  <p:custDataLst>
                    <p:tags r:id="rId90"/>
                  </p:custDataLst>
                </p:nvPr>
              </p:nvSpPr>
              <p:spPr>
                <a:xfrm>
                  <a:off x="-24330593" y="17334898"/>
                  <a:ext cx="4800600" cy="24509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i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Hydrocarbon</a:t>
                  </a:r>
                </a:p>
                <a:p>
                  <a:pPr algn="ctr"/>
                  <a:r>
                    <a:rPr lang="en-US" sz="3200" i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Feedstock</a:t>
                  </a: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sz="3200" i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1033" name="TextBox 1032">
                  <a:extLst>
                    <a:ext uri="{FF2B5EF4-FFF2-40B4-BE49-F238E27FC236}">
                      <a16:creationId xmlns:a16="http://schemas.microsoft.com/office/drawing/2014/main" id="{46868785-DE05-339E-643C-B8E1CE948B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16"/>
                  </p:custDataLst>
                </p:nvPr>
              </p:nvSpPr>
              <p:spPr>
                <a:xfrm>
                  <a:off x="-24330593" y="17334898"/>
                  <a:ext cx="4800600" cy="2450973"/>
                </a:xfrm>
                <a:prstGeom prst="rect">
                  <a:avLst/>
                </a:prstGeom>
                <a:blipFill>
                  <a:blip r:embed="rId117"/>
                  <a:stretch>
                    <a:fillRect t="-5039" b="-116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5" name="TextBox 1034">
                  <a:extLst>
                    <a:ext uri="{FF2B5EF4-FFF2-40B4-BE49-F238E27FC236}">
                      <a16:creationId xmlns:a16="http://schemas.microsoft.com/office/drawing/2014/main" id="{2F154193-E218-471C-D8E2-07DB41A9910A}"/>
                    </a:ext>
                  </a:extLst>
                </p:cNvPr>
                <p:cNvSpPr txBox="1"/>
                <p:nvPr>
                  <p:custDataLst>
                    <p:tags r:id="rId91"/>
                  </p:custDataLst>
                </p:nvPr>
              </p:nvSpPr>
              <p:spPr>
                <a:xfrm>
                  <a:off x="-12060453" y="17626257"/>
                  <a:ext cx="4800600" cy="16820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i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Alkyl radicals</a:t>
                  </a:r>
                </a:p>
                <a:p>
                  <a:pPr algn="ctr"/>
                  <a:r>
                    <a:rPr lang="en-US" sz="3200" i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𝐶𝐻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3</m:t>
                          </m:r>
                        </m:sub>
                      </m:sSub>
                      <m:r>
                        <a:rPr kumimoji="0" lang="en-US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•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a14:m>
                  <a:endParaRPr lang="en-US" sz="32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35" name="TextBox 1034">
                  <a:extLst>
                    <a:ext uri="{FF2B5EF4-FFF2-40B4-BE49-F238E27FC236}">
                      <a16:creationId xmlns:a16="http://schemas.microsoft.com/office/drawing/2014/main" id="{2F154193-E218-471C-D8E2-07DB41A991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18"/>
                  </p:custDataLst>
                </p:nvPr>
              </p:nvSpPr>
              <p:spPr>
                <a:xfrm>
                  <a:off x="-12060453" y="17626257"/>
                  <a:ext cx="4800600" cy="1682041"/>
                </a:xfrm>
                <a:prstGeom prst="rect">
                  <a:avLst/>
                </a:prstGeom>
                <a:blipFill>
                  <a:blip r:embed="rId119"/>
                  <a:stretch>
                    <a:fillRect t="-7345" b="-175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7" name="TextBox 1046">
              <a:extLst>
                <a:ext uri="{FF2B5EF4-FFF2-40B4-BE49-F238E27FC236}">
                  <a16:creationId xmlns:a16="http://schemas.microsoft.com/office/drawing/2014/main" id="{4AD36A98-ACCC-A83E-972C-4DE4D798263D}"/>
                </a:ext>
              </a:extLst>
            </p:cNvPr>
            <p:cNvSpPr txBox="1"/>
            <p:nvPr>
              <p:custDataLst>
                <p:tags r:id="rId92"/>
              </p:custDataLst>
            </p:nvPr>
          </p:nvSpPr>
          <p:spPr>
            <a:xfrm>
              <a:off x="-19403984" y="19593953"/>
              <a:ext cx="6613360" cy="2450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u="sn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Meteoritic Nanodiamond Formation</a:t>
              </a:r>
            </a:p>
          </p:txBody>
        </p:sp>
        <p:grpSp>
          <p:nvGrpSpPr>
            <p:cNvPr id="1048" name="Group 1047">
              <a:extLst>
                <a:ext uri="{FF2B5EF4-FFF2-40B4-BE49-F238E27FC236}">
                  <a16:creationId xmlns:a16="http://schemas.microsoft.com/office/drawing/2014/main" id="{B05E3EB1-108E-AF82-1D36-C60DEF0DCFD3}"/>
                </a:ext>
              </a:extLst>
            </p:cNvPr>
            <p:cNvGrpSpPr/>
            <p:nvPr>
              <p:custDataLst>
                <p:tags r:id="rId93"/>
              </p:custDataLst>
            </p:nvPr>
          </p:nvGrpSpPr>
          <p:grpSpPr>
            <a:xfrm rot="10800000" flipH="1" flipV="1">
              <a:off x="-25145999" y="14191992"/>
              <a:ext cx="17144265" cy="16792353"/>
              <a:chOff x="8796229" y="9673498"/>
              <a:chExt cx="17144265" cy="16792353"/>
            </a:xfrm>
          </p:grpSpPr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F8CF8115-80B4-42B9-791E-8743631BA094}"/>
                  </a:ext>
                </a:extLst>
              </p:cNvPr>
              <p:cNvSpPr/>
              <p:nvPr/>
            </p:nvSpPr>
            <p:spPr>
              <a:xfrm>
                <a:off x="14387718" y="9673498"/>
                <a:ext cx="7355767" cy="7355768"/>
              </a:xfrm>
              <a:custGeom>
                <a:avLst/>
                <a:gdLst>
                  <a:gd name="connsiteX0" fmla="*/ 0 w 7355767"/>
                  <a:gd name="connsiteY0" fmla="*/ 0 h 7355767"/>
                  <a:gd name="connsiteX1" fmla="*/ 7355767 w 7355767"/>
                  <a:gd name="connsiteY1" fmla="*/ 0 h 7355767"/>
                  <a:gd name="connsiteX2" fmla="*/ 7355767 w 7355767"/>
                  <a:gd name="connsiteY2" fmla="*/ 7355767 h 7355767"/>
                  <a:gd name="connsiteX3" fmla="*/ 0 w 7355767"/>
                  <a:gd name="connsiteY3" fmla="*/ 7355767 h 7355767"/>
                  <a:gd name="connsiteX4" fmla="*/ 0 w 7355767"/>
                  <a:gd name="connsiteY4" fmla="*/ 0 h 7355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55767" h="7355767">
                    <a:moveTo>
                      <a:pt x="0" y="0"/>
                    </a:moveTo>
                    <a:lnTo>
                      <a:pt x="7355767" y="0"/>
                    </a:lnTo>
                    <a:lnTo>
                      <a:pt x="7355767" y="7355767"/>
                    </a:lnTo>
                    <a:lnTo>
                      <a:pt x="0" y="7355767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0" lvl="0" indent="0" algn="ctr" defTabSz="2133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200" b="1" kern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sp² Hybridization</a:t>
                </a:r>
                <a:endParaRPr lang="en-US" sz="3200" kern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7D5325EF-D5CC-1E40-4819-41A747E0E4EE}"/>
                  </a:ext>
                </a:extLst>
              </p:cNvPr>
              <p:cNvSpPr/>
              <p:nvPr/>
            </p:nvSpPr>
            <p:spPr>
              <a:xfrm>
                <a:off x="19522003" y="15474956"/>
                <a:ext cx="5293724" cy="7355768"/>
              </a:xfrm>
              <a:custGeom>
                <a:avLst/>
                <a:gdLst>
                  <a:gd name="connsiteX0" fmla="*/ 0 w 7355767"/>
                  <a:gd name="connsiteY0" fmla="*/ 0 h 7355767"/>
                  <a:gd name="connsiteX1" fmla="*/ 7355767 w 7355767"/>
                  <a:gd name="connsiteY1" fmla="*/ 0 h 7355767"/>
                  <a:gd name="connsiteX2" fmla="*/ 7355767 w 7355767"/>
                  <a:gd name="connsiteY2" fmla="*/ 7355767 h 7355767"/>
                  <a:gd name="connsiteX3" fmla="*/ 0 w 7355767"/>
                  <a:gd name="connsiteY3" fmla="*/ 7355767 h 7355767"/>
                  <a:gd name="connsiteX4" fmla="*/ 0 w 7355767"/>
                  <a:gd name="connsiteY4" fmla="*/ 0 h 7355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55767" h="7355767">
                    <a:moveTo>
                      <a:pt x="0" y="0"/>
                    </a:moveTo>
                    <a:lnTo>
                      <a:pt x="7355767" y="0"/>
                    </a:lnTo>
                    <a:lnTo>
                      <a:pt x="7355767" y="7355767"/>
                    </a:lnTo>
                    <a:lnTo>
                      <a:pt x="0" y="7355767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0" lvl="0" indent="0" algn="ctr" defTabSz="2133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200" b="1" kern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Diamond Nucleation</a:t>
                </a:r>
                <a:endParaRPr lang="en-US" sz="3200" kern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6" name="Arrow: Circular 1055">
                <a:extLst>
                  <a:ext uri="{FF2B5EF4-FFF2-40B4-BE49-F238E27FC236}">
                    <a16:creationId xmlns:a16="http://schemas.microsoft.com/office/drawing/2014/main" id="{B40F3D84-6107-7512-6CBE-7CF7CADFF107}"/>
                  </a:ext>
                </a:extLst>
              </p:cNvPr>
              <p:cNvSpPr/>
              <p:nvPr/>
            </p:nvSpPr>
            <p:spPr>
              <a:xfrm rot="4117660">
                <a:off x="11408550" y="11933907"/>
                <a:ext cx="14535063" cy="14528825"/>
              </a:xfrm>
              <a:prstGeom prst="circularArrow">
                <a:avLst>
                  <a:gd name="adj1" fmla="val 4336"/>
                  <a:gd name="adj2" fmla="val 592095"/>
                  <a:gd name="adj3" fmla="val 9533990"/>
                  <a:gd name="adj4" fmla="val 7727346"/>
                  <a:gd name="adj5" fmla="val 5594"/>
                </a:avLst>
              </a:prstGeom>
              <a:solidFill>
                <a:schemeClr val="tx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8" name="Freeform: Shape 1057">
                <a:extLst>
                  <a:ext uri="{FF2B5EF4-FFF2-40B4-BE49-F238E27FC236}">
                    <a16:creationId xmlns:a16="http://schemas.microsoft.com/office/drawing/2014/main" id="{25FB3F84-89C9-2823-D806-CBA62B5AB125}"/>
                  </a:ext>
                </a:extLst>
              </p:cNvPr>
              <p:cNvSpPr/>
              <p:nvPr/>
            </p:nvSpPr>
            <p:spPr>
              <a:xfrm>
                <a:off x="8796229" y="15434388"/>
                <a:ext cx="7355767" cy="7355767"/>
              </a:xfrm>
              <a:custGeom>
                <a:avLst/>
                <a:gdLst>
                  <a:gd name="connsiteX0" fmla="*/ 0 w 7355767"/>
                  <a:gd name="connsiteY0" fmla="*/ 0 h 7355767"/>
                  <a:gd name="connsiteX1" fmla="*/ 7355767 w 7355767"/>
                  <a:gd name="connsiteY1" fmla="*/ 0 h 7355767"/>
                  <a:gd name="connsiteX2" fmla="*/ 7355767 w 7355767"/>
                  <a:gd name="connsiteY2" fmla="*/ 7355767 h 7355767"/>
                  <a:gd name="connsiteX3" fmla="*/ 0 w 7355767"/>
                  <a:gd name="connsiteY3" fmla="*/ 7355767 h 7355767"/>
                  <a:gd name="connsiteX4" fmla="*/ 0 w 7355767"/>
                  <a:gd name="connsiteY4" fmla="*/ 0 h 7355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55767" h="7355767">
                    <a:moveTo>
                      <a:pt x="0" y="0"/>
                    </a:moveTo>
                    <a:lnTo>
                      <a:pt x="7355767" y="0"/>
                    </a:lnTo>
                    <a:lnTo>
                      <a:pt x="7355767" y="7355767"/>
                    </a:lnTo>
                    <a:lnTo>
                      <a:pt x="0" y="7355767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0" lvl="0" indent="0" algn="ctr" defTabSz="2133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200" b="1" kern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Carbon Cluster Formation</a:t>
                </a:r>
                <a:endParaRPr lang="en-US" sz="3200" kern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067" name="Arrow: Circular 1066">
            <a:extLst>
              <a:ext uri="{FF2B5EF4-FFF2-40B4-BE49-F238E27FC236}">
                <a16:creationId xmlns:a16="http://schemas.microsoft.com/office/drawing/2014/main" id="{08FDA455-19CF-EE94-75E8-8DAD4ACFF808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 flipH="1" flipV="1">
            <a:off x="10817314" y="27989785"/>
            <a:ext cx="9308591" cy="9272015"/>
          </a:xfrm>
          <a:prstGeom prst="circularArrow">
            <a:avLst>
              <a:gd name="adj1" fmla="val 4336"/>
              <a:gd name="adj2" fmla="val 776526"/>
              <a:gd name="adj3" fmla="val 9533990"/>
              <a:gd name="adj4" fmla="val 7727346"/>
              <a:gd name="adj5" fmla="val 5594"/>
            </a:avLst>
          </a:prstGeom>
          <a:solidFill>
            <a:schemeClr val="tx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69" name="Arrow: Circular 1068">
            <a:extLst>
              <a:ext uri="{FF2B5EF4-FFF2-40B4-BE49-F238E27FC236}">
                <a16:creationId xmlns:a16="http://schemas.microsoft.com/office/drawing/2014/main" id="{663B4AC2-FCA8-15EE-D34C-1E7F910DF121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 rot="7422347" flipH="1" flipV="1">
            <a:off x="11208884" y="24603101"/>
            <a:ext cx="9308591" cy="9272015"/>
          </a:xfrm>
          <a:prstGeom prst="circularArrow">
            <a:avLst>
              <a:gd name="adj1" fmla="val 4336"/>
              <a:gd name="adj2" fmla="val 750155"/>
              <a:gd name="adj3" fmla="val 9533990"/>
              <a:gd name="adj4" fmla="val 7838553"/>
              <a:gd name="adj5" fmla="val 5594"/>
            </a:avLst>
          </a:prstGeom>
          <a:solidFill>
            <a:schemeClr val="tx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693EE259-D72D-B937-C0E9-AFF82639EEE0}"/>
              </a:ext>
            </a:extLst>
          </p:cNvPr>
          <p:cNvSpPr/>
          <p:nvPr>
            <p:custDataLst>
              <p:tags r:id="rId84"/>
            </p:custDataLst>
          </p:nvPr>
        </p:nvSpPr>
        <p:spPr>
          <a:xfrm>
            <a:off x="10777703" y="28282436"/>
            <a:ext cx="10863098" cy="1057956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0512B8-EECC-1307-C175-CCD6B7E6CDF6}"/>
              </a:ext>
            </a:extLst>
          </p:cNvPr>
          <p:cNvSpPr/>
          <p:nvPr>
            <p:custDataLst>
              <p:tags r:id="rId85"/>
            </p:custDataLst>
          </p:nvPr>
        </p:nvSpPr>
        <p:spPr>
          <a:xfrm>
            <a:off x="36423600" y="9677400"/>
            <a:ext cx="182880" cy="1524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1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B77E7866-7852-538D-0D8B-452ED8B52C7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2822976" y="20726400"/>
            <a:ext cx="5312624" cy="28956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4BCBDBC-1F55-531A-5483-D5C1644C892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8103338" y="13030200"/>
            <a:ext cx="6052062" cy="362852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0696D46-1A31-A05B-0194-32E42E86B82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2903938" y="20955000"/>
            <a:ext cx="5137662" cy="27432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20EE7B-EF38-7E1D-802D-0043188512B3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v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0905B65-0973-5D79-F298-36EDB9988B78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 rot="10800000" flipH="1" flipV="1">
            <a:off x="11694233" y="11192898"/>
            <a:ext cx="18196008" cy="19105621"/>
            <a:chOff x="8796229" y="7998854"/>
            <a:chExt cx="18196008" cy="19105621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3598E86-18E0-0EF4-4F2C-4FD2FC1F3693}"/>
                </a:ext>
              </a:extLst>
            </p:cNvPr>
            <p:cNvSpPr/>
            <p:nvPr/>
          </p:nvSpPr>
          <p:spPr>
            <a:xfrm>
              <a:off x="14519535" y="7998854"/>
              <a:ext cx="7355767" cy="7355767"/>
            </a:xfrm>
            <a:custGeom>
              <a:avLst/>
              <a:gdLst>
                <a:gd name="connsiteX0" fmla="*/ 0 w 7355767"/>
                <a:gd name="connsiteY0" fmla="*/ 0 h 7355767"/>
                <a:gd name="connsiteX1" fmla="*/ 7355767 w 7355767"/>
                <a:gd name="connsiteY1" fmla="*/ 0 h 7355767"/>
                <a:gd name="connsiteX2" fmla="*/ 7355767 w 7355767"/>
                <a:gd name="connsiteY2" fmla="*/ 7355767 h 7355767"/>
                <a:gd name="connsiteX3" fmla="*/ 0 w 7355767"/>
                <a:gd name="connsiteY3" fmla="*/ 7355767 h 7355767"/>
                <a:gd name="connsiteX4" fmla="*/ 0 w 7355767"/>
                <a:gd name="connsiteY4" fmla="*/ 0 h 7355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767" h="7355767">
                  <a:moveTo>
                    <a:pt x="0" y="0"/>
                  </a:moveTo>
                  <a:lnTo>
                    <a:pt x="7355767" y="0"/>
                  </a:lnTo>
                  <a:lnTo>
                    <a:pt x="7355767" y="7355767"/>
                  </a:lnTo>
                  <a:lnTo>
                    <a:pt x="0" y="735576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sp² Hybridization</a:t>
              </a:r>
              <a:endParaRPr lang="en-US" sz="48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5AF790B-69F2-FBC0-CF5F-7C277F29983D}"/>
                </a:ext>
              </a:extLst>
            </p:cNvPr>
            <p:cNvSpPr/>
            <p:nvPr/>
          </p:nvSpPr>
          <p:spPr>
            <a:xfrm>
              <a:off x="20002272" y="15474956"/>
              <a:ext cx="5293724" cy="7355767"/>
            </a:xfrm>
            <a:custGeom>
              <a:avLst/>
              <a:gdLst>
                <a:gd name="connsiteX0" fmla="*/ 0 w 7355767"/>
                <a:gd name="connsiteY0" fmla="*/ 0 h 7355767"/>
                <a:gd name="connsiteX1" fmla="*/ 7355767 w 7355767"/>
                <a:gd name="connsiteY1" fmla="*/ 0 h 7355767"/>
                <a:gd name="connsiteX2" fmla="*/ 7355767 w 7355767"/>
                <a:gd name="connsiteY2" fmla="*/ 7355767 h 7355767"/>
                <a:gd name="connsiteX3" fmla="*/ 0 w 7355767"/>
                <a:gd name="connsiteY3" fmla="*/ 7355767 h 7355767"/>
                <a:gd name="connsiteX4" fmla="*/ 0 w 7355767"/>
                <a:gd name="connsiteY4" fmla="*/ 0 h 7355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767" h="7355767">
                  <a:moveTo>
                    <a:pt x="0" y="0"/>
                  </a:moveTo>
                  <a:lnTo>
                    <a:pt x="7355767" y="0"/>
                  </a:lnTo>
                  <a:lnTo>
                    <a:pt x="7355767" y="7355767"/>
                  </a:lnTo>
                  <a:lnTo>
                    <a:pt x="0" y="735576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Diamond Nucleation</a:t>
              </a:r>
              <a:endParaRPr lang="en-US" sz="48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Arrow: Circular 42">
              <a:extLst>
                <a:ext uri="{FF2B5EF4-FFF2-40B4-BE49-F238E27FC236}">
                  <a16:creationId xmlns:a16="http://schemas.microsoft.com/office/drawing/2014/main" id="{6E8BE364-1B4A-C328-01AA-217FC04FF54F}"/>
                </a:ext>
              </a:extLst>
            </p:cNvPr>
            <p:cNvSpPr/>
            <p:nvPr/>
          </p:nvSpPr>
          <p:spPr>
            <a:xfrm rot="4117660">
              <a:off x="9600862" y="9713100"/>
              <a:ext cx="17391375" cy="17391375"/>
            </a:xfrm>
            <a:prstGeom prst="circularArrow">
              <a:avLst>
                <a:gd name="adj1" fmla="val 8264"/>
                <a:gd name="adj2" fmla="val 901025"/>
                <a:gd name="adj3" fmla="val 9562295"/>
                <a:gd name="adj4" fmla="val 7259772"/>
                <a:gd name="adj5" fmla="val 9622"/>
              </a:avLst>
            </a:prstGeom>
            <a:solidFill>
              <a:schemeClr val="tx1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CD65EFD-76E2-DCB7-3754-85BE9A4D074F}"/>
                </a:ext>
              </a:extLst>
            </p:cNvPr>
            <p:cNvSpPr/>
            <p:nvPr/>
          </p:nvSpPr>
          <p:spPr>
            <a:xfrm>
              <a:off x="8796229" y="15434388"/>
              <a:ext cx="7355767" cy="7355767"/>
            </a:xfrm>
            <a:custGeom>
              <a:avLst/>
              <a:gdLst>
                <a:gd name="connsiteX0" fmla="*/ 0 w 7355767"/>
                <a:gd name="connsiteY0" fmla="*/ 0 h 7355767"/>
                <a:gd name="connsiteX1" fmla="*/ 7355767 w 7355767"/>
                <a:gd name="connsiteY1" fmla="*/ 0 h 7355767"/>
                <a:gd name="connsiteX2" fmla="*/ 7355767 w 7355767"/>
                <a:gd name="connsiteY2" fmla="*/ 7355767 h 7355767"/>
                <a:gd name="connsiteX3" fmla="*/ 0 w 7355767"/>
                <a:gd name="connsiteY3" fmla="*/ 7355767 h 7355767"/>
                <a:gd name="connsiteX4" fmla="*/ 0 w 7355767"/>
                <a:gd name="connsiteY4" fmla="*/ 0 h 7355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767" h="7355767">
                  <a:moveTo>
                    <a:pt x="0" y="0"/>
                  </a:moveTo>
                  <a:lnTo>
                    <a:pt x="7355767" y="0"/>
                  </a:lnTo>
                  <a:lnTo>
                    <a:pt x="7355767" y="7355767"/>
                  </a:lnTo>
                  <a:lnTo>
                    <a:pt x="0" y="735576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Carbon Cluster Formation</a:t>
              </a:r>
              <a:endParaRPr lang="en-US" sz="48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Arrow: Circular 37">
            <a:extLst>
              <a:ext uri="{FF2B5EF4-FFF2-40B4-BE49-F238E27FC236}">
                <a16:creationId xmlns:a16="http://schemas.microsoft.com/office/drawing/2014/main" id="{5538BBA3-8712-D1D9-B41E-7614F3F8469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 rot="7726959">
            <a:off x="4465208" y="6869423"/>
            <a:ext cx="16002716" cy="16002716"/>
          </a:xfrm>
          <a:prstGeom prst="circularArrow">
            <a:avLst>
              <a:gd name="adj1" fmla="val 6431"/>
              <a:gd name="adj2" fmla="val 575443"/>
              <a:gd name="adj3" fmla="val 10852537"/>
              <a:gd name="adj4" fmla="val 7442501"/>
              <a:gd name="adj5" fmla="val 9614"/>
            </a:avLst>
          </a:prstGeom>
          <a:solidFill>
            <a:schemeClr val="tx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Arrow: Circular 45">
            <a:extLst>
              <a:ext uri="{FF2B5EF4-FFF2-40B4-BE49-F238E27FC236}">
                <a16:creationId xmlns:a16="http://schemas.microsoft.com/office/drawing/2014/main" id="{EE898481-59EB-776C-A9D9-03814937F87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 flipH="1" flipV="1">
            <a:off x="11640825" y="13164825"/>
            <a:ext cx="17391375" cy="17391375"/>
          </a:xfrm>
          <a:prstGeom prst="circularArrow">
            <a:avLst>
              <a:gd name="adj1" fmla="val 8264"/>
              <a:gd name="adj2" fmla="val 901025"/>
              <a:gd name="adj3" fmla="val 9562295"/>
              <a:gd name="adj4" fmla="val 7259772"/>
              <a:gd name="adj5" fmla="val 9622"/>
            </a:avLst>
          </a:prstGeom>
          <a:solidFill>
            <a:schemeClr val="tx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7" name="Arrow: Circular 46">
            <a:extLst>
              <a:ext uri="{FF2B5EF4-FFF2-40B4-BE49-F238E27FC236}">
                <a16:creationId xmlns:a16="http://schemas.microsoft.com/office/drawing/2014/main" id="{D497F0CA-249E-EE35-65D8-332DC002ADDB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 rot="7596465" flipH="1" flipV="1">
            <a:off x="12233191" y="8804191"/>
            <a:ext cx="17391375" cy="17391375"/>
          </a:xfrm>
          <a:prstGeom prst="circularArrow">
            <a:avLst>
              <a:gd name="adj1" fmla="val 8264"/>
              <a:gd name="adj2" fmla="val 901025"/>
              <a:gd name="adj3" fmla="val 9562295"/>
              <a:gd name="adj4" fmla="val 7259772"/>
              <a:gd name="adj5" fmla="val 9622"/>
            </a:avLst>
          </a:prstGeom>
          <a:solidFill>
            <a:schemeClr val="tx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C3849D-C395-DA4C-AC8C-86F7176637AD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8516600" y="25374600"/>
            <a:ext cx="480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latin typeface="Arial" panose="020B0604020202020204" pitchFamily="34" charset="0"/>
                <a:cs typeface="Arial" panose="020B0604020202020204" pitchFamily="34" charset="0"/>
              </a:rPr>
              <a:t>UV/H-radical Exposure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3F284A8-12EA-1CBC-97B4-36B1B172A82B}"/>
                  </a:ext>
                </a:extLst>
              </p:cNvPr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9982200" y="15262484"/>
                <a:ext cx="4800600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Hydrocarbon</a:t>
                </a:r>
              </a:p>
              <a:p>
                <a:pPr algn="ctr"/>
                <a:r>
                  <a:rPr lang="en-US" sz="6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Feedstock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sz="6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6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6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6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sz="6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6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3F284A8-12EA-1CBC-97B4-36B1B172A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4"/>
                </p:custDataLst>
              </p:nvPr>
            </p:nvSpPr>
            <p:spPr>
              <a:xfrm>
                <a:off x="9982200" y="15262484"/>
                <a:ext cx="4800600" cy="2862322"/>
              </a:xfrm>
              <a:prstGeom prst="rect">
                <a:avLst/>
              </a:prstGeom>
              <a:blipFill>
                <a:blip r:embed="rId15"/>
                <a:stretch>
                  <a:fillRect l="-5337" t="-6610" r="-5210" b="-13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2E31103-D782-EE02-1DD8-FC915A181371}"/>
                  </a:ext>
                </a:extLst>
              </p:cNvPr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26673947" y="15284255"/>
                <a:ext cx="48006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Alkyl radicals</a:t>
                </a:r>
              </a:p>
              <a:p>
                <a:pPr algn="ctr"/>
                <a:r>
                  <a:rPr lang="en-US" sz="6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𝐶𝐻</m:t>
                        </m:r>
                      </m:e>
                      <m:sub>
                        <m:r>
                          <a:rPr lang="en-US" sz="6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6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sz="6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𝐶𝐻</m:t>
                        </m:r>
                      </m:e>
                      <m:sub>
                        <m:r>
                          <a:rPr lang="en-US" sz="6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en-US" sz="6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60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2E31103-D782-EE02-1DD8-FC915A181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6"/>
                </p:custDataLst>
              </p:nvPr>
            </p:nvSpPr>
            <p:spPr>
              <a:xfrm>
                <a:off x="26673947" y="15284255"/>
                <a:ext cx="4800600" cy="1938992"/>
              </a:xfrm>
              <a:prstGeom prst="rect">
                <a:avLst/>
              </a:prstGeom>
              <a:blipFill>
                <a:blip r:embed="rId17"/>
                <a:stretch>
                  <a:fillRect l="-6226" t="-9434" r="-6099" b="-20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8AB4DA0D-7983-ABEA-0FC8-ACF679B49101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7610220" y="18062474"/>
            <a:ext cx="66133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u="sng" dirty="0">
                <a:latin typeface="Arial" panose="020B0604020202020204" pitchFamily="34" charset="0"/>
                <a:cs typeface="Arial" panose="020B0604020202020204" pitchFamily="34" charset="0"/>
              </a:rPr>
              <a:t>Meteoritic Nanodiamond Formation</a:t>
            </a:r>
          </a:p>
        </p:txBody>
      </p:sp>
    </p:spTree>
    <p:extLst>
      <p:ext uri="{BB962C8B-B14F-4D97-AF65-F5344CB8AC3E}">
        <p14:creationId xmlns:p14="http://schemas.microsoft.com/office/powerpoint/2010/main" val="27613381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CUSTOMSORTGLOBALLY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2"/>
  <p:tag name="SLIDEFAB_EXPORTMODE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SHAPECONDITIONMETACTIONDELETE" val="True"/>
  <p:tag name="SLIDEFAB_RESIZEMODE" val="1"/>
  <p:tag name="SLIDEFAB_EXPORTMODE" val="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FAB_RESIZEMODE" val="1"/>
  <p:tag name="SLIDEFAB_EXPORTMODE" val="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8000</TotalTime>
  <Words>1316</Words>
  <Application>Microsoft Office PowerPoint</Application>
  <PresentationFormat>Custom</PresentationFormat>
  <Paragraphs>208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Aptos</vt:lpstr>
      <vt:lpstr>Arial</vt:lpstr>
      <vt:lpstr>Assistant</vt:lpstr>
      <vt:lpstr>Calibri</vt:lpstr>
      <vt:lpstr>Cambria Math</vt:lpstr>
      <vt:lpstr>Times New Roman</vt:lpstr>
      <vt:lpstr>Wingdings</vt:lpstr>
      <vt:lpstr>Office Theme</vt:lpstr>
      <vt:lpstr>Coordinated In-Situ Analysis of Meteoritic Nanodiamonds </vt:lpstr>
      <vt:lpstr>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HBeshear</dc:creator>
  <cp:lastModifiedBy>Human</cp:lastModifiedBy>
  <cp:revision>103</cp:revision>
  <cp:lastPrinted>2025-06-13T13:40:53Z</cp:lastPrinted>
  <dcterms:created xsi:type="dcterms:W3CDTF">2025-06-04T15:52:57Z</dcterms:created>
  <dcterms:modified xsi:type="dcterms:W3CDTF">2025-06-13T13:41:16Z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2018-10-30T00:00:00Z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2025-06-04T00:00:00Z</vt:filetime>
  </property>
  <property fmtid="{D5CDD505-2E9C-101B-9397-08002B2CF9AE}" pid="5" name="Producer">
    <vt:lpwstr>Microsoft® PowerPoint® for Office 365</vt:lpwstr>
  </property>
</Properties>
</file>