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28" r:id="rId2"/>
    <p:sldId id="408" r:id="rId3"/>
    <p:sldId id="563" r:id="rId4"/>
    <p:sldId id="527" r:id="rId5"/>
    <p:sldId id="529" r:id="rId6"/>
    <p:sldId id="531" r:id="rId7"/>
    <p:sldId id="532" r:id="rId8"/>
    <p:sldId id="533" r:id="rId9"/>
    <p:sldId id="524" r:id="rId10"/>
    <p:sldId id="526" r:id="rId11"/>
    <p:sldId id="515" r:id="rId12"/>
    <p:sldId id="548" r:id="rId13"/>
    <p:sldId id="535" r:id="rId14"/>
    <p:sldId id="451" r:id="rId15"/>
    <p:sldId id="442" r:id="rId16"/>
    <p:sldId id="452" r:id="rId17"/>
    <p:sldId id="549" r:id="rId18"/>
    <p:sldId id="546" r:id="rId19"/>
    <p:sldId id="540" r:id="rId20"/>
    <p:sldId id="543" r:id="rId21"/>
    <p:sldId id="518" r:id="rId22"/>
    <p:sldId id="517" r:id="rId23"/>
    <p:sldId id="519" r:id="rId24"/>
    <p:sldId id="522" r:id="rId25"/>
    <p:sldId id="521" r:id="rId26"/>
    <p:sldId id="523" r:id="rId27"/>
    <p:sldId id="538" r:id="rId28"/>
    <p:sldId id="484" r:id="rId29"/>
    <p:sldId id="51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C4308-B8A8-A349-84DA-A72F8E5BD1DE}" v="271" dt="2024-07-31T02:36:00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79" autoAdjust="0"/>
  </p:normalViewPr>
  <p:slideViewPr>
    <p:cSldViewPr>
      <p:cViewPr varScale="1">
        <p:scale>
          <a:sx n="104" d="100"/>
          <a:sy n="104" d="100"/>
        </p:scale>
        <p:origin x="6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294C4308-B8A8-A349-84DA-A72F8E5BD1DE}"/>
    <pc:docChg chg="undo custSel addSld delSld modSld">
      <pc:chgData name="Raghunath Tewari" userId="2638bdda-d406-4938-a2a6-e4e967acb772" providerId="ADAL" clId="{294C4308-B8A8-A349-84DA-A72F8E5BD1DE}" dt="2024-07-31T02:36:00.272" v="404"/>
      <pc:docMkLst>
        <pc:docMk/>
      </pc:docMkLst>
      <pc:sldChg chg="modSp add del mod modAnim">
        <pc:chgData name="Raghunath Tewari" userId="2638bdda-d406-4938-a2a6-e4e967acb772" providerId="ADAL" clId="{294C4308-B8A8-A349-84DA-A72F8E5BD1DE}" dt="2024-07-30T17:45:15.352" v="337"/>
        <pc:sldMkLst>
          <pc:docMk/>
          <pc:sldMk cId="2869769066" sldId="408"/>
        </pc:sldMkLst>
        <pc:spChg chg="mod">
          <ac:chgData name="Raghunath Tewari" userId="2638bdda-d406-4938-a2a6-e4e967acb772" providerId="ADAL" clId="{294C4308-B8A8-A349-84DA-A72F8E5BD1DE}" dt="2024-07-30T12:36:57.300" v="173" actId="20577"/>
          <ac:spMkLst>
            <pc:docMk/>
            <pc:sldMk cId="2869769066" sldId="408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30T17:15:46.758" v="329"/>
          <ac:spMkLst>
            <pc:docMk/>
            <pc:sldMk cId="2869769066" sldId="408"/>
            <ac:spMk id="3" creationId="{00000000-0000-0000-0000-000000000000}"/>
          </ac:spMkLst>
        </pc:spChg>
      </pc:sldChg>
      <pc:sldChg chg="delSp modSp mod setBg delAnim">
        <pc:chgData name="Raghunath Tewari" userId="2638bdda-d406-4938-a2a6-e4e967acb772" providerId="ADAL" clId="{294C4308-B8A8-A349-84DA-A72F8E5BD1DE}" dt="2024-07-30T12:39:26.998" v="175" actId="478"/>
        <pc:sldMkLst>
          <pc:docMk/>
          <pc:sldMk cId="1538688618" sldId="428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538688618" sldId="428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4.294" v="139"/>
          <ac:spMkLst>
            <pc:docMk/>
            <pc:sldMk cId="1538688618" sldId="428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538688618" sldId="428"/>
            <ac:spMk id="4" creationId="{00000000-0000-0000-0000-000000000000}"/>
          </ac:spMkLst>
        </pc:spChg>
        <pc:spChg chg="del">
          <ac:chgData name="Raghunath Tewari" userId="2638bdda-d406-4938-a2a6-e4e967acb772" providerId="ADAL" clId="{294C4308-B8A8-A349-84DA-A72F8E5BD1DE}" dt="2024-07-30T12:39:22.756" v="174" actId="478"/>
          <ac:spMkLst>
            <pc:docMk/>
            <pc:sldMk cId="1538688618" sldId="428"/>
            <ac:spMk id="5" creationId="{00000000-0000-0000-0000-000000000000}"/>
          </ac:spMkLst>
        </pc:spChg>
        <pc:spChg chg="del">
          <ac:chgData name="Raghunath Tewari" userId="2638bdda-d406-4938-a2a6-e4e967acb772" providerId="ADAL" clId="{294C4308-B8A8-A349-84DA-A72F8E5BD1DE}" dt="2024-07-30T12:39:26.998" v="175" actId="478"/>
          <ac:spMkLst>
            <pc:docMk/>
            <pc:sldMk cId="1538688618" sldId="428"/>
            <ac:spMk id="7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2343319985" sldId="442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343319985" sldId="442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343319985" sldId="442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343319985" sldId="442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3741580854" sldId="451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741580854" sldId="451"/>
            <ac:spMk id="4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741580854" sldId="451"/>
            <ac:spMk id="5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1332751641" sldId="452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332751641" sldId="452"/>
            <ac:spMk id="4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332751641" sldId="452"/>
            <ac:spMk id="5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332751641" sldId="452"/>
            <ac:spMk id="6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105092848" sldId="484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05092848" sldId="484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05092848" sldId="484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05092848" sldId="484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4003425738" sldId="510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003425738" sldId="510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003425738" sldId="510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003425738" sldId="510"/>
            <ac:spMk id="4" creationId="{00000000-0000-0000-0000-000000000000}"/>
          </ac:spMkLst>
        </pc:spChg>
      </pc:sldChg>
      <pc:sldChg chg="modSp setBg">
        <pc:chgData name="Raghunath Tewari" userId="2638bdda-d406-4938-a2a6-e4e967acb772" providerId="ADAL" clId="{294C4308-B8A8-A349-84DA-A72F8E5BD1DE}" dt="2024-07-29T05:23:15.846" v="141"/>
        <pc:sldMkLst>
          <pc:docMk/>
          <pc:sldMk cId="3359295603" sldId="515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359295603" sldId="515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359295603" sldId="515"/>
            <ac:spMk id="4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359295603" sldId="515"/>
            <ac:spMk id="5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1100421197" sldId="517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100421197" sldId="517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100421197" sldId="517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100421197" sldId="517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3289442632" sldId="518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289442632" sldId="518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289442632" sldId="518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289442632" sldId="518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2302017760" sldId="519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302017760" sldId="519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302017760" sldId="519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302017760" sldId="519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30T13:13:01.827" v="327" actId="20577"/>
        <pc:sldMkLst>
          <pc:docMk/>
          <pc:sldMk cId="2050491611" sldId="521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050491611" sldId="521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050491611" sldId="521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050491611" sldId="521"/>
            <ac:spMk id="4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30T13:13:01.827" v="327" actId="20577"/>
          <ac:spMkLst>
            <pc:docMk/>
            <pc:sldMk cId="2050491611" sldId="521"/>
            <ac:spMk id="13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431226264" sldId="522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31226264" sldId="522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31226264" sldId="522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31226264" sldId="522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1932776525" sldId="523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932776525" sldId="523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932776525" sldId="523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932776525" sldId="523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421825016" sldId="524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21825016" sldId="524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21825016" sldId="524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21825016" sldId="524"/>
            <ac:spMk id="4" creationId="{00000000-0000-0000-0000-000000000000}"/>
          </ac:spMkLst>
        </pc:spChg>
      </pc:sldChg>
      <pc:sldChg chg="modSp mod setBg modAnim">
        <pc:chgData name="Raghunath Tewari" userId="2638bdda-d406-4938-a2a6-e4e967acb772" providerId="ADAL" clId="{294C4308-B8A8-A349-84DA-A72F8E5BD1DE}" dt="2024-07-31T02:16:55.803" v="368" actId="14100"/>
        <pc:sldMkLst>
          <pc:docMk/>
          <pc:sldMk cId="2371676414" sldId="526"/>
        </pc:sldMkLst>
        <pc:spChg chg="mod">
          <ac:chgData name="Raghunath Tewari" userId="2638bdda-d406-4938-a2a6-e4e967acb772" providerId="ADAL" clId="{294C4308-B8A8-A349-84DA-A72F8E5BD1DE}" dt="2024-07-31T02:16:55.803" v="368" actId="14100"/>
          <ac:spMkLst>
            <pc:docMk/>
            <pc:sldMk cId="2371676414" sldId="526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371676414" sldId="526"/>
            <ac:spMk id="4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371676414" sldId="526"/>
            <ac:spMk id="5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30T12:46:23.754" v="321" actId="20577"/>
          <ac:spMkLst>
            <pc:docMk/>
            <pc:sldMk cId="2371676414" sldId="526"/>
            <ac:spMk id="6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1489845894" sldId="527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489845894" sldId="527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489845894" sldId="527"/>
            <ac:spMk id="4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489845894" sldId="527"/>
            <ac:spMk id="5" creationId="{00000000-0000-0000-0000-000000000000}"/>
          </ac:spMkLst>
        </pc:spChg>
      </pc:sldChg>
      <pc:sldChg chg="modSp del setBg">
        <pc:chgData name="Raghunath Tewari" userId="2638bdda-d406-4938-a2a6-e4e967acb772" providerId="ADAL" clId="{294C4308-B8A8-A349-84DA-A72F8E5BD1DE}" dt="2024-07-31T02:13:02.445" v="348" actId="2696"/>
        <pc:sldMkLst>
          <pc:docMk/>
          <pc:sldMk cId="343715690" sldId="528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43715690" sldId="528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43715690" sldId="528"/>
            <ac:spMk id="4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43715690" sldId="528"/>
            <ac:spMk id="5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615561694" sldId="529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615561694" sldId="529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615561694" sldId="529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615561694" sldId="529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250341637" sldId="531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50341637" sldId="531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50341637" sldId="531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50341637" sldId="531"/>
            <ac:spMk id="4" creationId="{00000000-0000-0000-0000-000000000000}"/>
          </ac:spMkLst>
        </pc:spChg>
      </pc:sldChg>
      <pc:sldChg chg="modSp mod setBg modAnim">
        <pc:chgData name="Raghunath Tewari" userId="2638bdda-d406-4938-a2a6-e4e967acb772" providerId="ADAL" clId="{294C4308-B8A8-A349-84DA-A72F8E5BD1DE}" dt="2024-07-31T02:12:32.932" v="347" actId="20577"/>
        <pc:sldMkLst>
          <pc:docMk/>
          <pc:sldMk cId="2602304527" sldId="532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602304527" sldId="532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31T02:12:32.932" v="347" actId="20577"/>
          <ac:spMkLst>
            <pc:docMk/>
            <pc:sldMk cId="2602304527" sldId="532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602304527" sldId="532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45923894" sldId="533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5923894" sldId="533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5923894" sldId="533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45923894" sldId="533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1914053448" sldId="535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914053448" sldId="535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4.294" v="139"/>
          <ac:spMkLst>
            <pc:docMk/>
            <pc:sldMk cId="1914053448" sldId="535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914053448" sldId="535"/>
            <ac:spMk id="4" creationId="{00000000-0000-0000-0000-000000000000}"/>
          </ac:spMkLst>
        </pc:spChg>
      </pc:sldChg>
      <pc:sldChg chg="modSp mod setBg modAnim">
        <pc:chgData name="Raghunath Tewari" userId="2638bdda-d406-4938-a2a6-e4e967acb772" providerId="ADAL" clId="{294C4308-B8A8-A349-84DA-A72F8E5BD1DE}" dt="2024-07-31T02:36:00.272" v="404"/>
        <pc:sldMkLst>
          <pc:docMk/>
          <pc:sldMk cId="1802889256" sldId="538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802889256" sldId="538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31T02:32:25.138" v="400" actId="113"/>
          <ac:spMkLst>
            <pc:docMk/>
            <pc:sldMk cId="1802889256" sldId="538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802889256" sldId="538"/>
            <ac:spMk id="4" creationId="{00000000-0000-0000-0000-000000000000}"/>
          </ac:spMkLst>
        </pc:spChg>
      </pc:sldChg>
      <pc:sldChg chg="modSp setBg">
        <pc:chgData name="Raghunath Tewari" userId="2638bdda-d406-4938-a2a6-e4e967acb772" providerId="ADAL" clId="{294C4308-B8A8-A349-84DA-A72F8E5BD1DE}" dt="2024-07-29T05:23:15.846" v="141"/>
        <pc:sldMkLst>
          <pc:docMk/>
          <pc:sldMk cId="1114732002" sldId="540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114732002" sldId="540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114732002" sldId="540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114732002" sldId="540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1448219120" sldId="543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448219120" sldId="543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448219120" sldId="543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1448219120" sldId="543"/>
            <ac:spMk id="4" creationId="{00000000-0000-0000-0000-000000000000}"/>
          </ac:spMkLst>
        </pc:spChg>
      </pc:sldChg>
      <pc:sldChg chg="modSp mod setBg modAnim">
        <pc:chgData name="Raghunath Tewari" userId="2638bdda-d406-4938-a2a6-e4e967acb772" providerId="ADAL" clId="{294C4308-B8A8-A349-84DA-A72F8E5BD1DE}" dt="2024-07-31T02:22:42.806" v="377" actId="113"/>
        <pc:sldMkLst>
          <pc:docMk/>
          <pc:sldMk cId="3383871662" sldId="546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383871662" sldId="546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31T02:22:42.806" v="377" actId="113"/>
          <ac:spMkLst>
            <pc:docMk/>
            <pc:sldMk cId="3383871662" sldId="546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383871662" sldId="546"/>
            <ac:spMk id="4" creationId="{00000000-0000-0000-0000-000000000000}"/>
          </ac:spMkLst>
        </pc:spChg>
      </pc:sldChg>
      <pc:sldChg chg="modSp mod setBg">
        <pc:chgData name="Raghunath Tewari" userId="2638bdda-d406-4938-a2a6-e4e967acb772" providerId="ADAL" clId="{294C4308-B8A8-A349-84DA-A72F8E5BD1DE}" dt="2024-07-29T05:23:15.846" v="141"/>
        <pc:sldMkLst>
          <pc:docMk/>
          <pc:sldMk cId="3037906092" sldId="548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037906092" sldId="548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037906092" sldId="548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037906092" sldId="548"/>
            <ac:spMk id="4" creationId="{00000000-0000-0000-0000-000000000000}"/>
          </ac:spMkLst>
        </pc:spChg>
      </pc:sldChg>
      <pc:sldChg chg="modSp setBg">
        <pc:chgData name="Raghunath Tewari" userId="2638bdda-d406-4938-a2a6-e4e967acb772" providerId="ADAL" clId="{294C4308-B8A8-A349-84DA-A72F8E5BD1DE}" dt="2024-07-29T05:23:15.846" v="141"/>
        <pc:sldMkLst>
          <pc:docMk/>
          <pc:sldMk cId="3611335087" sldId="549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611335087" sldId="549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611335087" sldId="549"/>
            <ac:spMk id="3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611335087" sldId="549"/>
            <ac:spMk id="4" creationId="{00000000-0000-0000-0000-000000000000}"/>
          </ac:spMkLst>
        </pc:spChg>
      </pc:sldChg>
      <pc:sldChg chg="modSp del mod setBg modShow">
        <pc:chgData name="Raghunath Tewari" userId="2638bdda-d406-4938-a2a6-e4e967acb772" providerId="ADAL" clId="{294C4308-B8A8-A349-84DA-A72F8E5BD1DE}" dt="2024-07-31T01:33:39.337" v="339" actId="2696"/>
        <pc:sldMkLst>
          <pc:docMk/>
          <pc:sldMk cId="2732457353" sldId="561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732457353" sldId="561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2732457353" sldId="561"/>
            <ac:spMk id="4" creationId="{00000000-0000-0000-0000-000000000000}"/>
          </ac:spMkLst>
        </pc:spChg>
      </pc:sldChg>
      <pc:sldChg chg="modSp del mod setBg modShow">
        <pc:chgData name="Raghunath Tewari" userId="2638bdda-d406-4938-a2a6-e4e967acb772" providerId="ADAL" clId="{294C4308-B8A8-A349-84DA-A72F8E5BD1DE}" dt="2024-07-31T01:33:39.337" v="339" actId="2696"/>
        <pc:sldMkLst>
          <pc:docMk/>
          <pc:sldMk cId="3810947100" sldId="562"/>
        </pc:sldMkLst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810947100" sldId="562"/>
            <ac:spMk id="2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810947100" sldId="562"/>
            <ac:spMk id="4" creationId="{00000000-0000-0000-0000-000000000000}"/>
          </ac:spMkLst>
        </pc:spChg>
        <pc:spChg chg="mod">
          <ac:chgData name="Raghunath Tewari" userId="2638bdda-d406-4938-a2a6-e4e967acb772" providerId="ADAL" clId="{294C4308-B8A8-A349-84DA-A72F8E5BD1DE}" dt="2024-07-29T05:23:15.846" v="141"/>
          <ac:spMkLst>
            <pc:docMk/>
            <pc:sldMk cId="3810947100" sldId="562"/>
            <ac:spMk id="5" creationId="{00000000-0000-0000-0000-000000000000}"/>
          </ac:spMkLst>
        </pc:spChg>
      </pc:sldChg>
      <pc:sldChg chg="add del">
        <pc:chgData name="Raghunath Tewari" userId="2638bdda-d406-4938-a2a6-e4e967acb772" providerId="ADAL" clId="{294C4308-B8A8-A349-84DA-A72F8E5BD1DE}" dt="2024-07-30T12:21:58.970" v="164"/>
        <pc:sldMkLst>
          <pc:docMk/>
          <pc:sldMk cId="2109080457" sldId="563"/>
        </pc:sldMkLst>
      </pc:sldChg>
      <pc:sldChg chg="modSp new del mod">
        <pc:chgData name="Raghunath Tewari" userId="2638bdda-d406-4938-a2a6-e4e967acb772" providerId="ADAL" clId="{294C4308-B8A8-A349-84DA-A72F8E5BD1DE}" dt="2024-07-30T12:21:51.715" v="161" actId="2696"/>
        <pc:sldMkLst>
          <pc:docMk/>
          <pc:sldMk cId="4237751259" sldId="563"/>
        </pc:sldMkLst>
        <pc:spChg chg="mod">
          <ac:chgData name="Raghunath Tewari" userId="2638bdda-d406-4938-a2a6-e4e967acb772" providerId="ADAL" clId="{294C4308-B8A8-A349-84DA-A72F8E5BD1DE}" dt="2024-07-30T12:20:29.519" v="160" actId="20577"/>
          <ac:spMkLst>
            <pc:docMk/>
            <pc:sldMk cId="4237751259" sldId="563"/>
            <ac:spMk id="2" creationId="{E299CE3B-81D7-3D6D-6EFE-93EA0C7A27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onakb@cse.iitk.ac.in" TargetMode="External"/><Relationship Id="rId2" Type="http://schemas.openxmlformats.org/officeDocument/2006/relationships/hyperlink" Target="mailto:rtewari@cse.iitk.ac.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0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Overview </a:t>
            </a:r>
            <a:r>
              <a:rPr lang="en-US" sz="2400" b="1" dirty="0">
                <a:solidFill>
                  <a:schemeClr val="tx1"/>
                </a:solidFill>
              </a:rPr>
              <a:t>of the course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Closest Pair </a:t>
            </a:r>
            <a:r>
              <a:rPr lang="en-US" sz="24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1835" y="3062734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Orthogonal Range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5344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Exercise Problem</a:t>
                </a:r>
                <a:r>
                  <a:rPr lang="en-US" sz="2000" dirty="0"/>
                  <a:t>: Preprocess a set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so that given any query </a:t>
                </a:r>
                <a:r>
                  <a:rPr lang="en-US" sz="2000" b="1" dirty="0"/>
                  <a:t>rectangle</a:t>
                </a:r>
                <a:r>
                  <a:rPr lang="en-US" sz="2000" dirty="0"/>
                  <a:t>, the number of points lying inside it can be reported efficiently.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</a:t>
                </a:r>
                <a:r>
                  <a:rPr lang="en-US" sz="2000" dirty="0"/>
                  <a:t>: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),  Query = O(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),  Query =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),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534400" cy="5562600"/>
              </a:xfrm>
              <a:blipFill>
                <a:blip r:embed="rId2"/>
                <a:stretch>
                  <a:fillRect l="-744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Rectangle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82387" y="224135"/>
            <a:ext cx="502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novel application of </a:t>
            </a:r>
            <a:r>
              <a:rPr lang="en-US" sz="2400" b="1" dirty="0">
                <a:solidFill>
                  <a:srgbClr val="7030A0"/>
                </a:solidFill>
              </a:rPr>
              <a:t>augmented BST</a:t>
            </a:r>
          </a:p>
        </p:txBody>
      </p:sp>
      <p:sp>
        <p:nvSpPr>
          <p:cNvPr id="3" name="Down Ribbon 2"/>
          <p:cNvSpPr/>
          <p:nvPr/>
        </p:nvSpPr>
        <p:spPr>
          <a:xfrm>
            <a:off x="5838741" y="5638799"/>
            <a:ext cx="2819400" cy="91439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Try to solve it…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You can surely do it…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We will do it soon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67054" y="1943100"/>
            <a:ext cx="1835608" cy="1943100"/>
            <a:chOff x="3352800" y="2324100"/>
            <a:chExt cx="1835608" cy="1943100"/>
          </a:xfrm>
        </p:grpSpPr>
        <p:sp>
          <p:nvSpPr>
            <p:cNvPr id="49" name="Rectangle 48"/>
            <p:cNvSpPr/>
            <p:nvPr/>
          </p:nvSpPr>
          <p:spPr>
            <a:xfrm>
              <a:off x="3352800" y="2324100"/>
              <a:ext cx="1835608" cy="16141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57600" y="38978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Rectangle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574592" y="5791200"/>
            <a:ext cx="210230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03092" y="6248400"/>
            <a:ext cx="210230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 animBg="1"/>
      <p:bldP spid="7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Divide and Conquer 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 paradigm for Algorithm Design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b="1" dirty="0"/>
              <a:t>A problem in this paradigm is solved in the following way.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Divide</a:t>
            </a:r>
            <a:r>
              <a:rPr lang="en-US" sz="2000" dirty="0"/>
              <a:t> the problem instance into two or more instances  of the same problem.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Solve each smaller instance  </a:t>
            </a:r>
            <a:r>
              <a:rPr lang="en-US" sz="2000" b="1" u="sng" dirty="0">
                <a:solidFill>
                  <a:srgbClr val="7030A0"/>
                </a:solidFill>
              </a:rPr>
              <a:t>recursively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(base case suitably defined).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Combine</a:t>
            </a:r>
            <a:r>
              <a:rPr lang="en-US" sz="2000" dirty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        to get the solution of the original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3429000" y="55626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usually the main </a:t>
            </a:r>
            <a:r>
              <a:rPr lang="en-US" b="1" dirty="0"/>
              <a:t>nontrivial</a:t>
            </a:r>
            <a:r>
              <a:rPr lang="en-US" dirty="0"/>
              <a:t> step in the design of an algorithm using divide and conquer strategy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1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3505200"/>
            <a:ext cx="12212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3505200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191000"/>
            <a:ext cx="3886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Example Problems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:r>
                  <a:rPr lang="en-US" sz="2000" dirty="0"/>
                  <a:t>Merge Sort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Multiplication of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-bit integers.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:r>
                  <a:rPr lang="en-US" sz="2000" dirty="0"/>
                  <a:t>Counting the number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inversions</a:t>
                </a:r>
                <a:r>
                  <a:rPr lang="en-US" sz="2000" dirty="0"/>
                  <a:t> in an array.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Median finding in linear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 dirty="0"/>
              <a:t>problem 1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</a:t>
            </a:r>
            <a:r>
              <a:rPr lang="en-US" sz="4000" b="1" dirty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pair of points with minimum Euclidean distance.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Deterministic algorithms: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91000"/>
            <a:ext cx="3810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Hint/Tool</a:t>
            </a:r>
            <a:r>
              <a:rPr lang="en-US" sz="2800" b="1" dirty="0"/>
              <a:t>  No. 1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/>
              <a:t>What is the maximum number of points that can be placed in a </a:t>
            </a:r>
            <a:r>
              <a:rPr lang="en-US" sz="2000" u="sng" dirty="0"/>
              <a:t>unit square </a:t>
            </a:r>
          </a:p>
          <a:p>
            <a:pPr marL="0" indent="0">
              <a:buNone/>
            </a:pPr>
            <a:r>
              <a:rPr lang="en-US" sz="2000" dirty="0"/>
              <a:t>such that the minimum distance is at least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90629" y="833735"/>
            <a:ext cx="328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discrete math exercise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723296" y="1905000"/>
            <a:ext cx="35825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6249957" y="2590800"/>
            <a:ext cx="2817843" cy="1603248"/>
          </a:xfrm>
          <a:prstGeom prst="cloudCallout">
            <a:avLst>
              <a:gd name="adj1" fmla="val -26889"/>
              <a:gd name="adj2" fmla="val 833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there are more than 4 points, at least one of the four small squares will have more than 1 points.</a:t>
            </a:r>
          </a:p>
        </p:txBody>
      </p:sp>
    </p:spTree>
    <p:extLst>
      <p:ext uri="{BB962C8B-B14F-4D97-AF65-F5344CB8AC3E}">
        <p14:creationId xmlns:p14="http://schemas.microsoft.com/office/powerpoint/2010/main" val="36113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animBg="1"/>
      <p:bldP spid="19" grpId="0" animBg="1"/>
      <p:bldP spid="20" grpId="0" animBg="1"/>
      <p:bldP spid="24" grpId="0"/>
      <p:bldP spid="8" grpId="0"/>
      <p:bldP spid="9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Hint/Tool</a:t>
            </a:r>
            <a:r>
              <a:rPr lang="en-US" sz="2800" b="1" dirty="0"/>
              <a:t>  No. 2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For which algorithmic problems do we need a suitable data structure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Answer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If the problem involves “</a:t>
            </a:r>
            <a:r>
              <a:rPr lang="en-US" sz="2000" b="1" dirty="0"/>
              <a:t>many</a:t>
            </a:r>
            <a:r>
              <a:rPr lang="en-US" sz="2000" dirty="0"/>
              <a:t>” operations of </a:t>
            </a:r>
            <a:r>
              <a:rPr lang="en-US" sz="2000" b="1" dirty="0"/>
              <a:t>same</a:t>
            </a:r>
            <a:r>
              <a:rPr lang="en-US" sz="2000" dirty="0"/>
              <a:t> type on a given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example, it is worth sorting an array only if there are going to be </a:t>
            </a:r>
            <a:r>
              <a:rPr lang="en-US" sz="2000" b="1" dirty="0"/>
              <a:t>many</a:t>
            </a:r>
            <a:r>
              <a:rPr lang="en-US" sz="2000" dirty="0"/>
              <a:t> search queries on it.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Let us see if you can use this principle in today’s class itself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0261" y="850802"/>
            <a:ext cx="461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When do we use a data structure 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5" name="Right Brace 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71" name="Right Brace 7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Some Information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dirty="0">
                <a:sym typeface="Wingdings" pitchFamily="2" charset="2"/>
              </a:rPr>
              <a:t>CS345: Algorithms II</a:t>
            </a:r>
            <a:br>
              <a:rPr lang="en-US" sz="4000" dirty="0">
                <a:sym typeface="Wingdings" pitchFamily="2" charset="2"/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  <a:sym typeface="Wingdings" pitchFamily="2" charset="2"/>
              </a:rPr>
              <a:t>Instructor email:</a:t>
            </a:r>
            <a:r>
              <a:rPr lang="en-US" sz="3000" dirty="0">
                <a:sym typeface="Wingdings" pitchFamily="2" charset="2"/>
              </a:rPr>
              <a:t> </a:t>
            </a:r>
            <a:r>
              <a:rPr lang="en-US" sz="3000" dirty="0">
                <a:sym typeface="Wingdings" pitchFamily="2" charset="2"/>
                <a:hlinkClick r:id="rId2"/>
              </a:rPr>
              <a:t>rtewari@cse.iitk.ac.in</a:t>
            </a:r>
            <a:endParaRPr lang="en-US" sz="3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  <a:sym typeface="Wingdings" pitchFamily="2" charset="2"/>
              </a:rPr>
              <a:t>TA in-charge:</a:t>
            </a:r>
            <a:r>
              <a:rPr lang="en-US" sz="3000" dirty="0">
                <a:sym typeface="Wingdings" pitchFamily="2" charset="2"/>
              </a:rPr>
              <a:t> Ronak Bhadra (</a:t>
            </a:r>
            <a:r>
              <a:rPr lang="en-US" sz="3000" dirty="0">
                <a:sym typeface="Wingdings" pitchFamily="2" charset="2"/>
                <a:hlinkClick r:id="rId3"/>
              </a:rPr>
              <a:t>ronakb@cse.iitk.ac.in</a:t>
            </a:r>
            <a:r>
              <a:rPr lang="en-US" sz="3000" dirty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Course Website:</a:t>
            </a:r>
            <a:r>
              <a:rPr lang="en-US" dirty="0"/>
              <a:t> </a:t>
            </a:r>
            <a:r>
              <a:rPr lang="en-US" dirty="0" err="1"/>
              <a:t>moodle.cse.iitk.ac.in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       </a:t>
            </a:r>
            <a:endParaRPr lang="en-US" sz="2800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conquer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Ribbon 4"/>
          <p:cNvSpPr/>
          <p:nvPr/>
        </p:nvSpPr>
        <p:spPr>
          <a:xfrm>
            <a:off x="762000" y="1219200"/>
            <a:ext cx="34290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 closest pair of the left half set</a:t>
            </a:r>
          </a:p>
        </p:txBody>
      </p:sp>
      <p:sp>
        <p:nvSpPr>
          <p:cNvPr id="69" name="Down Ribbon 68"/>
          <p:cNvSpPr/>
          <p:nvPr/>
        </p:nvSpPr>
        <p:spPr>
          <a:xfrm>
            <a:off x="4991100" y="1216152"/>
            <a:ext cx="3390900" cy="536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Compute closest pair of the right half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6248400"/>
                <a:ext cx="372749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/>
                  <a:t> for this given instance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372749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3" t="-8197" r="-3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305300" y="1668982"/>
            <a:ext cx="571500" cy="312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71" grpId="0"/>
      <p:bldP spid="5" grpId="0" animBg="1"/>
      <p:bldP spid="5" grpId="1" animBg="1"/>
      <p:bldP spid="69" grpId="0" animBg="1"/>
      <p:bldP spid="69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</a:t>
            </a:r>
            <a:r>
              <a:rPr lang="en-US" sz="4000" b="1" dirty="0">
                <a:solidFill>
                  <a:srgbClr val="7030A0"/>
                </a:solidFill>
              </a:rPr>
              <a:t> 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912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91200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Callout 91"/>
          <p:cNvSpPr/>
          <p:nvPr/>
        </p:nvSpPr>
        <p:spPr>
          <a:xfrm>
            <a:off x="228600" y="1216152"/>
            <a:ext cx="2438400" cy="1298448"/>
          </a:xfrm>
          <a:prstGeom prst="cloudCallout">
            <a:avLst>
              <a:gd name="adj1" fmla="val -32479"/>
              <a:gd name="adj2" fmla="val 75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Which points do we need to focus on for the closest pairs ?</a:t>
            </a:r>
          </a:p>
        </p:txBody>
      </p: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944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  <p:bldP spid="89" grpId="0"/>
      <p:bldP spid="9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2 5"/>
              <p:cNvSpPr/>
              <p:nvPr/>
            </p:nvSpPr>
            <p:spPr>
              <a:xfrm>
                <a:off x="6553200" y="838200"/>
                <a:ext cx="2514600" cy="612648"/>
              </a:xfrm>
              <a:prstGeom prst="borderCallout2">
                <a:avLst>
                  <a:gd name="adj1" fmla="val 52228"/>
                  <a:gd name="adj2" fmla="val -856"/>
                  <a:gd name="adj3" fmla="val 52227"/>
                  <a:gd name="adj4" fmla="val -64767"/>
                  <a:gd name="adj5" fmla="val 91577"/>
                  <a:gd name="adj6" fmla="val -7759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But there may still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pairs of points here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r>
                  <a:rPr lang="en-US" sz="1400" dirty="0">
                    <a:solidFill>
                      <a:schemeClr val="tx1"/>
                    </a:solidFill>
                  </a:rPr>
                  <a:t> So what to do ?</a:t>
                </a:r>
              </a:p>
            </p:txBody>
          </p:sp>
        </mc:Choice>
        <mc:Fallback xmlns="">
          <p:sp>
            <p:nvSpPr>
              <p:cNvPr id="6" name="Line Callout 2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838200"/>
                <a:ext cx="2514600" cy="612648"/>
              </a:xfrm>
              <a:prstGeom prst="borderCallout2">
                <a:avLst>
                  <a:gd name="adj1" fmla="val 52228"/>
                  <a:gd name="adj2" fmla="val -856"/>
                  <a:gd name="adj3" fmla="val 52227"/>
                  <a:gd name="adj4" fmla="val -64767"/>
                  <a:gd name="adj5" fmla="val 91577"/>
                  <a:gd name="adj6" fmla="val -77595"/>
                </a:avLst>
              </a:prstGeom>
              <a:blipFill rotWithShape="1">
                <a:blip r:embed="rId6"/>
                <a:stretch>
                  <a:fillRect t="-7692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16200000">
            <a:off x="4496562" y="1104138"/>
            <a:ext cx="190500" cy="8016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Oval 92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04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76200" y="914400"/>
                <a:ext cx="2705100" cy="8382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Focus on a point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in left strip. 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914400"/>
                <a:ext cx="2705100" cy="8382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loud Callout 90"/>
              <p:cNvSpPr/>
              <p:nvPr/>
            </p:nvSpPr>
            <p:spPr>
              <a:xfrm>
                <a:off x="114299" y="1143000"/>
                <a:ext cx="4610101" cy="10668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Where do we have to search for the points in the right strip that can form a pair with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at distance &lt;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?  </a:t>
                </a:r>
              </a:p>
            </p:txBody>
          </p:sp>
        </mc:Choice>
        <mc:Fallback xmlns="">
          <p:sp>
            <p:nvSpPr>
              <p:cNvPr id="91" name="Cloud Callout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" y="1143000"/>
                <a:ext cx="4610101" cy="10668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20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1" grpId="0" animBg="1"/>
      <p:bldP spid="91" grpId="1" animBg="1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9" name="Oval 98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2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392152" cy="876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219700" y="2286000"/>
                <a:ext cx="3086100" cy="9555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Only the points lying in these 2 red squares  are relevant as far as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 is concerned.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2286000"/>
                <a:ext cx="3086100" cy="9555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loud Callout 94"/>
              <p:cNvSpPr/>
              <p:nvPr/>
            </p:nvSpPr>
            <p:spPr>
              <a:xfrm>
                <a:off x="5181600" y="2286000"/>
                <a:ext cx="327660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How many points can there be in these 2 red squares  each of length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95" name="Cloud Callout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286000"/>
                <a:ext cx="327660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248400" y="3896380"/>
            <a:ext cx="1859868" cy="980420"/>
            <a:chOff x="6172200" y="3733800"/>
            <a:chExt cx="1859868" cy="980420"/>
          </a:xfrm>
        </p:grpSpPr>
        <p:sp>
          <p:nvSpPr>
            <p:cNvPr id="6" name="Smiley Face 5"/>
            <p:cNvSpPr/>
            <p:nvPr/>
          </p:nvSpPr>
          <p:spPr>
            <a:xfrm>
              <a:off x="6858000" y="37338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4191000"/>
              <a:ext cx="1859868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Surely not more than 8</a:t>
              </a:r>
            </a:p>
            <a:p>
              <a:pPr algn="ctr"/>
              <a:r>
                <a:rPr lang="en-US" sz="1400" dirty="0"/>
                <a:t>(using Hint 1)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loud Callout 98"/>
              <p:cNvSpPr/>
              <p:nvPr/>
            </p:nvSpPr>
            <p:spPr>
              <a:xfrm>
                <a:off x="5018050" y="2438400"/>
                <a:ext cx="366875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How to find the points in these red square for point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99" name="Cloud Callout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050" y="2438400"/>
                <a:ext cx="366875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5791200" y="3883223"/>
            <a:ext cx="2732799" cy="764977"/>
            <a:chOff x="5715000" y="3733800"/>
            <a:chExt cx="2732799" cy="764977"/>
          </a:xfrm>
        </p:grpSpPr>
        <p:sp>
          <p:nvSpPr>
            <p:cNvPr id="102" name="Smiley Face 101"/>
            <p:cNvSpPr/>
            <p:nvPr/>
          </p:nvSpPr>
          <p:spPr>
            <a:xfrm>
              <a:off x="6858000" y="3733800"/>
              <a:ext cx="457200" cy="4572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715000" y="4191000"/>
                  <a:ext cx="2732799" cy="30777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It will take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O</m:t>
                      </m:r>
                      <m:r>
                        <a:rPr lang="en-US" sz="1400" b="0" i="0" smtClean="0"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latin typeface="Cambria Math"/>
                        </a:rPr>
                        <m:t>𝒏</m:t>
                      </m:r>
                      <m:r>
                        <a:rPr lang="en-US" sz="1400" b="1" i="1" smtClean="0">
                          <a:latin typeface="Cambria Math"/>
                        </a:rPr>
                        <m:t>) </m:t>
                      </m:r>
                    </m:oMath>
                  </a14:m>
                  <a:r>
                    <a:rPr lang="en-US" sz="1400" dirty="0"/>
                    <a:t>time for a given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/>
                        </a:rPr>
                        <m:t>𝒑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191000"/>
                  <a:ext cx="2732799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22" r="-88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Down Ribbon 12"/>
          <p:cNvSpPr/>
          <p:nvPr/>
        </p:nvSpPr>
        <p:spPr>
          <a:xfrm>
            <a:off x="5267374" y="5791200"/>
            <a:ext cx="3571826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It is time to use Hint/Tool no. 2.</a:t>
            </a:r>
          </a:p>
        </p:txBody>
      </p:sp>
      <p:sp>
        <p:nvSpPr>
          <p:cNvPr id="104" name="Oval 103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04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5" grpId="0" animBg="1"/>
      <p:bldP spid="95" grpId="1" animBg="1"/>
      <p:bldP spid="99" grpId="0" animBg="1"/>
      <p:bldP spid="99" grpId="1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267200" y="2362200"/>
            <a:ext cx="1238349" cy="876300"/>
            <a:chOff x="4267200" y="2362200"/>
            <a:chExt cx="1238349" cy="876300"/>
          </a:xfrm>
        </p:grpSpPr>
        <p:sp>
          <p:nvSpPr>
            <p:cNvPr id="9" name="Rectangle 8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5" name="Down Ribbon 94"/>
          <p:cNvSpPr/>
          <p:nvPr/>
        </p:nvSpPr>
        <p:spPr>
          <a:xfrm>
            <a:off x="5252357" y="2397252"/>
            <a:ext cx="30861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need to find points in the 2 red square for </a:t>
            </a:r>
            <a:r>
              <a:rPr lang="en-US" sz="1400" u="sng" dirty="0">
                <a:solidFill>
                  <a:schemeClr val="tx1"/>
                </a:solidFill>
              </a:rPr>
              <a:t>every</a:t>
            </a:r>
            <a:r>
              <a:rPr lang="en-US" sz="1400" dirty="0">
                <a:solidFill>
                  <a:schemeClr val="tx1"/>
                </a:solidFill>
              </a:rPr>
              <a:t> point in the  </a:t>
            </a:r>
            <a:r>
              <a:rPr lang="en-US" sz="1400" b="1" dirty="0">
                <a:solidFill>
                  <a:schemeClr val="tx1"/>
                </a:solidFill>
              </a:rPr>
              <a:t>left</a:t>
            </a:r>
            <a:r>
              <a:rPr lang="en-US" sz="1400" dirty="0">
                <a:solidFill>
                  <a:schemeClr val="tx1"/>
                </a:solidFill>
              </a:rPr>
              <a:t> strip.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5715000" y="3733800"/>
            <a:ext cx="2866426" cy="1411307"/>
            <a:chOff x="5715000" y="3733800"/>
            <a:chExt cx="2866426" cy="1411307"/>
          </a:xfrm>
        </p:grpSpPr>
        <p:sp>
          <p:nvSpPr>
            <p:cNvPr id="101" name="Smiley Face 100"/>
            <p:cNvSpPr/>
            <p:nvPr/>
          </p:nvSpPr>
          <p:spPr>
            <a:xfrm>
              <a:off x="6858000" y="37338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15000" y="4191000"/>
              <a:ext cx="2866426" cy="9541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 build a suitable data structure</a:t>
              </a:r>
            </a:p>
            <a:p>
              <a:r>
                <a:rPr lang="en-US" sz="1400" dirty="0"/>
                <a:t> for points in the </a:t>
              </a:r>
              <a:r>
                <a:rPr lang="en-US" sz="1400" b="1" dirty="0"/>
                <a:t>right</a:t>
              </a:r>
              <a:r>
                <a:rPr lang="en-US" sz="1400" dirty="0"/>
                <a:t> strip so that </a:t>
              </a:r>
            </a:p>
            <a:p>
              <a:r>
                <a:rPr lang="en-US" sz="1400" dirty="0"/>
                <a:t>we can answer such query efficiently</a:t>
              </a:r>
            </a:p>
            <a:p>
              <a:r>
                <a:rPr lang="en-US" sz="1400" dirty="0"/>
                <a:t>for each point in the </a:t>
              </a:r>
              <a:r>
                <a:rPr lang="en-US" sz="1400" b="1" dirty="0"/>
                <a:t>left</a:t>
              </a:r>
              <a:r>
                <a:rPr lang="en-US" sz="1400" dirty="0"/>
                <a:t> strip.</a:t>
              </a:r>
            </a:p>
          </p:txBody>
        </p:sp>
      </p:grpSp>
      <p:sp>
        <p:nvSpPr>
          <p:cNvPr id="103" name="Cloud Callout 102"/>
          <p:cNvSpPr/>
          <p:nvPr/>
        </p:nvSpPr>
        <p:spPr>
          <a:xfrm>
            <a:off x="5322850" y="2438400"/>
            <a:ext cx="3668750" cy="870584"/>
          </a:xfrm>
          <a:prstGeom prst="cloudCallout">
            <a:avLst>
              <a:gd name="adj1" fmla="val -36534"/>
              <a:gd name="adj2" fmla="val 885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will be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 data structure ?</a:t>
            </a:r>
          </a:p>
        </p:txBody>
      </p:sp>
      <p:sp>
        <p:nvSpPr>
          <p:cNvPr id="104" name="Down Ribbon 103"/>
          <p:cNvSpPr/>
          <p:nvPr/>
        </p:nvSpPr>
        <p:spPr>
          <a:xfrm>
            <a:off x="5143500" y="2362200"/>
            <a:ext cx="30861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 array storing the points of the right strip in increasing order of y-coordinates.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4267200" y="4038600"/>
            <a:ext cx="1238349" cy="876300"/>
            <a:chOff x="4267200" y="2362200"/>
            <a:chExt cx="1238349" cy="876300"/>
          </a:xfrm>
        </p:grpSpPr>
        <p:sp>
          <p:nvSpPr>
            <p:cNvPr id="111" name="Rectangle 110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4267200" y="1828800"/>
            <a:ext cx="1238349" cy="876300"/>
            <a:chOff x="4267200" y="2362200"/>
            <a:chExt cx="1238349" cy="876300"/>
          </a:xfrm>
        </p:grpSpPr>
        <p:sp>
          <p:nvSpPr>
            <p:cNvPr id="107" name="Rectangle 106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103" grpId="0" animBg="1"/>
      <p:bldP spid="103" grpId="1" animBg="1"/>
      <p:bldP spid="104" grpId="0" animBg="1"/>
      <p:bldP spid="10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{            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Sorted 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</a:t>
                </a:r>
                <a:r>
                  <a:rPr lang="en-US" sz="1600" dirty="0">
                    <a:sym typeface="Wingdings" pitchFamily="2" charset="2"/>
                  </a:rPr>
                  <a:t>For each 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 </a:t>
                </a:r>
                <a:r>
                  <a:rPr lang="en-US" sz="1600" dirty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		</a:t>
                </a:r>
                <a:r>
                  <a:rPr lang="en-US" sz="1600" dirty="0">
                    <a:sym typeface="Wingdings" pitchFamily="2" charset="2"/>
                  </a:rPr>
                  <a:t>using</a:t>
                </a:r>
                <a:r>
                  <a:rPr lang="en-US" sz="1600" b="1" dirty="0">
                    <a:sym typeface="Wingdings" pitchFamily="2" charset="2"/>
                  </a:rPr>
                  <a:t> binary search;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463" t="-509" b="-8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Combine/conquer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/2)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</a:t>
                </a:r>
                <a:r>
                  <a:rPr lang="en-US" sz="2000" b="1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closest pair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2"/>
                <a:stretch>
                  <a:fillRect l="-74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Try to improve the running time to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Hint</a:t>
                </a:r>
                <a:r>
                  <a:rPr lang="en-US" sz="2000" dirty="0">
                    <a:sym typeface="Wingdings" pitchFamily="2" charset="2"/>
                  </a:rPr>
                  <a:t>: “the code will look similar to that of </a:t>
                </a:r>
                <a:r>
                  <a:rPr lang="en-US" sz="2000" b="1" dirty="0" err="1">
                    <a:sym typeface="Wingdings" pitchFamily="2" charset="2"/>
                  </a:rPr>
                  <a:t>MergeSort</a:t>
                </a:r>
                <a:r>
                  <a:rPr lang="en-US" sz="2000" dirty="0">
                    <a:sym typeface="Wingdings" pitchFamily="2" charset="2"/>
                  </a:rPr>
                  <a:t>”.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2.      Ponder over the data structure for orthogonal range searching.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E523-1C9E-1C43-B35A-C1D5FF44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Acknowledgment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7AD2-6784-0F46-BCFC-087107F2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Thanks to Prof Surender </a:t>
            </a:r>
            <a:r>
              <a:rPr lang="en-US" dirty="0" err="1"/>
              <a:t>Baswana</a:t>
            </a:r>
            <a:r>
              <a:rPr lang="en-US" dirty="0"/>
              <a:t> for allowing me to use and modify his lecture slides.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1A049-0ADC-294A-AF43-4445CCF4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Aim of the course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empower each student with the skills to design algorithms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With </a:t>
            </a:r>
            <a:r>
              <a:rPr lang="en-US" sz="2000" u="sng" dirty="0"/>
              <a:t>provable</a:t>
            </a:r>
            <a:r>
              <a:rPr lang="en-US" sz="2000" dirty="0"/>
              <a:t> guarantee on </a:t>
            </a:r>
            <a:r>
              <a:rPr lang="en-US" sz="2000" b="1" dirty="0">
                <a:solidFill>
                  <a:schemeClr val="accent1"/>
                </a:solidFill>
              </a:rPr>
              <a:t>correctness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With </a:t>
            </a:r>
            <a:r>
              <a:rPr lang="en-US" sz="2000" u="sng" dirty="0"/>
              <a:t>provable</a:t>
            </a:r>
            <a:r>
              <a:rPr lang="en-US" sz="2000" dirty="0"/>
              <a:t> guarantee on their </a:t>
            </a:r>
            <a:r>
              <a:rPr lang="en-US" sz="2000" b="1" dirty="0">
                <a:solidFill>
                  <a:srgbClr val="7030A0"/>
                </a:solidFill>
              </a:rPr>
              <a:t>efficiency.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3657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Motivation:</a:t>
            </a:r>
          </a:p>
          <a:p>
            <a:r>
              <a:rPr lang="en-US" sz="2000" dirty="0"/>
              <a:t>Many problems whose algorithms are based on a </a:t>
            </a:r>
            <a:r>
              <a:rPr lang="en-US" sz="2000" u="sng" dirty="0"/>
              <a:t>common approach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  </a:t>
            </a:r>
            <a:r>
              <a:rPr lang="en-US" sz="2000" dirty="0"/>
              <a:t>A need of a </a:t>
            </a:r>
            <a:r>
              <a:rPr lang="en-US" sz="2000" u="sng" dirty="0"/>
              <a:t>systematic study</a:t>
            </a:r>
            <a:r>
              <a:rPr lang="en-US" sz="2000" dirty="0"/>
              <a:t> of the characteristics of such approaches.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Algorithm Paradigms: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Divide and Conquer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Greedy Strategy</a:t>
            </a:r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Dynamic Programming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2813" y="3440668"/>
            <a:ext cx="12264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(advanced)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6974" y="3886200"/>
            <a:ext cx="12264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(advanced)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2057400"/>
            <a:ext cx="3276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019300"/>
            <a:ext cx="3276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2438400"/>
            <a:ext cx="29718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43434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Maximum Flow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network for transporting certain commodity (water/bits)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a designated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edge has a certain </a:t>
                </a:r>
                <a:r>
                  <a:rPr lang="en-US" sz="2000" i="1" dirty="0"/>
                  <a:t>capacity (max rate per unit time at which commodity can be pumped along that edge)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rate</a:t>
                </a:r>
                <a:r>
                  <a:rPr lang="en-US" sz="2000" dirty="0"/>
                  <a:t> at which we can pump flow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Constraints</a:t>
                </a:r>
                <a:r>
                  <a:rPr lang="en-US" sz="2000" dirty="0"/>
                  <a:t>: capacity constraint and conservation constraint.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b="-1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4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Miscellaneous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More applications of DFS</a:t>
            </a:r>
            <a:br>
              <a:rPr lang="en-US" sz="2400" b="1" dirty="0">
                <a:solidFill>
                  <a:srgbClr val="0070C0"/>
                </a:solidFill>
              </a:rPr>
            </a:b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Matching in Graphs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000" dirty="0"/>
              <a:t>Maximum matching, Stable matching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rgbClr val="0070C0"/>
                </a:solidFill>
              </a:rPr>
              <a:t>Amortized Analysis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000" dirty="0"/>
              <a:t>A powerful technique to analyze time complexity of algorithms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400" b="1" dirty="0">
                <a:solidFill>
                  <a:srgbClr val="0070C0"/>
                </a:solidFill>
              </a:rPr>
              <a:t>String Matching</a:t>
            </a:r>
            <a:br>
              <a:rPr lang="en-US" sz="2400" b="1" dirty="0">
                <a:solidFill>
                  <a:srgbClr val="0070C0"/>
                </a:solidFill>
              </a:rPr>
            </a:b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Finding Median using Small Space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057400"/>
            <a:ext cx="19811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Last topic on Algorithms</a:t>
            </a:r>
            <a:br>
              <a:rPr lang="en-US" sz="4000" b="1" dirty="0">
                <a:solidFill>
                  <a:srgbClr val="7030A0"/>
                </a:solidFill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NP Complete </a:t>
            </a:r>
            <a:r>
              <a:rPr lang="en-US" sz="2400" dirty="0"/>
              <a:t>problems</a:t>
            </a:r>
          </a:p>
          <a:p>
            <a:endParaRPr lang="en-US" sz="2400" dirty="0"/>
          </a:p>
          <a:p>
            <a:r>
              <a:rPr lang="en-US" sz="2400" dirty="0"/>
              <a:t>Approximation/randomized 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Augmented Binary Search Trees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Range Minima Data structure (optimal size)</a:t>
            </a:r>
          </a:p>
          <a:p>
            <a:r>
              <a:rPr lang="en-US" sz="2000" dirty="0"/>
              <a:t>Fibonacci Heap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7078" y="1905000"/>
            <a:ext cx="4569122" cy="3291840"/>
            <a:chOff x="2590472" y="2727960"/>
            <a:chExt cx="4569122" cy="3291840"/>
          </a:xfrm>
        </p:grpSpPr>
        <p:cxnSp>
          <p:nvCxnSpPr>
            <p:cNvPr id="6" name="Straight Arrow Connector 5"/>
            <p:cNvCxnSpPr>
              <a:stCxn id="19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590472" y="2727960"/>
              <a:ext cx="4569122" cy="3291840"/>
              <a:chOff x="2590472" y="2727960"/>
              <a:chExt cx="4569122" cy="329184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442824" y="5035891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943600" y="56997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68618" y="5000765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266580" y="5002066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35640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19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7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8" idx="3"/>
                <a:endCxn id="16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5760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6105065" y="5289918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39040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68978" y="461428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74638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3352800" y="1981200"/>
            <a:ext cx="4573533" cy="3136373"/>
            <a:chOff x="2784177" y="2797108"/>
            <a:chExt cx="4573533" cy="3136373"/>
          </a:xfrm>
        </p:grpSpPr>
        <p:grpSp>
          <p:nvGrpSpPr>
            <p:cNvPr id="33" name="Group 32"/>
            <p:cNvGrpSpPr/>
            <p:nvPr/>
          </p:nvGrpSpPr>
          <p:grpSpPr>
            <a:xfrm>
              <a:off x="4869156" y="2797108"/>
              <a:ext cx="310866" cy="140484"/>
              <a:chOff x="5977861" y="2220764"/>
              <a:chExt cx="310866" cy="14048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091563" y="4417938"/>
              <a:ext cx="310866" cy="140484"/>
              <a:chOff x="5977861" y="2220764"/>
              <a:chExt cx="310866" cy="14048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784177" y="4417938"/>
              <a:ext cx="310866" cy="140484"/>
              <a:chOff x="5977861" y="2220764"/>
              <a:chExt cx="310866" cy="14048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Arrow 6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702773" y="5125669"/>
              <a:ext cx="310866" cy="140484"/>
              <a:chOff x="7292023" y="2220764"/>
              <a:chExt cx="310866" cy="14048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460763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ight Arrow 64"/>
              <p:cNvSpPr/>
              <p:nvPr/>
            </p:nvSpPr>
            <p:spPr>
              <a:xfrm rot="10800000">
                <a:off x="7292023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518720" y="3564498"/>
              <a:ext cx="310866" cy="140484"/>
              <a:chOff x="5977861" y="2220764"/>
              <a:chExt cx="310866" cy="14048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Arrow 62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02429" y="5118233"/>
              <a:ext cx="310866" cy="140484"/>
              <a:chOff x="5977861" y="2220764"/>
              <a:chExt cx="310866" cy="14048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ight Arrow 6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147240" y="5792997"/>
              <a:ext cx="310866" cy="140484"/>
              <a:chOff x="8377811" y="2878429"/>
              <a:chExt cx="310866" cy="14048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546551" y="2897755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Arrow 58"/>
              <p:cNvSpPr/>
              <p:nvPr/>
            </p:nvSpPr>
            <p:spPr>
              <a:xfrm rot="10800000">
                <a:off x="8377811" y="2878429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431178" y="5107455"/>
              <a:ext cx="310866" cy="140484"/>
              <a:chOff x="5977861" y="2220764"/>
              <a:chExt cx="310866" cy="14048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ight Arrow 5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781128" y="5118233"/>
              <a:ext cx="310866" cy="140484"/>
              <a:chOff x="5977861" y="2220764"/>
              <a:chExt cx="310866" cy="1404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ight Arrow 54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17753" y="4427601"/>
              <a:ext cx="310866" cy="140484"/>
              <a:chOff x="5977861" y="2220764"/>
              <a:chExt cx="310866" cy="14048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Arrow 52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721774" y="4410132"/>
              <a:ext cx="310866" cy="140484"/>
              <a:chOff x="5977861" y="2220764"/>
              <a:chExt cx="310866" cy="14048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046844" y="5112842"/>
              <a:ext cx="310866" cy="140484"/>
              <a:chOff x="5977861" y="2220764"/>
              <a:chExt cx="310866" cy="14048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ight Arrow 48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114990" y="3574161"/>
              <a:ext cx="310866" cy="140484"/>
              <a:chOff x="5977861" y="2220764"/>
              <a:chExt cx="310866" cy="14048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477000" y="1752600"/>
            <a:ext cx="2551943" cy="369332"/>
            <a:chOff x="5982457" y="2145268"/>
            <a:chExt cx="2551943" cy="369332"/>
          </a:xfrm>
        </p:grpSpPr>
        <p:sp>
          <p:nvSpPr>
            <p:cNvPr id="73" name="TextBox 72"/>
            <p:cNvSpPr txBox="1"/>
            <p:nvPr/>
          </p:nvSpPr>
          <p:spPr>
            <a:xfrm>
              <a:off x="6048207" y="2145268"/>
              <a:ext cx="24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Additional information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82457" y="2269355"/>
              <a:ext cx="142126" cy="1211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5776</TotalTime>
  <Words>1340</Words>
  <Application>Microsoft Macintosh PowerPoint</Application>
  <PresentationFormat>On-screen Show (4:3)</PresentationFormat>
  <Paragraphs>326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Some Information CS345: Algorithms II </vt:lpstr>
      <vt:lpstr>Acknowledgment</vt:lpstr>
      <vt:lpstr>Aim of the course</vt:lpstr>
      <vt:lpstr>Algorithm Paradigm</vt:lpstr>
      <vt:lpstr>Maximum Flow</vt:lpstr>
      <vt:lpstr>Miscellaneous</vt:lpstr>
      <vt:lpstr>Last topic on Algorithms </vt:lpstr>
      <vt:lpstr>Data structures</vt:lpstr>
      <vt:lpstr>Orthogonal Range searching</vt:lpstr>
      <vt:lpstr>Divide and Conquer  </vt:lpstr>
      <vt:lpstr>An Overview</vt:lpstr>
      <vt:lpstr>Example Problems</vt:lpstr>
      <vt:lpstr>problem 1 </vt:lpstr>
      <vt:lpstr>The Closest Pair Problem</vt:lpstr>
      <vt:lpstr>Closest Pair of Points</vt:lpstr>
      <vt:lpstr>Hint/Tool  No. 1 </vt:lpstr>
      <vt:lpstr>Hint/Tool  No. 2 </vt:lpstr>
      <vt:lpstr>The divide step</vt:lpstr>
      <vt:lpstr>The conquer step</vt:lpstr>
      <vt:lpstr>The combine step</vt:lpstr>
      <vt:lpstr>The combine step</vt:lpstr>
      <vt:lpstr>The combine step</vt:lpstr>
      <vt:lpstr>The combine step</vt:lpstr>
      <vt:lpstr>The combine step</vt:lpstr>
      <vt:lpstr>The combine step</vt:lpstr>
      <vt:lpstr>Divide and Conquer based algorithm </vt:lpstr>
      <vt:lpstr>Running time of the algorithm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575</cp:revision>
  <dcterms:created xsi:type="dcterms:W3CDTF">2011-12-03T04:13:03Z</dcterms:created>
  <dcterms:modified xsi:type="dcterms:W3CDTF">2024-07-31T02:36:11Z</dcterms:modified>
</cp:coreProperties>
</file>