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380" r:id="rId2"/>
    <p:sldId id="390" r:id="rId3"/>
    <p:sldId id="399" r:id="rId4"/>
    <p:sldId id="420" r:id="rId5"/>
    <p:sldId id="393" r:id="rId6"/>
    <p:sldId id="421" r:id="rId7"/>
    <p:sldId id="392" r:id="rId8"/>
    <p:sldId id="355" r:id="rId9"/>
    <p:sldId id="400" r:id="rId10"/>
    <p:sldId id="389" r:id="rId11"/>
    <p:sldId id="401" r:id="rId12"/>
    <p:sldId id="402" r:id="rId13"/>
    <p:sldId id="403" r:id="rId14"/>
    <p:sldId id="404" r:id="rId15"/>
    <p:sldId id="410" r:id="rId16"/>
    <p:sldId id="407" r:id="rId17"/>
    <p:sldId id="408" r:id="rId18"/>
    <p:sldId id="409" r:id="rId19"/>
    <p:sldId id="432" r:id="rId20"/>
    <p:sldId id="387" r:id="rId21"/>
    <p:sldId id="433" r:id="rId22"/>
    <p:sldId id="434" r:id="rId23"/>
    <p:sldId id="442" r:id="rId24"/>
    <p:sldId id="412" r:id="rId25"/>
    <p:sldId id="358" r:id="rId26"/>
    <p:sldId id="44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6820B-1581-D849-B089-D1FECBBDB670}" v="13" dt="2024-08-22T11:04:34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2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9726820B-1581-D849-B089-D1FECBBDB670}"/>
    <pc:docChg chg="custSel delSld modSld">
      <pc:chgData name="Raghunath Tewari" userId="2638bdda-d406-4938-a2a6-e4e967acb772" providerId="ADAL" clId="{9726820B-1581-D849-B089-D1FECBBDB670}" dt="2024-08-22T12:16:56.083" v="21" actId="2696"/>
      <pc:docMkLst>
        <pc:docMk/>
      </pc:docMkLst>
      <pc:sldChg chg="modSp mod">
        <pc:chgData name="Raghunath Tewari" userId="2638bdda-d406-4938-a2a6-e4e967acb772" providerId="ADAL" clId="{9726820B-1581-D849-B089-D1FECBBDB670}" dt="2024-08-22T11:04:34.662" v="20" actId="20577"/>
        <pc:sldMkLst>
          <pc:docMk/>
          <pc:sldMk cId="941996261" sldId="380"/>
        </pc:sldMkLst>
        <pc:spChg chg="mod">
          <ac:chgData name="Raghunath Tewari" userId="2638bdda-d406-4938-a2a6-e4e967acb772" providerId="ADAL" clId="{9726820B-1581-D849-B089-D1FECBBDB670}" dt="2024-08-21T02:24:59.740" v="7" actId="27636"/>
          <ac:spMkLst>
            <pc:docMk/>
            <pc:sldMk cId="941996261" sldId="380"/>
            <ac:spMk id="2" creationId="{00000000-0000-0000-0000-000000000000}"/>
          </ac:spMkLst>
        </pc:spChg>
        <pc:spChg chg="mod">
          <ac:chgData name="Raghunath Tewari" userId="2638bdda-d406-4938-a2a6-e4e967acb772" providerId="ADAL" clId="{9726820B-1581-D849-B089-D1FECBBDB670}" dt="2024-08-22T11:04:34.662" v="20" actId="20577"/>
          <ac:spMkLst>
            <pc:docMk/>
            <pc:sldMk cId="941996261" sldId="380"/>
            <ac:spMk id="3" creationId="{00000000-0000-0000-0000-000000000000}"/>
          </ac:spMkLst>
        </pc:spChg>
      </pc:sldChg>
      <pc:sldChg chg="del">
        <pc:chgData name="Raghunath Tewari" userId="2638bdda-d406-4938-a2a6-e4e967acb772" providerId="ADAL" clId="{9726820B-1581-D849-B089-D1FECBBDB670}" dt="2024-08-22T12:16:56.083" v="21" actId="2696"/>
        <pc:sldMkLst>
          <pc:docMk/>
          <pc:sldMk cId="630511452" sldId="4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</a:t>
            </a:r>
            <a:r>
              <a:rPr lang="en-US" baseline="0" dirty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Interestingly,</a:t>
            </a:r>
            <a:r>
              <a:rPr lang="en-US" baseline="0" dirty="0"/>
              <a:t> adding only a few statements in the code DFS(v) leads to efficient algorithms for a variety of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EC465-8393-41C9-A06D-CEF1E64A53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6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11 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400" b="1">
                <a:solidFill>
                  <a:srgbClr val="7030A0"/>
                </a:solidFill>
              </a:rPr>
              <a:t>DFS: </a:t>
            </a:r>
            <a:r>
              <a:rPr lang="en-US" sz="2400" b="1" dirty="0">
                <a:solidFill>
                  <a:schemeClr val="tx1"/>
                </a:solidFill>
              </a:rPr>
              <a:t>A powerful technique to </a:t>
            </a:r>
            <a:r>
              <a:rPr lang="en-US" sz="2400" b="1" dirty="0">
                <a:solidFill>
                  <a:srgbClr val="7030A0"/>
                </a:solidFill>
              </a:rPr>
              <a:t>traverse </a:t>
            </a:r>
            <a:r>
              <a:rPr lang="en-US" sz="2400" b="1" dirty="0">
                <a:solidFill>
                  <a:schemeClr val="tx1"/>
                </a:solidFill>
              </a:rPr>
              <a:t>a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directed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Relation among various DFS() calls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/>
                  <a:t>If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invokes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After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) is finished, the control returns to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 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: </a:t>
                </a:r>
                <a:r>
                  <a:rPr lang="en-US" sz="1800" dirty="0"/>
                  <a:t>If there is no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DFS starting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will </a:t>
                </a:r>
                <a:r>
                  <a:rPr lang="en-US" sz="1800" b="1" dirty="0"/>
                  <a:t>NOT</a:t>
                </a:r>
                <a:r>
                  <a:rPr lang="en-US" sz="1800" dirty="0"/>
                  <a:t> visit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U</a:t>
                </a:r>
                <a:r>
                  <a:rPr lang="en-US" sz="1800" dirty="0"/>
                  <a:t> be the set of vertices visited before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, then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) is </a:t>
                </a:r>
              </a:p>
              <a:p>
                <a:pPr marL="0" indent="0">
                  <a:buNone/>
                </a:pPr>
                <a:r>
                  <a:rPr lang="en-US" sz="1800" dirty="0"/>
                  <a:t>identical to a </a:t>
                </a:r>
                <a:r>
                  <a:rPr lang="en-US" sz="1800" u="sng" dirty="0"/>
                  <a:t>fresh</a:t>
                </a:r>
                <a:r>
                  <a:rPr lang="en-US" sz="1800" dirty="0"/>
                  <a:t>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 starting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 in  graph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G\U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458200" cy="4525963"/>
              </a:xfrm>
              <a:blipFill rotWithShape="1">
                <a:blip r:embed="rId2"/>
                <a:stretch>
                  <a:fillRect l="-720" t="-674" b="-22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6402493" y="5280103"/>
            <a:ext cx="1146718" cy="1163444"/>
            <a:chOff x="6705599" y="2308303"/>
            <a:chExt cx="1146718" cy="1163444"/>
          </a:xfrm>
        </p:grpSpPr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1" name="Straight Arrow Connector 50"/>
          <p:cNvCxnSpPr/>
          <p:nvPr/>
        </p:nvCxnSpPr>
        <p:spPr>
          <a:xfrm flipH="1">
            <a:off x="6480552" y="54102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471151" y="54845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558611" y="53563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558611" y="53563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flipH="1" flipV="1">
            <a:off x="6551176" y="53200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172200" y="5181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6183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467600" y="5257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62800" y="6248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4" name="Straight Arrow Connector 13"/>
          <p:cNvCxnSpPr>
            <a:stCxn id="27" idx="2"/>
            <a:endCxn id="29" idx="0"/>
          </p:cNvCxnSpPr>
          <p:nvPr/>
        </p:nvCxnSpPr>
        <p:spPr>
          <a:xfrm flipH="1">
            <a:off x="6029095" y="27315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7" idx="2"/>
            <a:endCxn id="30" idx="0"/>
          </p:cNvCxnSpPr>
          <p:nvPr/>
        </p:nvCxnSpPr>
        <p:spPr>
          <a:xfrm>
            <a:off x="6333895" y="27315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0"/>
            <a:endCxn id="28" idx="1"/>
          </p:cNvCxnSpPr>
          <p:nvPr/>
        </p:nvCxnSpPr>
        <p:spPr>
          <a:xfrm flipV="1">
            <a:off x="7323737" y="2668342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8" idx="2"/>
            <a:endCxn id="31" idx="0"/>
          </p:cNvCxnSpPr>
          <p:nvPr/>
        </p:nvCxnSpPr>
        <p:spPr>
          <a:xfrm>
            <a:off x="7538314" y="27445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2"/>
            <a:endCxn id="32" idx="0"/>
          </p:cNvCxnSpPr>
          <p:nvPr/>
        </p:nvCxnSpPr>
        <p:spPr>
          <a:xfrm flipH="1">
            <a:off x="5800495" y="35697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" idx="1"/>
            <a:endCxn id="32" idx="3"/>
          </p:cNvCxnSpPr>
          <p:nvPr/>
        </p:nvCxnSpPr>
        <p:spPr>
          <a:xfrm flipH="1">
            <a:off x="5878553" y="34935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0" idx="2"/>
            <a:endCxn id="34" idx="0"/>
          </p:cNvCxnSpPr>
          <p:nvPr/>
        </p:nvCxnSpPr>
        <p:spPr>
          <a:xfrm>
            <a:off x="6799881" y="35697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25791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55" y="25921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3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4179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78" y="34173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41031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Arrow Connector 34"/>
          <p:cNvCxnSpPr>
            <a:stCxn id="31" idx="1"/>
            <a:endCxn id="33" idx="3"/>
          </p:cNvCxnSpPr>
          <p:nvPr/>
        </p:nvCxnSpPr>
        <p:spPr>
          <a:xfrm flipH="1">
            <a:off x="7401795" y="34935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2800" y="34935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569138" y="4038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37106" y="32766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60906" y="41910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35738" y="24384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618306" y="25029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846906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77000" y="32766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722435" y="1143000"/>
            <a:ext cx="2034027" cy="3112532"/>
            <a:chOff x="5722435" y="1143000"/>
            <a:chExt cx="2034027" cy="3112532"/>
          </a:xfrm>
        </p:grpSpPr>
        <p:grpSp>
          <p:nvGrpSpPr>
            <p:cNvPr id="70" name="Group 69"/>
            <p:cNvGrpSpPr/>
            <p:nvPr/>
          </p:nvGrpSpPr>
          <p:grpSpPr>
            <a:xfrm>
              <a:off x="5722435" y="1143000"/>
              <a:ext cx="2034027" cy="3112532"/>
              <a:chOff x="5722435" y="1143000"/>
              <a:chExt cx="2034027" cy="3112532"/>
            </a:xfrm>
          </p:grpSpPr>
          <p:cxnSp>
            <p:nvCxnSpPr>
              <p:cNvPr id="10" name="Straight Arrow Connector 9"/>
              <p:cNvCxnSpPr>
                <a:endCxn id="26" idx="0"/>
              </p:cNvCxnSpPr>
              <p:nvPr/>
            </p:nvCxnSpPr>
            <p:spPr>
              <a:xfrm flipH="1">
                <a:off x="6636836" y="13599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70486" y="12075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82956" y="19695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>
                <a:off x="7048545" y="13599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6333895" y="2045732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26" idx="2"/>
                <a:endCxn id="28" idx="1"/>
              </p:cNvCxnSpPr>
              <p:nvPr/>
            </p:nvCxnSpPr>
            <p:spPr>
              <a:xfrm>
                <a:off x="6636836" y="2045732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32" idx="1"/>
                <a:endCxn id="26" idx="1"/>
              </p:cNvCxnSpPr>
              <p:nvPr/>
            </p:nvCxnSpPr>
            <p:spPr>
              <a:xfrm rot="10800000" flipH="1">
                <a:off x="5722435" y="19695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endCxn id="26" idx="3"/>
              </p:cNvCxnSpPr>
              <p:nvPr/>
            </p:nvCxnSpPr>
            <p:spPr>
              <a:xfrm flipH="1" flipV="1">
                <a:off x="6714894" y="19695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endCxn id="28" idx="0"/>
              </p:cNvCxnSpPr>
              <p:nvPr/>
            </p:nvCxnSpPr>
            <p:spPr>
              <a:xfrm>
                <a:off x="7461015" y="2121932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26" idx="2"/>
                <a:endCxn id="29" idx="1"/>
              </p:cNvCxnSpPr>
              <p:nvPr/>
            </p:nvCxnSpPr>
            <p:spPr>
              <a:xfrm rot="5400000">
                <a:off x="5570036" y="24267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8933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322906" y="1969532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31148" y="11430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467600" y="18288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cxnSp>
          <p:nvCxnSpPr>
            <p:cNvPr id="47" name="Curved Connector 46"/>
            <p:cNvCxnSpPr>
              <a:endCxn id="26" idx="2"/>
            </p:cNvCxnSpPr>
            <p:nvPr/>
          </p:nvCxnSpPr>
          <p:spPr>
            <a:xfrm rot="16200000" flipV="1">
              <a:off x="6029776" y="26527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/>
          <p:cNvCxnSpPr/>
          <p:nvPr/>
        </p:nvCxnSpPr>
        <p:spPr>
          <a:xfrm flipH="1">
            <a:off x="6326459" y="20574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010400" y="1327666"/>
            <a:ext cx="429867" cy="64186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6705600" y="1981200"/>
            <a:ext cx="668062" cy="762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ight Arrow 68"/>
          <p:cNvSpPr/>
          <p:nvPr/>
        </p:nvSpPr>
        <p:spPr>
          <a:xfrm rot="1556459">
            <a:off x="6078795" y="232933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27106" y="1512332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637264" y="1928336"/>
            <a:ext cx="2696736" cy="4338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828800" y="3180781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466385" y="5257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459394" y="4889810"/>
            <a:ext cx="168121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loud Callout 1"/>
              <p:cNvSpPr/>
              <p:nvPr/>
            </p:nvSpPr>
            <p:spPr>
              <a:xfrm>
                <a:off x="3055436" y="4267200"/>
                <a:ext cx="3200400" cy="1295400"/>
              </a:xfrm>
              <a:prstGeom prst="cloudCallout">
                <a:avLst>
                  <a:gd name="adj1" fmla="val 21397"/>
                  <a:gd name="adj2" fmla="val 8248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not the vertex that starts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DFS</a:t>
                </a:r>
                <a:r>
                  <a:rPr lang="en-US" sz="1600" dirty="0">
                    <a:solidFill>
                      <a:schemeClr val="tx1"/>
                    </a:solidFill>
                  </a:rPr>
                  <a:t>, how does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DFS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r>
                  <a:rPr lang="en-US" sz="1600" dirty="0"/>
                  <a:t>  </a:t>
                </a:r>
                <a:r>
                  <a:rPr lang="en-US" sz="1600" i="1" dirty="0">
                    <a:solidFill>
                      <a:schemeClr val="tx1"/>
                    </a:solidFill>
                  </a:rPr>
                  <a:t>behave 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loud Callout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36" y="4267200"/>
                <a:ext cx="3200400" cy="1295400"/>
              </a:xfrm>
              <a:prstGeom prst="cloudCallout">
                <a:avLst>
                  <a:gd name="adj1" fmla="val 21397"/>
                  <a:gd name="adj2" fmla="val 82484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75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p"/>
      <p:bldP spid="69" grpId="0" animBg="1"/>
      <p:bldP spid="67" grpId="0" animBg="1"/>
      <p:bldP spid="68" grpId="0" animBg="1"/>
      <p:bldP spid="72" grpId="0" animBg="1"/>
      <p:bldP spid="73" grpId="0" animBg="1"/>
      <p:bldP spid="74" grpId="0" animBg="1"/>
      <p:bldP spid="2" grpId="0" animBg="1"/>
      <p:bldP spid="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5609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81400" y="1752600"/>
            <a:ext cx="28305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00200" y="1219200"/>
            <a:ext cx="481175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3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75" grpId="0" animBg="1"/>
      <p:bldP spid="46" grpId="0" animBg="1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7323737" y="3658942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75383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2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8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6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74017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71628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6183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8469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22435" y="2350532"/>
            <a:ext cx="1737820" cy="2895600"/>
            <a:chOff x="5722435" y="2350532"/>
            <a:chExt cx="1737820" cy="2895600"/>
          </a:xfrm>
        </p:grpSpPr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5722435" y="2350532"/>
              <a:ext cx="1737820" cy="2895600"/>
              <a:chOff x="5722435" y="2350532"/>
              <a:chExt cx="1737820" cy="2895600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23505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3036332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29601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29601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288393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3643392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ight Arrow 74"/>
              <p:cNvSpPr/>
              <p:nvPr/>
            </p:nvSpPr>
            <p:spPr>
              <a:xfrm rot="1556459">
                <a:off x="6304500" y="2702705"/>
                <a:ext cx="279303" cy="272272"/>
              </a:xfrm>
              <a:prstGeom prst="rightArrow">
                <a:avLst>
                  <a:gd name="adj1" fmla="val 50000"/>
                  <a:gd name="adj2" fmla="val 52301"/>
                </a:avLst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Straight Arrow Connector 131"/>
          <p:cNvCxnSpPr/>
          <p:nvPr/>
        </p:nvCxnSpPr>
        <p:spPr>
          <a:xfrm flipH="1">
            <a:off x="63246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10267" y="4038600"/>
            <a:ext cx="333793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We show that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Based on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three Observations</a:t>
                </a:r>
              </a:p>
              <a:p>
                <a:r>
                  <a:rPr lang="en-US" sz="2000" dirty="0"/>
                  <a:t>Induction on number of vertices in graph.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Focus on the </a:t>
                </a:r>
                <a:r>
                  <a:rPr lang="en-US" sz="2000" u="sng" dirty="0"/>
                  <a:t>first vertex</a:t>
                </a:r>
                <a:r>
                  <a:rPr lang="en-US" sz="2000" dirty="0"/>
                  <a:t> visited after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a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Case 2</a:t>
                </a:r>
                <a:r>
                  <a:rPr lang="en-US" sz="2000" dirty="0"/>
                  <a:t>: </a:t>
                </a:r>
                <a:r>
                  <a:rPr lang="en-US" sz="1800" dirty="0"/>
                  <a:t>that vertex has no path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1800" dirty="0"/>
                  <a:t>\{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dirty="0"/>
                  <a:t>(use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Observation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1 ,2 </a:t>
                </a:r>
                <a:r>
                  <a:rPr lang="en-US" sz="2000" dirty="0"/>
                  <a:t>and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6970486" y="2198132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/>
          <p:nvPr/>
        </p:nvCxnSpPr>
        <p:spPr>
          <a:xfrm>
            <a:off x="7048545" y="2350532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60290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63338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58004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74610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5878553" y="4484132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67998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8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0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8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7031148" y="2133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7467600" y="2819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5691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6371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5609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0357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162800" y="3493532"/>
            <a:ext cx="990600" cy="1359932"/>
            <a:chOff x="7162800" y="3493532"/>
            <a:chExt cx="990600" cy="1359932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64770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5570036" y="3417332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endCxn id="122" idx="0"/>
          </p:cNvCxnSpPr>
          <p:nvPr/>
        </p:nvCxnSpPr>
        <p:spPr>
          <a:xfrm flipH="1">
            <a:off x="6636836" y="2350532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66368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5722435" y="2960132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22" idx="3"/>
          </p:cNvCxnSpPr>
          <p:nvPr/>
        </p:nvCxnSpPr>
        <p:spPr>
          <a:xfrm flipH="1" flipV="1">
            <a:off x="6714894" y="2960132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urved Connector 6"/>
          <p:cNvCxnSpPr>
            <a:endCxn id="122" idx="2"/>
          </p:cNvCxnSpPr>
          <p:nvPr/>
        </p:nvCxnSpPr>
        <p:spPr>
          <a:xfrm rot="16200000" flipV="1">
            <a:off x="6029776" y="3643392"/>
            <a:ext cx="1359932" cy="145812"/>
          </a:xfrm>
          <a:prstGeom prst="curved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ight Arrow 74"/>
          <p:cNvSpPr/>
          <p:nvPr/>
        </p:nvSpPr>
        <p:spPr>
          <a:xfrm rot="1556459">
            <a:off x="6304500" y="2702705"/>
            <a:ext cx="279303" cy="272272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22906" y="2960132"/>
            <a:ext cx="313930" cy="609600"/>
            <a:chOff x="6322906" y="2960132"/>
            <a:chExt cx="313930" cy="609600"/>
          </a:xfrm>
        </p:grpSpPr>
        <p:sp>
          <p:nvSpPr>
            <p:cNvPr id="95" name="TextBox 94"/>
            <p:cNvSpPr txBox="1"/>
            <p:nvPr/>
          </p:nvSpPr>
          <p:spPr>
            <a:xfrm>
              <a:off x="63229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63338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Straight Arrow Connector 48"/>
          <p:cNvCxnSpPr/>
          <p:nvPr/>
        </p:nvCxnSpPr>
        <p:spPr>
          <a:xfrm>
            <a:off x="6636836" y="3048000"/>
            <a:ext cx="823419" cy="62261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310267" y="4800600"/>
            <a:ext cx="356653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3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visits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Application 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Computing reachability from all vertices in graph  </a:t>
                </a:r>
              </a:p>
              <a:p>
                <a:r>
                  <a:rPr lang="en-US" sz="2000" dirty="0"/>
                  <a:t>It suffices to execute fresh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from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wn Ribbon 3"/>
              <p:cNvSpPr/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4" name="Down Ribbo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819962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8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</p:spPr>
            <p:txBody>
              <a:bodyPr>
                <a:normAutofit/>
              </a:bodyPr>
              <a:lstStyle/>
              <a:p>
                <a:pPr algn="ctr"/>
                <a:br>
                  <a:rPr lang="en-US" sz="3200" dirty="0">
                    <a:solidFill>
                      <a:srgbClr val="7030A0"/>
                    </a:solidFill>
                  </a:rPr>
                </a:br>
                <a:r>
                  <a:rPr lang="en-US" sz="3200" dirty="0">
                    <a:solidFill>
                      <a:srgbClr val="7030A0"/>
                    </a:solidFill>
                  </a:rPr>
                  <a:t>More insights </a:t>
                </a:r>
                <a:r>
                  <a:rPr lang="en-US" sz="3200" dirty="0"/>
                  <a:t>ABOUT </a:t>
                </a:r>
                <a:r>
                  <a:rPr lang="en-US" sz="3600" dirty="0"/>
                  <a:t>DFS</a:t>
                </a:r>
                <a:r>
                  <a:rPr lang="en-US" sz="3600" b="0" dirty="0"/>
                  <a:t>(</a:t>
                </a:r>
                <a14:m>
                  <m:oMath xmlns:m="http://schemas.openxmlformats.org/officeDocument/2006/math">
                    <m:r>
                      <a:rPr lang="en-US" sz="3600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600" b="0" dirty="0"/>
                  <a:t>)</a:t>
                </a:r>
                <a:r>
                  <a:rPr lang="en-US" sz="36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8288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3559484" y="41547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3330884" y="49789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3559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3864284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4321484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4397684" y="4902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4326491" y="41407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38692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0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351106" y="2133600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4187713" y="268128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Arrow 60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 rot="1556459">
            <a:off x="54644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ight Arrow 64"/>
          <p:cNvSpPr/>
          <p:nvPr/>
        </p:nvSpPr>
        <p:spPr>
          <a:xfrm rot="1556459">
            <a:off x="4854884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 rot="1556459">
            <a:off x="5469491" y="4230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556459">
            <a:off x="5088491" y="3302551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556459">
            <a:off x="4174091" y="270692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61" grpId="0" animBg="1"/>
      <p:bldP spid="61" grpId="1" animBg="1"/>
      <p:bldP spid="62" grpId="0" animBg="1"/>
      <p:bldP spid="62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computes a tree on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4124095" y="3036332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3819295" y="3722132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4124095" y="3722132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5328514" y="3735142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4427036" y="3036332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3590695" y="4560332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125" idx="0"/>
          </p:cNvCxnSpPr>
          <p:nvPr/>
        </p:nvCxnSpPr>
        <p:spPr>
          <a:xfrm>
            <a:off x="5251215" y="3112532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4590081" y="4560332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77" y="2883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36" y="3569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455" y="358274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236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022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83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636" y="5169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878" y="44079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719" y="509373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5191995" y="4484132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4953000" y="448413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113106" y="29601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27036" y="2133600"/>
            <a:ext cx="1119626" cy="1055132"/>
            <a:chOff x="4427036" y="2133600"/>
            <a:chExt cx="1119626" cy="10551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4427036" y="2350532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4760686" y="2198132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4838745" y="2350532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4505094" y="2960132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4821348" y="2133600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257800" y="2819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81" name="TextBox 180"/>
          <p:cNvSpPr txBox="1"/>
          <p:nvPr/>
        </p:nvSpPr>
        <p:spPr>
          <a:xfrm>
            <a:off x="4359338" y="5029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3427306" y="426720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351106" y="5181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3825938" y="3429000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408506" y="34935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637106" y="4419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267200" y="4267200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12635" y="2960132"/>
            <a:ext cx="1737820" cy="2286000"/>
            <a:chOff x="3512635" y="2960132"/>
            <a:chExt cx="1737820" cy="2286000"/>
          </a:xfrm>
        </p:grpSpPr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5113937" y="3658942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3512635" y="2960132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3360236" y="3417332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3668753" y="4484132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3819976" y="3643392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32875" y="1143000"/>
            <a:ext cx="598712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 2</a:t>
                </a:r>
                <a:r>
                  <a:rPr lang="en-US" sz="2000" dirty="0"/>
                  <a:t>: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computes a tree on </a:t>
                </a:r>
                <a:r>
                  <a:rPr lang="en-US" sz="2000" u="sng" dirty="0"/>
                  <a:t>all</a:t>
                </a:r>
                <a:r>
                  <a:rPr lang="en-US" sz="2000" dirty="0"/>
                  <a:t> vertices </a:t>
                </a:r>
                <a:r>
                  <a:rPr lang="en-US" sz="2000" u="sng" dirty="0"/>
                  <a:t>reachable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Is the DFS tree unique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No. But every tree is also </a:t>
                </a:r>
                <a:r>
                  <a:rPr lang="en-US" sz="2000" b="1" u="sng" dirty="0"/>
                  <a:t>not</a:t>
                </a:r>
                <a:r>
                  <a:rPr lang="en-US" sz="2000" dirty="0"/>
                  <a:t> a DFS tree.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351106" y="2133600"/>
            <a:ext cx="2592494" cy="3417332"/>
            <a:chOff x="3351106" y="2133600"/>
            <a:chExt cx="2592494" cy="3417332"/>
          </a:xfrm>
        </p:grpSpPr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4124095" y="3036332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3819295" y="3722132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4124095" y="3722132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5328514" y="3735142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4427036" y="3036332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3590695" y="4560332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5251215" y="3112532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4590081" y="4560332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8977" y="2883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036" y="3569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455" y="35827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1236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2022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5083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636" y="5169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878" y="44079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719" y="509373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5191995" y="4484132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4953000" y="4484132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113106" y="29601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4427036" y="2133600"/>
              <a:ext cx="1119626" cy="1055132"/>
              <a:chOff x="4427036" y="2133600"/>
              <a:chExt cx="1119626" cy="10551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4427036" y="2350532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4760686" y="2198132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4838745" y="2350532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4505094" y="2960132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4821348" y="213360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5257800" y="28194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</p:grpSp>
        <p:sp>
          <p:nvSpPr>
            <p:cNvPr id="181" name="TextBox 180"/>
            <p:cNvSpPr txBox="1"/>
            <p:nvPr/>
          </p:nvSpPr>
          <p:spPr>
            <a:xfrm>
              <a:off x="4359338" y="50292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3427306" y="42672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351106" y="51816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825938" y="342900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408506" y="34935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637106" y="4419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267200" y="4267200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512635" y="2960132"/>
              <a:ext cx="1737820" cy="2286000"/>
              <a:chOff x="3512635" y="2960132"/>
              <a:chExt cx="1737820" cy="2286000"/>
            </a:xfrm>
          </p:grpSpPr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5113937" y="3658942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3512635" y="2960132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3360236" y="3417332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3668753" y="4484132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3819976" y="3643392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>
              <a:stCxn id="126" idx="3"/>
              <a:endCxn id="145" idx="0"/>
            </p:cNvCxnSpPr>
            <p:nvPr/>
          </p:nvCxnSpPr>
          <p:spPr>
            <a:xfrm>
              <a:off x="3897353" y="4484132"/>
              <a:ext cx="756425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/>
          <p:cNvCxnSpPr/>
          <p:nvPr/>
        </p:nvCxnSpPr>
        <p:spPr>
          <a:xfrm>
            <a:off x="4114800" y="3733800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>
            <a:off x="3352800" y="3429001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584503" y="4572000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4114800" y="3048000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581400" y="4572000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434381" y="3048000"/>
            <a:ext cx="823419" cy="62261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334000" y="3733800"/>
            <a:ext cx="384628" cy="67279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5181600" y="4495800"/>
            <a:ext cx="443088" cy="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810000" y="3733800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886200" y="4495800"/>
            <a:ext cx="756425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Ribbon 11"/>
          <p:cNvSpPr/>
          <p:nvPr/>
        </p:nvSpPr>
        <p:spPr>
          <a:xfrm>
            <a:off x="6400800" y="3303033"/>
            <a:ext cx="2133600" cy="8031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Another DFS tree</a:t>
            </a:r>
          </a:p>
        </p:txBody>
      </p:sp>
      <p:sp>
        <p:nvSpPr>
          <p:cNvPr id="73" name="Down Ribbon 72"/>
          <p:cNvSpPr/>
          <p:nvPr/>
        </p:nvSpPr>
        <p:spPr>
          <a:xfrm>
            <a:off x="6324600" y="3303032"/>
            <a:ext cx="2133600" cy="929116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a DFS tree. Can you explain it?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6172200" y="4363688"/>
            <a:ext cx="2514600" cy="1579912"/>
          </a:xfrm>
          <a:prstGeom prst="cloudCallout">
            <a:avLst>
              <a:gd name="adj1" fmla="val -53028"/>
              <a:gd name="adj2" fmla="val 8438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this a DFS tree ?</a:t>
            </a:r>
          </a:p>
        </p:txBody>
      </p:sp>
    </p:spTree>
    <p:extLst>
      <p:ext uri="{BB962C8B-B14F-4D97-AF65-F5344CB8AC3E}">
        <p14:creationId xmlns:p14="http://schemas.microsoft.com/office/powerpoint/2010/main" val="38998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2" grpId="1" animBg="1"/>
      <p:bldP spid="73" grpId="0" animBg="1"/>
      <p:bldP spid="73" grpId="1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applications </a:t>
            </a:r>
            <a:r>
              <a:rPr lang="en-US" sz="3600" dirty="0">
                <a:solidFill>
                  <a:srgbClr val="002060"/>
                </a:solidFill>
              </a:rPr>
              <a:t>for motivation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Three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DEPTH FIRST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For entire graph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== false)  </a:t>
                </a:r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21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urved Connector 137"/>
          <p:cNvCxnSpPr>
            <a:stCxn id="129" idx="1"/>
            <a:endCxn id="122" idx="1"/>
          </p:cNvCxnSpPr>
          <p:nvPr/>
        </p:nvCxnSpPr>
        <p:spPr>
          <a:xfrm rot="10800000" flipH="1">
            <a:off x="1150435" y="1447800"/>
            <a:ext cx="836341" cy="2286000"/>
          </a:xfrm>
          <a:prstGeom prst="curvedConnector3">
            <a:avLst>
              <a:gd name="adj1" fmla="val -11133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22" idx="2"/>
            <a:endCxn id="126" idx="1"/>
          </p:cNvCxnSpPr>
          <p:nvPr/>
        </p:nvCxnSpPr>
        <p:spPr>
          <a:xfrm rot="5400000">
            <a:off x="998036" y="1905000"/>
            <a:ext cx="1447800" cy="685800"/>
          </a:xfrm>
          <a:prstGeom prst="curvedConnector4">
            <a:avLst>
              <a:gd name="adj1" fmla="val 3466"/>
              <a:gd name="adj2" fmla="val 10243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3</a:t>
            </a:r>
            <a:r>
              <a:rPr lang="en-US" sz="2000" dirty="0"/>
              <a:t>: DFS partitions the graph into a forest of DFS trees.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75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205" grpId="0" animBg="1"/>
      <p:bldP spid="206" grpId="0" animBg="1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true;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 false)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….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00200"/>
                <a:ext cx="4040188" cy="4648200"/>
              </a:xfrm>
              <a:blipFill rotWithShape="1">
                <a:blip r:embed="rId3"/>
                <a:stretch>
                  <a:fillRect l="-1353" t="-5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DFS-graph(G=(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)){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2060"/>
                    </a:solidFill>
                  </a:rPr>
                  <a:t> 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 false;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  1;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do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</a:t>
                </a:r>
                <a:r>
                  <a:rPr lang="en-US" sz="2000" b="1" dirty="0">
                    <a:sym typeface="Wingdings" pitchFamily="2" charset="2"/>
                  </a:rPr>
                  <a:t>If</a:t>
                </a:r>
                <a:r>
                  <a:rPr lang="en-US" sz="2000" dirty="0">
                    <a:sym typeface="Wingdings" pitchFamily="2" charset="2"/>
                  </a:rPr>
                  <a:t>(Visited[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== false)  </a:t>
                </a:r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8200" y="2667000"/>
                <a:ext cx="4041775" cy="2971800"/>
              </a:xfrm>
              <a:blipFill rotWithShape="1">
                <a:blip r:embed="rId4"/>
                <a:stretch>
                  <a:fillRect l="-1504" t="-818" b="-28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838200" y="2006025"/>
            <a:ext cx="7543801" cy="584775"/>
            <a:chOff x="838200" y="2006025"/>
            <a:chExt cx="7543801" cy="584775"/>
          </a:xfrm>
        </p:grpSpPr>
        <p:sp>
          <p:nvSpPr>
            <p:cNvPr id="2" name="Bent-Up Arrow 1"/>
            <p:cNvSpPr/>
            <p:nvPr/>
          </p:nvSpPr>
          <p:spPr>
            <a:xfrm flipH="1" flipV="1">
              <a:off x="838200" y="2286000"/>
              <a:ext cx="4038600" cy="152400"/>
            </a:xfrm>
            <a:prstGeom prst="bentUpArrow">
              <a:avLst/>
            </a:prstGeom>
            <a:solidFill>
              <a:srgbClr val="FFC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76801" y="2006025"/>
              <a:ext cx="3505200" cy="58477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DFN number </a:t>
              </a:r>
              <a:r>
                <a:rPr lang="en-US" sz="1600" b="1" dirty="0"/>
                <a:t> of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:</a:t>
              </a:r>
            </a:p>
            <a:p>
              <a:pPr algn="ctr"/>
              <a:r>
                <a:rPr lang="en-US" sz="1600" b="1" dirty="0"/>
                <a:t> the time when DFS starts at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1" y="4857690"/>
                <a:ext cx="190205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3526" t="-9091" r="-544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914400" y="5257800"/>
            <a:ext cx="6705601" cy="965775"/>
            <a:chOff x="1140919" y="5478274"/>
            <a:chExt cx="6522515" cy="745304"/>
          </a:xfrm>
        </p:grpSpPr>
        <p:sp>
          <p:nvSpPr>
            <p:cNvPr id="6" name="Bent-Up Arrow 5"/>
            <p:cNvSpPr/>
            <p:nvPr/>
          </p:nvSpPr>
          <p:spPr>
            <a:xfrm flipH="1">
              <a:off x="1140919" y="5478274"/>
              <a:ext cx="3735881" cy="427227"/>
            </a:xfrm>
            <a:prstGeom prst="bentUpArrow">
              <a:avLst>
                <a:gd name="adj1" fmla="val 9056"/>
                <a:gd name="adj2" fmla="val 14371"/>
                <a:gd name="adj3" fmla="val 26329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76800" y="5772298"/>
              <a:ext cx="2786634" cy="451280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i="1" dirty="0">
                  <a:solidFill>
                    <a:srgbClr val="C00000"/>
                  </a:solidFill>
                </a:rPr>
                <a:t>Finish number </a:t>
              </a:r>
              <a:r>
                <a:rPr lang="en-US" sz="1600" b="1" dirty="0"/>
                <a:t>of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:</a:t>
              </a:r>
            </a:p>
            <a:p>
              <a:pPr algn="ctr"/>
              <a:r>
                <a:rPr lang="en-US" sz="1600" b="1" dirty="0"/>
                <a:t>the time when DFS at </a:t>
              </a:r>
              <a:r>
                <a:rPr lang="en-US" sz="1600" b="1" dirty="0">
                  <a:solidFill>
                    <a:srgbClr val="0070C0"/>
                  </a:solidFill>
                </a:rPr>
                <a:t>v</a:t>
              </a:r>
              <a:r>
                <a:rPr lang="en-US" sz="1600" b="1" dirty="0"/>
                <a:t> ends.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459009" y="1219200"/>
            <a:ext cx="3048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288214" y="2286000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86325" y="5914593"/>
            <a:ext cx="2682374" cy="292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 animBg="1"/>
      <p:bldP spid="5" grpId="0" build="p" animBg="1"/>
      <p:bldP spid="12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DFS on the graph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𝟕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𝟏𝟏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2"/>
                <a:stretch>
                  <a:fillRect l="-1662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1217506" y="1916668"/>
            <a:ext cx="2592494" cy="3417332"/>
            <a:chOff x="5560906" y="773668"/>
            <a:chExt cx="2592494" cy="3417332"/>
          </a:xfrm>
        </p:grpSpPr>
        <p:cxnSp>
          <p:nvCxnSpPr>
            <p:cNvPr id="121" name="Straight Arrow Connector 120"/>
            <p:cNvCxnSpPr>
              <a:endCxn id="122" idx="0"/>
            </p:cNvCxnSpPr>
            <p:nvPr/>
          </p:nvCxnSpPr>
          <p:spPr>
            <a:xfrm flipH="1">
              <a:off x="6636836" y="990600"/>
              <a:ext cx="411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6970486" y="838200"/>
              <a:ext cx="568587" cy="914400"/>
              <a:chOff x="2398486" y="685800"/>
              <a:chExt cx="568587" cy="914400"/>
            </a:xfrm>
          </p:grpSpPr>
          <p:pic>
            <p:nvPicPr>
              <p:cNvPr id="1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685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1447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130" name="Straight Arrow Connector 129"/>
            <p:cNvCxnSpPr/>
            <p:nvPr/>
          </p:nvCxnSpPr>
          <p:spPr>
            <a:xfrm>
              <a:off x="7048545" y="9906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stCxn id="122" idx="2"/>
              <a:endCxn id="124" idx="0"/>
            </p:cNvCxnSpPr>
            <p:nvPr/>
          </p:nvCxnSpPr>
          <p:spPr>
            <a:xfrm flipH="1">
              <a:off x="6333895" y="16764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4" idx="2"/>
              <a:endCxn id="126" idx="0"/>
            </p:cNvCxnSpPr>
            <p:nvPr/>
          </p:nvCxnSpPr>
          <p:spPr>
            <a:xfrm flipH="1">
              <a:off x="6029095" y="23622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24" idx="2"/>
              <a:endCxn id="127" idx="0"/>
            </p:cNvCxnSpPr>
            <p:nvPr/>
          </p:nvCxnSpPr>
          <p:spPr>
            <a:xfrm>
              <a:off x="6333895" y="23622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1" idx="0"/>
              <a:endCxn id="125" idx="1"/>
            </p:cNvCxnSpPr>
            <p:nvPr/>
          </p:nvCxnSpPr>
          <p:spPr>
            <a:xfrm flipV="1">
              <a:off x="7323737" y="2299010"/>
              <a:ext cx="136518" cy="7489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25" idx="2"/>
              <a:endCxn id="128" idx="0"/>
            </p:cNvCxnSpPr>
            <p:nvPr/>
          </p:nvCxnSpPr>
          <p:spPr>
            <a:xfrm>
              <a:off x="7538314" y="23752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22" idx="2"/>
              <a:endCxn id="125" idx="1"/>
            </p:cNvCxnSpPr>
            <p:nvPr/>
          </p:nvCxnSpPr>
          <p:spPr>
            <a:xfrm>
              <a:off x="6636836" y="16764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>
              <a:stCxn id="129" idx="1"/>
              <a:endCxn id="122" idx="1"/>
            </p:cNvCxnSpPr>
            <p:nvPr/>
          </p:nvCxnSpPr>
          <p:spPr>
            <a:xfrm rot="10800000" flipH="1">
              <a:off x="5722435" y="1600200"/>
              <a:ext cx="836341" cy="2286000"/>
            </a:xfrm>
            <a:prstGeom prst="curvedConnector3">
              <a:avLst>
                <a:gd name="adj1" fmla="val -111333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126" idx="2"/>
              <a:endCxn id="129" idx="0"/>
            </p:cNvCxnSpPr>
            <p:nvPr/>
          </p:nvCxnSpPr>
          <p:spPr>
            <a:xfrm flipH="1">
              <a:off x="5800495" y="32004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endCxn id="122" idx="3"/>
            </p:cNvCxnSpPr>
            <p:nvPr/>
          </p:nvCxnSpPr>
          <p:spPr>
            <a:xfrm flipH="1" flipV="1">
              <a:off x="6714894" y="1600200"/>
              <a:ext cx="668062" cy="76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endCxn id="125" idx="0"/>
            </p:cNvCxnSpPr>
            <p:nvPr/>
          </p:nvCxnSpPr>
          <p:spPr>
            <a:xfrm>
              <a:off x="7461015" y="17526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>
              <a:stCxn id="122" idx="2"/>
              <a:endCxn id="126" idx="1"/>
            </p:cNvCxnSpPr>
            <p:nvPr/>
          </p:nvCxnSpPr>
          <p:spPr>
            <a:xfrm rot="5400000">
              <a:off x="5570036" y="2057400"/>
              <a:ext cx="1447800" cy="685800"/>
            </a:xfrm>
            <a:prstGeom prst="curvedConnector4">
              <a:avLst>
                <a:gd name="adj1" fmla="val 3466"/>
                <a:gd name="adj2" fmla="val 1024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127" idx="1"/>
              <a:endCxn id="129" idx="3"/>
            </p:cNvCxnSpPr>
            <p:nvPr/>
          </p:nvCxnSpPr>
          <p:spPr>
            <a:xfrm flipH="1">
              <a:off x="5878553" y="3124200"/>
              <a:ext cx="843269" cy="762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27" idx="2"/>
              <a:endCxn id="145" idx="0"/>
            </p:cNvCxnSpPr>
            <p:nvPr/>
          </p:nvCxnSpPr>
          <p:spPr>
            <a:xfrm>
              <a:off x="6799881" y="32004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8777" y="1524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836" y="2209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255" y="22228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1036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1822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4883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436" y="3810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5678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5519" y="3733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6" name="Straight Arrow Connector 145"/>
            <p:cNvCxnSpPr>
              <a:stCxn id="128" idx="1"/>
              <a:endCxn id="131" idx="3"/>
            </p:cNvCxnSpPr>
            <p:nvPr/>
          </p:nvCxnSpPr>
          <p:spPr>
            <a:xfrm flipH="1">
              <a:off x="7401795" y="31242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7162800" y="31242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322906" y="1600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031148" y="7736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467600" y="14594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569138" y="36692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7106" y="29072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560906" y="38216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035738" y="206906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618306" y="2133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7846906" y="30596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6477000" y="29072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cxnSp>
          <p:nvCxnSpPr>
            <p:cNvPr id="7" name="Curved Connector 6"/>
            <p:cNvCxnSpPr>
              <a:endCxn id="122" idx="2"/>
            </p:cNvCxnSpPr>
            <p:nvPr/>
          </p:nvCxnSpPr>
          <p:spPr>
            <a:xfrm rot="16200000" flipV="1">
              <a:off x="6029776" y="2283460"/>
              <a:ext cx="1359932" cy="145812"/>
            </a:xfrm>
            <a:prstGeom prst="curved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1556459">
            <a:off x="2054113" y="246434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1981200" y="2831068"/>
            <a:ext cx="302941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676400" y="3516868"/>
            <a:ext cx="304800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447800" y="4355068"/>
            <a:ext cx="228600" cy="6096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981200" y="3516868"/>
            <a:ext cx="465986" cy="68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450903" y="4355068"/>
            <a:ext cx="63697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1556459">
            <a:off x="1425884" y="3937797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556459">
            <a:off x="1197284" y="47620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556459">
            <a:off x="1425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556459">
            <a:off x="1730684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556459">
            <a:off x="2187884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556459">
            <a:off x="2264084" y="4685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556459">
            <a:off x="2192891" y="39238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 rot="1556459">
            <a:off x="1735691" y="3085619"/>
            <a:ext cx="191225" cy="31512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C0000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91200" y="4343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943600" y="4050268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43600" y="2438400"/>
            <a:ext cx="0" cy="11313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791200" y="2819400"/>
            <a:ext cx="0" cy="4953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24600" y="2133600"/>
            <a:ext cx="0" cy="33411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81800" y="1752600"/>
            <a:ext cx="0" cy="44958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7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5" grpId="0" animBg="1"/>
      <p:bldP spid="75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How is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 related to </a:t>
                </a:r>
                <a:r>
                  <a:rPr lang="en-US" sz="3200" dirty="0"/>
                  <a:t>(</a:t>
                </a:r>
                <a:r>
                  <a:rPr lang="en-US" sz="32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32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3200" dirty="0">
                    <a:sym typeface="Wingdings" pitchFamily="2" charset="2"/>
                  </a:rPr>
                  <a:t>]</a:t>
                </a:r>
                <a:r>
                  <a:rPr lang="en-US" sz="3200" dirty="0"/>
                  <a:t>)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Disjoint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One enclosing another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</a:rPr>
                  <a:t>What about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&lt;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&lt;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 &lt;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</a:t>
                </a:r>
                <a:r>
                  <a:rPr lang="en-US" sz="2000" dirty="0">
                    <a:solidFill>
                      <a:srgbClr val="7030A0"/>
                    </a:solidFill>
                  </a:rPr>
                  <a:t>? 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 b="-6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3850213" y="1905000"/>
            <a:ext cx="4905516" cy="478161"/>
            <a:chOff x="3850213" y="1905000"/>
            <a:chExt cx="4905516" cy="478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912571" y="1916151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213" y="2004536"/>
                  <a:ext cx="62068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8911" t="-8333" r="-17822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5954" y="2013829"/>
                  <a:ext cx="58060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8421" t="-8197" r="-189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519" y="1992868"/>
                  <a:ext cx="60946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6342" y="2013829"/>
                  <a:ext cx="56938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4191000" y="1905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383613" y="3505200"/>
            <a:ext cx="4137104" cy="685800"/>
            <a:chOff x="4383613" y="3505200"/>
            <a:chExt cx="4137104" cy="685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38800" y="3810000"/>
              <a:ext cx="15240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24400" y="3505200"/>
              <a:ext cx="350520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613" y="3593068"/>
                  <a:ext cx="62068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7843" t="-8197" r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0109" y="3593068"/>
                  <a:ext cx="58060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9474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821668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8000" t="-8197" r="-17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2919" y="3821668"/>
                  <a:ext cx="56938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8511" t="-8197" r="-180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4343400" y="5181600"/>
            <a:ext cx="3650329" cy="762000"/>
            <a:chOff x="4343400" y="5181600"/>
            <a:chExt cx="3650329" cy="76200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4648200" y="5254083"/>
              <a:ext cx="2154044" cy="371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790688" y="5638800"/>
              <a:ext cx="19595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181600"/>
                  <a:ext cx="620683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8911" t="-8197" r="-178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181600"/>
                  <a:ext cx="580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421" t="-8197" r="-1789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50"/>
                      </a:solidFill>
                      <a:sym typeface="Wingdings" pitchFamily="2" charset="2"/>
                    </a:rPr>
                    <a:t>D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5574268"/>
                  <a:ext cx="609462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9091"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  <a:sym typeface="Wingdings" pitchFamily="2" charset="2"/>
                    </a:rPr>
                    <a:t>F</a:t>
                  </a:r>
                  <a:r>
                    <a:rPr lang="en-US" dirty="0">
                      <a:sym typeface="Wingdings" pitchFamily="2" charset="2"/>
                    </a:rPr>
                    <a:t>[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</m:oMath>
                  </a14:m>
                  <a:r>
                    <a:rPr lang="en-US" dirty="0">
                      <a:sym typeface="Wingdings" pitchFamily="2" charset="2"/>
                    </a:rPr>
                    <a:t>]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342" y="5574268"/>
                  <a:ext cx="569387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9677" t="-8197" r="-1828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&quot;No&quot; Symbol 29"/>
          <p:cNvSpPr/>
          <p:nvPr/>
        </p:nvSpPr>
        <p:spPr>
          <a:xfrm>
            <a:off x="7848600" y="5029200"/>
            <a:ext cx="914400" cy="914400"/>
          </a:xfrm>
          <a:prstGeom prst="noSmoking">
            <a:avLst>
              <a:gd name="adj" fmla="val 1031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4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Classification of </a:t>
            </a:r>
            <a:r>
              <a:rPr lang="en-US" b="1" dirty="0">
                <a:solidFill>
                  <a:srgbClr val="7030A0"/>
                </a:solidFill>
              </a:rPr>
              <a:t>non-tree edges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5" y="4641653"/>
                <a:ext cx="1872629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6494" t="-10465" r="-100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9480" y="4658380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(</a:t>
                </a:r>
                <a:r>
                  <a:rPr lang="en-US" sz="2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,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sz="2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800" dirty="0">
                    <a:sym typeface="Wingdings" pitchFamily="2" charset="2"/>
                  </a:rPr>
                  <a:t>]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8" y="4641653"/>
                <a:ext cx="183736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623" t="-10465" r="-102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3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Unique-path</a:t>
            </a:r>
            <a:r>
              <a:rPr lang="en-US" sz="3200" b="1" dirty="0"/>
              <a:t> graph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=(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) is said to be unique-path graph if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For each pair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there is </a:t>
                </a:r>
                <a:r>
                  <a:rPr lang="en-US" sz="2000" b="1" u="sng" dirty="0"/>
                  <a:t>at most </a:t>
                </a:r>
                <a:r>
                  <a:rPr lang="en-US" sz="2000" u="sng" dirty="0"/>
                  <a:t>one path</a:t>
                </a:r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In other words,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:  Design an efficient algorithm to determine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is unique-path graph.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  <a:blipFill rotWithShape="1">
                <a:blip r:embed="rId2"/>
                <a:stretch>
                  <a:fillRect l="-714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6000" y="2297668"/>
                <a:ext cx="3682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 there is only one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97668"/>
                <a:ext cx="368254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25" t="-9836" r="-1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4267200" y="3667562"/>
                <a:ext cx="30480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667562"/>
                <a:ext cx="30480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988906" y="3352800"/>
            <a:ext cx="7088294" cy="3276600"/>
            <a:chOff x="988906" y="3352800"/>
            <a:chExt cx="7088294" cy="3276600"/>
          </a:xfrm>
        </p:grpSpPr>
        <p:sp>
          <p:nvSpPr>
            <p:cNvPr id="55" name="TextBox 54"/>
            <p:cNvSpPr txBox="1"/>
            <p:nvPr/>
          </p:nvSpPr>
          <p:spPr>
            <a:xfrm>
              <a:off x="1979506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47800" y="4495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65106" y="53456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88906" y="62600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131906" y="62484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6306" y="4572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74906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05000" y="53456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0800" y="55626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48991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59101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59101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49511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12"/>
            <p:cNvCxnSpPr>
              <a:endCxn id="10" idx="0"/>
            </p:cNvCxnSpPr>
            <p:nvPr/>
          </p:nvCxnSpPr>
          <p:spPr>
            <a:xfrm flipH="1">
              <a:off x="6783658" y="5029200"/>
              <a:ext cx="24668" cy="88094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2"/>
              <a:endCxn id="11" idx="0"/>
            </p:cNvCxnSpPr>
            <p:nvPr/>
          </p:nvCxnSpPr>
          <p:spPr>
            <a:xfrm>
              <a:off x="7774257" y="5103542"/>
              <a:ext cx="2" cy="80660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3"/>
              <a:endCxn id="11" idx="1"/>
            </p:cNvCxnSpPr>
            <p:nvPr/>
          </p:nvCxnSpPr>
          <p:spPr>
            <a:xfrm>
              <a:off x="6861717" y="4975303"/>
              <a:ext cx="834483" cy="101104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3962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4648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46612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6248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8" name="Straight Arrow Connector 27"/>
            <p:cNvCxnSpPr>
              <a:endCxn id="21" idx="0"/>
            </p:cNvCxnSpPr>
            <p:nvPr/>
          </p:nvCxnSpPr>
          <p:spPr>
            <a:xfrm>
              <a:off x="2476545" y="3429000"/>
              <a:ext cx="41247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5486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0" name="Straight Arrow Connector 29"/>
            <p:cNvCxnSpPr>
              <a:stCxn id="20" idx="2"/>
              <a:endCxn id="22" idx="0"/>
            </p:cNvCxnSpPr>
            <p:nvPr/>
          </p:nvCxnSpPr>
          <p:spPr>
            <a:xfrm flipH="1">
              <a:off x="1761895" y="4114800"/>
              <a:ext cx="302941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2"/>
              <a:endCxn id="24" idx="0"/>
            </p:cNvCxnSpPr>
            <p:nvPr/>
          </p:nvCxnSpPr>
          <p:spPr>
            <a:xfrm flipH="1">
              <a:off x="1457095" y="4800600"/>
              <a:ext cx="304800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2"/>
              <a:endCxn id="25" idx="0"/>
            </p:cNvCxnSpPr>
            <p:nvPr/>
          </p:nvCxnSpPr>
          <p:spPr>
            <a:xfrm>
              <a:off x="1761895" y="4800600"/>
              <a:ext cx="465986" cy="6858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2"/>
              <a:endCxn id="26" idx="0"/>
            </p:cNvCxnSpPr>
            <p:nvPr/>
          </p:nvCxnSpPr>
          <p:spPr>
            <a:xfrm>
              <a:off x="2966314" y="4813610"/>
              <a:ext cx="384628" cy="67279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0" idx="2"/>
              <a:endCxn id="23" idx="1"/>
            </p:cNvCxnSpPr>
            <p:nvPr/>
          </p:nvCxnSpPr>
          <p:spPr>
            <a:xfrm>
              <a:off x="2064836" y="4114800"/>
              <a:ext cx="823419" cy="6226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4" idx="2"/>
              <a:endCxn id="27" idx="0"/>
            </p:cNvCxnSpPr>
            <p:nvPr/>
          </p:nvCxnSpPr>
          <p:spPr>
            <a:xfrm flipH="1">
              <a:off x="1228495" y="5638800"/>
              <a:ext cx="2286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1" idx="2"/>
              <a:endCxn id="23" idx="0"/>
            </p:cNvCxnSpPr>
            <p:nvPr/>
          </p:nvCxnSpPr>
          <p:spPr>
            <a:xfrm>
              <a:off x="2889015" y="4191000"/>
              <a:ext cx="77299" cy="47021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5" idx="2"/>
              <a:endCxn id="42" idx="0"/>
            </p:cNvCxnSpPr>
            <p:nvPr/>
          </p:nvCxnSpPr>
          <p:spPr>
            <a:xfrm>
              <a:off x="2227881" y="5638800"/>
              <a:ext cx="63697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6172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stCxn id="26" idx="1"/>
              <a:endCxn id="29" idx="3"/>
            </p:cNvCxnSpPr>
            <p:nvPr/>
          </p:nvCxnSpPr>
          <p:spPr>
            <a:xfrm flipH="1">
              <a:off x="2829795" y="5562600"/>
              <a:ext cx="44308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895600" y="38978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6475306" y="4800600"/>
              <a:ext cx="1601894" cy="1600200"/>
              <a:chOff x="6475306" y="2209800"/>
              <a:chExt cx="1601894" cy="1600200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6475306" y="2209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475306" y="32120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770706" y="22860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694506" y="34406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pic>
          <p:nvPicPr>
            <p:cNvPr id="6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352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6" name="Curved Connector 65"/>
          <p:cNvCxnSpPr/>
          <p:nvPr/>
        </p:nvCxnSpPr>
        <p:spPr>
          <a:xfrm flipV="1">
            <a:off x="1414882" y="40386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1">
            <a:off x="2751737" y="47374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27" idx="3"/>
          </p:cNvCxnSpPr>
          <p:nvPr/>
        </p:nvCxnSpPr>
        <p:spPr>
          <a:xfrm flipH="1">
            <a:off x="1306553" y="5638800"/>
            <a:ext cx="843269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urved Connector 116"/>
          <p:cNvCxnSpPr/>
          <p:nvPr/>
        </p:nvCxnSpPr>
        <p:spPr>
          <a:xfrm flipV="1">
            <a:off x="1180705" y="48006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419599" y="1066800"/>
            <a:ext cx="343271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962400" y="1524000"/>
            <a:ext cx="401455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5" grpId="0" animBg="1"/>
      <p:bldP spid="6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vertices of a </a:t>
                </a:r>
                <a:r>
                  <a:rPr lang="en-US" sz="2000" b="1" dirty="0"/>
                  <a:t>DAG</a:t>
                </a:r>
                <a:r>
                  <a:rPr lang="en-US" sz="2000" dirty="0"/>
                  <a:t> can be arranged along a line so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every edge goes from </a:t>
                </a:r>
                <a:r>
                  <a:rPr lang="en-US" sz="2000" b="1" dirty="0"/>
                  <a:t>left </a:t>
                </a:r>
                <a:r>
                  <a:rPr lang="en-US" sz="2000" dirty="0"/>
                  <a:t>to</a:t>
                </a:r>
                <a:r>
                  <a:rPr lang="en-US" sz="2000" b="1" dirty="0"/>
                  <a:t> right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There exists 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urved Connector 42"/>
          <p:cNvCxnSpPr/>
          <p:nvPr/>
        </p:nvCxnSpPr>
        <p:spPr>
          <a:xfrm>
            <a:off x="6637609" y="333374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0553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4680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06166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193411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20081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277045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27149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277045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Down Ribbon 24"/>
              <p:cNvSpPr/>
              <p:nvPr/>
            </p:nvSpPr>
            <p:spPr>
              <a:xfrm>
                <a:off x="5638800" y="4886762"/>
                <a:ext cx="33528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alternate 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 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Down Ribbon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86762"/>
                <a:ext cx="33528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447800" y="3200400"/>
            <a:ext cx="5877467" cy="197000"/>
            <a:chOff x="1447800" y="3200400"/>
            <a:chExt cx="5877467" cy="197000"/>
          </a:xfrm>
        </p:grpSpPr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200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8941" y="32073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8503" y="3207368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150" y="321991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5286" y="324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23942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683" y="3239411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2" y="320874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550" y="3239411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9150" y="3245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1495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82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/>
                  <a:t>maximal</a:t>
                </a:r>
                <a:r>
                  <a:rPr lang="en-US" sz="2000" dirty="0"/>
                  <a:t>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137210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711382" y="1066800"/>
            <a:ext cx="22510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962400" y="1143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810000" y="25908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9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1" grpId="0" animBg="1"/>
      <p:bldP spid="2" grpId="0" animBg="1"/>
      <p:bldP spid="71" grpId="0" animBg="1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Depth First Search (DFS)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A graph traversal algorithm</a:t>
            </a:r>
          </a:p>
          <a:p>
            <a:pPr marL="0" indent="0">
              <a:buNone/>
            </a:pPr>
            <a:r>
              <a:rPr lang="en-US" sz="2000" b="1" dirty="0"/>
              <a:t>Key properties</a:t>
            </a:r>
            <a:r>
              <a:rPr lang="en-US" sz="2000" dirty="0"/>
              <a:t>:</a:t>
            </a:r>
          </a:p>
          <a:p>
            <a:r>
              <a:rPr lang="en-US" sz="2000" dirty="0"/>
              <a:t>Recursive algorithm</a:t>
            </a:r>
          </a:p>
          <a:p>
            <a:r>
              <a:rPr lang="en-US" sz="2000" dirty="0"/>
              <a:t>Quite </a:t>
            </a:r>
            <a:r>
              <a:rPr lang="en-US" sz="2000" u="sng" dirty="0"/>
              <a:t>different</a:t>
            </a:r>
            <a:r>
              <a:rPr lang="en-US" sz="2000" dirty="0"/>
              <a:t> for directed and undirected graphs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Applications</a:t>
            </a:r>
            <a:r>
              <a:rPr lang="en-US" sz="2000" dirty="0"/>
              <a:t>:   </a:t>
            </a:r>
          </a:p>
          <a:p>
            <a:r>
              <a:rPr lang="en-US" sz="2000" dirty="0"/>
              <a:t>Computing reachability</a:t>
            </a:r>
          </a:p>
          <a:p>
            <a:r>
              <a:rPr lang="en-US" sz="2000" dirty="0"/>
              <a:t>Alternate algorithm for </a:t>
            </a:r>
            <a:r>
              <a:rPr lang="en-US" sz="2000" b="1" dirty="0"/>
              <a:t>topological ordering </a:t>
            </a:r>
            <a:r>
              <a:rPr lang="en-US" sz="2000" dirty="0"/>
              <a:t>of a DAG</a:t>
            </a:r>
          </a:p>
          <a:p>
            <a:r>
              <a:rPr lang="en-US" sz="2000" dirty="0"/>
              <a:t>Computing </a:t>
            </a:r>
            <a:r>
              <a:rPr lang="en-US" sz="2000" b="1" dirty="0"/>
              <a:t>Strongly connected components</a:t>
            </a:r>
            <a:r>
              <a:rPr lang="en-US" sz="2000" dirty="0"/>
              <a:t>.</a:t>
            </a:r>
          </a:p>
          <a:p>
            <a:r>
              <a:rPr lang="en-US" sz="2000" dirty="0"/>
              <a:t>Checking if a graph is </a:t>
            </a:r>
            <a:r>
              <a:rPr lang="en-US" sz="2000" b="1" dirty="0" err="1"/>
              <a:t>Eulerian</a:t>
            </a:r>
            <a:r>
              <a:rPr lang="en-US" sz="2000" dirty="0"/>
              <a:t>.</a:t>
            </a:r>
          </a:p>
          <a:p>
            <a:r>
              <a:rPr lang="en-US" sz="2000" dirty="0"/>
              <a:t>Checking if a graph is </a:t>
            </a:r>
            <a:r>
              <a:rPr lang="en-US" sz="2000" b="1" dirty="0"/>
              <a:t>unique-path graph</a:t>
            </a:r>
            <a:r>
              <a:rPr lang="en-US" sz="2000" dirty="0"/>
              <a:t>.</a:t>
            </a:r>
          </a:p>
          <a:p>
            <a:r>
              <a:rPr lang="en-US" sz="2200" dirty="0"/>
              <a:t>Maximum flow, </a:t>
            </a:r>
          </a:p>
          <a:p>
            <a:r>
              <a:rPr lang="en-US" sz="2200" dirty="0"/>
              <a:t>Matching,</a:t>
            </a:r>
          </a:p>
          <a:p>
            <a:r>
              <a:rPr lang="en-US" sz="2200" dirty="0"/>
              <a:t>…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31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DEPTH FIRST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From a vertex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Searching </a:t>
                </a:r>
                <a:r>
                  <a:rPr lang="en-US" sz="3200" b="1" dirty="0"/>
                  <a:t>path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from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3200" b="1" dirty="0"/>
                  <a:t> to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 print “</a:t>
                </a:r>
                <a:r>
                  <a:rPr lang="en-US" sz="2000" dirty="0">
                    <a:solidFill>
                      <a:srgbClr val="00B050"/>
                    </a:solidFill>
                    <a:sym typeface="Wingdings" pitchFamily="2" charset="2"/>
                  </a:rPr>
                  <a:t>path-found</a:t>
                </a:r>
                <a:r>
                  <a:rPr lang="en-US" sz="2000" dirty="0">
                    <a:sym typeface="Wingdings" pitchFamily="2" charset="2"/>
                  </a:rPr>
                  <a:t>”;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{For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Search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Main</a:t>
                </a:r>
                <a:r>
                  <a:rPr lang="en-US" sz="2000" dirty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Search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80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    </a:t>
                </a:r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5257800"/>
                <a:ext cx="365657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00" t="-10000" r="-18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322033" y="1708066"/>
            <a:ext cx="268608" cy="305997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7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DFS </a:t>
                </a:r>
                <a:r>
                  <a:rPr lang="en-US" sz="3200" b="1" dirty="0"/>
                  <a:t>from a vertex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br>
                  <a:rPr lang="en-US" sz="3200" b="1" dirty="0">
                    <a:solidFill>
                      <a:srgbClr val="7030A0"/>
                    </a:solidFill>
                  </a:rPr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]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++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</a:t>
                </a:r>
                <a:r>
                  <a:rPr lang="en-US" sz="2000" dirty="0">
                    <a:sym typeface="Wingdings" pitchFamily="2" charset="2"/>
                  </a:rPr>
                  <a:t>…;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For</a:t>
                </a:r>
                <a:r>
                  <a:rPr lang="en-US" sz="2000" dirty="0">
                    <a:sym typeface="Wingdings" pitchFamily="2" charset="2"/>
                  </a:rPr>
                  <a:t> each edge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	   DFS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…;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Main</a:t>
                </a:r>
                <a:r>
                  <a:rPr lang="en-US" sz="2000" dirty="0"/>
                  <a:t>()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count</a:t>
                </a:r>
                <a:r>
                  <a:rPr lang="en-US" sz="2000" dirty="0">
                    <a:sym typeface="Wingdings" pitchFamily="2" charset="2"/>
                  </a:rPr>
                  <a:t> 1;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DFS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219200"/>
                <a:ext cx="4038600" cy="5334000"/>
              </a:xfrm>
              <a:blipFill rotWithShape="1">
                <a:blip r:embed="rId3"/>
                <a:stretch>
                  <a:fillRect l="-1508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If</a:t>
                </a:r>
                <a:r>
                  <a:rPr lang="en-US" dirty="0">
                    <a:sym typeface="Wingdings" pitchFamily="2" charset="2"/>
                  </a:rPr>
                  <a:t> (Visited[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]=false)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895600"/>
                <a:ext cx="202433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711" t="-8197" r="-48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true;</a:t>
                </a:r>
                <a:endParaRPr lang="en-US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97" y="1600200"/>
                <a:ext cx="189096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03" t="-10000" r="-483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ym typeface="Wingdings" pitchFamily="2" charset="2"/>
                  </a:rPr>
                  <a:t>For</a:t>
                </a:r>
                <a:r>
                  <a:rPr lang="en-US" dirty="0">
                    <a:sym typeface="Wingdings" pitchFamily="2" charset="2"/>
                  </a:rPr>
                  <a:t> each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      </a:t>
                </a:r>
                <a:r>
                  <a:rPr lang="en-US" dirty="0"/>
                  <a:t>Visited[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 </a:t>
                </a:r>
                <a:r>
                  <a:rPr lang="en-US" dirty="0">
                    <a:sym typeface="Wingdings" pitchFamily="2" charset="2"/>
                  </a:rPr>
                  <a:t> false;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5" y="4964668"/>
                <a:ext cx="369825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85" t="-9836" r="-198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60906" y="1143000"/>
            <a:ext cx="2592494" cy="5474732"/>
            <a:chOff x="5560906" y="773668"/>
            <a:chExt cx="2592494" cy="5474732"/>
          </a:xfrm>
        </p:grpSpPr>
        <p:grpSp>
          <p:nvGrpSpPr>
            <p:cNvPr id="15" name="Group 14"/>
            <p:cNvGrpSpPr/>
            <p:nvPr/>
          </p:nvGrpSpPr>
          <p:grpSpPr>
            <a:xfrm>
              <a:off x="6172200" y="4812268"/>
              <a:ext cx="1601894" cy="1436132"/>
              <a:chOff x="6172200" y="4812268"/>
              <a:chExt cx="1601894" cy="1436132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6402493" y="4910771"/>
                <a:ext cx="1146718" cy="1163444"/>
                <a:chOff x="6705599" y="2308303"/>
                <a:chExt cx="1146718" cy="1163444"/>
              </a:xfrm>
            </p:grpSpPr>
            <p:pic>
              <p:nvPicPr>
                <p:cNvPr id="25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600" y="2308303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6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05599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3319347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198" y="2360342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73" name="Straight Arrow Connector 72"/>
              <p:cNvCxnSpPr/>
              <p:nvPr/>
            </p:nvCxnSpPr>
            <p:spPr>
              <a:xfrm flipH="1">
                <a:off x="6480552" y="5040868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7471151" y="5115210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6558611" y="4986971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>
                <a:off x="6558611" y="4986971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Curved Connector 1042"/>
              <p:cNvCxnSpPr/>
              <p:nvPr/>
            </p:nvCxnSpPr>
            <p:spPr>
              <a:xfrm flipH="1" flipV="1">
                <a:off x="6551176" y="4950729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TextBox 169"/>
              <p:cNvSpPr txBox="1"/>
              <p:nvPr/>
            </p:nvSpPr>
            <p:spPr>
              <a:xfrm>
                <a:off x="6172200" y="4812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6172200" y="581453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467600" y="4888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162800" y="5879068"/>
                <a:ext cx="282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560906" y="773668"/>
              <a:ext cx="2592494" cy="3417332"/>
              <a:chOff x="5560906" y="773668"/>
              <a:chExt cx="2592494" cy="3417332"/>
            </a:xfrm>
          </p:grpSpPr>
          <p:cxnSp>
            <p:nvCxnSpPr>
              <p:cNvPr id="121" name="Straight Arrow Connector 120"/>
              <p:cNvCxnSpPr>
                <a:endCxn id="122" idx="0"/>
              </p:cNvCxnSpPr>
              <p:nvPr/>
            </p:nvCxnSpPr>
            <p:spPr>
              <a:xfrm flipH="1">
                <a:off x="6636836" y="9906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oup 102"/>
              <p:cNvGrpSpPr/>
              <p:nvPr/>
            </p:nvGrpSpPr>
            <p:grpSpPr>
              <a:xfrm>
                <a:off x="6970486" y="838200"/>
                <a:ext cx="568587" cy="914400"/>
                <a:chOff x="2398486" y="685800"/>
                <a:chExt cx="568587" cy="914400"/>
              </a:xfrm>
            </p:grpSpPr>
            <p:pic>
              <p:nvPicPr>
                <p:cNvPr id="120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98486" y="685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3" name="Picture 2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10956" y="1447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cxnSp>
            <p:nvCxnSpPr>
              <p:cNvPr id="130" name="Straight Arrow Connector 129"/>
              <p:cNvCxnSpPr/>
              <p:nvPr/>
            </p:nvCxnSpPr>
            <p:spPr>
              <a:xfrm>
                <a:off x="7048545" y="9906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/>
              <p:cNvCxnSpPr>
                <a:stCxn id="122" idx="2"/>
                <a:endCxn id="124" idx="0"/>
              </p:cNvCxnSpPr>
              <p:nvPr/>
            </p:nvCxnSpPr>
            <p:spPr>
              <a:xfrm flipH="1">
                <a:off x="6333895" y="16764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>
                <a:stCxn id="124" idx="2"/>
                <a:endCxn id="126" idx="0"/>
              </p:cNvCxnSpPr>
              <p:nvPr/>
            </p:nvCxnSpPr>
            <p:spPr>
              <a:xfrm flipH="1">
                <a:off x="6029095" y="23622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24" idx="2"/>
                <a:endCxn id="127" idx="0"/>
              </p:cNvCxnSpPr>
              <p:nvPr/>
            </p:nvCxnSpPr>
            <p:spPr>
              <a:xfrm>
                <a:off x="6333895" y="23622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131" idx="0"/>
                <a:endCxn id="125" idx="1"/>
              </p:cNvCxnSpPr>
              <p:nvPr/>
            </p:nvCxnSpPr>
            <p:spPr>
              <a:xfrm flipV="1">
                <a:off x="7323737" y="22990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25" idx="2"/>
                <a:endCxn id="128" idx="0"/>
              </p:cNvCxnSpPr>
              <p:nvPr/>
            </p:nvCxnSpPr>
            <p:spPr>
              <a:xfrm>
                <a:off x="7538314" y="23752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22" idx="2"/>
                <a:endCxn id="125" idx="1"/>
              </p:cNvCxnSpPr>
              <p:nvPr/>
            </p:nvCxnSpPr>
            <p:spPr>
              <a:xfrm>
                <a:off x="6636836" y="16764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urved Connector 137"/>
              <p:cNvCxnSpPr>
                <a:stCxn id="129" idx="1"/>
                <a:endCxn id="122" idx="1"/>
              </p:cNvCxnSpPr>
              <p:nvPr/>
            </p:nvCxnSpPr>
            <p:spPr>
              <a:xfrm rot="10800000" flipH="1">
                <a:off x="5722435" y="1600200"/>
                <a:ext cx="836341" cy="2286000"/>
              </a:xfrm>
              <a:prstGeom prst="curvedConnector3">
                <a:avLst>
                  <a:gd name="adj1" fmla="val -11133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>
                <a:stCxn id="126" idx="2"/>
                <a:endCxn id="129" idx="0"/>
              </p:cNvCxnSpPr>
              <p:nvPr/>
            </p:nvCxnSpPr>
            <p:spPr>
              <a:xfrm flipH="1">
                <a:off x="5800495" y="32004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endCxn id="122" idx="3"/>
              </p:cNvCxnSpPr>
              <p:nvPr/>
            </p:nvCxnSpPr>
            <p:spPr>
              <a:xfrm flipH="1" flipV="1">
                <a:off x="6714894" y="16002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endCxn id="125" idx="0"/>
              </p:cNvCxnSpPr>
              <p:nvPr/>
            </p:nvCxnSpPr>
            <p:spPr>
              <a:xfrm>
                <a:off x="7461015" y="17526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urved Connector 141"/>
              <p:cNvCxnSpPr>
                <a:stCxn id="122" idx="2"/>
                <a:endCxn id="126" idx="1"/>
              </p:cNvCxnSpPr>
              <p:nvPr/>
            </p:nvCxnSpPr>
            <p:spPr>
              <a:xfrm rot="5400000">
                <a:off x="5570036" y="2057400"/>
                <a:ext cx="1447800" cy="685800"/>
              </a:xfrm>
              <a:prstGeom prst="curvedConnector4">
                <a:avLst>
                  <a:gd name="adj1" fmla="val 3466"/>
                  <a:gd name="adj2" fmla="val 102439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/>
              <p:cNvCxnSpPr>
                <a:stCxn id="127" idx="1"/>
                <a:endCxn id="129" idx="3"/>
              </p:cNvCxnSpPr>
              <p:nvPr/>
            </p:nvCxnSpPr>
            <p:spPr>
              <a:xfrm flipH="1">
                <a:off x="5878553" y="31242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27" idx="2"/>
                <a:endCxn id="145" idx="0"/>
              </p:cNvCxnSpPr>
              <p:nvPr/>
            </p:nvCxnSpPr>
            <p:spPr>
              <a:xfrm>
                <a:off x="6799881" y="32004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2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8777" y="1524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4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55836" y="2209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0255" y="2222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6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51036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1822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8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44883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9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2436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1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5678" y="3048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5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5519" y="3733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6" name="Straight Arrow Connector 145"/>
              <p:cNvCxnSpPr>
                <a:stCxn id="128" idx="1"/>
                <a:endCxn id="131" idx="3"/>
              </p:cNvCxnSpPr>
              <p:nvPr/>
            </p:nvCxnSpPr>
            <p:spPr>
              <a:xfrm flipH="1">
                <a:off x="7401795" y="31242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7162800" y="31242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322906" y="1600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7031148" y="773668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  <p:sp>
            <p:nvSpPr>
              <p:cNvPr id="172" name="TextBox 171"/>
              <p:cNvSpPr txBox="1"/>
              <p:nvPr/>
            </p:nvSpPr>
            <p:spPr>
              <a:xfrm>
                <a:off x="7467600" y="1459468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6569138" y="3669268"/>
                <a:ext cx="276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637106" y="29072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5560906" y="38216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6035738" y="2069068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618306" y="2133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7846906" y="30596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6477000" y="29072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cxnSp>
            <p:nvCxnSpPr>
              <p:cNvPr id="7" name="Curved Connector 6"/>
              <p:cNvCxnSpPr>
                <a:endCxn id="122" idx="2"/>
              </p:cNvCxnSpPr>
              <p:nvPr/>
            </p:nvCxnSpPr>
            <p:spPr>
              <a:xfrm rot="16200000" flipV="1">
                <a:off x="6029776" y="2283460"/>
                <a:ext cx="1359932" cy="145812"/>
              </a:xfrm>
              <a:prstGeom prst="curvedConnector3">
                <a:avLst>
                  <a:gd name="adj1" fmla="val 50000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Right Arrow 74"/>
          <p:cNvSpPr/>
          <p:nvPr/>
        </p:nvSpPr>
        <p:spPr>
          <a:xfrm rot="1556459">
            <a:off x="6298891" y="1713397"/>
            <a:ext cx="290522" cy="295336"/>
          </a:xfrm>
          <a:prstGeom prst="rightArrow">
            <a:avLst>
              <a:gd name="adj1" fmla="val 50000"/>
              <a:gd name="adj2" fmla="val 52301"/>
            </a:avLst>
          </a:prstGeom>
          <a:solidFill>
            <a:schemeClr val="accent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1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1" grpId="0"/>
      <p:bldP spid="6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6184</TotalTime>
  <Words>1688</Words>
  <Application>Microsoft Macintosh PowerPoint</Application>
  <PresentationFormat>On-screen Show (4:3)</PresentationFormat>
  <Paragraphs>460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 applications for motivation </vt:lpstr>
      <vt:lpstr>Unique-path graph </vt:lpstr>
      <vt:lpstr>Topological ordering</vt:lpstr>
      <vt:lpstr>Strongly connected components </vt:lpstr>
      <vt:lpstr>Depth First Search (DFS)</vt:lpstr>
      <vt:lpstr> DEPTH FIRST SEARCH </vt:lpstr>
      <vt:lpstr>Searching path from u to z </vt:lpstr>
      <vt:lpstr>DFS from a vertex u </vt:lpstr>
      <vt:lpstr>Relation among various DFS() calls</vt:lpstr>
      <vt:lpstr>DFS from a vertex u </vt:lpstr>
      <vt:lpstr>DFS from a vertex u </vt:lpstr>
      <vt:lpstr>DFS from a vertex u </vt:lpstr>
      <vt:lpstr>DFS from a vertex u </vt:lpstr>
      <vt:lpstr> More insights ABOUT DFS(u) </vt:lpstr>
      <vt:lpstr>DFS from a vertex u </vt:lpstr>
      <vt:lpstr>DFS from a vertex u </vt:lpstr>
      <vt:lpstr>DFS from a vertex u </vt:lpstr>
      <vt:lpstr>DFS from a vertex u </vt:lpstr>
      <vt:lpstr> DEPTH FIRST SEARCH </vt:lpstr>
      <vt:lpstr>DFS on the graph </vt:lpstr>
      <vt:lpstr>PowerPoint Presentation</vt:lpstr>
      <vt:lpstr>DFS on the graph </vt:lpstr>
      <vt:lpstr>DFS on the graph </vt:lpstr>
      <vt:lpstr>How is (D[u], F[u])  related to (D[v], F[v]) ?</vt:lpstr>
      <vt:lpstr>Classification of non-tree edges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376</cp:revision>
  <dcterms:created xsi:type="dcterms:W3CDTF">2011-12-03T04:13:03Z</dcterms:created>
  <dcterms:modified xsi:type="dcterms:W3CDTF">2024-08-22T12:17:07Z</dcterms:modified>
</cp:coreProperties>
</file>