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380" r:id="rId2"/>
    <p:sldId id="383" r:id="rId3"/>
    <p:sldId id="425" r:id="rId4"/>
    <p:sldId id="456" r:id="rId5"/>
    <p:sldId id="477" r:id="rId6"/>
    <p:sldId id="449" r:id="rId7"/>
    <p:sldId id="466" r:id="rId8"/>
    <p:sldId id="479" r:id="rId9"/>
    <p:sldId id="471" r:id="rId10"/>
    <p:sldId id="441" r:id="rId11"/>
    <p:sldId id="460" r:id="rId12"/>
    <p:sldId id="450" r:id="rId13"/>
    <p:sldId id="455" r:id="rId14"/>
    <p:sldId id="442" r:id="rId15"/>
    <p:sldId id="485" r:id="rId16"/>
    <p:sldId id="468" r:id="rId17"/>
    <p:sldId id="445" r:id="rId18"/>
    <p:sldId id="461" r:id="rId19"/>
    <p:sldId id="462" r:id="rId20"/>
    <p:sldId id="463" r:id="rId21"/>
    <p:sldId id="464" r:id="rId22"/>
    <p:sldId id="446" r:id="rId23"/>
    <p:sldId id="447" r:id="rId24"/>
    <p:sldId id="489" r:id="rId25"/>
    <p:sldId id="490" r:id="rId26"/>
    <p:sldId id="49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B58B6F-FE82-5440-92AC-9A3E57A89ACF}" v="34" dt="2024-08-30T02:14:09.0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31" autoAdjust="0"/>
    <p:restoredTop sz="94637" autoAdjust="0"/>
  </p:normalViewPr>
  <p:slideViewPr>
    <p:cSldViewPr>
      <p:cViewPr varScale="1">
        <p:scale>
          <a:sx n="103" d="100"/>
          <a:sy n="103" d="100"/>
        </p:scale>
        <p:origin x="840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1FB58B6F-FE82-5440-92AC-9A3E57A89ACF}"/>
    <pc:docChg chg="custSel delSld modSld">
      <pc:chgData name="Raghunath Tewari" userId="2638bdda-d406-4938-a2a6-e4e967acb772" providerId="ADAL" clId="{1FB58B6F-FE82-5440-92AC-9A3E57A89ACF}" dt="2024-08-30T02:14:09.048" v="39"/>
      <pc:docMkLst>
        <pc:docMk/>
      </pc:docMkLst>
      <pc:sldChg chg="delSp mod delAnim">
        <pc:chgData name="Raghunath Tewari" userId="2638bdda-d406-4938-a2a6-e4e967acb772" providerId="ADAL" clId="{1FB58B6F-FE82-5440-92AC-9A3E57A89ACF}" dt="2024-08-29T09:18:11.992" v="1" actId="478"/>
        <pc:sldMkLst>
          <pc:docMk/>
          <pc:sldMk cId="142824565" sldId="383"/>
        </pc:sldMkLst>
        <pc:spChg chg="del">
          <ac:chgData name="Raghunath Tewari" userId="2638bdda-d406-4938-a2a6-e4e967acb772" providerId="ADAL" clId="{1FB58B6F-FE82-5440-92AC-9A3E57A89ACF}" dt="2024-08-29T09:18:06.702" v="0" actId="478"/>
          <ac:spMkLst>
            <pc:docMk/>
            <pc:sldMk cId="142824565" sldId="383"/>
            <ac:spMk id="2" creationId="{00000000-0000-0000-0000-000000000000}"/>
          </ac:spMkLst>
        </pc:spChg>
        <pc:spChg chg="del">
          <ac:chgData name="Raghunath Tewari" userId="2638bdda-d406-4938-a2a6-e4e967acb772" providerId="ADAL" clId="{1FB58B6F-FE82-5440-92AC-9A3E57A89ACF}" dt="2024-08-29T09:18:11.992" v="1" actId="478"/>
          <ac:spMkLst>
            <pc:docMk/>
            <pc:sldMk cId="142824565" sldId="383"/>
            <ac:spMk id="6" creationId="{00000000-0000-0000-0000-000000000000}"/>
          </ac:spMkLst>
        </pc:spChg>
      </pc:sldChg>
      <pc:sldChg chg="modAnim">
        <pc:chgData name="Raghunath Tewari" userId="2638bdda-d406-4938-a2a6-e4e967acb772" providerId="ADAL" clId="{1FB58B6F-FE82-5440-92AC-9A3E57A89ACF}" dt="2024-08-30T02:14:09.048" v="39"/>
        <pc:sldMkLst>
          <pc:docMk/>
          <pc:sldMk cId="4248997536" sldId="441"/>
        </pc:sldMkLst>
      </pc:sldChg>
      <pc:sldChg chg="modSp">
        <pc:chgData name="Raghunath Tewari" userId="2638bdda-d406-4938-a2a6-e4e967acb772" providerId="ADAL" clId="{1FB58B6F-FE82-5440-92AC-9A3E57A89ACF}" dt="2024-08-29T09:23:49.074" v="9" actId="20577"/>
        <pc:sldMkLst>
          <pc:docMk/>
          <pc:sldMk cId="1216939515" sldId="447"/>
        </pc:sldMkLst>
        <pc:spChg chg="mod">
          <ac:chgData name="Raghunath Tewari" userId="2638bdda-d406-4938-a2a6-e4e967acb772" providerId="ADAL" clId="{1FB58B6F-FE82-5440-92AC-9A3E57A89ACF}" dt="2024-08-29T09:23:49.074" v="9" actId="20577"/>
          <ac:spMkLst>
            <pc:docMk/>
            <pc:sldMk cId="1216939515" sldId="447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1FB58B6F-FE82-5440-92AC-9A3E57A89ACF}" dt="2024-08-29T17:18:34.472" v="31" actId="20577"/>
        <pc:sldMkLst>
          <pc:docMk/>
          <pc:sldMk cId="3235067057" sldId="460"/>
        </pc:sldMkLst>
        <pc:spChg chg="mod">
          <ac:chgData name="Raghunath Tewari" userId="2638bdda-d406-4938-a2a6-e4e967acb772" providerId="ADAL" clId="{1FB58B6F-FE82-5440-92AC-9A3E57A89ACF}" dt="2024-08-29T17:18:34.472" v="31" actId="20577"/>
          <ac:spMkLst>
            <pc:docMk/>
            <pc:sldMk cId="3235067057" sldId="460"/>
            <ac:spMk id="17" creationId="{00000000-0000-0000-0000-000000000000}"/>
          </ac:spMkLst>
        </pc:spChg>
      </pc:sldChg>
      <pc:sldChg chg="modSp mod">
        <pc:chgData name="Raghunath Tewari" userId="2638bdda-d406-4938-a2a6-e4e967acb772" providerId="ADAL" clId="{1FB58B6F-FE82-5440-92AC-9A3E57A89ACF}" dt="2024-08-30T02:10:47.591" v="37" actId="1037"/>
        <pc:sldMkLst>
          <pc:docMk/>
          <pc:sldMk cId="2160038817" sldId="466"/>
        </pc:sldMkLst>
        <pc:spChg chg="mod">
          <ac:chgData name="Raghunath Tewari" userId="2638bdda-d406-4938-a2a6-e4e967acb772" providerId="ADAL" clId="{1FB58B6F-FE82-5440-92AC-9A3E57A89ACF}" dt="2024-08-30T02:10:47.591" v="37" actId="1037"/>
          <ac:spMkLst>
            <pc:docMk/>
            <pc:sldMk cId="2160038817" sldId="466"/>
            <ac:spMk id="7" creationId="{00000000-0000-0000-0000-000000000000}"/>
          </ac:spMkLst>
        </pc:spChg>
      </pc:sldChg>
      <pc:sldChg chg="del">
        <pc:chgData name="Raghunath Tewari" userId="2638bdda-d406-4938-a2a6-e4e967acb772" providerId="ADAL" clId="{1FB58B6F-FE82-5440-92AC-9A3E57A89ACF}" dt="2024-08-29T17:32:13.599" v="32" actId="2696"/>
        <pc:sldMkLst>
          <pc:docMk/>
          <pc:sldMk cId="3202862291" sldId="470"/>
        </pc:sldMkLst>
      </pc:sldChg>
      <pc:sldChg chg="modSp">
        <pc:chgData name="Raghunath Tewari" userId="2638bdda-d406-4938-a2a6-e4e967acb772" providerId="ADAL" clId="{1FB58B6F-FE82-5440-92AC-9A3E57A89ACF}" dt="2024-08-29T09:19:31.167" v="3" actId="20577"/>
        <pc:sldMkLst>
          <pc:docMk/>
          <pc:sldMk cId="3403180662" sldId="477"/>
        </pc:sldMkLst>
        <pc:spChg chg="mod">
          <ac:chgData name="Raghunath Tewari" userId="2638bdda-d406-4938-a2a6-e4e967acb772" providerId="ADAL" clId="{1FB58B6F-FE82-5440-92AC-9A3E57A89ACF}" dt="2024-08-29T09:19:31.167" v="3" actId="20577"/>
          <ac:spMkLst>
            <pc:docMk/>
            <pc:sldMk cId="3403180662" sldId="477"/>
            <ac:spMk id="3" creationId="{00000000-0000-0000-0000-000000000000}"/>
          </ac:spMkLst>
        </pc:spChg>
      </pc:sldChg>
      <pc:sldChg chg="modSp">
        <pc:chgData name="Raghunath Tewari" userId="2638bdda-d406-4938-a2a6-e4e967acb772" providerId="ADAL" clId="{1FB58B6F-FE82-5440-92AC-9A3E57A89ACF}" dt="2024-08-30T02:08:20.935" v="35" actId="20577"/>
        <pc:sldMkLst>
          <pc:docMk/>
          <pc:sldMk cId="2704911457" sldId="479"/>
        </pc:sldMkLst>
        <pc:spChg chg="mod">
          <ac:chgData name="Raghunath Tewari" userId="2638bdda-d406-4938-a2a6-e4e967acb772" providerId="ADAL" clId="{1FB58B6F-FE82-5440-92AC-9A3E57A89ACF}" dt="2024-08-30T02:08:20.935" v="35" actId="20577"/>
          <ac:spMkLst>
            <pc:docMk/>
            <pc:sldMk cId="2704911457" sldId="479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1FB58B6F-FE82-5440-92AC-9A3E57A89ACF}" dt="2024-08-29T09:24:45.611" v="10" actId="2696"/>
        <pc:sldMkLst>
          <pc:docMk/>
          <pc:sldMk cId="3420234525" sldId="488"/>
        </pc:sldMkLst>
      </pc:sldChg>
    </pc:docChg>
  </pc:docChgLst>
  <pc:docChgLst>
    <pc:chgData name="Raghunath Tewari" userId="2638bdda-d406-4938-a2a6-e4e967acb772" providerId="ADAL" clId="{EB945651-563B-634F-BAD9-C00B1F2A6E5D}"/>
    <pc:docChg chg="modSld">
      <pc:chgData name="Raghunath Tewari" userId="2638bdda-d406-4938-a2a6-e4e967acb772" providerId="ADAL" clId="{EB945651-563B-634F-BAD9-C00B1F2A6E5D}" dt="2024-08-21T02:26:26.799" v="5" actId="20577"/>
      <pc:docMkLst>
        <pc:docMk/>
      </pc:docMkLst>
      <pc:sldChg chg="modSp mod">
        <pc:chgData name="Raghunath Tewari" userId="2638bdda-d406-4938-a2a6-e4e967acb772" providerId="ADAL" clId="{EB945651-563B-634F-BAD9-C00B1F2A6E5D}" dt="2024-08-21T02:26:26.799" v="5" actId="20577"/>
        <pc:sldMkLst>
          <pc:docMk/>
          <pc:sldMk cId="941996261" sldId="380"/>
        </pc:sldMkLst>
        <pc:spChg chg="mod">
          <ac:chgData name="Raghunath Tewari" userId="2638bdda-d406-4938-a2a6-e4e967acb772" providerId="ADAL" clId="{EB945651-563B-634F-BAD9-C00B1F2A6E5D}" dt="2024-08-21T02:26:18.581" v="3" actId="20577"/>
          <ac:spMkLst>
            <pc:docMk/>
            <pc:sldMk cId="941996261" sldId="380"/>
            <ac:spMk id="2" creationId="{00000000-0000-0000-0000-000000000000}"/>
          </ac:spMkLst>
        </pc:spChg>
        <pc:spChg chg="mod">
          <ac:chgData name="Raghunath Tewari" userId="2638bdda-d406-4938-a2a6-e4e967acb772" providerId="ADAL" clId="{EB945651-563B-634F-BAD9-C00B1F2A6E5D}" dt="2024-08-21T02:26:26.799" v="5" actId="20577"/>
          <ac:spMkLst>
            <pc:docMk/>
            <pc:sldMk cId="941996261" sldId="380"/>
            <ac:spMk id="3" creationId="{00000000-0000-0000-0000-000000000000}"/>
          </ac:spMkLst>
        </pc:spChg>
      </pc:sldChg>
    </pc:docChg>
  </pc:docChgLst>
  <pc:docChgLst>
    <pc:chgData name="Raghunath Tewari" userId="2638bdda-d406-4938-a2a6-e4e967acb772" providerId="ADAL" clId="{BDE3DDD2-45A3-144C-B28D-CE4AD1B9ECEC}"/>
    <pc:docChg chg="modSld">
      <pc:chgData name="Raghunath Tewari" userId="2638bdda-d406-4938-a2a6-e4e967acb772" providerId="ADAL" clId="{BDE3DDD2-45A3-144C-B28D-CE4AD1B9ECEC}" dt="2024-05-03T05:41:46.646" v="5" actId="20577"/>
      <pc:docMkLst>
        <pc:docMk/>
      </pc:docMkLst>
      <pc:sldChg chg="modSp">
        <pc:chgData name="Raghunath Tewari" userId="2638bdda-d406-4938-a2a6-e4e967acb772" providerId="ADAL" clId="{BDE3DDD2-45A3-144C-B28D-CE4AD1B9ECEC}" dt="2024-05-03T05:41:46.646" v="5" actId="20577"/>
        <pc:sldMkLst>
          <pc:docMk/>
          <pc:sldMk cId="3420234525" sldId="488"/>
        </pc:sldMkLst>
        <pc:spChg chg="mod">
          <ac:chgData name="Raghunath Tewari" userId="2638bdda-d406-4938-a2a6-e4e967acb772" providerId="ADAL" clId="{BDE3DDD2-45A3-144C-B28D-CE4AD1B9ECEC}" dt="2024-05-03T05:41:46.646" v="5" actId="20577"/>
          <ac:spMkLst>
            <pc:docMk/>
            <pc:sldMk cId="3420234525" sldId="4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B11336-CC4A-4C0F-B09C-C5CBA464BE7A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EC465-8393-41C9-A06D-CEF1E64A53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9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3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622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19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6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8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9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94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48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1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43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48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CE3-B467-467A-AAD5-9E1908479625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1ACDA-D648-4719-8CCF-388E5A063B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20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6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71.png"/><Relationship Id="rId7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4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7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9050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CS345</a:t>
            </a:r>
            <a:r>
              <a:rPr lang="en-US" sz="3200" b="1" dirty="0">
                <a:solidFill>
                  <a:srgbClr val="C00000"/>
                </a:solidFill>
              </a:rPr>
              <a:t> </a:t>
            </a:r>
            <a:br>
              <a:rPr lang="en-US" sz="3200" b="1" dirty="0">
                <a:solidFill>
                  <a:srgbClr val="C00000"/>
                </a:solidFill>
              </a:rPr>
            </a:br>
            <a:endParaRPr lang="en-US" sz="3600" i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6200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>
                <a:solidFill>
                  <a:srgbClr val="C00000"/>
                </a:solidFill>
              </a:rPr>
              <a:t>Lecture 13 </a:t>
            </a: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en-US" sz="2400" b="1" dirty="0">
              <a:solidFill>
                <a:srgbClr val="C00000"/>
              </a:solidFill>
            </a:endParaRP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7030A0"/>
                </a:solidFill>
              </a:rPr>
              <a:t>Depth First Search in Directed Graph - III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996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Study</a:t>
            </a:r>
            <a:r>
              <a:rPr lang="en-US" sz="4000" b="1" dirty="0">
                <a:solidFill>
                  <a:srgbClr val="7030A0"/>
                </a:solidFill>
              </a:rPr>
              <a:t> Finish time</a:t>
            </a:r>
          </a:p>
        </p:txBody>
      </p:sp>
      <p:sp>
        <p:nvSpPr>
          <p:cNvPr id="24" name="Content Placeholder 23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There does not appear to be any order </a:t>
            </a:r>
            <a:r>
              <a:rPr lang="en-US" sz="2000" dirty="0">
                <a:sym typeface="Wingdings" panose="05000000000000000000" pitchFamily="2" charset="2"/>
              </a:rPr>
              <a:t>.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2875" y="1471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34" y="2157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353" y="217077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134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920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981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534" y="3757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776" y="29959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6" name="Straight Arrow Connector 15"/>
          <p:cNvCxnSpPr>
            <a:stCxn id="6" idx="2"/>
            <a:endCxn id="8" idx="0"/>
          </p:cNvCxnSpPr>
          <p:nvPr/>
        </p:nvCxnSpPr>
        <p:spPr>
          <a:xfrm flipH="1">
            <a:off x="2987993" y="1624361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2"/>
            <a:endCxn id="10" idx="0"/>
          </p:cNvCxnSpPr>
          <p:nvPr/>
        </p:nvCxnSpPr>
        <p:spPr>
          <a:xfrm flipH="1">
            <a:off x="2683193" y="2310161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1" idx="0"/>
          </p:cNvCxnSpPr>
          <p:nvPr/>
        </p:nvCxnSpPr>
        <p:spPr>
          <a:xfrm>
            <a:off x="2987993" y="2310161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5" idx="0"/>
            <a:endCxn id="9" idx="1"/>
          </p:cNvCxnSpPr>
          <p:nvPr/>
        </p:nvCxnSpPr>
        <p:spPr>
          <a:xfrm flipV="1">
            <a:off x="3977835" y="2246971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9" idx="2"/>
            <a:endCxn id="12" idx="0"/>
          </p:cNvCxnSpPr>
          <p:nvPr/>
        </p:nvCxnSpPr>
        <p:spPr>
          <a:xfrm>
            <a:off x="4192412" y="2323171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2"/>
            <a:endCxn id="9" idx="1"/>
          </p:cNvCxnSpPr>
          <p:nvPr/>
        </p:nvCxnSpPr>
        <p:spPr>
          <a:xfrm>
            <a:off x="3290934" y="1624361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2"/>
            <a:endCxn id="13" idx="0"/>
          </p:cNvCxnSpPr>
          <p:nvPr/>
        </p:nvCxnSpPr>
        <p:spPr>
          <a:xfrm flipH="1">
            <a:off x="2454593" y="3148361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/>
          <p:cNvCxnSpPr>
            <a:endCxn id="6" idx="1"/>
          </p:cNvCxnSpPr>
          <p:nvPr/>
        </p:nvCxnSpPr>
        <p:spPr>
          <a:xfrm flipV="1">
            <a:off x="2640980" y="1548161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1" idx="1"/>
            <a:endCxn id="13" idx="3"/>
          </p:cNvCxnSpPr>
          <p:nvPr/>
        </p:nvCxnSpPr>
        <p:spPr>
          <a:xfrm flipH="1">
            <a:off x="2532651" y="3072161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1" idx="2"/>
            <a:endCxn id="28" idx="0"/>
          </p:cNvCxnSpPr>
          <p:nvPr/>
        </p:nvCxnSpPr>
        <p:spPr>
          <a:xfrm>
            <a:off x="3453979" y="3148361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617" y="3681761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9" name="Straight Arrow Connector 28"/>
          <p:cNvCxnSpPr>
            <a:stCxn id="12" idx="1"/>
            <a:endCxn id="15" idx="3"/>
          </p:cNvCxnSpPr>
          <p:nvPr/>
        </p:nvCxnSpPr>
        <p:spPr>
          <a:xfrm flipH="1">
            <a:off x="4055893" y="3072161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2215004" y="1559829"/>
            <a:ext cx="2592494" cy="2579132"/>
            <a:chOff x="988906" y="1459468"/>
            <a:chExt cx="2592494" cy="2579132"/>
          </a:xfrm>
        </p:grpSpPr>
        <p:sp>
          <p:nvSpPr>
            <p:cNvPr id="34" name="TextBox 33"/>
            <p:cNvSpPr txBox="1"/>
            <p:nvPr/>
          </p:nvSpPr>
          <p:spPr>
            <a:xfrm>
              <a:off x="1979506" y="1459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447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065106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88906" y="3669268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31906" y="36576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046306" y="19812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4906" y="2907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05000" y="2754868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590800" y="2971800"/>
              <a:ext cx="264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</p:grpSp>
      <p:cxnSp>
        <p:nvCxnSpPr>
          <p:cNvPr id="43" name="Straight Arrow Connector 42"/>
          <p:cNvCxnSpPr>
            <a:stCxn id="11" idx="1"/>
            <a:endCxn id="10" idx="3"/>
          </p:cNvCxnSpPr>
          <p:nvPr/>
        </p:nvCxnSpPr>
        <p:spPr>
          <a:xfrm flipH="1">
            <a:off x="2761251" y="3072161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 flipH="1">
            <a:off x="2543550" y="3796061"/>
            <a:ext cx="906966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209800" y="3681761"/>
            <a:ext cx="967482" cy="966439"/>
            <a:chOff x="2209800" y="3681761"/>
            <a:chExt cx="967482" cy="966439"/>
          </a:xfrm>
        </p:grpSpPr>
        <p:sp>
          <p:nvSpPr>
            <p:cNvPr id="52" name="Oval 51"/>
            <p:cNvSpPr/>
            <p:nvPr/>
          </p:nvSpPr>
          <p:spPr>
            <a:xfrm>
              <a:off x="2209800" y="3681761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/>
            <p:cNvSpPr/>
            <p:nvPr/>
          </p:nvSpPr>
          <p:spPr>
            <a:xfrm>
              <a:off x="273630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265337" y="3630910"/>
            <a:ext cx="842565" cy="1017290"/>
            <a:chOff x="3265337" y="3630910"/>
            <a:chExt cx="842565" cy="1017290"/>
          </a:xfrm>
        </p:grpSpPr>
        <p:sp>
          <p:nvSpPr>
            <p:cNvPr id="53" name="Oval 52"/>
            <p:cNvSpPr/>
            <p:nvPr/>
          </p:nvSpPr>
          <p:spPr>
            <a:xfrm>
              <a:off x="3265337" y="3630910"/>
              <a:ext cx="440980" cy="323385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666922" y="4343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  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733264" y="1852961"/>
            <a:ext cx="1829336" cy="2947639"/>
            <a:chOff x="3733264" y="1852961"/>
            <a:chExt cx="1829336" cy="2947639"/>
          </a:xfrm>
        </p:grpSpPr>
        <p:sp>
          <p:nvSpPr>
            <p:cNvPr id="47" name="Freeform 46"/>
            <p:cNvSpPr/>
            <p:nvPr/>
          </p:nvSpPr>
          <p:spPr>
            <a:xfrm>
              <a:off x="3733264" y="1852961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4641302" y="4191000"/>
              <a:ext cx="921298" cy="6096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2796027" y="4343400"/>
            <a:ext cx="4519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      w      k      j    v    r    p    q    u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103706" y="1295400"/>
            <a:ext cx="2592494" cy="2667000"/>
            <a:chOff x="5103706" y="1295400"/>
            <a:chExt cx="2592494" cy="2667000"/>
          </a:xfrm>
        </p:grpSpPr>
        <p:grpSp>
          <p:nvGrpSpPr>
            <p:cNvPr id="58" name="Group 57"/>
            <p:cNvGrpSpPr/>
            <p:nvPr/>
          </p:nvGrpSpPr>
          <p:grpSpPr>
            <a:xfrm>
              <a:off x="5341436" y="1371600"/>
              <a:ext cx="2278564" cy="2438400"/>
              <a:chOff x="1683836" y="4191000"/>
              <a:chExt cx="2278564" cy="2438400"/>
            </a:xfrm>
          </p:grpSpPr>
          <p:pic>
            <p:nvPicPr>
              <p:cNvPr id="59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0177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0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7236" y="4876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1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1655" y="48898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2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12436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3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83222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6283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5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6477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66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07078" y="5715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67" name="Straight Arrow Connector 66"/>
              <p:cNvCxnSpPr>
                <a:stCxn id="59" idx="2"/>
                <a:endCxn id="60" idx="0"/>
              </p:cNvCxnSpPr>
              <p:nvPr/>
            </p:nvCxnSpPr>
            <p:spPr>
              <a:xfrm flipH="1">
                <a:off x="2295295" y="4343400"/>
                <a:ext cx="302941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/>
              <p:cNvCxnSpPr>
                <a:stCxn id="60" idx="2"/>
                <a:endCxn id="62" idx="0"/>
              </p:cNvCxnSpPr>
              <p:nvPr/>
            </p:nvCxnSpPr>
            <p:spPr>
              <a:xfrm flipH="1">
                <a:off x="1990495" y="5029200"/>
                <a:ext cx="304800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60" idx="2"/>
                <a:endCxn id="63" idx="0"/>
              </p:cNvCxnSpPr>
              <p:nvPr/>
            </p:nvCxnSpPr>
            <p:spPr>
              <a:xfrm>
                <a:off x="2295295" y="5029200"/>
                <a:ext cx="465986" cy="6858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/>
              <p:cNvCxnSpPr>
                <a:stCxn id="61" idx="2"/>
                <a:endCxn id="64" idx="0"/>
              </p:cNvCxnSpPr>
              <p:nvPr/>
            </p:nvCxnSpPr>
            <p:spPr>
              <a:xfrm>
                <a:off x="3499714" y="5042210"/>
                <a:ext cx="384628" cy="67279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2"/>
                <a:endCxn id="61" idx="1"/>
              </p:cNvCxnSpPr>
              <p:nvPr/>
            </p:nvCxnSpPr>
            <p:spPr>
              <a:xfrm>
                <a:off x="2598236" y="4343400"/>
                <a:ext cx="823419" cy="62261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>
                <a:stCxn id="62" idx="2"/>
                <a:endCxn id="65" idx="0"/>
              </p:cNvCxnSpPr>
              <p:nvPr/>
            </p:nvCxnSpPr>
            <p:spPr>
              <a:xfrm flipH="1">
                <a:off x="1761895" y="5867400"/>
                <a:ext cx="228600" cy="6096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>
                <a:stCxn id="63" idx="2"/>
                <a:endCxn id="74" idx="0"/>
              </p:cNvCxnSpPr>
              <p:nvPr/>
            </p:nvCxnSpPr>
            <p:spPr>
              <a:xfrm>
                <a:off x="2761281" y="5867400"/>
                <a:ext cx="63697" cy="53340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4" name="Picture 2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46919" y="6400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75" name="Straight Arrow Connector 74"/>
              <p:cNvCxnSpPr>
                <a:stCxn id="64" idx="1"/>
                <a:endCxn id="66" idx="3"/>
              </p:cNvCxnSpPr>
              <p:nvPr/>
            </p:nvCxnSpPr>
            <p:spPr>
              <a:xfrm flipH="1">
                <a:off x="3363195" y="5791200"/>
                <a:ext cx="443088" cy="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4" name="TextBox 83"/>
            <p:cNvSpPr txBox="1"/>
            <p:nvPr/>
          </p:nvSpPr>
          <p:spPr>
            <a:xfrm>
              <a:off x="5941906" y="12954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638800" y="19050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257800" y="2754868"/>
              <a:ext cx="349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103706" y="3581400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322906" y="35930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6085598" y="2834114"/>
              <a:ext cx="2391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237306" y="19050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q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7389706" y="2983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</a:p>
          </p:txBody>
        </p:sp>
      </p:grpSp>
      <p:sp>
        <p:nvSpPr>
          <p:cNvPr id="92" name="TextBox 91"/>
          <p:cNvSpPr txBox="1"/>
          <p:nvPr/>
        </p:nvSpPr>
        <p:spPr>
          <a:xfrm>
            <a:off x="6781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2369098" y="1395761"/>
            <a:ext cx="3735266" cy="3521927"/>
            <a:chOff x="2369098" y="1395761"/>
            <a:chExt cx="3735266" cy="3521927"/>
          </a:xfrm>
        </p:grpSpPr>
        <p:sp>
          <p:nvSpPr>
            <p:cNvPr id="48" name="Freeform 47"/>
            <p:cNvSpPr/>
            <p:nvPr/>
          </p:nvSpPr>
          <p:spPr>
            <a:xfrm>
              <a:off x="2369098" y="1395761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3233853" y="4192859"/>
              <a:ext cx="2870511" cy="724829"/>
            </a:xfrm>
            <a:custGeom>
              <a:avLst/>
              <a:gdLst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419814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41981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  <a:gd name="connsiteX0" fmla="*/ 0 w 2732048"/>
                <a:gd name="connsiteY0" fmla="*/ 167268 h 724829"/>
                <a:gd name="connsiteX1" fmla="*/ 0 w 2732048"/>
                <a:gd name="connsiteY1" fmla="*/ 535258 h 724829"/>
                <a:gd name="connsiteX2" fmla="*/ 11151 w 2732048"/>
                <a:gd name="connsiteY2" fmla="*/ 669073 h 724829"/>
                <a:gd name="connsiteX3" fmla="*/ 2732048 w 2732048"/>
                <a:gd name="connsiteY3" fmla="*/ 724829 h 724829"/>
                <a:gd name="connsiteX4" fmla="*/ 2720897 w 2732048"/>
                <a:gd name="connsiteY4" fmla="*/ 0 h 724829"/>
                <a:gd name="connsiteX5" fmla="*/ 2292454 w 2732048"/>
                <a:gd name="connsiteY5" fmla="*/ 0 h 724829"/>
                <a:gd name="connsiteX6" fmla="*/ 2281841 w 2732048"/>
                <a:gd name="connsiteY6" fmla="*/ 635619 h 724829"/>
                <a:gd name="connsiteX7" fmla="*/ 1326995 w 2732048"/>
                <a:gd name="connsiteY7" fmla="*/ 613317 h 724829"/>
                <a:gd name="connsiteX8" fmla="*/ 1326995 w 2732048"/>
                <a:gd name="connsiteY8" fmla="*/ 22302 h 724829"/>
                <a:gd name="connsiteX9" fmla="*/ 880946 w 2732048"/>
                <a:gd name="connsiteY9" fmla="*/ 11151 h 724829"/>
                <a:gd name="connsiteX10" fmla="*/ 869795 w 2732048"/>
                <a:gd name="connsiteY10" fmla="*/ 579863 h 724829"/>
                <a:gd name="connsiteX11" fmla="*/ 323385 w 2732048"/>
                <a:gd name="connsiteY11" fmla="*/ 591014 h 724829"/>
                <a:gd name="connsiteX12" fmla="*/ 323385 w 2732048"/>
                <a:gd name="connsiteY12" fmla="*/ 156117 h 724829"/>
                <a:gd name="connsiteX13" fmla="*/ 0 w 2732048"/>
                <a:gd name="connsiteY13" fmla="*/ 167268 h 72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732048" h="724829">
                  <a:moveTo>
                    <a:pt x="0" y="167268"/>
                  </a:moveTo>
                  <a:lnTo>
                    <a:pt x="0" y="535258"/>
                  </a:lnTo>
                  <a:lnTo>
                    <a:pt x="11151" y="669073"/>
                  </a:lnTo>
                  <a:lnTo>
                    <a:pt x="2732048" y="724829"/>
                  </a:lnTo>
                  <a:lnTo>
                    <a:pt x="2720897" y="0"/>
                  </a:lnTo>
                  <a:lnTo>
                    <a:pt x="2292454" y="0"/>
                  </a:lnTo>
                  <a:lnTo>
                    <a:pt x="2281841" y="635619"/>
                  </a:lnTo>
                  <a:lnTo>
                    <a:pt x="1326995" y="613317"/>
                  </a:lnTo>
                  <a:lnTo>
                    <a:pt x="1326995" y="22302"/>
                  </a:lnTo>
                  <a:lnTo>
                    <a:pt x="880946" y="11151"/>
                  </a:lnTo>
                  <a:lnTo>
                    <a:pt x="869795" y="579863"/>
                  </a:lnTo>
                  <a:lnTo>
                    <a:pt x="323385" y="591014"/>
                  </a:lnTo>
                  <a:lnTo>
                    <a:pt x="323385" y="156117"/>
                  </a:lnTo>
                  <a:lnTo>
                    <a:pt x="0" y="167268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" name="Right Arrow 81"/>
          <p:cNvSpPr/>
          <p:nvPr/>
        </p:nvSpPr>
        <p:spPr>
          <a:xfrm>
            <a:off x="2790513" y="4798318"/>
            <a:ext cx="3229287" cy="8288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</a:rPr>
              <a:t>F</a:t>
            </a:r>
            <a:r>
              <a:rPr lang="en-US" b="1" dirty="0">
                <a:solidFill>
                  <a:schemeClr val="tx1"/>
                </a:solidFill>
              </a:rPr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424899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78" grpId="0"/>
      <p:bldP spid="8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2672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sz="2400" b="1" dirty="0">
                <a:solidFill>
                  <a:srgbClr val="0070C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>
              <a:gd name="adj1" fmla="val 20441"/>
              <a:gd name="adj2" fmla="val 69488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Where might be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the roots of each SCC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914400" y="2133600"/>
            <a:ext cx="609519" cy="609600"/>
          </a:xfrm>
          <a:prstGeom prst="smileyFace">
            <a:avLst>
              <a:gd name="adj" fmla="val -465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Callout 3"/>
          <p:cNvSpPr/>
          <p:nvPr/>
        </p:nvSpPr>
        <p:spPr>
          <a:xfrm>
            <a:off x="152400" y="1371600"/>
            <a:ext cx="1943988" cy="612648"/>
          </a:xfrm>
          <a:prstGeom prst="wedgeEllipseCallout">
            <a:avLst>
              <a:gd name="adj1" fmla="val 10310"/>
              <a:gd name="adj2" fmla="val 7524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It looks too complex  !</a:t>
            </a:r>
          </a:p>
        </p:txBody>
      </p:sp>
      <p:sp>
        <p:nvSpPr>
          <p:cNvPr id="17" name="Oval Callout 16"/>
          <p:cNvSpPr/>
          <p:nvPr/>
        </p:nvSpPr>
        <p:spPr>
          <a:xfrm>
            <a:off x="380999" y="4645967"/>
            <a:ext cx="2299031" cy="776667"/>
          </a:xfrm>
          <a:prstGeom prst="wedgeEllipseCallout">
            <a:avLst>
              <a:gd name="adj1" fmla="val -70223"/>
              <a:gd name="adj2" fmla="val 69781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Look again carefully!</a:t>
            </a:r>
          </a:p>
        </p:txBody>
      </p:sp>
    </p:spTree>
    <p:extLst>
      <p:ext uri="{BB962C8B-B14F-4D97-AF65-F5344CB8AC3E}">
        <p14:creationId xmlns:p14="http://schemas.microsoft.com/office/powerpoint/2010/main" val="323506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2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1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50" grpId="0" animBg="1"/>
      <p:bldP spid="109" grpId="0" animBg="1"/>
      <p:bldP spid="111" grpId="0" animBg="1"/>
      <p:bldP spid="112" grpId="0" animBg="1"/>
      <p:bldP spid="113" grpId="0" animBg="1"/>
      <p:bldP spid="3" grpId="0" animBg="1"/>
      <p:bldP spid="3" grpId="1" animBg="1"/>
      <p:bldP spid="4" grpId="0" animBg="1"/>
      <p:bldP spid="4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1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, then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    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is visited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 then it is </a:t>
                </a:r>
                <a:r>
                  <a:rPr lang="en-US" sz="2000" i="1" u="sng" dirty="0">
                    <a:solidFill>
                      <a:srgbClr val="002060"/>
                    </a:solidFill>
                  </a:rPr>
                  <a:t>possible</a:t>
                </a:r>
                <a:r>
                  <a:rPr lang="en-US" sz="2000" dirty="0"/>
                  <a:t> that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&lt;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</a:p>
              <a:p>
                <a:pPr marL="0" indent="0">
                  <a:buNone/>
                </a:pPr>
                <a:endParaRPr lang="en-US" sz="20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sym typeface="Wingdings" pitchFamily="2" charset="2"/>
                  </a:rPr>
                  <a:t> No order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1">
                <a:blip r:embed="rId3"/>
                <a:stretch>
                  <a:fillRect l="-1662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453376" y="3733800"/>
            <a:ext cx="2209868" cy="990600"/>
            <a:chOff x="1453376" y="3733800"/>
            <a:chExt cx="2209868" cy="990600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648" y="38230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37029" y="431872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47" name="Group 46"/>
            <p:cNvGrpSpPr/>
            <p:nvPr/>
          </p:nvGrpSpPr>
          <p:grpSpPr>
            <a:xfrm>
              <a:off x="1453376" y="3733800"/>
              <a:ext cx="2209868" cy="990600"/>
              <a:chOff x="3200383" y="3124200"/>
              <a:chExt cx="2209868" cy="9906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/>
                  <p:cNvSpPr txBox="1"/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𝒖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23607" y="3124200"/>
                    <a:ext cx="3866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t="-8333" r="-20635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𝒗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00383" y="3745468"/>
                    <a:ext cx="37542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t="-8197" r="-20968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loud Callout 31"/>
              <p:cNvSpPr/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relation 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32" name="Cloud Callout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4876800"/>
                <a:ext cx="3962400" cy="1295400"/>
              </a:xfrm>
              <a:prstGeom prst="cloudCallout">
                <a:avLst>
                  <a:gd name="adj1" fmla="val 65832"/>
                  <a:gd name="adj2" fmla="val 57988"/>
                </a:avLst>
              </a:prstGeom>
              <a:blipFill rotWithShape="1"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reeform 40"/>
          <p:cNvSpPr/>
          <p:nvPr/>
        </p:nvSpPr>
        <p:spPr>
          <a:xfrm>
            <a:off x="838202" y="2554632"/>
            <a:ext cx="3355912" cy="247456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  <a:gd name="connsiteX0" fmla="*/ 1048214 w 1943115"/>
              <a:gd name="connsiteY0" fmla="*/ 232751 h 2942498"/>
              <a:gd name="connsiteX1" fmla="*/ 0 w 1943115"/>
              <a:gd name="connsiteY1" fmla="*/ 2786381 h 2942498"/>
              <a:gd name="connsiteX2" fmla="*/ 267629 w 1943115"/>
              <a:gd name="connsiteY2" fmla="*/ 2942498 h 2942498"/>
              <a:gd name="connsiteX3" fmla="*/ 1555491 w 1943115"/>
              <a:gd name="connsiteY3" fmla="*/ 2768113 h 2942498"/>
              <a:gd name="connsiteX4" fmla="*/ 1516565 w 1943115"/>
              <a:gd name="connsiteY4" fmla="*/ 2005795 h 2942498"/>
              <a:gd name="connsiteX5" fmla="*/ 1943115 w 1943115"/>
              <a:gd name="connsiteY5" fmla="*/ 0 h 2942498"/>
              <a:gd name="connsiteX6" fmla="*/ 1048214 w 1943115"/>
              <a:gd name="connsiteY6" fmla="*/ 232751 h 2942498"/>
              <a:gd name="connsiteX0" fmla="*/ 1048214 w 3630426"/>
              <a:gd name="connsiteY0" fmla="*/ 232751 h 2942498"/>
              <a:gd name="connsiteX1" fmla="*/ 0 w 3630426"/>
              <a:gd name="connsiteY1" fmla="*/ 2786381 h 2942498"/>
              <a:gd name="connsiteX2" fmla="*/ 267629 w 3630426"/>
              <a:gd name="connsiteY2" fmla="*/ 2942498 h 2942498"/>
              <a:gd name="connsiteX3" fmla="*/ 1555491 w 3630426"/>
              <a:gd name="connsiteY3" fmla="*/ 2768113 h 2942498"/>
              <a:gd name="connsiteX4" fmla="*/ 3630426 w 3630426"/>
              <a:gd name="connsiteY4" fmla="*/ 2444250 h 2942498"/>
              <a:gd name="connsiteX5" fmla="*/ 1943115 w 3630426"/>
              <a:gd name="connsiteY5" fmla="*/ 0 h 2942498"/>
              <a:gd name="connsiteX6" fmla="*/ 1048214 w 3630426"/>
              <a:gd name="connsiteY6" fmla="*/ 232751 h 2942498"/>
              <a:gd name="connsiteX0" fmla="*/ 1048214 w 3630426"/>
              <a:gd name="connsiteY0" fmla="*/ 765160 h 3474907"/>
              <a:gd name="connsiteX1" fmla="*/ 0 w 3630426"/>
              <a:gd name="connsiteY1" fmla="*/ 3318790 h 3474907"/>
              <a:gd name="connsiteX2" fmla="*/ 267629 w 3630426"/>
              <a:gd name="connsiteY2" fmla="*/ 3474907 h 3474907"/>
              <a:gd name="connsiteX3" fmla="*/ 1555491 w 3630426"/>
              <a:gd name="connsiteY3" fmla="*/ 3300522 h 3474907"/>
              <a:gd name="connsiteX4" fmla="*/ 3630426 w 3630426"/>
              <a:gd name="connsiteY4" fmla="*/ 2976659 h 3474907"/>
              <a:gd name="connsiteX5" fmla="*/ 2796790 w 3630426"/>
              <a:gd name="connsiteY5" fmla="*/ 0 h 3474907"/>
              <a:gd name="connsiteX6" fmla="*/ 1048214 w 3630426"/>
              <a:gd name="connsiteY6" fmla="*/ 765160 h 3474907"/>
              <a:gd name="connsiteX0" fmla="*/ 1048214 w 3703842"/>
              <a:gd name="connsiteY0" fmla="*/ 765160 h 3474907"/>
              <a:gd name="connsiteX1" fmla="*/ 0 w 3703842"/>
              <a:gd name="connsiteY1" fmla="*/ 3318790 h 3474907"/>
              <a:gd name="connsiteX2" fmla="*/ 267629 w 3703842"/>
              <a:gd name="connsiteY2" fmla="*/ 3474907 h 3474907"/>
              <a:gd name="connsiteX3" fmla="*/ 1555491 w 3703842"/>
              <a:gd name="connsiteY3" fmla="*/ 3300522 h 3474907"/>
              <a:gd name="connsiteX4" fmla="*/ 3630426 w 3703842"/>
              <a:gd name="connsiteY4" fmla="*/ 2976659 h 3474907"/>
              <a:gd name="connsiteX5" fmla="*/ 2796790 w 3703842"/>
              <a:gd name="connsiteY5" fmla="*/ 0 h 3474907"/>
              <a:gd name="connsiteX6" fmla="*/ 1048214 w 3703842"/>
              <a:gd name="connsiteY6" fmla="*/ 765160 h 3474907"/>
              <a:gd name="connsiteX0" fmla="*/ 1048214 w 4110833"/>
              <a:gd name="connsiteY0" fmla="*/ 765160 h 3474907"/>
              <a:gd name="connsiteX1" fmla="*/ 0 w 4110833"/>
              <a:gd name="connsiteY1" fmla="*/ 3318790 h 3474907"/>
              <a:gd name="connsiteX2" fmla="*/ 267629 w 4110833"/>
              <a:gd name="connsiteY2" fmla="*/ 3474907 h 3474907"/>
              <a:gd name="connsiteX3" fmla="*/ 1555491 w 4110833"/>
              <a:gd name="connsiteY3" fmla="*/ 3300522 h 3474907"/>
              <a:gd name="connsiteX4" fmla="*/ 3630426 w 4110833"/>
              <a:gd name="connsiteY4" fmla="*/ 2976659 h 3474907"/>
              <a:gd name="connsiteX5" fmla="*/ 2796790 w 4110833"/>
              <a:gd name="connsiteY5" fmla="*/ 0 h 3474907"/>
              <a:gd name="connsiteX6" fmla="*/ 1048214 w 4110833"/>
              <a:gd name="connsiteY6" fmla="*/ 765160 h 3474907"/>
              <a:gd name="connsiteX0" fmla="*/ 1048214 w 4636084"/>
              <a:gd name="connsiteY0" fmla="*/ 765160 h 3474907"/>
              <a:gd name="connsiteX1" fmla="*/ 0 w 4636084"/>
              <a:gd name="connsiteY1" fmla="*/ 3318790 h 3474907"/>
              <a:gd name="connsiteX2" fmla="*/ 267629 w 4636084"/>
              <a:gd name="connsiteY2" fmla="*/ 3474907 h 3474907"/>
              <a:gd name="connsiteX3" fmla="*/ 1555491 w 4636084"/>
              <a:gd name="connsiteY3" fmla="*/ 3300522 h 3474907"/>
              <a:gd name="connsiteX4" fmla="*/ 3630426 w 4636084"/>
              <a:gd name="connsiteY4" fmla="*/ 2976659 h 3474907"/>
              <a:gd name="connsiteX5" fmla="*/ 4618421 w 4636084"/>
              <a:gd name="connsiteY5" fmla="*/ 1063409 h 3474907"/>
              <a:gd name="connsiteX6" fmla="*/ 2796790 w 4636084"/>
              <a:gd name="connsiteY6" fmla="*/ 0 h 3474907"/>
              <a:gd name="connsiteX7" fmla="*/ 1048214 w 4636084"/>
              <a:gd name="connsiteY7" fmla="*/ 765160 h 3474907"/>
              <a:gd name="connsiteX0" fmla="*/ 1292120 w 4636085"/>
              <a:gd name="connsiteY0" fmla="*/ 827797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1292120 w 4636085"/>
              <a:gd name="connsiteY7" fmla="*/ 827797 h 3474907"/>
              <a:gd name="connsiteX0" fmla="*/ 492648 w 4636085"/>
              <a:gd name="connsiteY0" fmla="*/ 420661 h 3474907"/>
              <a:gd name="connsiteX1" fmla="*/ 0 w 4636085"/>
              <a:gd name="connsiteY1" fmla="*/ 3318790 h 3474907"/>
              <a:gd name="connsiteX2" fmla="*/ 267629 w 4636085"/>
              <a:gd name="connsiteY2" fmla="*/ 3474907 h 3474907"/>
              <a:gd name="connsiteX3" fmla="*/ 1555491 w 4636085"/>
              <a:gd name="connsiteY3" fmla="*/ 3300522 h 3474907"/>
              <a:gd name="connsiteX4" fmla="*/ 3630426 w 4636085"/>
              <a:gd name="connsiteY4" fmla="*/ 2976659 h 3474907"/>
              <a:gd name="connsiteX5" fmla="*/ 4618421 w 4636085"/>
              <a:gd name="connsiteY5" fmla="*/ 1063409 h 3474907"/>
              <a:gd name="connsiteX6" fmla="*/ 2796790 w 4636085"/>
              <a:gd name="connsiteY6" fmla="*/ 0 h 3474907"/>
              <a:gd name="connsiteX7" fmla="*/ 492648 w 4636085"/>
              <a:gd name="connsiteY7" fmla="*/ 420661 h 3474907"/>
              <a:gd name="connsiteX0" fmla="*/ 492648 w 4077930"/>
              <a:gd name="connsiteY0" fmla="*/ 420661 h 3474907"/>
              <a:gd name="connsiteX1" fmla="*/ 0 w 4077930"/>
              <a:gd name="connsiteY1" fmla="*/ 3318790 h 3474907"/>
              <a:gd name="connsiteX2" fmla="*/ 267629 w 4077930"/>
              <a:gd name="connsiteY2" fmla="*/ 3474907 h 3474907"/>
              <a:gd name="connsiteX3" fmla="*/ 1555491 w 4077930"/>
              <a:gd name="connsiteY3" fmla="*/ 3300522 h 3474907"/>
              <a:gd name="connsiteX4" fmla="*/ 3630426 w 4077930"/>
              <a:gd name="connsiteY4" fmla="*/ 2976659 h 3474907"/>
              <a:gd name="connsiteX5" fmla="*/ 4022206 w 4077930"/>
              <a:gd name="connsiteY5" fmla="*/ 1047750 h 3474907"/>
              <a:gd name="connsiteX6" fmla="*/ 2796790 w 4077930"/>
              <a:gd name="connsiteY6" fmla="*/ 0 h 3474907"/>
              <a:gd name="connsiteX7" fmla="*/ 492648 w 4077930"/>
              <a:gd name="connsiteY7" fmla="*/ 420661 h 3474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77930" h="3474907">
                <a:moveTo>
                  <a:pt x="492648" y="420661"/>
                </a:moveTo>
                <a:lnTo>
                  <a:pt x="0" y="3318790"/>
                </a:lnTo>
                <a:lnTo>
                  <a:pt x="267629" y="3474907"/>
                </a:lnTo>
                <a:lnTo>
                  <a:pt x="1555491" y="3300522"/>
                </a:lnTo>
                <a:lnTo>
                  <a:pt x="3630426" y="2976659"/>
                </a:lnTo>
                <a:cubicBezTo>
                  <a:pt x="4043803" y="2619466"/>
                  <a:pt x="4161145" y="1543860"/>
                  <a:pt x="4022206" y="1047750"/>
                </a:cubicBezTo>
                <a:cubicBezTo>
                  <a:pt x="3883267" y="551640"/>
                  <a:pt x="3294714" y="65367"/>
                  <a:pt x="2796790" y="0"/>
                </a:cubicBezTo>
                <a:lnTo>
                  <a:pt x="492648" y="420661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594624" y="2895600"/>
            <a:ext cx="2196790" cy="1775573"/>
            <a:chOff x="1594624" y="2895600"/>
            <a:chExt cx="2196790" cy="1775573"/>
          </a:xfrm>
        </p:grpSpPr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989" y="290117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5297" y="3352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4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16872" y="450085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93146" y="371571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0224" y="451877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0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4624" y="3048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1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89780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4" name="Curved Connector 3"/>
          <p:cNvCxnSpPr>
            <a:stCxn id="10" idx="0"/>
            <a:endCxn id="48" idx="2"/>
          </p:cNvCxnSpPr>
          <p:nvPr/>
        </p:nvCxnSpPr>
        <p:spPr>
          <a:xfrm rot="5400000" flipH="1" flipV="1">
            <a:off x="1467843" y="4015361"/>
            <a:ext cx="450606" cy="156117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/>
          <p:cNvCxnSpPr/>
          <p:nvPr/>
        </p:nvCxnSpPr>
        <p:spPr>
          <a:xfrm rot="5400000" flipH="1" flipV="1">
            <a:off x="1656677" y="3082612"/>
            <a:ext cx="743914" cy="522295"/>
          </a:xfrm>
          <a:prstGeom prst="curvedConnector3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51" idx="3"/>
            <a:endCxn id="42" idx="1"/>
          </p:cNvCxnSpPr>
          <p:nvPr/>
        </p:nvCxnSpPr>
        <p:spPr>
          <a:xfrm>
            <a:off x="2445897" y="2971800"/>
            <a:ext cx="827092" cy="5576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43" idx="1"/>
          </p:cNvCxnSpPr>
          <p:nvPr/>
        </p:nvCxnSpPr>
        <p:spPr>
          <a:xfrm flipH="1">
            <a:off x="3272989" y="3429000"/>
            <a:ext cx="362308" cy="39401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42" idx="3"/>
          </p:cNvCxnSpPr>
          <p:nvPr/>
        </p:nvCxnSpPr>
        <p:spPr>
          <a:xfrm>
            <a:off x="3429106" y="2977376"/>
            <a:ext cx="284251" cy="366383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0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 build="p"/>
      <p:bldP spid="34" grpId="0" uiExpand="1" build="p"/>
      <p:bldP spid="32" grpId="0" animBg="1"/>
      <p:bldP spid="32" grpId="1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DFS on Directed Graph:</a:t>
            </a:r>
            <a:br>
              <a:rPr lang="en-US" sz="4000" b="1" dirty="0"/>
            </a:br>
            <a:r>
              <a:rPr lang="en-US" sz="3100" b="1" dirty="0">
                <a:solidFill>
                  <a:srgbClr val="7030A0"/>
                </a:solidFill>
              </a:rPr>
              <a:t>analyzing the finish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ontent Placeholder 3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Case 2</a:t>
                </a:r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belong</a:t>
                </a:r>
                <a:r>
                  <a:rPr lang="en-US" sz="2000" b="1" dirty="0"/>
                  <a:t> </a:t>
                </a:r>
                <a:r>
                  <a:rPr lang="en-US" sz="2000" dirty="0"/>
                  <a:t>to </a:t>
                </a:r>
                <a:r>
                  <a:rPr lang="en-US" sz="2000" b="1" u="sng" dirty="0"/>
                  <a:t>different</a:t>
                </a:r>
                <a:r>
                  <a:rPr lang="en-US" sz="2000" dirty="0"/>
                  <a:t> SCC.</a:t>
                </a: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3" name="Content Placeholder 3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1517" t="-674" r="-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33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>
                    <a:sym typeface="Wingdings" pitchFamily="2" charset="2"/>
                  </a:rPr>
                  <a:t>: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Since there is no path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b="1" dirty="0">
                    <a:solidFill>
                      <a:srgbClr val="0070C0"/>
                    </a:solidFill>
                    <a:sym typeface="Wingdings" pitchFamily="2" charset="2"/>
                  </a:rPr>
                  <a:t> </a:t>
                </a:r>
                <a:r>
                  <a:rPr lang="en-US" sz="1800" dirty="0">
                    <a:sym typeface="Wingdings" pitchFamily="2" charset="2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,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 will remain unvisited even after </a:t>
                </a:r>
                <a:r>
                  <a:rPr lang="en-US" sz="1800" b="1" dirty="0">
                    <a:sym typeface="Wingdings" pitchFamily="2" charset="2"/>
                  </a:rPr>
                  <a:t>DFS</a:t>
                </a:r>
                <a:r>
                  <a:rPr lang="en-US" sz="18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).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Hence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/>
                  <a:t>Suppose DFS visits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before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: 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will be a </a:t>
                </a:r>
                <a:r>
                  <a:rPr lang="en-US" sz="1800" b="1" dirty="0"/>
                  <a:t>descendent</a:t>
                </a:r>
                <a:r>
                  <a:rPr lang="en-US" sz="1800" dirty="0"/>
                  <a:t> of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/>
                  <a:t> in the </a:t>
                </a:r>
                <a:r>
                  <a:rPr lang="en-US" sz="1800" b="1" dirty="0"/>
                  <a:t>DFS</a:t>
                </a:r>
                <a:r>
                  <a:rPr lang="en-US" sz="1800" dirty="0"/>
                  <a:t> tree. 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</a:t>
                </a:r>
                <a:r>
                  <a:rPr lang="en-US" sz="1800" b="1" dirty="0">
                    <a:solidFill>
                      <a:srgbClr val="00B050"/>
                    </a:solidFill>
                    <a:sym typeface="Wingdings" pitchFamily="2" charset="2"/>
                  </a:rPr>
                  <a:t> D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 &lt;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1800" b="1" dirty="0"/>
                  <a:t> 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               </a:t>
                </a:r>
                <a:endParaRPr lang="en-US" sz="2000" dirty="0"/>
              </a:p>
            </p:txBody>
          </p:sp>
        </mc:Choice>
        <mc:Fallback xmlns="">
          <p:sp>
            <p:nvSpPr>
              <p:cNvPr id="34" name="Content Placeholder 3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600200"/>
                <a:ext cx="4419600" cy="4525963"/>
              </a:xfrm>
              <a:blipFill rotWithShape="1">
                <a:blip r:embed="rId3"/>
                <a:stretch>
                  <a:fillRect l="-1517" t="-674" r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648" y="38230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029" y="43187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0" name="Straight Arrow Connector 39"/>
          <p:cNvCxnSpPr>
            <a:stCxn id="9" idx="1"/>
            <a:endCxn id="10" idx="3"/>
          </p:cNvCxnSpPr>
          <p:nvPr/>
        </p:nvCxnSpPr>
        <p:spPr>
          <a:xfrm flipH="1">
            <a:off x="1693146" y="38992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1453376" y="37338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urved Down Ribbon 37"/>
              <p:cNvSpPr/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&gt; </a:t>
                </a:r>
                <a:r>
                  <a:rPr lang="en-US" b="1" dirty="0">
                    <a:solidFill>
                      <a:srgbClr val="C00000"/>
                    </a:solidFill>
                    <a:sym typeface="Wingdings" pitchFamily="2" charset="2"/>
                  </a:rPr>
                  <a:t>F</a:t>
                </a:r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chemeClr val="tx1"/>
                    </a:solidFill>
                  </a:rPr>
                  <a:t>always !!</a:t>
                </a:r>
                <a:endParaRPr lang="en-US" dirty="0"/>
              </a:p>
            </p:txBody>
          </p:sp>
        </mc:Choice>
        <mc:Fallback xmlns="">
          <p:sp>
            <p:nvSpPr>
              <p:cNvPr id="38" name="Curved Down Ribbon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486400"/>
                <a:ext cx="3276600" cy="914400"/>
              </a:xfrm>
              <a:prstGeom prst="ellipseRibbon">
                <a:avLst>
                  <a:gd name="adj1" fmla="val 25000"/>
                  <a:gd name="adj2" fmla="val 75000"/>
                  <a:gd name="adj3" fmla="val 125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2964366" y="2895600"/>
            <a:ext cx="1226634" cy="1538868"/>
            <a:chOff x="2964366" y="2895600"/>
            <a:chExt cx="1226634" cy="1538868"/>
          </a:xfrm>
        </p:grpSpPr>
        <p:sp>
          <p:nvSpPr>
            <p:cNvPr id="39" name="Freeform 38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3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4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6" name="Group 5"/>
          <p:cNvGrpSpPr/>
          <p:nvPr/>
        </p:nvGrpSpPr>
        <p:grpSpPr>
          <a:xfrm>
            <a:off x="838200" y="3099522"/>
            <a:ext cx="1280084" cy="1929678"/>
            <a:chOff x="838200" y="3099522"/>
            <a:chExt cx="1280084" cy="1929678"/>
          </a:xfrm>
        </p:grpSpPr>
        <p:sp>
          <p:nvSpPr>
            <p:cNvPr id="41" name="Freeform 40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90600" y="3480522"/>
              <a:ext cx="994317" cy="1447800"/>
              <a:chOff x="990600" y="3480522"/>
              <a:chExt cx="994317" cy="1447800"/>
            </a:xfrm>
          </p:grpSpPr>
          <p:pic>
            <p:nvPicPr>
              <p:cNvPr id="48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0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805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loud Callout 21"/>
              <p:cNvSpPr/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Is there any </a:t>
                </a:r>
                <a:r>
                  <a:rPr lang="en-US" b="1" dirty="0">
                    <a:solidFill>
                      <a:srgbClr val="7030A0"/>
                    </a:solidFill>
                  </a:rPr>
                  <a:t>relation </a:t>
                </a:r>
                <a:r>
                  <a:rPr lang="en-US" dirty="0">
                    <a:solidFill>
                      <a:schemeClr val="tx1"/>
                    </a:solidFill>
                  </a:rPr>
                  <a:t>between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  <a:sym typeface="Wingdings" pitchFamily="2" charset="2"/>
                      </a:rPr>
                      <m:t>𝑭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itchFamily="2" charset="2"/>
                  </a:rPr>
                  <a:t>]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22" name="Cloud Callout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5026152"/>
                <a:ext cx="3124200" cy="1527048"/>
              </a:xfrm>
              <a:prstGeom prst="cloudCallout">
                <a:avLst>
                  <a:gd name="adj1" fmla="val 70898"/>
                  <a:gd name="adj2" fmla="val 56266"/>
                </a:avLst>
              </a:prstGeom>
              <a:blipFill rotWithShape="1"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93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4" grpId="0" uiExpand="1" build="p"/>
      <p:bldP spid="38" grpId="0" animBg="1"/>
      <p:bldP spid="22" grpId="0" animBg="1"/>
      <p:bldP spid="2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Lemma3</a:t>
                </a:r>
                <a:r>
                  <a:rPr lang="en-US" sz="2000" dirty="0"/>
                  <a:t>: If 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) is an edge and,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b="1" dirty="0"/>
                  <a:t> </a:t>
                </a:r>
                <a:r>
                  <a:rPr lang="en-US" sz="2000" dirty="0"/>
                  <a:t>&amp;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belong to </a:t>
                </a:r>
                <a:r>
                  <a:rPr lang="en-US" sz="2000" u="sng" dirty="0">
                    <a:solidFill>
                      <a:srgbClr val="C00000"/>
                    </a:solidFill>
                  </a:rPr>
                  <a:t>different SCCs</a:t>
                </a:r>
                <a:r>
                  <a:rPr lang="en-US" sz="2000" dirty="0"/>
                  <a:t>, then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/>
                  <a:t>&gt;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]</a:t>
                </a: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>
                  <a:sym typeface="Wingdings" pitchFamily="2" charset="2"/>
                </a:endParaRPr>
              </a:p>
              <a:p>
                <a:pPr marL="0" indent="0" algn="ctr">
                  <a:buNone/>
                </a:pPr>
                <a:r>
                  <a:rPr lang="en-US" sz="2000" b="1" dirty="0">
                    <a:sym typeface="Wingdings" pitchFamily="2" charset="2"/>
                  </a:rPr>
                  <a:t>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       ?      </a:t>
                </a:r>
                <a:r>
                  <a:rPr lang="en-US" sz="2000" b="1" dirty="0">
                    <a:solidFill>
                      <a:srgbClr val="0070C0"/>
                    </a:solidFill>
                    <a:sym typeface="Wingdings" pitchFamily="2" charset="2"/>
                  </a:rPr>
                  <a:t>F</a:t>
                </a:r>
                <a:r>
                  <a:rPr lang="en-US" sz="2000" dirty="0">
                    <a:sym typeface="Wingdings" pitchFamily="2" charset="2"/>
                  </a:rPr>
                  <a:t>[</a:t>
                </a:r>
                <a:r>
                  <a:rPr lang="en-US" sz="2000" b="1" dirty="0">
                    <a:sym typeface="Wingdings" pitchFamily="2" charset="2"/>
                  </a:rPr>
                  <a:t>root</a:t>
                </a:r>
                <a:r>
                  <a:rPr lang="en-US" sz="2000" dirty="0">
                    <a:sym typeface="Wingdings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C00000"/>
                            </a:solidFill>
                            <a:latin typeface="Cambria Math"/>
                          </a:rPr>
                          <m:t>𝑺</m:t>
                        </m:r>
                      </m:e>
                      <m:sub>
                        <m:r>
                          <a:rPr lang="en-US" sz="2000" b="1" i="1" dirty="0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sym typeface="Wingdings" pitchFamily="2" charset="2"/>
                  </a:rPr>
                  <a:t>)]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  <a:sym typeface="Wingdings" pitchFamily="2" charset="2"/>
                  </a:rPr>
                  <a:t>Homework</a:t>
                </a:r>
                <a:r>
                  <a:rPr lang="en-US" sz="2000" b="1" dirty="0">
                    <a:sym typeface="Wingdings" pitchFamily="2" charset="2"/>
                  </a:rPr>
                  <a:t>: </a:t>
                </a:r>
                <a:r>
                  <a:rPr lang="en-US" sz="2000" dirty="0">
                    <a:sym typeface="Wingdings" pitchFamily="2" charset="2"/>
                  </a:rPr>
                  <a:t>Give a short proof based on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Lemma 3</a:t>
                </a:r>
                <a:r>
                  <a:rPr lang="en-US" sz="2000" dirty="0">
                    <a:sym typeface="Wingdings" pitchFamily="2" charset="2"/>
                  </a:rPr>
                  <a:t>. It is just there …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534400" cy="5257800"/>
              </a:xfrm>
              <a:blipFill rotWithShape="1">
                <a:blip r:embed="rId2"/>
                <a:stretch>
                  <a:fillRect l="-714" t="-580" r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DFS on Directed Graph:</a:t>
            </a:r>
            <a:br>
              <a:rPr lang="en-US" sz="3600" b="1" dirty="0"/>
            </a:br>
            <a:r>
              <a:rPr lang="en-US" sz="2800" b="1" dirty="0">
                <a:solidFill>
                  <a:srgbClr val="7030A0"/>
                </a:solidFill>
              </a:rPr>
              <a:t>analyzing the finish time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7448" y="443261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829" y="4928322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5" name="Straight Arrow Connector 24"/>
          <p:cNvCxnSpPr>
            <a:stCxn id="23" idx="1"/>
            <a:endCxn id="24" idx="3"/>
          </p:cNvCxnSpPr>
          <p:nvPr/>
        </p:nvCxnSpPr>
        <p:spPr>
          <a:xfrm flipH="1">
            <a:off x="3521946" y="4508810"/>
            <a:ext cx="1505502" cy="495712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3282176" y="4343400"/>
            <a:ext cx="2209868" cy="990600"/>
            <a:chOff x="3200383" y="3124200"/>
            <a:chExt cx="2209868" cy="9906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3607" y="31242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383" y="3745468"/>
                  <a:ext cx="375424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/>
          <p:cNvGrpSpPr/>
          <p:nvPr/>
        </p:nvGrpSpPr>
        <p:grpSpPr>
          <a:xfrm>
            <a:off x="4793166" y="3505200"/>
            <a:ext cx="1226634" cy="1538868"/>
            <a:chOff x="2964366" y="2895600"/>
            <a:chExt cx="1226634" cy="1538868"/>
          </a:xfrm>
        </p:grpSpPr>
        <p:sp>
          <p:nvSpPr>
            <p:cNvPr id="31" name="Freeform 30"/>
            <p:cNvSpPr/>
            <p:nvPr/>
          </p:nvSpPr>
          <p:spPr>
            <a:xfrm>
              <a:off x="2964366" y="28956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3351048" y="3352800"/>
              <a:ext cx="535152" cy="990600"/>
              <a:chOff x="3351048" y="3352800"/>
              <a:chExt cx="535152" cy="990600"/>
            </a:xfrm>
          </p:grpSpPr>
          <p:pic>
            <p:nvPicPr>
              <p:cNvPr id="3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51048" y="33528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30083" y="3810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3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5200" y="4191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36" name="Group 35"/>
          <p:cNvGrpSpPr/>
          <p:nvPr/>
        </p:nvGrpSpPr>
        <p:grpSpPr>
          <a:xfrm>
            <a:off x="2667000" y="3709122"/>
            <a:ext cx="1280084" cy="1929678"/>
            <a:chOff x="838200" y="3099522"/>
            <a:chExt cx="1280084" cy="1929678"/>
          </a:xfrm>
        </p:grpSpPr>
        <p:sp>
          <p:nvSpPr>
            <p:cNvPr id="37" name="Freeform 36"/>
            <p:cNvSpPr/>
            <p:nvPr/>
          </p:nvSpPr>
          <p:spPr>
            <a:xfrm>
              <a:off x="838200" y="3099522"/>
              <a:ext cx="1280084" cy="1929678"/>
            </a:xfrm>
            <a:custGeom>
              <a:avLst/>
              <a:gdLst>
                <a:gd name="connsiteX0" fmla="*/ 1048214 w 1516565"/>
                <a:gd name="connsiteY0" fmla="*/ 0 h 2709747"/>
                <a:gd name="connsiteX1" fmla="*/ 0 w 1516565"/>
                <a:gd name="connsiteY1" fmla="*/ 2553630 h 2709747"/>
                <a:gd name="connsiteX2" fmla="*/ 267629 w 1516565"/>
                <a:gd name="connsiteY2" fmla="*/ 2709747 h 2709747"/>
                <a:gd name="connsiteX3" fmla="*/ 579863 w 1516565"/>
                <a:gd name="connsiteY3" fmla="*/ 2676293 h 2709747"/>
                <a:gd name="connsiteX4" fmla="*/ 1516565 w 1516565"/>
                <a:gd name="connsiteY4" fmla="*/ 1773044 h 2709747"/>
                <a:gd name="connsiteX5" fmla="*/ 1360448 w 1516565"/>
                <a:gd name="connsiteY5" fmla="*/ 33454 h 2709747"/>
                <a:gd name="connsiteX6" fmla="*/ 1048214 w 1516565"/>
                <a:gd name="connsiteY6" fmla="*/ 0 h 2709747"/>
                <a:gd name="connsiteX0" fmla="*/ 1048214 w 1555491"/>
                <a:gd name="connsiteY0" fmla="*/ 0 h 2709747"/>
                <a:gd name="connsiteX1" fmla="*/ 0 w 1555491"/>
                <a:gd name="connsiteY1" fmla="*/ 2553630 h 2709747"/>
                <a:gd name="connsiteX2" fmla="*/ 267629 w 1555491"/>
                <a:gd name="connsiteY2" fmla="*/ 2709747 h 2709747"/>
                <a:gd name="connsiteX3" fmla="*/ 1555491 w 1555491"/>
                <a:gd name="connsiteY3" fmla="*/ 2535362 h 2709747"/>
                <a:gd name="connsiteX4" fmla="*/ 1516565 w 1555491"/>
                <a:gd name="connsiteY4" fmla="*/ 1773044 h 2709747"/>
                <a:gd name="connsiteX5" fmla="*/ 1360448 w 1555491"/>
                <a:gd name="connsiteY5" fmla="*/ 33454 h 2709747"/>
                <a:gd name="connsiteX6" fmla="*/ 1048214 w 1555491"/>
                <a:gd name="connsiteY6" fmla="*/ 0 h 2709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5491" h="2709747">
                  <a:moveTo>
                    <a:pt x="1048214" y="0"/>
                  </a:moveTo>
                  <a:lnTo>
                    <a:pt x="0" y="2553630"/>
                  </a:lnTo>
                  <a:lnTo>
                    <a:pt x="267629" y="2709747"/>
                  </a:lnTo>
                  <a:lnTo>
                    <a:pt x="1555491" y="2535362"/>
                  </a:lnTo>
                  <a:lnTo>
                    <a:pt x="1516565" y="1773044"/>
                  </a:lnTo>
                  <a:lnTo>
                    <a:pt x="1360448" y="33454"/>
                  </a:lnTo>
                  <a:lnTo>
                    <a:pt x="1048214" y="0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990600" y="3429000"/>
              <a:ext cx="994317" cy="1499322"/>
              <a:chOff x="990600" y="3429000"/>
              <a:chExt cx="994317" cy="1499322"/>
            </a:xfrm>
          </p:grpSpPr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8800" y="4699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0600" y="47759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2683" y="34290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0200" y="393772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5562600"/>
                <a:ext cx="47955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1519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𝑺</m:t>
                          </m:r>
                        </m:e>
                        <m:sub>
                          <m:r>
                            <a:rPr lang="en-US" b="1" i="1" dirty="0" smtClean="0">
                              <a:solidFill>
                                <a:srgbClr val="C0000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646" y="5029200"/>
                <a:ext cx="479555" cy="369332"/>
              </a:xfrm>
              <a:prstGeom prst="rect">
                <a:avLst/>
              </a:prstGeom>
              <a:blipFill rotWithShape="1">
                <a:blip r:embed="rId8"/>
                <a:stretch>
                  <a:fillRect t="-8197" r="-164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648200" y="6031468"/>
            <a:ext cx="300082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&gt;</a:t>
            </a:r>
            <a:endParaRPr lang="en-US" dirty="0"/>
          </a:p>
        </p:txBody>
      </p:sp>
      <p:sp>
        <p:nvSpPr>
          <p:cNvPr id="5" name="Smiley Face 4"/>
          <p:cNvSpPr/>
          <p:nvPr/>
        </p:nvSpPr>
        <p:spPr>
          <a:xfrm>
            <a:off x="1350464" y="2604739"/>
            <a:ext cx="533400" cy="533400"/>
          </a:xfrm>
          <a:prstGeom prst="smileyFac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8811" y="3200400"/>
            <a:ext cx="2716706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/>
              <a:t>Finally we discovered an order</a:t>
            </a:r>
          </a:p>
          <a:p>
            <a:r>
              <a:rPr lang="en-US" sz="1600" dirty="0"/>
              <a:t> among the </a:t>
            </a:r>
            <a:r>
              <a:rPr lang="en-US" sz="1600" b="1" dirty="0"/>
              <a:t>finish</a:t>
            </a:r>
            <a:r>
              <a:rPr lang="en-US" sz="1600" dirty="0"/>
              <a:t> times </a:t>
            </a:r>
          </a:p>
          <a:p>
            <a:r>
              <a:rPr lang="en-US" sz="1600" dirty="0"/>
              <a:t>of the roots of </a:t>
            </a:r>
            <a:r>
              <a:rPr lang="en-US" sz="1600" b="1" dirty="0">
                <a:solidFill>
                  <a:srgbClr val="7030A0"/>
                </a:solidFill>
              </a:rPr>
              <a:t>SCC</a:t>
            </a:r>
            <a:r>
              <a:rPr lang="en-US" sz="1600" dirty="0"/>
              <a:t>s.</a:t>
            </a:r>
          </a:p>
        </p:txBody>
      </p:sp>
      <p:sp>
        <p:nvSpPr>
          <p:cNvPr id="43" name="Oval 42"/>
          <p:cNvSpPr/>
          <p:nvPr/>
        </p:nvSpPr>
        <p:spPr>
          <a:xfrm>
            <a:off x="5566398" y="4419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3505200" y="4038600"/>
            <a:ext cx="148602" cy="1524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464330" y="1524000"/>
            <a:ext cx="3698469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7162799" y="1524000"/>
            <a:ext cx="1763776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44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5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/>
      <p:bldP spid="62" grpId="0"/>
      <p:bldP spid="4" grpId="0" animBg="1"/>
      <p:bldP spid="5" grpId="0" animBg="1"/>
      <p:bldP spid="5" grpId="1" animBg="1"/>
      <p:bldP spid="6" grpId="0" animBg="1"/>
      <p:bldP spid="6" grpId="1" animBg="1"/>
      <p:bldP spid="43" grpId="0" animBg="1"/>
      <p:bldP spid="44" grpId="0" animBg="1"/>
      <p:bldP spid="45" grpId="0" animBg="1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Right Arrow 15"/>
          <p:cNvSpPr/>
          <p:nvPr/>
        </p:nvSpPr>
        <p:spPr>
          <a:xfrm>
            <a:off x="3476313" y="4343400"/>
            <a:ext cx="3229287" cy="676414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Increasing order of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F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[]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7030A0"/>
              </a:solidFill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sp>
        <p:nvSpPr>
          <p:cNvPr id="84" name="Explosion 1 83"/>
          <p:cNvSpPr/>
          <p:nvPr/>
        </p:nvSpPr>
        <p:spPr>
          <a:xfrm>
            <a:off x="7242717" y="5791200"/>
            <a:ext cx="1825083" cy="914400"/>
          </a:xfrm>
          <a:prstGeom prst="irregularSeal1">
            <a:avLst/>
          </a:prstGeom>
          <a:solidFill>
            <a:schemeClr val="bg2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NEVER</a:t>
            </a:r>
          </a:p>
        </p:txBody>
      </p: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" name="Curved Connector 3"/>
          <p:cNvCxnSpPr>
            <a:stCxn id="39" idx="0"/>
            <a:endCxn id="44" idx="1"/>
          </p:cNvCxnSpPr>
          <p:nvPr/>
        </p:nvCxnSpPr>
        <p:spPr>
          <a:xfrm rot="16200000" flipH="1">
            <a:off x="2703872" y="3237829"/>
            <a:ext cx="22318" cy="709461"/>
          </a:xfrm>
          <a:prstGeom prst="curvedConnector3">
            <a:avLst>
              <a:gd name="adj1" fmla="val -1024285"/>
            </a:avLst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&quot;No&quot; Symbol 24"/>
          <p:cNvSpPr/>
          <p:nvPr/>
        </p:nvSpPr>
        <p:spPr>
          <a:xfrm>
            <a:off x="2590800" y="3124200"/>
            <a:ext cx="373565" cy="407744"/>
          </a:xfrm>
          <a:prstGeom prst="noSmoking">
            <a:avLst>
              <a:gd name="adj" fmla="val 1021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Cloud Callout 52"/>
          <p:cNvSpPr/>
          <p:nvPr/>
        </p:nvSpPr>
        <p:spPr>
          <a:xfrm>
            <a:off x="1828800" y="5283820"/>
            <a:ext cx="5105400" cy="1193180"/>
          </a:xfrm>
          <a:prstGeom prst="cloudCallou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there be an edge from some vertex of </a:t>
            </a:r>
            <a:r>
              <a:rPr lang="en-US" b="1" dirty="0">
                <a:solidFill>
                  <a:srgbClr val="C00000"/>
                </a:solidFill>
              </a:rPr>
              <a:t>A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to some vertex of  </a:t>
            </a:r>
            <a:r>
              <a:rPr lang="en-US" b="1" dirty="0">
                <a:solidFill>
                  <a:srgbClr val="0070C0"/>
                </a:solidFill>
              </a:rPr>
              <a:t>B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2431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6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animBg="1"/>
      <p:bldP spid="84" grpId="0" animBg="1"/>
      <p:bldP spid="25" grpId="0" animBg="1"/>
      <p:bldP spid="5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Callout 5"/>
          <p:cNvSpPr/>
          <p:nvPr/>
        </p:nvSpPr>
        <p:spPr>
          <a:xfrm>
            <a:off x="1295400" y="1447800"/>
            <a:ext cx="6477000" cy="1371600"/>
          </a:xfrm>
          <a:prstGeom prst="cloudCallout">
            <a:avLst>
              <a:gd name="adj1" fmla="val 22381"/>
              <a:gd name="adj2" fmla="val 8201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can we infer for the vertex with max finish time ?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Searching for an </a:t>
            </a:r>
            <a:r>
              <a:rPr lang="en-US" sz="3200" b="1" dirty="0">
                <a:solidFill>
                  <a:srgbClr val="7030A0"/>
                </a:solidFill>
              </a:rPr>
              <a:t>order </a:t>
            </a:r>
            <a:r>
              <a:rPr lang="en-US" sz="3200" b="1" dirty="0"/>
              <a:t>using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C00000"/>
                </a:solidFill>
              </a:rPr>
              <a:t>Finish time</a:t>
            </a:r>
            <a:endParaRPr lang="en-US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some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into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loud Callout 9"/>
              <p:cNvSpPr/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does </a:t>
                </a:r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S</a:t>
                </a:r>
                <a:endParaRPr lang="en-US" b="1" dirty="0">
                  <a:solidFill>
                    <a:srgbClr val="0070C0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look  in the graph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10" name="Cloud Callout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199" y="5181600"/>
                <a:ext cx="4901949" cy="1219200"/>
              </a:xfrm>
              <a:prstGeom prst="cloudCallout">
                <a:avLst>
                  <a:gd name="adj1" fmla="val 20315"/>
                  <a:gd name="adj2" fmla="val 64329"/>
                </a:avLst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Arrow 32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3" name="Group 52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6" name="Oval 35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own Ribbon 53"/>
              <p:cNvSpPr/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Time to use the </a:t>
                </a:r>
                <a:r>
                  <a:rPr lang="en-US" b="1" dirty="0">
                    <a:solidFill>
                      <a:schemeClr val="tx1"/>
                    </a:solidFill>
                  </a:rPr>
                  <a:t>!</a:t>
                </a:r>
                <a:r>
                  <a:rPr lang="en-US" b="1" dirty="0" err="1">
                    <a:solidFill>
                      <a:schemeClr val="tx1"/>
                    </a:solidFill>
                  </a:rPr>
                  <a:t>dea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Get ready.</a:t>
                </a:r>
              </a:p>
            </p:txBody>
          </p:sp>
        </mc:Choice>
        <mc:Fallback xmlns="">
          <p:sp>
            <p:nvSpPr>
              <p:cNvPr id="54" name="Down Ribbon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45899"/>
                <a:ext cx="38100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44" name="Freeform 43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/>
          <p:cNvGrpSpPr/>
          <p:nvPr/>
        </p:nvGrpSpPr>
        <p:grpSpPr>
          <a:xfrm>
            <a:off x="4189141" y="1143000"/>
            <a:ext cx="2131742" cy="1740932"/>
            <a:chOff x="4189141" y="1143000"/>
            <a:chExt cx="2131742" cy="1740932"/>
          </a:xfrm>
        </p:grpSpPr>
        <p:cxnSp>
          <p:nvCxnSpPr>
            <p:cNvPr id="59" name="Straight Arrow Connector 58"/>
            <p:cNvCxnSpPr/>
            <p:nvPr/>
          </p:nvCxnSpPr>
          <p:spPr>
            <a:xfrm flipH="1">
              <a:off x="4362092" y="2468680"/>
              <a:ext cx="613226" cy="35072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1" idx="1"/>
            </p:cNvCxnSpPr>
            <p:nvPr/>
          </p:nvCxnSpPr>
          <p:spPr>
            <a:xfrm flipH="1" flipV="1">
              <a:off x="4362092" y="1295400"/>
              <a:ext cx="537026" cy="3480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5410200" y="203283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5562600" y="1600200"/>
              <a:ext cx="758283" cy="32937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7" idx="0"/>
            </p:cNvCxnSpPr>
            <p:nvPr/>
          </p:nvCxnSpPr>
          <p:spPr>
            <a:xfrm flipH="1" flipV="1">
              <a:off x="4189141" y="2032830"/>
              <a:ext cx="840059" cy="353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stCxn id="56" idx="2"/>
            </p:cNvCxnSpPr>
            <p:nvPr/>
          </p:nvCxnSpPr>
          <p:spPr>
            <a:xfrm flipV="1">
              <a:off x="5410200" y="1143000"/>
              <a:ext cx="152400" cy="8259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5432518" y="2471310"/>
              <a:ext cx="511082" cy="4126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03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  <p:bldP spid="10" grpId="0" animBg="1"/>
      <p:bldP spid="10" grpId="1" animBg="1"/>
      <p:bldP spid="33" grpId="0" animBg="1"/>
      <p:bldP spid="35" grpId="0"/>
      <p:bldP spid="54" grpId="0" animBg="1"/>
      <p:bldP spid="7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/>
                  <a:t>Answer</a:t>
                </a:r>
                <a:r>
                  <a:rPr lang="en-US" sz="2000" dirty="0"/>
                  <a:t>: </a:t>
                </a:r>
                <a:r>
                  <a:rPr lang="en-US" sz="2000" b="1" dirty="0"/>
                  <a:t>SCC</a:t>
                </a:r>
                <a:r>
                  <a:rPr lang="en-US" sz="2000" dirty="0"/>
                  <a:t>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Can you see an algorithm for computing SCCs now ? </a:t>
                </a:r>
              </a:p>
              <a:p>
                <a:pPr marL="0" indent="0">
                  <a:buNone/>
                </a:pPr>
                <a:r>
                  <a:rPr lang="en-US" sz="2000" dirty="0"/>
                  <a:t>It is just here … </a:t>
                </a:r>
                <a:r>
                  <a:rPr lang="en-US" sz="2000" dirty="0">
                    <a:sym typeface="Wingdings" pitchFamily="2" charset="2"/>
                  </a:rPr>
                  <a:t>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1">
                <a:blip r:embed="rId2"/>
                <a:stretch>
                  <a:fillRect l="-1508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Right Arrow 28"/>
          <p:cNvSpPr/>
          <p:nvPr/>
        </p:nvSpPr>
        <p:spPr>
          <a:xfrm rot="5400000">
            <a:off x="7497024" y="31094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</a:rPr>
                        <m:t>𝒖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8306" y="2514600"/>
                <a:ext cx="38664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063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4648200" y="3581400"/>
            <a:ext cx="3200400" cy="842665"/>
            <a:chOff x="4648200" y="3581400"/>
            <a:chExt cx="3200400" cy="842665"/>
          </a:xfrm>
        </p:grpSpPr>
        <p:sp>
          <p:nvSpPr>
            <p:cNvPr id="33" name="Oval 32"/>
            <p:cNvSpPr/>
            <p:nvPr/>
          </p:nvSpPr>
          <p:spPr>
            <a:xfrm>
              <a:off x="7696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64770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/>
            <p:cNvSpPr/>
            <p:nvPr/>
          </p:nvSpPr>
          <p:spPr>
            <a:xfrm>
              <a:off x="46482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/>
            <p:cNvSpPr/>
            <p:nvPr/>
          </p:nvSpPr>
          <p:spPr>
            <a:xfrm>
              <a:off x="5257800" y="35814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37751" y="3810000"/>
              <a:ext cx="102964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5410200" y="3810000"/>
              <a:ext cx="535258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H="1">
              <a:off x="6097858" y="3810000"/>
              <a:ext cx="379142" cy="249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6246541" y="3810000"/>
              <a:ext cx="1449659" cy="3475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3962400"/>
              <a:ext cx="7360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S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1295400"/>
            <a:ext cx="1226634" cy="1538868"/>
            <a:chOff x="4572000" y="1295400"/>
            <a:chExt cx="1226634" cy="1538868"/>
          </a:xfrm>
        </p:grpSpPr>
        <p:sp>
          <p:nvSpPr>
            <p:cNvPr id="59" name="Freeform 58"/>
            <p:cNvSpPr/>
            <p:nvPr/>
          </p:nvSpPr>
          <p:spPr>
            <a:xfrm>
              <a:off x="4572000" y="1295400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4876800" y="1624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5334000" y="23622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/>
            <p:cNvSpPr/>
            <p:nvPr/>
          </p:nvSpPr>
          <p:spPr>
            <a:xfrm>
              <a:off x="5410200" y="190500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/>
            <p:cNvSpPr/>
            <p:nvPr/>
          </p:nvSpPr>
          <p:spPr>
            <a:xfrm>
              <a:off x="4953000" y="2386770"/>
              <a:ext cx="152400" cy="12783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𝒖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3000" y="1447800"/>
                  <a:ext cx="3866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63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5" name="TextBox 64"/>
          <p:cNvSpPr txBox="1"/>
          <p:nvPr/>
        </p:nvSpPr>
        <p:spPr>
          <a:xfrm>
            <a:off x="5893301" y="2057400"/>
            <a:ext cx="736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S</a:t>
            </a:r>
            <a:endParaRPr lang="en-US" b="1" dirty="0">
              <a:solidFill>
                <a:srgbClr val="0070C0"/>
              </a:solidFill>
            </a:endParaRPr>
          </a:p>
        </p:txBody>
      </p:sp>
      <p:grpSp>
        <p:nvGrpSpPr>
          <p:cNvPr id="85" name="Group 84"/>
          <p:cNvGrpSpPr/>
          <p:nvPr/>
        </p:nvGrpSpPr>
        <p:grpSpPr>
          <a:xfrm>
            <a:off x="4267200" y="1066800"/>
            <a:ext cx="2206084" cy="2149602"/>
            <a:chOff x="4267200" y="1066800"/>
            <a:chExt cx="2206084" cy="2149602"/>
          </a:xfrm>
        </p:grpSpPr>
        <p:cxnSp>
          <p:nvCxnSpPr>
            <p:cNvPr id="66" name="Straight Arrow Connector 65"/>
            <p:cNvCxnSpPr/>
            <p:nvPr/>
          </p:nvCxnSpPr>
          <p:spPr>
            <a:xfrm flipH="1">
              <a:off x="5562600" y="1546338"/>
              <a:ext cx="609681" cy="3586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 flipH="1">
              <a:off x="5486400" y="1698738"/>
              <a:ext cx="838282" cy="6880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endCxn id="61" idx="5"/>
            </p:cNvCxnSpPr>
            <p:nvPr/>
          </p:nvCxnSpPr>
          <p:spPr>
            <a:xfrm flipH="1" flipV="1">
              <a:off x="5464082" y="2471310"/>
              <a:ext cx="1009202" cy="22795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5486400" y="1066800"/>
              <a:ext cx="304842" cy="8382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endCxn id="64" idx="1"/>
            </p:cNvCxnSpPr>
            <p:nvPr/>
          </p:nvCxnSpPr>
          <p:spPr>
            <a:xfrm>
              <a:off x="4379480" y="1219200"/>
              <a:ext cx="573520" cy="4132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endCxn id="63" idx="3"/>
            </p:cNvCxnSpPr>
            <p:nvPr/>
          </p:nvCxnSpPr>
          <p:spPr>
            <a:xfrm flipV="1">
              <a:off x="4726258" y="2495880"/>
              <a:ext cx="249060" cy="72052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63" idx="2"/>
            </p:cNvCxnSpPr>
            <p:nvPr/>
          </p:nvCxnSpPr>
          <p:spPr>
            <a:xfrm flipV="1">
              <a:off x="4267200" y="2450685"/>
              <a:ext cx="685800" cy="55785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loud Callout 4"/>
              <p:cNvSpPr/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what is the set of vertices reachable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" name="Cloud Callout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57" y="-7513"/>
                <a:ext cx="3955047" cy="1226713"/>
              </a:xfrm>
              <a:prstGeom prst="cloudCallout">
                <a:avLst>
                  <a:gd name="adj1" fmla="val -27119"/>
                  <a:gd name="adj2" fmla="val 87123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itle 2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Down Ribbon 55"/>
              <p:cNvSpPr/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There won’t be any edge from any vertex in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dirty="0">
                    <a:solidFill>
                      <a:schemeClr val="tx1"/>
                    </a:solidFill>
                  </a:rPr>
                  <a:t> to any vertex outside </a:t>
                </a:r>
                <a:r>
                  <a:rPr lang="en-US" b="1" dirty="0">
                    <a:solidFill>
                      <a:srgbClr val="0070C0"/>
                    </a:solidFill>
                  </a:rPr>
                  <a:t>S</a:t>
                </a:r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6" name="Down Ribbon 5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343400"/>
                <a:ext cx="5943600" cy="9906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7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5" grpId="0"/>
      <p:bldP spid="5" grpId="0" animBg="1"/>
      <p:bldP spid="56" grpId="0" animBg="1"/>
      <p:bldP spid="5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8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24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0" name="Cloud Callout 49"/>
          <p:cNvSpPr/>
          <p:nvPr/>
        </p:nvSpPr>
        <p:spPr>
          <a:xfrm>
            <a:off x="2554560" y="5283820"/>
            <a:ext cx="3998640" cy="11169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should we compute SCCs ?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1905000" y="1905000"/>
            <a:ext cx="2891802" cy="1828800"/>
            <a:chOff x="1905000" y="1905000"/>
            <a:chExt cx="2891802" cy="18288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/>
            <p:cNvCxnSpPr/>
            <p:nvPr/>
          </p:nvCxnSpPr>
          <p:spPr>
            <a:xfrm flipH="1">
              <a:off x="2057402" y="2286000"/>
              <a:ext cx="765634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2388262" y="2286000"/>
              <a:ext cx="583538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3048000" y="2286000"/>
              <a:ext cx="304800" cy="121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126058" y="2286000"/>
              <a:ext cx="1522142" cy="1143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2590800" y="1905000"/>
              <a:ext cx="7761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C00000"/>
                  </a:solidFill>
                </a:rPr>
                <a:t>A</a:t>
              </a:r>
              <a:endParaRPr lang="en-US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295400"/>
            <a:chOff x="1524000" y="3581400"/>
            <a:chExt cx="4191000" cy="1295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295400"/>
              <a:chOff x="1524000" y="3581400"/>
              <a:chExt cx="4191000" cy="1295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8" name="Straight Connector 67"/>
              <p:cNvCxnSpPr/>
              <p:nvPr/>
            </p:nvCxnSpPr>
            <p:spPr>
              <a:xfrm>
                <a:off x="1601977" y="3810000"/>
                <a:ext cx="988823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2743200" y="3876814"/>
                <a:ext cx="381000" cy="62837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flipH="1">
                <a:off x="2823036" y="3810000"/>
                <a:ext cx="985066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 flipH="1">
                <a:off x="2971800" y="3810000"/>
                <a:ext cx="2668858" cy="6951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/>
              <p:cNvSpPr txBox="1"/>
              <p:nvPr/>
            </p:nvSpPr>
            <p:spPr>
              <a:xfrm>
                <a:off x="2362200" y="4415135"/>
                <a:ext cx="76335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B</a:t>
                </a:r>
                <a:endParaRPr lang="en-US" b="1" dirty="0">
                  <a:solidFill>
                    <a:srgbClr val="0070C0"/>
                  </a:solidFill>
                </a:endParaRPr>
              </a:p>
            </p:txBody>
          </p:sp>
        </p:grpSp>
      </p:grpSp>
      <p:grpSp>
        <p:nvGrpSpPr>
          <p:cNvPr id="114" name="Group 113"/>
          <p:cNvGrpSpPr/>
          <p:nvPr/>
        </p:nvGrpSpPr>
        <p:grpSpPr>
          <a:xfrm>
            <a:off x="4114800" y="3581400"/>
            <a:ext cx="3733800" cy="1600200"/>
            <a:chOff x="4114800" y="3581400"/>
            <a:chExt cx="3733800" cy="1600200"/>
          </a:xfrm>
        </p:grpSpPr>
        <p:grpSp>
          <p:nvGrpSpPr>
            <p:cNvPr id="53" name="Group 52"/>
            <p:cNvGrpSpPr/>
            <p:nvPr/>
          </p:nvGrpSpPr>
          <p:grpSpPr>
            <a:xfrm>
              <a:off x="4114800" y="3581400"/>
              <a:ext cx="3733800" cy="1600200"/>
              <a:chOff x="1905000" y="3276600"/>
              <a:chExt cx="3733800" cy="1600200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876800" y="32766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905000" y="3276600"/>
                <a:ext cx="3733800" cy="1600200"/>
                <a:chOff x="1905000" y="3276600"/>
                <a:chExt cx="3733800" cy="1600200"/>
              </a:xfrm>
            </p:grpSpPr>
            <p:sp>
              <p:nvSpPr>
                <p:cNvPr id="58" name="Oval 57"/>
                <p:cNvSpPr/>
                <p:nvPr/>
              </p:nvSpPr>
              <p:spPr>
                <a:xfrm>
                  <a:off x="5490198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Oval 58"/>
                <p:cNvSpPr/>
                <p:nvPr/>
              </p:nvSpPr>
              <p:spPr>
                <a:xfrm>
                  <a:off x="3048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Oval 60"/>
                <p:cNvSpPr/>
                <p:nvPr/>
              </p:nvSpPr>
              <p:spPr>
                <a:xfrm>
                  <a:off x="19050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2053602" y="3505200"/>
                  <a:ext cx="537198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 flipH="1">
                  <a:off x="2743200" y="3505200"/>
                  <a:ext cx="3048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 flipH="1">
                  <a:off x="2823036" y="3505200"/>
                  <a:ext cx="1135647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 flipH="1">
                  <a:off x="2971800" y="3505200"/>
                  <a:ext cx="1905000" cy="99998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/>
                <p:cNvSpPr txBox="1"/>
                <p:nvPr/>
              </p:nvSpPr>
              <p:spPr>
                <a:xfrm>
                  <a:off x="2362200" y="4415135"/>
                  <a:ext cx="7537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7030A0"/>
                      </a:solidFill>
                    </a:rPr>
                    <a:t>SCC</a:t>
                  </a:r>
                  <a:r>
                    <a:rPr lang="en-US" dirty="0"/>
                    <a:t> </a:t>
                  </a:r>
                  <a:r>
                    <a:rPr lang="en-US" sz="2400" b="1" dirty="0">
                      <a:solidFill>
                        <a:srgbClr val="006C31"/>
                      </a:solidFill>
                    </a:rPr>
                    <a:t>C</a:t>
                  </a:r>
                  <a:endParaRPr lang="en-US" b="1" dirty="0">
                    <a:solidFill>
                      <a:srgbClr val="006C31"/>
                    </a:solidFill>
                  </a:endParaRPr>
                </a:p>
              </p:txBody>
            </p:sp>
          </p:grpSp>
        </p:grpSp>
        <p:sp>
          <p:nvSpPr>
            <p:cNvPr id="67" name="Oval 66"/>
            <p:cNvSpPr/>
            <p:nvPr/>
          </p:nvSpPr>
          <p:spPr>
            <a:xfrm>
              <a:off x="6175998" y="3581400"/>
              <a:ext cx="148602" cy="152400"/>
            </a:xfrm>
            <a:prstGeom prst="ellipse">
              <a:avLst/>
            </a:prstGeom>
            <a:solidFill>
              <a:srgbClr val="006C3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/>
          <p:cNvGrpSpPr/>
          <p:nvPr/>
        </p:nvGrpSpPr>
        <p:grpSpPr>
          <a:xfrm>
            <a:off x="836342" y="1828800"/>
            <a:ext cx="6555058" cy="1676400"/>
            <a:chOff x="836342" y="1828800"/>
            <a:chExt cx="6555058" cy="1676400"/>
          </a:xfrm>
        </p:grpSpPr>
        <p:grpSp>
          <p:nvGrpSpPr>
            <p:cNvPr id="72" name="Group 71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/>
              <p:cNvSpPr txBox="1"/>
              <p:nvPr/>
            </p:nvSpPr>
            <p:spPr>
              <a:xfrm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94" name="Straight Connector 9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3261948" cy="565404"/>
            <a:chOff x="4586652" y="2971800"/>
            <a:chExt cx="32619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5" name="Right Arrow 104"/>
            <p:cNvSpPr/>
            <p:nvPr/>
          </p:nvSpPr>
          <p:spPr>
            <a:xfrm rot="5400000">
              <a:off x="7497024" y="3185628"/>
              <a:ext cx="489204" cy="213948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9" name="Oval 108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2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1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0" grpId="0" animBg="1"/>
      <p:bldP spid="109" grpId="0" animBg="1"/>
      <p:bldP spid="111" grpId="0" animBg="1"/>
      <p:bldP spid="112" grpId="0" animBg="1"/>
      <p:bldP spid="1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9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48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6919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3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6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7" name="Group 106"/>
          <p:cNvGrpSpPr/>
          <p:nvPr/>
        </p:nvGrpSpPr>
        <p:grpSpPr>
          <a:xfrm>
            <a:off x="4586652" y="2971800"/>
            <a:ext cx="2957148" cy="565404"/>
            <a:chOff x="4586652" y="2971800"/>
            <a:chExt cx="2957148" cy="565404"/>
          </a:xfrm>
        </p:grpSpPr>
        <p:grpSp>
          <p:nvGrpSpPr>
            <p:cNvPr id="89" name="Group 88"/>
            <p:cNvGrpSpPr/>
            <p:nvPr/>
          </p:nvGrpSpPr>
          <p:grpSpPr>
            <a:xfrm>
              <a:off x="4586652" y="2971800"/>
              <a:ext cx="1189896" cy="533400"/>
              <a:chOff x="4586652" y="2971800"/>
              <a:chExt cx="1189896" cy="533400"/>
            </a:xfrm>
          </p:grpSpPr>
          <p:sp>
            <p:nvSpPr>
              <p:cNvPr id="87" name="Right Arrow 86"/>
              <p:cNvSpPr/>
              <p:nvPr/>
            </p:nvSpPr>
            <p:spPr>
              <a:xfrm rot="5400000">
                <a:off x="4449024" y="3153624"/>
                <a:ext cx="489204" cy="213948"/>
              </a:xfrm>
              <a:prstGeom prst="rightArrow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ight Arrow 87"/>
              <p:cNvSpPr/>
              <p:nvPr/>
            </p:nvSpPr>
            <p:spPr>
              <a:xfrm rot="5400000">
                <a:off x="5424972" y="3109428"/>
                <a:ext cx="489204" cy="213948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6" name="Right Arrow 105"/>
            <p:cNvSpPr/>
            <p:nvPr/>
          </p:nvSpPr>
          <p:spPr>
            <a:xfrm rot="5400000">
              <a:off x="7192224" y="3185628"/>
              <a:ext cx="489204" cy="213948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114800" y="3581400"/>
            <a:ext cx="3733800" cy="152400"/>
            <a:chOff x="4114800" y="3581400"/>
            <a:chExt cx="3733800" cy="152400"/>
          </a:xfrm>
        </p:grpSpPr>
        <p:grpSp>
          <p:nvGrpSpPr>
            <p:cNvPr id="114" name="Group 113"/>
            <p:cNvGrpSpPr/>
            <p:nvPr/>
          </p:nvGrpSpPr>
          <p:grpSpPr>
            <a:xfrm>
              <a:off x="4114800" y="3581400"/>
              <a:ext cx="3733800" cy="152400"/>
              <a:chOff x="4114800" y="3581400"/>
              <a:chExt cx="3733800" cy="152400"/>
            </a:xfrm>
          </p:grpSpPr>
          <p:grpSp>
            <p:nvGrpSpPr>
              <p:cNvPr id="53" name="Group 52"/>
              <p:cNvGrpSpPr/>
              <p:nvPr/>
            </p:nvGrpSpPr>
            <p:grpSpPr>
              <a:xfrm>
                <a:off x="4114800" y="3581400"/>
                <a:ext cx="3733800" cy="152400"/>
                <a:chOff x="1905000" y="3276600"/>
                <a:chExt cx="3733800" cy="152400"/>
              </a:xfrm>
            </p:grpSpPr>
            <p:sp>
              <p:nvSpPr>
                <p:cNvPr id="54" name="Oval 53"/>
                <p:cNvSpPr/>
                <p:nvPr/>
              </p:nvSpPr>
              <p:spPr>
                <a:xfrm>
                  <a:off x="4876800" y="3276600"/>
                  <a:ext cx="148602" cy="152400"/>
                </a:xfrm>
                <a:prstGeom prst="ellipse">
                  <a:avLst/>
                </a:prstGeom>
                <a:solidFill>
                  <a:srgbClr val="006C3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56" name="Group 55"/>
                <p:cNvGrpSpPr/>
                <p:nvPr/>
              </p:nvGrpSpPr>
              <p:grpSpPr>
                <a:xfrm>
                  <a:off x="1905000" y="3276600"/>
                  <a:ext cx="3733800" cy="152400"/>
                  <a:chOff x="1905000" y="3276600"/>
                  <a:chExt cx="3733800" cy="152400"/>
                </a:xfrm>
              </p:grpSpPr>
              <p:sp>
                <p:nvSpPr>
                  <p:cNvPr id="58" name="Oval 57"/>
                  <p:cNvSpPr/>
                  <p:nvPr/>
                </p:nvSpPr>
                <p:spPr>
                  <a:xfrm>
                    <a:off x="5490198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Oval 58"/>
                  <p:cNvSpPr/>
                  <p:nvPr/>
                </p:nvSpPr>
                <p:spPr>
                  <a:xfrm>
                    <a:off x="3048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1" name="Oval 60"/>
                  <p:cNvSpPr/>
                  <p:nvPr/>
                </p:nvSpPr>
                <p:spPr>
                  <a:xfrm>
                    <a:off x="1905000" y="3276600"/>
                    <a:ext cx="148602" cy="152400"/>
                  </a:xfrm>
                  <a:prstGeom prst="ellipse">
                    <a:avLst/>
                  </a:prstGeom>
                  <a:solidFill>
                    <a:srgbClr val="006C3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7" name="Oval 66"/>
              <p:cNvSpPr/>
              <p:nvPr/>
            </p:nvSpPr>
            <p:spPr>
              <a:xfrm>
                <a:off x="6175998" y="3581400"/>
                <a:ext cx="148602" cy="152400"/>
              </a:xfrm>
              <a:prstGeom prst="ellipse">
                <a:avLst/>
              </a:prstGeom>
              <a:solidFill>
                <a:srgbClr val="006C3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9" name="Oval 108"/>
            <p:cNvSpPr/>
            <p:nvPr/>
          </p:nvSpPr>
          <p:spPr>
            <a:xfrm>
              <a:off x="7696200" y="3581400"/>
              <a:ext cx="152400" cy="1449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0491" y="3876814"/>
                <a:ext cx="367986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/>
          <p:cNvGrpSpPr/>
          <p:nvPr/>
        </p:nvGrpSpPr>
        <p:grpSpPr>
          <a:xfrm>
            <a:off x="4263402" y="3810000"/>
            <a:ext cx="3429082" cy="1371600"/>
            <a:chOff x="4263402" y="3810000"/>
            <a:chExt cx="3429082" cy="1371600"/>
          </a:xfrm>
        </p:grpSpPr>
        <p:cxnSp>
          <p:nvCxnSpPr>
            <p:cNvPr id="115" name="Straight Connector 114"/>
            <p:cNvCxnSpPr/>
            <p:nvPr/>
          </p:nvCxnSpPr>
          <p:spPr>
            <a:xfrm>
              <a:off x="4263402" y="3810000"/>
              <a:ext cx="537198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 flipH="1">
              <a:off x="4953000" y="3810000"/>
              <a:ext cx="3048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/>
            <p:nvPr/>
          </p:nvCxnSpPr>
          <p:spPr>
            <a:xfrm flipH="1">
              <a:off x="5032836" y="3810000"/>
              <a:ext cx="1135647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 flipH="1">
              <a:off x="5181600" y="3810000"/>
              <a:ext cx="1905000" cy="9999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/>
            <p:cNvSpPr txBox="1"/>
            <p:nvPr/>
          </p:nvSpPr>
          <p:spPr>
            <a:xfrm>
              <a:off x="4572000" y="4719935"/>
              <a:ext cx="7537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6C31"/>
                  </a:solidFill>
                </a:rPr>
                <a:t>C</a:t>
              </a:r>
              <a:endParaRPr lang="en-US" b="1" dirty="0">
                <a:solidFill>
                  <a:srgbClr val="006C31"/>
                </a:solidFill>
              </a:endParaRPr>
            </a:p>
          </p:txBody>
        </p:sp>
        <p:cxnSp>
          <p:nvCxnSpPr>
            <p:cNvPr id="120" name="Straight Connector 119"/>
            <p:cNvCxnSpPr/>
            <p:nvPr/>
          </p:nvCxnSpPr>
          <p:spPr>
            <a:xfrm flipH="1">
              <a:off x="5332101" y="3810000"/>
              <a:ext cx="2360383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5" name="Right Arrow 124"/>
          <p:cNvSpPr/>
          <p:nvPr/>
        </p:nvSpPr>
        <p:spPr>
          <a:xfrm rot="5400000">
            <a:off x="7497024" y="3185628"/>
            <a:ext cx="489204" cy="213948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291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122" grpId="0" animBg="1"/>
      <p:bldP spid="4" grpId="0" animBg="1"/>
      <p:bldP spid="12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Application - III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781800" cy="17526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Computing</a:t>
            </a:r>
            <a:r>
              <a:rPr lang="en-US" sz="2800" b="1" dirty="0">
                <a:solidFill>
                  <a:srgbClr val="7030A0"/>
                </a:solidFill>
              </a:rPr>
              <a:t> Strongly connected components </a:t>
            </a:r>
            <a:r>
              <a:rPr lang="en-US" sz="2800" b="1" dirty="0">
                <a:solidFill>
                  <a:schemeClr val="tx1"/>
                </a:solidFill>
              </a:rPr>
              <a:t>of a directed graph.</a:t>
            </a:r>
          </a:p>
        </p:txBody>
      </p:sp>
    </p:spTree>
    <p:extLst>
      <p:ext uri="{BB962C8B-B14F-4D97-AF65-F5344CB8AC3E}">
        <p14:creationId xmlns:p14="http://schemas.microsoft.com/office/powerpoint/2010/main" val="14282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0083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919" y="3588834"/>
            <a:ext cx="156117" cy="1524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758283" y="3581400"/>
            <a:ext cx="6785517" cy="159834"/>
            <a:chOff x="758283" y="3581400"/>
            <a:chExt cx="6785517" cy="159834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29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80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948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66919" y="3588834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400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3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9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82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87683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37" name="Oval 3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6" name="Group 85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42" name="Oval 41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89" name="Group 88"/>
          <p:cNvGrpSpPr/>
          <p:nvPr/>
        </p:nvGrpSpPr>
        <p:grpSpPr>
          <a:xfrm>
            <a:off x="4586652" y="2971800"/>
            <a:ext cx="1189896" cy="533400"/>
            <a:chOff x="4586652" y="2971800"/>
            <a:chExt cx="1189896" cy="533400"/>
          </a:xfrm>
        </p:grpSpPr>
        <p:sp>
          <p:nvSpPr>
            <p:cNvPr id="87" name="Right Arrow 86"/>
            <p:cNvSpPr/>
            <p:nvPr/>
          </p:nvSpPr>
          <p:spPr>
            <a:xfrm rot="5400000">
              <a:off x="4449024" y="3153624"/>
              <a:ext cx="489204" cy="213948"/>
            </a:xfrm>
            <a:prstGeom prst="rightArrow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ight Arrow 87"/>
            <p:cNvSpPr/>
            <p:nvPr/>
          </p:nvSpPr>
          <p:spPr>
            <a:xfrm rot="5400000">
              <a:off x="5424972" y="3109428"/>
              <a:ext cx="489204" cy="213948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1" name="Oval 110"/>
          <p:cNvSpPr/>
          <p:nvPr/>
        </p:nvSpPr>
        <p:spPr>
          <a:xfrm>
            <a:off x="73914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77" y="3733800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1935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Group 61"/>
          <p:cNvGrpSpPr/>
          <p:nvPr/>
        </p:nvGrpSpPr>
        <p:grpSpPr>
          <a:xfrm flipV="1">
            <a:off x="836342" y="3810000"/>
            <a:ext cx="6555058" cy="1752600"/>
            <a:chOff x="836342" y="1828800"/>
            <a:chExt cx="6555058" cy="1676400"/>
          </a:xfrm>
        </p:grpSpPr>
        <p:grpSp>
          <p:nvGrpSpPr>
            <p:cNvPr id="63" name="Group 62"/>
            <p:cNvGrpSpPr/>
            <p:nvPr/>
          </p:nvGrpSpPr>
          <p:grpSpPr>
            <a:xfrm>
              <a:off x="4419598" y="1828800"/>
              <a:ext cx="2971802" cy="1676400"/>
              <a:chOff x="2590800" y="1905000"/>
              <a:chExt cx="2971802" cy="1676400"/>
            </a:xfrm>
          </p:grpSpPr>
          <p:cxnSp>
            <p:nvCxnSpPr>
              <p:cNvPr id="70" name="Straight Connector 69"/>
              <p:cNvCxnSpPr/>
              <p:nvPr/>
            </p:nvCxnSpPr>
            <p:spPr>
              <a:xfrm>
                <a:off x="2823036" y="2286000"/>
                <a:ext cx="379143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>
                <a:off x="2971800" y="2286000"/>
                <a:ext cx="16726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/>
              <p:nvPr/>
            </p:nvCxnSpPr>
            <p:spPr>
              <a:xfrm>
                <a:off x="3048000" y="2286000"/>
                <a:ext cx="1901285" cy="12512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3126058" y="2286000"/>
                <a:ext cx="2436544" cy="12954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/>
              <p:cNvSpPr txBox="1"/>
              <p:nvPr/>
            </p:nvSpPr>
            <p:spPr>
              <a:xfrm rot="10800000">
                <a:off x="2590800" y="1905000"/>
                <a:ext cx="78418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dirty="0"/>
                  <a:t> </a:t>
                </a:r>
                <a:r>
                  <a:rPr lang="en-US" sz="2400" b="1" dirty="0">
                    <a:solidFill>
                      <a:srgbClr val="FFC000"/>
                    </a:solidFill>
                  </a:rPr>
                  <a:t>D</a:t>
                </a:r>
                <a:endParaRPr lang="en-US" b="1" dirty="0">
                  <a:solidFill>
                    <a:srgbClr val="FFC000"/>
                  </a:solidFill>
                </a:endParaRPr>
              </a:p>
            </p:txBody>
          </p:sp>
        </p:grpSp>
        <p:cxnSp>
          <p:nvCxnSpPr>
            <p:cNvPr id="64" name="Straight Connector 63"/>
            <p:cNvCxnSpPr/>
            <p:nvPr/>
          </p:nvCxnSpPr>
          <p:spPr>
            <a:xfrm>
              <a:off x="4722501" y="2209800"/>
              <a:ext cx="1144899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H="1">
              <a:off x="4457540" y="2209800"/>
              <a:ext cx="129112" cy="12512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H="1">
              <a:off x="2744977" y="2209800"/>
              <a:ext cx="1712562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H="1">
              <a:off x="1217341" y="2209800"/>
              <a:ext cx="3202257" cy="1295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H="1">
              <a:off x="836342" y="2135832"/>
              <a:ext cx="3543138" cy="13251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5" name="Right Arrow 74"/>
          <p:cNvSpPr/>
          <p:nvPr/>
        </p:nvSpPr>
        <p:spPr>
          <a:xfrm rot="5400000">
            <a:off x="7192224" y="3185628"/>
            <a:ext cx="489204" cy="213948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7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23" grpId="0"/>
      <p:bldP spid="123" grpId="1"/>
      <p:bldP spid="75" grpId="0" animBg="1"/>
      <p:bldP spid="121" grpId="0" animBg="1"/>
      <p:bldP spid="7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Algorithm for </a:t>
            </a:r>
            <a:r>
              <a:rPr lang="en-US" sz="3200" b="1" dirty="0">
                <a:solidFill>
                  <a:srgbClr val="0070C0"/>
                </a:solidFill>
              </a:rPr>
              <a:t>computing </a:t>
            </a:r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s</a:t>
            </a:r>
            <a:endParaRPr lang="en-US" sz="3200" b="1" dirty="0">
              <a:solidFill>
                <a:srgbClr val="C00000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2283" y="3588834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1283" y="3581400"/>
            <a:ext cx="156117" cy="1524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719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5" name="Group 84"/>
          <p:cNvGrpSpPr/>
          <p:nvPr/>
        </p:nvGrpSpPr>
        <p:grpSpPr>
          <a:xfrm>
            <a:off x="1905000" y="3581400"/>
            <a:ext cx="2891802" cy="152400"/>
            <a:chOff x="1905000" y="3581400"/>
            <a:chExt cx="2891802" cy="152400"/>
          </a:xfrm>
        </p:grpSpPr>
        <p:sp>
          <p:nvSpPr>
            <p:cNvPr id="38" name="Oval 37"/>
            <p:cNvSpPr/>
            <p:nvPr/>
          </p:nvSpPr>
          <p:spPr>
            <a:xfrm>
              <a:off x="1905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22860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33528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/>
            <p:cNvSpPr/>
            <p:nvPr/>
          </p:nvSpPr>
          <p:spPr>
            <a:xfrm>
              <a:off x="4648200" y="3581400"/>
              <a:ext cx="148602" cy="15240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ight Arrow 86"/>
          <p:cNvSpPr/>
          <p:nvPr/>
        </p:nvSpPr>
        <p:spPr>
          <a:xfrm rot="5400000">
            <a:off x="4449024" y="3153624"/>
            <a:ext cx="489204" cy="213948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/>
          <p:cNvSpPr/>
          <p:nvPr/>
        </p:nvSpPr>
        <p:spPr>
          <a:xfrm>
            <a:off x="46482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381000" y="1524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6C31"/>
                </a:solidFill>
              </a:rPr>
              <a:t>C</a:t>
            </a:r>
            <a:endParaRPr lang="en-US" b="1" dirty="0">
              <a:solidFill>
                <a:srgbClr val="006C3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230868"/>
                <a:ext cx="303083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𝒛</m:t>
                      </m:r>
                    </m:oMath>
                  </m:oMathPara>
                </a14:m>
                <a:endParaRPr lang="en-US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356187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2414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981200"/>
                <a:ext cx="3035639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603" t="-6349" r="-2405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/>
          <p:cNvSpPr txBox="1"/>
          <p:nvPr/>
        </p:nvSpPr>
        <p:spPr>
          <a:xfrm>
            <a:off x="381000" y="23622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FFC000"/>
                </a:solidFill>
              </a:rPr>
              <a:t>D</a:t>
            </a:r>
            <a:endParaRPr lang="en-US" b="1" dirty="0">
              <a:solidFill>
                <a:srgbClr val="FFC00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524000" y="3581400"/>
            <a:ext cx="4191000" cy="152400"/>
            <a:chOff x="1524000" y="3581400"/>
            <a:chExt cx="4191000" cy="152400"/>
          </a:xfrm>
        </p:grpSpPr>
        <p:sp>
          <p:nvSpPr>
            <p:cNvPr id="57" name="Oval 56"/>
            <p:cNvSpPr/>
            <p:nvPr/>
          </p:nvSpPr>
          <p:spPr>
            <a:xfrm>
              <a:off x="3733800" y="3581400"/>
              <a:ext cx="148602" cy="152400"/>
            </a:xfrm>
            <a:prstGeom prst="ellipse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1524000" y="3581400"/>
              <a:ext cx="4191000" cy="152400"/>
              <a:chOff x="1524000" y="3581400"/>
              <a:chExt cx="4191000" cy="152400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566398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3048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1524000" y="3581400"/>
                <a:ext cx="148602" cy="152400"/>
              </a:xfrm>
              <a:prstGeom prst="ellipse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1601977" y="3810000"/>
            <a:ext cx="4038681" cy="1066800"/>
            <a:chOff x="1601977" y="3810000"/>
            <a:chExt cx="4038681" cy="1066800"/>
          </a:xfrm>
        </p:grpSpPr>
        <p:cxnSp>
          <p:nvCxnSpPr>
            <p:cNvPr id="81" name="Straight Connector 80"/>
            <p:cNvCxnSpPr/>
            <p:nvPr/>
          </p:nvCxnSpPr>
          <p:spPr>
            <a:xfrm>
              <a:off x="1601977" y="3810000"/>
              <a:ext cx="988823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flipH="1">
              <a:off x="2743200" y="3876814"/>
              <a:ext cx="381000" cy="6283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flipH="1">
              <a:off x="2823036" y="3810000"/>
              <a:ext cx="985066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flipH="1">
              <a:off x="2971800" y="3810000"/>
              <a:ext cx="2668858" cy="69518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2362200" y="4415135"/>
              <a:ext cx="7633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SCC</a:t>
              </a:r>
              <a:r>
                <a:rPr lang="en-US" dirty="0"/>
                <a:t> </a:t>
              </a:r>
              <a:r>
                <a:rPr lang="en-US" sz="2400" b="1" dirty="0">
                  <a:solidFill>
                    <a:srgbClr val="0070C0"/>
                  </a:solidFill>
                </a:rPr>
                <a:t>B</a:t>
              </a:r>
              <a:endParaRPr lang="en-US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3048000"/>
            <a:ext cx="1598341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Remove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B</a:t>
            </a:r>
            <a:endParaRPr lang="en-US" b="1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Execute BFS or DFS on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𝒛</m:t>
                    </m:r>
                  </m:oMath>
                </a14:m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2754868"/>
                <a:ext cx="3016403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13" t="-6349" r="-2419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/>
          <p:cNvSpPr/>
          <p:nvPr/>
        </p:nvSpPr>
        <p:spPr>
          <a:xfrm>
            <a:off x="5562600" y="3581400"/>
            <a:ext cx="152400" cy="144966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4" name="Right Arrow 93"/>
          <p:cNvSpPr/>
          <p:nvPr/>
        </p:nvSpPr>
        <p:spPr>
          <a:xfrm rot="5400000">
            <a:off x="5424972" y="3109428"/>
            <a:ext cx="489204" cy="21394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995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1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3" grpId="1"/>
      <p:bldP spid="93" grpId="0" animBg="1"/>
      <p:bldP spid="92" grpId="0" animBg="1"/>
      <p:bldP spid="112" grpId="0" animBg="1"/>
      <p:bldP spid="9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Algorithm for</a:t>
            </a:r>
            <a:r>
              <a:rPr lang="en-US" sz="3200" b="1" dirty="0">
                <a:solidFill>
                  <a:srgbClr val="7030A0"/>
                </a:solidFill>
              </a:rPr>
              <a:t> </a:t>
            </a:r>
            <a:r>
              <a:rPr lang="en-US" sz="3200" b="1" dirty="0">
                <a:solidFill>
                  <a:srgbClr val="0070C0"/>
                </a:solidFill>
              </a:rPr>
              <a:t>computing</a:t>
            </a:r>
            <a:r>
              <a:rPr lang="en-US" sz="3200" b="1" dirty="0">
                <a:solidFill>
                  <a:srgbClr val="7030A0"/>
                </a:solidFill>
              </a:rPr>
              <a:t> SCC</a:t>
            </a:r>
            <a:r>
              <a:rPr lang="en-US" sz="3200" b="1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Execute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DFS</a:t>
                </a:r>
                <a:r>
                  <a:rPr lang="en-US" sz="1800" dirty="0"/>
                  <a:t> in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and compute 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 </a:t>
                </a:r>
                <a:r>
                  <a:rPr lang="en-US" sz="1800" dirty="0">
                    <a:sym typeface="Wingdings" pitchFamily="2" charset="2"/>
                  </a:rPr>
                  <a:t>of all vertices;</a:t>
                </a:r>
                <a:r>
                  <a:rPr lang="en-US" sz="1800" b="1" dirty="0"/>
                  <a:t> 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stores the vertices in </a:t>
                </a:r>
                <a:r>
                  <a:rPr lang="en-US" sz="1800" b="1" dirty="0"/>
                  <a:t>decreasing order </a:t>
                </a:r>
                <a:r>
                  <a:rPr lang="en-US" sz="1800" dirty="0"/>
                  <a:t>of</a:t>
                </a:r>
                <a:r>
                  <a:rPr lang="en-US" sz="1800" b="1" dirty="0"/>
                  <a:t> </a:t>
                </a:r>
                <a:r>
                  <a:rPr lang="en-US" sz="1800" b="1" dirty="0">
                    <a:solidFill>
                      <a:srgbClr val="C00000"/>
                    </a:solidFill>
                    <a:sym typeface="Wingdings" pitchFamily="2" charset="2"/>
                  </a:rPr>
                  <a:t>Finish time</a:t>
                </a:r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denote the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 after reversing edge directions;</a:t>
                </a:r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</m:oMath>
                </a14:m>
                <a:r>
                  <a:rPr lang="en-US" sz="1800" dirty="0"/>
                  <a:t>,                              </a:t>
                </a:r>
                <a:endParaRPr lang="en-US" sz="1800" dirty="0">
                  <a:sym typeface="Wingdings" pitchFamily="2" charset="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>
                    <a:sym typeface="Wingdings" pitchFamily="2" charset="2"/>
                  </a:rPr>
                  <a:t> </a:t>
                </a:r>
                <a:r>
                  <a:rPr lang="en-US" sz="1800" dirty="0">
                    <a:solidFill>
                      <a:srgbClr val="0070C0"/>
                    </a:solidFill>
                    <a:sym typeface="Wingdings" pitchFamily="2" charset="2"/>
                  </a:rPr>
                  <a:t>1</a:t>
                </a:r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For each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L</a:t>
                </a:r>
                <a:r>
                  <a:rPr lang="en-US" sz="1800" dirty="0"/>
                  <a:t> do</a:t>
                </a:r>
              </a:p>
              <a:p>
                <a:pPr marL="0" indent="0">
                  <a:buNone/>
                </a:pPr>
                <a:r>
                  <a:rPr lang="en-US" sz="1800" dirty="0"/>
                  <a:t>{      If (not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])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{    Execute </a:t>
                </a:r>
                <a:r>
                  <a:rPr lang="en-US" sz="1800" b="1" dirty="0"/>
                  <a:t>BFS/DFS</a:t>
                </a:r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Let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 be the set of vertices reachable from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For (each vertex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in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A</a:t>
                </a:r>
                <a:r>
                  <a:rPr lang="en-US" sz="1800" dirty="0"/>
                  <a:t>){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{       </a:t>
                </a:r>
                <a:r>
                  <a:rPr lang="en-US" sz="1800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sz="1800" dirty="0"/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] </a:t>
                </a:r>
                <a:r>
                  <a:rPr lang="en-US" sz="1800" dirty="0">
                    <a:sym typeface="Wingdings" pitchFamily="2" charset="2"/>
                  </a:rPr>
                  <a:t> true;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                    </a:t>
                </a:r>
                <a:r>
                  <a:rPr lang="en-US" sz="1800" i="1" dirty="0">
                    <a:solidFill>
                      <a:srgbClr val="7030A0"/>
                    </a:solidFill>
                    <a:sym typeface="Wingdings" pitchFamily="2" charset="2"/>
                  </a:rPr>
                  <a:t>SCC-</a:t>
                </a:r>
                <a:r>
                  <a:rPr lang="en-US" sz="1800" i="1" dirty="0" err="1">
                    <a:solidFill>
                      <a:srgbClr val="7030A0"/>
                    </a:solidFill>
                    <a:sym typeface="Wingdings" pitchFamily="2" charset="2"/>
                  </a:rPr>
                  <a:t>num</a:t>
                </a:r>
                <a:r>
                  <a:rPr lang="en-US" sz="1800" dirty="0">
                    <a:sym typeface="Wingdings" pitchFamily="2" charset="2"/>
                  </a:rPr>
                  <a:t>[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]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;</a:t>
                </a: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                    </a:t>
                </a:r>
                <a:r>
                  <a:rPr lang="en-US" sz="1800" u="sng" dirty="0"/>
                  <a:t>remove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18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along with all its edges} 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}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          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++;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} </a:t>
                </a:r>
              </a:p>
              <a:p>
                <a:pPr marL="0" indent="0">
                  <a:buNone/>
                </a:pPr>
                <a:r>
                  <a:rPr lang="en-US" sz="1800" dirty="0"/>
                  <a:t>} 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82390"/>
                <a:ext cx="8229600" cy="5347010"/>
              </a:xfrm>
              <a:blipFill rotWithShape="1">
                <a:blip r:embed="rId2"/>
                <a:stretch>
                  <a:fillRect l="-593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SCC-found</a:t>
                </a:r>
                <a:r>
                  <a:rPr lang="en-US" dirty="0"/>
                  <a:t>[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dirty="0"/>
                  <a:t>]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068" y="2209800"/>
                <a:ext cx="1420966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863" t="-8333" r="-729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470070" y="2209800"/>
            <a:ext cx="102573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Wingdings" pitchFamily="2" charset="2"/>
              </a:rPr>
              <a:t> </a:t>
            </a:r>
            <a:r>
              <a:rPr lang="en-US" b="1" dirty="0">
                <a:sym typeface="Wingdings" pitchFamily="2" charset="2"/>
              </a:rPr>
              <a:t>false </a:t>
            </a:r>
            <a:r>
              <a:rPr lang="en-US" dirty="0">
                <a:sym typeface="Wingdings" pitchFamily="2" charset="2"/>
              </a:rPr>
              <a:t>;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124200" y="11430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3200" y="1600200"/>
            <a:ext cx="3886200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4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6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Theorem</a:t>
                </a:r>
                <a:r>
                  <a:rPr lang="en-US" sz="2000" b="1" dirty="0"/>
                  <a:t>:</a:t>
                </a:r>
                <a:r>
                  <a:rPr lang="en-US" sz="2000" dirty="0"/>
                  <a:t> We can compute SCCs of a directed graph in </a:t>
                </a:r>
                <a:r>
                  <a:rPr lang="en-US" sz="2000" b="1" dirty="0"/>
                  <a:t>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time.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1800" i="1" dirty="0"/>
              </a:p>
              <a:p>
                <a:pPr marL="0" indent="0">
                  <a:buNone/>
                </a:pPr>
                <a:r>
                  <a:rPr lang="en-US" sz="1800" i="1" dirty="0"/>
                  <a:t>This algorithm we discussed was designed by </a:t>
                </a:r>
                <a:r>
                  <a:rPr lang="en-US" sz="1800" b="1" i="1" dirty="0"/>
                  <a:t>S. </a:t>
                </a:r>
                <a:r>
                  <a:rPr lang="en-US" sz="1800" b="1" i="1" dirty="0" err="1"/>
                  <a:t>Rao</a:t>
                </a:r>
                <a:r>
                  <a:rPr lang="en-US" sz="1800" b="1" i="1" dirty="0"/>
                  <a:t> </a:t>
                </a:r>
                <a:r>
                  <a:rPr lang="en-US" sz="1800" b="1" i="1" dirty="0" err="1"/>
                  <a:t>Kosaraju</a:t>
                </a:r>
                <a:r>
                  <a:rPr lang="en-US" sz="1800" i="1" dirty="0"/>
                  <a:t> in 1978. It is the simplest as well as the optimal algorithm for this problem till date. However, there also exist two more algorithms for this problem. They make a single DFS traversal but are slightly more difficult. </a:t>
                </a:r>
              </a:p>
              <a:p>
                <a:r>
                  <a:rPr lang="en-US" sz="1800" dirty="0"/>
                  <a:t>One such algorithm make use of a </a:t>
                </a:r>
                <a:r>
                  <a:rPr lang="en-US" sz="1800" u="sng" dirty="0"/>
                  <a:t>stack</a:t>
                </a:r>
                <a:r>
                  <a:rPr lang="en-US" sz="1800" dirty="0"/>
                  <a:t> and the </a:t>
                </a:r>
                <a:r>
                  <a:rPr lang="en-US" sz="1800" u="sng" dirty="0"/>
                  <a:t>classification of edges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This algorithm is similar in spirit to the “algorithm for biconnected components” which we did in </a:t>
                </a:r>
                <a:r>
                  <a:rPr lang="en-US" sz="1800" b="1" dirty="0"/>
                  <a:t>ESO207</a:t>
                </a:r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It will be really fun to re-invent this algorithm.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Note</a:t>
                </a:r>
                <a:r>
                  <a:rPr lang="en-US" sz="1800" dirty="0"/>
                  <a:t>:  </a:t>
                </a:r>
              </a:p>
              <a:p>
                <a:pPr marL="0" indent="0">
                  <a:buNone/>
                </a:pPr>
                <a:r>
                  <a:rPr lang="en-US" sz="1800" dirty="0"/>
                  <a:t>This exercise is only for highly motivated students. </a:t>
                </a:r>
              </a:p>
              <a:p>
                <a:pPr marL="0" indent="0">
                  <a:buNone/>
                </a:pPr>
                <a:r>
                  <a:rPr lang="en-US" sz="1800" dirty="0"/>
                  <a:t>It will never be asked in the exams </a:t>
                </a:r>
                <a:r>
                  <a:rPr lang="en-US" sz="1800" dirty="0">
                    <a:sym typeface="Wingdings" pitchFamily="2" charset="2"/>
                  </a:rPr>
                  <a:t>. So ponder over it peacefully.</a:t>
                </a:r>
                <a:endParaRPr lang="en-US" sz="1800" dirty="0"/>
              </a:p>
              <a:p>
                <a:pPr marL="0" indent="0">
                  <a:buNone/>
                </a:pPr>
                <a:endParaRPr lang="en-US" sz="1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334000"/>
              </a:xfrm>
              <a:blipFill>
                <a:blip r:embed="rId2"/>
                <a:stretch>
                  <a:fillRect l="-772" t="-713" r="-1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693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ctr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 graph </a:t>
                </a:r>
                <a:r>
                  <a:rPr lang="en-US" b="1" dirty="0"/>
                  <a:t>of</a:t>
                </a:r>
                <a:r>
                  <a:rPr lang="en-US" b="1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28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>
            <a:stCxn id="138" idx="1"/>
            <a:endCxn id="142" idx="0"/>
          </p:cNvCxnSpPr>
          <p:nvPr/>
        </p:nvCxnSpPr>
        <p:spPr>
          <a:xfrm flipH="1">
            <a:off x="6809277" y="958335"/>
            <a:ext cx="560876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>
            <a:stCxn id="138" idx="3"/>
            <a:endCxn id="163" idx="0"/>
          </p:cNvCxnSpPr>
          <p:nvPr/>
        </p:nvCxnSpPr>
        <p:spPr>
          <a:xfrm>
            <a:off x="7772400" y="958335"/>
            <a:ext cx="582124" cy="10111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138" idx="1"/>
          </p:cNvCxnSpPr>
          <p:nvPr/>
        </p:nvCxnSpPr>
        <p:spPr>
          <a:xfrm rot="10800000" flipV="1">
            <a:off x="6705601" y="958335"/>
            <a:ext cx="664553" cy="1011196"/>
          </a:xfrm>
          <a:prstGeom prst="curvedConnector2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42" idx="2"/>
            <a:endCxn id="164" idx="0"/>
          </p:cNvCxnSpPr>
          <p:nvPr/>
        </p:nvCxnSpPr>
        <p:spPr>
          <a:xfrm flipH="1">
            <a:off x="6373324" y="2362200"/>
            <a:ext cx="435953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42" idx="2"/>
            <a:endCxn id="165" idx="0"/>
          </p:cNvCxnSpPr>
          <p:nvPr/>
        </p:nvCxnSpPr>
        <p:spPr>
          <a:xfrm>
            <a:off x="6809277" y="2362200"/>
            <a:ext cx="381000" cy="750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42" idx="3"/>
            <a:endCxn id="163" idx="1"/>
          </p:cNvCxnSpPr>
          <p:nvPr/>
        </p:nvCxnSpPr>
        <p:spPr>
          <a:xfrm>
            <a:off x="7010400" y="2165866"/>
            <a:ext cx="11430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/>
          <p:cNvCxnSpPr>
            <a:stCxn id="199" idx="2"/>
            <a:endCxn id="201" idx="0"/>
          </p:cNvCxnSpPr>
          <p:nvPr/>
        </p:nvCxnSpPr>
        <p:spPr>
          <a:xfrm flipH="1">
            <a:off x="6961677" y="4736069"/>
            <a:ext cx="707047" cy="8148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ight Arrow 53"/>
          <p:cNvSpPr/>
          <p:nvPr/>
        </p:nvSpPr>
        <p:spPr>
          <a:xfrm>
            <a:off x="4724400" y="1154669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ight Arrow 202"/>
          <p:cNvSpPr/>
          <p:nvPr/>
        </p:nvSpPr>
        <p:spPr>
          <a:xfrm>
            <a:off x="4648200" y="4648200"/>
            <a:ext cx="914400" cy="100636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/>
          <p:cNvGrpSpPr/>
          <p:nvPr/>
        </p:nvGrpSpPr>
        <p:grpSpPr>
          <a:xfrm>
            <a:off x="7370153" y="685800"/>
            <a:ext cx="1068673" cy="468869"/>
            <a:chOff x="7370153" y="685800"/>
            <a:chExt cx="1068673" cy="468869"/>
          </a:xfrm>
        </p:grpSpPr>
        <p:pic>
          <p:nvPicPr>
            <p:cNvPr id="13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153" y="7620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55" name="TextBox 54"/>
            <p:cNvSpPr txBox="1"/>
            <p:nvPr/>
          </p:nvSpPr>
          <p:spPr>
            <a:xfrm>
              <a:off x="7848600" y="685800"/>
              <a:ext cx="5902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x,y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153400" y="1969531"/>
            <a:ext cx="1092333" cy="392669"/>
            <a:chOff x="8153400" y="1969531"/>
            <a:chExt cx="1092333" cy="392669"/>
          </a:xfrm>
        </p:grpSpPr>
        <p:pic>
          <p:nvPicPr>
            <p:cNvPr id="16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4" name="TextBox 203"/>
            <p:cNvSpPr txBox="1"/>
            <p:nvPr/>
          </p:nvSpPr>
          <p:spPr>
            <a:xfrm>
              <a:off x="8477574" y="1981200"/>
              <a:ext cx="768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p,q,r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562600" y="1916668"/>
            <a:ext cx="1447800" cy="445532"/>
            <a:chOff x="5562600" y="1916668"/>
            <a:chExt cx="1447800" cy="445532"/>
          </a:xfrm>
        </p:grpSpPr>
        <p:pic>
          <p:nvPicPr>
            <p:cNvPr id="1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8153" y="1969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7" name="TextBox 206"/>
            <p:cNvSpPr txBox="1"/>
            <p:nvPr/>
          </p:nvSpPr>
          <p:spPr>
            <a:xfrm>
              <a:off x="5562600" y="1916668"/>
              <a:ext cx="9099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u,v,w,j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989153" y="3112531"/>
            <a:ext cx="759179" cy="392669"/>
            <a:chOff x="6989153" y="3112531"/>
            <a:chExt cx="759179" cy="392669"/>
          </a:xfrm>
        </p:grpSpPr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9153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8" name="TextBox 207"/>
            <p:cNvSpPr txBox="1"/>
            <p:nvPr/>
          </p:nvSpPr>
          <p:spPr>
            <a:xfrm>
              <a:off x="7315200" y="3124200"/>
              <a:ext cx="4331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{k}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791200" y="3112531"/>
            <a:ext cx="783247" cy="392669"/>
            <a:chOff x="5791200" y="3112531"/>
            <a:chExt cx="783247" cy="392669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2200" y="31125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09" name="TextBox 208"/>
            <p:cNvSpPr txBox="1"/>
            <p:nvPr/>
          </p:nvSpPr>
          <p:spPr>
            <a:xfrm>
              <a:off x="5791200" y="31242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{t}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7467600" y="4343400"/>
            <a:ext cx="1218113" cy="392669"/>
            <a:chOff x="7467600" y="4343400"/>
            <a:chExt cx="1218113" cy="392669"/>
          </a:xfrm>
        </p:grpSpPr>
        <p:pic>
          <p:nvPicPr>
            <p:cNvPr id="19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67600" y="4343400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0" name="TextBox 209"/>
            <p:cNvSpPr txBox="1"/>
            <p:nvPr/>
          </p:nvSpPr>
          <p:spPr>
            <a:xfrm>
              <a:off x="7899920" y="4355068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</a:t>
              </a:r>
              <a:r>
                <a:rPr lang="en-US" dirty="0" err="1"/>
                <a:t>b,c,d</a:t>
              </a:r>
              <a:r>
                <a:rPr lang="en-US" dirty="0"/>
                <a:t>}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375920" y="5550931"/>
            <a:ext cx="786880" cy="392669"/>
            <a:chOff x="6375920" y="5550931"/>
            <a:chExt cx="786880" cy="392669"/>
          </a:xfrm>
        </p:grpSpPr>
        <p:pic>
          <p:nvPicPr>
            <p:cNvPr id="20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60553" y="5550931"/>
              <a:ext cx="402247" cy="3926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1" name="TextBox 210"/>
            <p:cNvSpPr txBox="1"/>
            <p:nvPr/>
          </p:nvSpPr>
          <p:spPr>
            <a:xfrm>
              <a:off x="6375920" y="5574268"/>
              <a:ext cx="450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{h}</a:t>
              </a:r>
            </a:p>
          </p:txBody>
        </p:sp>
      </p:grpSp>
      <p:cxnSp>
        <p:nvCxnSpPr>
          <p:cNvPr id="212" name="Straight Arrow Connector 211"/>
          <p:cNvCxnSpPr>
            <a:stCxn id="27" idx="1"/>
          </p:cNvCxnSpPr>
          <p:nvPr/>
        </p:nvCxnSpPr>
        <p:spPr>
          <a:xfrm flipH="1">
            <a:off x="1905001" y="5681547"/>
            <a:ext cx="838199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urved Connector 213"/>
          <p:cNvCxnSpPr>
            <a:stCxn id="199" idx="2"/>
          </p:cNvCxnSpPr>
          <p:nvPr/>
        </p:nvCxnSpPr>
        <p:spPr>
          <a:xfrm rot="5400000">
            <a:off x="6874459" y="4768334"/>
            <a:ext cx="826530" cy="762000"/>
          </a:xfrm>
          <a:prstGeom prst="curvedConnector3">
            <a:avLst>
              <a:gd name="adj1" fmla="val -2617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urved Connector 214"/>
          <p:cNvCxnSpPr>
            <a:stCxn id="142" idx="2"/>
          </p:cNvCxnSpPr>
          <p:nvPr/>
        </p:nvCxnSpPr>
        <p:spPr>
          <a:xfrm rot="5400000">
            <a:off x="6120363" y="2511486"/>
            <a:ext cx="838200" cy="539629"/>
          </a:xfrm>
          <a:prstGeom prst="curvedConnector3">
            <a:avLst>
              <a:gd name="adj1" fmla="val -1885"/>
            </a:avLst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itle 7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  <a:endParaRPr lang="en-US" sz="3200" dirty="0"/>
          </a:p>
        </p:txBody>
      </p:sp>
      <p:sp>
        <p:nvSpPr>
          <p:cNvPr id="75" name="Content Placeholder 7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216" name="TextBox 215"/>
          <p:cNvSpPr txBox="1"/>
          <p:nvPr/>
        </p:nvSpPr>
        <p:spPr>
          <a:xfrm>
            <a:off x="2667000" y="565046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0" name="Group 79"/>
          <p:cNvGrpSpPr/>
          <p:nvPr/>
        </p:nvGrpSpPr>
        <p:grpSpPr>
          <a:xfrm>
            <a:off x="6368534" y="5942756"/>
            <a:ext cx="2546866" cy="762844"/>
            <a:chOff x="6368534" y="5942756"/>
            <a:chExt cx="2546866" cy="762844"/>
          </a:xfrm>
        </p:grpSpPr>
        <p:sp>
          <p:nvSpPr>
            <p:cNvPr id="76" name="Right Brace 75"/>
            <p:cNvSpPr/>
            <p:nvPr/>
          </p:nvSpPr>
          <p:spPr>
            <a:xfrm rot="5400000">
              <a:off x="7451045" y="4860245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SCC</a:t>
                  </a:r>
                  <a:r>
                    <a:rPr lang="en-US" dirty="0"/>
                    <a:t> graph of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𝑮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5651" y="6336268"/>
                  <a:ext cx="1582549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3462" t="-8197" r="-53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8" name="Group 77"/>
          <p:cNvGrpSpPr/>
          <p:nvPr/>
        </p:nvGrpSpPr>
        <p:grpSpPr>
          <a:xfrm>
            <a:off x="958334" y="5943600"/>
            <a:ext cx="2546866" cy="750332"/>
            <a:chOff x="958334" y="5943600"/>
            <a:chExt cx="2546866" cy="750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7" name="TextBox 216"/>
                <p:cNvSpPr txBox="1"/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7" name="TextBox 2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9144" y="6324600"/>
                  <a:ext cx="393056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20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8" name="Right Brace 217"/>
            <p:cNvSpPr/>
            <p:nvPr/>
          </p:nvSpPr>
          <p:spPr>
            <a:xfrm rot="5400000">
              <a:off x="2040845" y="4861089"/>
              <a:ext cx="381844" cy="2546866"/>
            </a:xfrm>
            <a:prstGeom prst="rightBrac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8173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" dur="2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2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4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 animBg="1"/>
      <p:bldP spid="109" grpId="0" animBg="1"/>
      <p:bldP spid="110" grpId="0" animBg="1"/>
      <p:bldP spid="112" grpId="0" animBg="1"/>
      <p:bldP spid="116" grpId="0" animBg="1"/>
      <p:bldP spid="151" grpId="0" animBg="1"/>
      <p:bldP spid="159" grpId="0" animBg="1"/>
      <p:bldP spid="54" grpId="0" animBg="1"/>
      <p:bldP spid="20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SCC</a:t>
            </a:r>
            <a:r>
              <a:rPr lang="en-US" sz="3200" b="1" dirty="0"/>
              <a:t> graph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dirty="0"/>
                  <a:t>: For a given directed graph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r>
                  <a:rPr lang="en-US" sz="2000" dirty="0"/>
                  <a:t>Transform each SCC into a single vertex</a:t>
                </a:r>
              </a:p>
              <a:p>
                <a:r>
                  <a:rPr lang="en-US" sz="2000" dirty="0"/>
                  <a:t>Remove multiple edges</a:t>
                </a:r>
              </a:p>
              <a:p>
                <a:pPr marL="0" indent="0">
                  <a:buNone/>
                </a:pPr>
                <a:r>
                  <a:rPr lang="en-US" sz="2000" dirty="0"/>
                  <a:t>This is the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Lemma</a:t>
                </a:r>
                <a:r>
                  <a:rPr lang="en-US" sz="2000" dirty="0"/>
                  <a:t>: SCC graph of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000" dirty="0"/>
                  <a:t> is a directed acyclic graph.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Application 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Suppose we wish to compute a function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𝑽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𝑹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 err="1"/>
                  <a:t>s.t.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</m:oMath>
                </a14:m>
                <a:r>
                  <a:rPr lang="en-US" sz="2000" dirty="0"/>
                  <a:t> takes </a:t>
                </a:r>
                <a:r>
                  <a:rPr lang="en-US" sz="2000" b="1" u="sng" dirty="0"/>
                  <a:t>same</a:t>
                </a:r>
                <a:r>
                  <a:rPr lang="en-US" sz="2000" dirty="0"/>
                  <a:t> value on all vertices of a SCC.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it suffices to compute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𝒇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on SCC graph.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3478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Strongly connected components</a:t>
            </a:r>
            <a:br>
              <a:rPr lang="en-US" sz="3200" b="1" dirty="0">
                <a:solidFill>
                  <a:srgbClr val="7030A0"/>
                </a:solidFill>
              </a:rPr>
            </a:br>
            <a:endParaRPr lang="en-US" sz="32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Definition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:</a:t>
                </a:r>
                <a:r>
                  <a:rPr lang="en-US" sz="2000" dirty="0"/>
                  <a:t> Two vertices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are said to be </a:t>
                </a:r>
                <a:r>
                  <a:rPr lang="en-US" sz="2000" b="1" dirty="0"/>
                  <a:t>strongly connected </a:t>
                </a:r>
                <a:r>
                  <a:rPr lang="en-US" sz="2000" dirty="0"/>
                  <a:t>if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𝒗</m:t>
                    </m:r>
                  </m:oMath>
                </a14:m>
                <a:r>
                  <a:rPr lang="en-US" sz="2000" dirty="0"/>
                  <a:t> is reachable from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</a:rPr>
                      <m:t>𝒖</m:t>
                    </m:r>
                  </m:oMath>
                </a14:m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A strongly connected component</a:t>
                </a:r>
                <a:r>
                  <a:rPr lang="en-US" sz="2000" b="1" dirty="0"/>
                  <a:t>: 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a maximal subset of “strongly connected vertices”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4983163"/>
              </a:xfrm>
              <a:blipFill rotWithShape="1">
                <a:blip r:embed="rId2"/>
                <a:stretch>
                  <a:fillRect l="-741" t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2" name="Group 81"/>
          <p:cNvGrpSpPr/>
          <p:nvPr/>
        </p:nvGrpSpPr>
        <p:grpSpPr>
          <a:xfrm>
            <a:off x="988906" y="3124200"/>
            <a:ext cx="7088294" cy="3505200"/>
            <a:chOff x="988906" y="3124200"/>
            <a:chExt cx="7088294" cy="3505200"/>
          </a:xfrm>
        </p:grpSpPr>
        <p:grpSp>
          <p:nvGrpSpPr>
            <p:cNvPr id="49" name="Group 48"/>
            <p:cNvGrpSpPr/>
            <p:nvPr/>
          </p:nvGrpSpPr>
          <p:grpSpPr>
            <a:xfrm>
              <a:off x="988906" y="4050268"/>
              <a:ext cx="2592494" cy="2579132"/>
              <a:chOff x="988906" y="1459468"/>
              <a:chExt cx="2592494" cy="2579132"/>
            </a:xfrm>
          </p:grpSpPr>
          <p:sp>
            <p:nvSpPr>
              <p:cNvPr id="50" name="TextBox 49"/>
              <p:cNvSpPr txBox="1"/>
              <p:nvPr/>
            </p:nvSpPr>
            <p:spPr>
              <a:xfrm>
                <a:off x="1979506" y="14594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</a:t>
                </a: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1447800" y="19050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1065106" y="2754868"/>
                <a:ext cx="349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988906" y="36692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2131906" y="36576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</a:t>
                </a:r>
              </a:p>
            </p:txBody>
          </p:sp>
          <p:sp>
            <p:nvSpPr>
              <p:cNvPr id="55" name="TextBox 54"/>
              <p:cNvSpPr txBox="1"/>
              <p:nvPr/>
            </p:nvSpPr>
            <p:spPr>
              <a:xfrm>
                <a:off x="3046306" y="1981200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</a:t>
                </a: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3274906" y="2907268"/>
                <a:ext cx="306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1905000" y="2754868"/>
                <a:ext cx="239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j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590800" y="2971800"/>
                <a:ext cx="264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</a:p>
            </p:txBody>
          </p:sp>
        </p:grpSp>
        <p:grpSp>
          <p:nvGrpSpPr>
            <p:cNvPr id="72" name="Group 71"/>
            <p:cNvGrpSpPr/>
            <p:nvPr/>
          </p:nvGrpSpPr>
          <p:grpSpPr>
            <a:xfrm>
              <a:off x="1150436" y="3124200"/>
              <a:ext cx="6926764" cy="3276600"/>
              <a:chOff x="1150436" y="3124200"/>
              <a:chExt cx="6926764" cy="3276600"/>
            </a:xfrm>
          </p:grpSpPr>
          <p:pic>
            <p:nvPicPr>
              <p:cNvPr id="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600" y="4899103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05599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200" y="5910147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96198" y="4951142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0" name="Straight Arrow Connector 9"/>
              <p:cNvCxnSpPr>
                <a:endCxn id="7" idx="0"/>
              </p:cNvCxnSpPr>
              <p:nvPr/>
            </p:nvCxnSpPr>
            <p:spPr>
              <a:xfrm flipH="1">
                <a:off x="6783658" y="5029200"/>
                <a:ext cx="24668" cy="880947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stCxn id="9" idx="2"/>
                <a:endCxn id="8" idx="0"/>
              </p:cNvCxnSpPr>
              <p:nvPr/>
            </p:nvCxnSpPr>
            <p:spPr>
              <a:xfrm>
                <a:off x="7774257" y="5103542"/>
                <a:ext cx="2" cy="80660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>
                <a:stCxn id="6" idx="3"/>
                <a:endCxn id="9" idx="1"/>
              </p:cNvCxnSpPr>
              <p:nvPr/>
            </p:nvCxnSpPr>
            <p:spPr>
              <a:xfrm>
                <a:off x="6861717" y="4975303"/>
                <a:ext cx="834481" cy="5203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6" idx="3"/>
                <a:endCxn id="8" idx="1"/>
              </p:cNvCxnSpPr>
              <p:nvPr/>
            </p:nvCxnSpPr>
            <p:spPr>
              <a:xfrm>
                <a:off x="6861717" y="4975303"/>
                <a:ext cx="834483" cy="101104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Curved Connector 13"/>
              <p:cNvCxnSpPr>
                <a:stCxn id="8" idx="3"/>
              </p:cNvCxnSpPr>
              <p:nvPr/>
            </p:nvCxnSpPr>
            <p:spPr>
              <a:xfrm flipH="1" flipV="1">
                <a:off x="6854282" y="4939061"/>
                <a:ext cx="998035" cy="1047286"/>
              </a:xfrm>
              <a:prstGeom prst="curvedConnector4">
                <a:avLst>
                  <a:gd name="adj1" fmla="val -22905"/>
                  <a:gd name="adj2" fmla="val 144144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5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98486" y="3276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16" name="Straight Arrow Connector 15"/>
              <p:cNvCxnSpPr>
                <a:stCxn id="15" idx="2"/>
                <a:endCxn id="17" idx="0"/>
              </p:cNvCxnSpPr>
              <p:nvPr/>
            </p:nvCxnSpPr>
            <p:spPr>
              <a:xfrm flipH="1">
                <a:off x="2064836" y="3429000"/>
                <a:ext cx="411709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7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6777" y="3962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8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0956" y="40386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1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83836" y="4648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0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8255" y="466121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9036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2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49822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3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72883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4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50436" y="6248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5" name="Straight Arrow Connector 24"/>
              <p:cNvCxnSpPr>
                <a:stCxn id="15" idx="2"/>
                <a:endCxn id="18" idx="0"/>
              </p:cNvCxnSpPr>
              <p:nvPr/>
            </p:nvCxnSpPr>
            <p:spPr>
              <a:xfrm>
                <a:off x="2476545" y="3429000"/>
                <a:ext cx="41247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6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73678" y="54864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27" name="Straight Arrow Connector 26"/>
              <p:cNvCxnSpPr>
                <a:stCxn id="17" idx="2"/>
                <a:endCxn id="19" idx="0"/>
              </p:cNvCxnSpPr>
              <p:nvPr/>
            </p:nvCxnSpPr>
            <p:spPr>
              <a:xfrm flipH="1">
                <a:off x="1761895" y="4114800"/>
                <a:ext cx="302941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19" idx="2"/>
                <a:endCxn id="21" idx="0"/>
              </p:cNvCxnSpPr>
              <p:nvPr/>
            </p:nvCxnSpPr>
            <p:spPr>
              <a:xfrm flipH="1">
                <a:off x="1457095" y="4800600"/>
                <a:ext cx="304800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9" idx="2"/>
                <a:endCxn id="22" idx="0"/>
              </p:cNvCxnSpPr>
              <p:nvPr/>
            </p:nvCxnSpPr>
            <p:spPr>
              <a:xfrm>
                <a:off x="1761895" y="4800600"/>
                <a:ext cx="465986" cy="6858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stCxn id="26" idx="0"/>
                <a:endCxn id="20" idx="1"/>
              </p:cNvCxnSpPr>
              <p:nvPr/>
            </p:nvCxnSpPr>
            <p:spPr>
              <a:xfrm flipV="1">
                <a:off x="2751737" y="4737410"/>
                <a:ext cx="136518" cy="7489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20" idx="2"/>
                <a:endCxn id="23" idx="0"/>
              </p:cNvCxnSpPr>
              <p:nvPr/>
            </p:nvCxnSpPr>
            <p:spPr>
              <a:xfrm>
                <a:off x="2966314" y="4813610"/>
                <a:ext cx="384628" cy="67279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2"/>
                <a:endCxn id="20" idx="1"/>
              </p:cNvCxnSpPr>
              <p:nvPr/>
            </p:nvCxnSpPr>
            <p:spPr>
              <a:xfrm>
                <a:off x="2064836" y="4114800"/>
                <a:ext cx="823419" cy="6226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21" idx="2"/>
                <a:endCxn id="24" idx="0"/>
              </p:cNvCxnSpPr>
              <p:nvPr/>
            </p:nvCxnSpPr>
            <p:spPr>
              <a:xfrm flipH="1">
                <a:off x="1228495" y="5638800"/>
                <a:ext cx="228600" cy="6096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>
                <a:stCxn id="18" idx="1"/>
                <a:endCxn id="17" idx="3"/>
              </p:cNvCxnSpPr>
              <p:nvPr/>
            </p:nvCxnSpPr>
            <p:spPr>
              <a:xfrm flipH="1" flipV="1">
                <a:off x="2142894" y="4038600"/>
                <a:ext cx="668062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18" idx="2"/>
                <a:endCxn id="20" idx="0"/>
              </p:cNvCxnSpPr>
              <p:nvPr/>
            </p:nvCxnSpPr>
            <p:spPr>
              <a:xfrm>
                <a:off x="2889015" y="4191000"/>
                <a:ext cx="77299" cy="47021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urved Connector 35"/>
              <p:cNvCxnSpPr>
                <a:endCxn id="17" idx="1"/>
              </p:cNvCxnSpPr>
              <p:nvPr/>
            </p:nvCxnSpPr>
            <p:spPr>
              <a:xfrm flipV="1">
                <a:off x="1414882" y="4038600"/>
                <a:ext cx="571895" cy="1491734"/>
              </a:xfrm>
              <a:prstGeom prst="curvedConnector3">
                <a:avLst>
                  <a:gd name="adj1" fmla="val -55293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>
                <a:stCxn id="22" idx="1"/>
                <a:endCxn id="24" idx="3"/>
              </p:cNvCxnSpPr>
              <p:nvPr/>
            </p:nvCxnSpPr>
            <p:spPr>
              <a:xfrm flipH="1">
                <a:off x="1306553" y="5562600"/>
                <a:ext cx="843269" cy="762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stCxn id="22" idx="2"/>
                <a:endCxn id="39" idx="0"/>
              </p:cNvCxnSpPr>
              <p:nvPr/>
            </p:nvCxnSpPr>
            <p:spPr>
              <a:xfrm>
                <a:off x="2227881" y="5638800"/>
                <a:ext cx="63697" cy="5334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9" name="Picture 2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3519" y="6172200"/>
                <a:ext cx="156117" cy="1524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0" name="Straight Arrow Connector 39"/>
              <p:cNvCxnSpPr>
                <a:stCxn id="23" idx="1"/>
                <a:endCxn id="26" idx="3"/>
              </p:cNvCxnSpPr>
              <p:nvPr/>
            </p:nvCxnSpPr>
            <p:spPr>
              <a:xfrm flipH="1">
                <a:off x="2829795" y="5562600"/>
                <a:ext cx="443088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/>
              <p:cNvGrpSpPr/>
              <p:nvPr/>
            </p:nvGrpSpPr>
            <p:grpSpPr>
              <a:xfrm>
                <a:off x="2209800" y="3124200"/>
                <a:ext cx="974662" cy="1143000"/>
                <a:chOff x="2209800" y="533400"/>
                <a:chExt cx="974662" cy="1143000"/>
              </a:xfrm>
            </p:grpSpPr>
            <p:sp>
              <p:nvSpPr>
                <p:cNvPr id="42" name="TextBox 41"/>
                <p:cNvSpPr txBox="1"/>
                <p:nvPr/>
              </p:nvSpPr>
              <p:spPr>
                <a:xfrm>
                  <a:off x="2209800" y="533400"/>
                  <a:ext cx="2840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</a:p>
              </p:txBody>
            </p:sp>
            <p:sp>
              <p:nvSpPr>
                <p:cNvPr id="43" name="TextBox 42"/>
                <p:cNvSpPr txBox="1"/>
                <p:nvPr/>
              </p:nvSpPr>
              <p:spPr>
                <a:xfrm>
                  <a:off x="2895600" y="1307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</a:p>
              </p:txBody>
            </p:sp>
          </p:grpSp>
          <p:grpSp>
            <p:nvGrpSpPr>
              <p:cNvPr id="44" name="Group 43"/>
              <p:cNvGrpSpPr/>
              <p:nvPr/>
            </p:nvGrpSpPr>
            <p:grpSpPr>
              <a:xfrm>
                <a:off x="6475306" y="4800600"/>
                <a:ext cx="1601894" cy="1600200"/>
                <a:chOff x="6475306" y="2209800"/>
                <a:chExt cx="1601894" cy="1600200"/>
              </a:xfrm>
            </p:grpSpPr>
            <p:sp>
              <p:nvSpPr>
                <p:cNvPr id="45" name="TextBox 44"/>
                <p:cNvSpPr txBox="1"/>
                <p:nvPr/>
              </p:nvSpPr>
              <p:spPr>
                <a:xfrm>
                  <a:off x="6475306" y="22098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b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6475306" y="3212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h</a:t>
                  </a:r>
                </a:p>
              </p:txBody>
            </p:sp>
            <p:sp>
              <p:nvSpPr>
                <p:cNvPr id="47" name="TextBox 46"/>
                <p:cNvSpPr txBox="1"/>
                <p:nvPr/>
              </p:nvSpPr>
              <p:spPr>
                <a:xfrm>
                  <a:off x="7770706" y="2286000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d</a:t>
                  </a:r>
                </a:p>
              </p:txBody>
            </p:sp>
            <p:sp>
              <p:nvSpPr>
                <p:cNvPr id="48" name="TextBox 47"/>
                <p:cNvSpPr txBox="1"/>
                <p:nvPr/>
              </p:nvSpPr>
              <p:spPr>
                <a:xfrm>
                  <a:off x="7694506" y="3440668"/>
                  <a:ext cx="2824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</a:t>
                  </a:r>
                </a:p>
              </p:txBody>
            </p:sp>
          </p:grpSp>
          <p:cxnSp>
            <p:nvCxnSpPr>
              <p:cNvPr id="59" name="Straight Arrow Connector 58"/>
              <p:cNvCxnSpPr>
                <a:stCxn id="22" idx="1"/>
                <a:endCxn id="21" idx="3"/>
              </p:cNvCxnSpPr>
              <p:nvPr/>
            </p:nvCxnSpPr>
            <p:spPr>
              <a:xfrm flipH="1">
                <a:off x="1535153" y="5562600"/>
                <a:ext cx="614669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urved Connector 59"/>
              <p:cNvCxnSpPr/>
              <p:nvPr/>
            </p:nvCxnSpPr>
            <p:spPr>
              <a:xfrm rot="10800000">
                <a:off x="2504553" y="3388112"/>
                <a:ext cx="436452" cy="685800"/>
              </a:xfrm>
              <a:prstGeom prst="curvedConnector3">
                <a:avLst>
                  <a:gd name="adj1" fmla="val -57131"/>
                </a:avLst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/>
              <p:cNvCxnSpPr/>
              <p:nvPr/>
            </p:nvCxnSpPr>
            <p:spPr>
              <a:xfrm flipH="1">
                <a:off x="1317452" y="6286500"/>
                <a:ext cx="906966" cy="76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3" name="Freeform 72"/>
          <p:cNvSpPr/>
          <p:nvPr/>
        </p:nvSpPr>
        <p:spPr>
          <a:xfrm>
            <a:off x="2587083" y="4319239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Freeform 73"/>
          <p:cNvSpPr/>
          <p:nvPr/>
        </p:nvSpPr>
        <p:spPr>
          <a:xfrm>
            <a:off x="1150437" y="3873191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 74"/>
          <p:cNvSpPr/>
          <p:nvPr/>
        </p:nvSpPr>
        <p:spPr>
          <a:xfrm>
            <a:off x="6612673" y="478759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6553200" y="5867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/>
          <p:cNvSpPr/>
          <p:nvPr/>
        </p:nvSpPr>
        <p:spPr>
          <a:xfrm>
            <a:off x="2133600" y="60960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Freeform 77"/>
          <p:cNvSpPr/>
          <p:nvPr/>
        </p:nvSpPr>
        <p:spPr>
          <a:xfrm>
            <a:off x="2185639" y="313721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/>
          <p:cNvSpPr/>
          <p:nvPr/>
        </p:nvSpPr>
        <p:spPr>
          <a:xfrm>
            <a:off x="990600" y="6172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3962400" y="1219200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1728187" y="1169949"/>
            <a:ext cx="4953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11090" y="2591729"/>
            <a:ext cx="183691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An </a:t>
                </a:r>
                <a:r>
                  <a:rPr lang="en-US" b="1" dirty="0"/>
                  <a:t>O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𝒎𝒏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time </a:t>
                </a:r>
              </a:p>
              <a:p>
                <a:pPr algn="ctr"/>
                <a:r>
                  <a:rPr lang="en-US" dirty="0"/>
                  <a:t>algorithm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511" y="3352800"/>
                <a:ext cx="2249270" cy="652551"/>
              </a:xfrm>
              <a:prstGeom prst="rect">
                <a:avLst/>
              </a:prstGeom>
              <a:blipFill rotWithShape="1">
                <a:blip r:embed="rId4"/>
                <a:stretch>
                  <a:fillRect l="-1887" t="-2752" r="-3774" b="-1284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Down Ribbon 80"/>
              <p:cNvSpPr/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An O(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 algorithm</a:t>
                </a:r>
              </a:p>
            </p:txBody>
          </p:sp>
        </mc:Choice>
        <mc:Fallback xmlns="">
          <p:sp>
            <p:nvSpPr>
              <p:cNvPr id="81" name="Down Ribbon 8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631" y="3169475"/>
                <a:ext cx="3124200" cy="904438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77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5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uiExpand="1" build="p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70" grpId="0" animBg="1"/>
      <p:bldP spid="71" grpId="0" animBg="1"/>
      <p:bldP spid="80" grpId="0" animBg="1"/>
      <p:bldP spid="2" grpId="0" animBg="1"/>
      <p:bldP spid="8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Computing</a:t>
            </a:r>
            <a:r>
              <a:rPr lang="en-US" sz="3600" b="1" dirty="0">
                <a:solidFill>
                  <a:srgbClr val="7030A0"/>
                </a:solidFill>
              </a:rPr>
              <a:t> SCC</a:t>
            </a:r>
            <a:r>
              <a:rPr lang="en-US" sz="3600" b="1" dirty="0"/>
              <a:t>s efficiently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Subtitle 1"/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sz="2400" b="1" dirty="0">
                    <a:solidFill>
                      <a:schemeClr val="tx1"/>
                    </a:solidFill>
                  </a:rPr>
                  <a:t>An O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chemeClr val="tx1"/>
                        </a:solidFill>
                        <a:latin typeface="Cambria Math"/>
                      </a:rPr>
                      <m:t>(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𝒎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time algorithm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 rotWithShape="1">
                <a:blip r:embed="rId2"/>
                <a:stretch>
                  <a:fillRect t="-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3423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A </a:t>
            </a:r>
            <a:r>
              <a:rPr lang="en-US" sz="3600" b="1" u="sng" dirty="0"/>
              <a:t>simple</a:t>
            </a:r>
            <a:r>
              <a:rPr lang="en-US" sz="3600" b="1" dirty="0"/>
              <a:t> yet </a:t>
            </a:r>
            <a:r>
              <a:rPr lang="en-US" sz="3600" b="1" u="sng" dirty="0"/>
              <a:t>powerful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rgbClr val="7030A0"/>
                </a:solidFill>
              </a:rPr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  : the given directed graph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  <m:r>
                      <a:rPr lang="en-US" sz="2400" b="1" i="1">
                        <a:solidFill>
                          <a:srgbClr val="7030A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400" dirty="0"/>
                  <a:t>: the graph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sz="2400" dirty="0"/>
                  <a:t> after reversing edge directions;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Let us see where and how we will apply this idea today </a:t>
                </a:r>
                <a:r>
                  <a:rPr lang="en-US" sz="2400" dirty="0">
                    <a:sym typeface="Wingdings" pitchFamily="2" charset="2"/>
                  </a:rPr>
                  <a:t></a:t>
                </a: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>
                <a:blip r:embed="rId2"/>
                <a:stretch>
                  <a:fillRect l="-1235" t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loud Callout 3"/>
              <p:cNvSpPr/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How are SCCs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related to SCCs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4" name="Cloud Callout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4343400"/>
                <a:ext cx="4267200" cy="1295400"/>
              </a:xfrm>
              <a:prstGeom prst="cloudCallou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066800" y="2057400"/>
            <a:ext cx="579120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rgbClr val="0070C0"/>
                        </a:solidFill>
                        <a:latin typeface="Cambria Math"/>
                      </a:rPr>
                      <m:t>𝑮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200" y="3704064"/>
                <a:ext cx="1188146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4082" t="-6452" r="-7653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7030A0"/>
                    </a:solidFill>
                  </a:rPr>
                  <a:t>SCC</a:t>
                </a:r>
                <a:r>
                  <a:rPr lang="en-US" b="1" dirty="0"/>
                  <a:t>s</a:t>
                </a:r>
                <a:r>
                  <a:rPr lang="en-US" dirty="0"/>
                  <a:t>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𝑮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𝒓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739376"/>
                <a:ext cx="128746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3286" t="-6349" r="-657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qual 9"/>
          <p:cNvSpPr/>
          <p:nvPr/>
        </p:nvSpPr>
        <p:spPr>
          <a:xfrm>
            <a:off x="3810000" y="3604632"/>
            <a:ext cx="914400" cy="568196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180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4" dur="2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4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1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will appear in </a:t>
            </a:r>
            <a:r>
              <a:rPr lang="en-US" sz="2000" u="sng" dirty="0"/>
              <a:t>exactly one tree</a:t>
            </a:r>
            <a:r>
              <a:rPr lang="en-US" sz="2000" dirty="0"/>
              <a:t> in the </a:t>
            </a:r>
            <a:r>
              <a:rPr lang="en-US" sz="2000" u="sng" dirty="0"/>
              <a:t>forest of DFS trees</a:t>
            </a:r>
            <a:r>
              <a:rPr lang="en-US" sz="2000" dirty="0"/>
              <a:t> 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>
                  <a:stCxn id="11" idx="2"/>
                  <a:endCxn id="13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/>
                <p:cNvCxnSpPr>
                  <a:stCxn id="13" idx="2"/>
                  <a:endCxn id="16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99" name="Right Arrow 98"/>
          <p:cNvSpPr/>
          <p:nvPr/>
        </p:nvSpPr>
        <p:spPr>
          <a:xfrm rot="1556459">
            <a:off x="1760117" y="1184012"/>
            <a:ext cx="250464" cy="273326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ight Arrow 204"/>
          <p:cNvSpPr/>
          <p:nvPr/>
        </p:nvSpPr>
        <p:spPr>
          <a:xfrm rot="1556459">
            <a:off x="2197446" y="495684"/>
            <a:ext cx="245977" cy="304030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ight Arrow 205"/>
          <p:cNvSpPr/>
          <p:nvPr/>
        </p:nvSpPr>
        <p:spPr>
          <a:xfrm rot="1556459">
            <a:off x="1500843" y="4315277"/>
            <a:ext cx="285418" cy="284844"/>
          </a:xfrm>
          <a:prstGeom prst="rightArrow">
            <a:avLst>
              <a:gd name="adj1" fmla="val 50000"/>
              <a:gd name="adj2" fmla="val 5230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27717" y="762000"/>
            <a:ext cx="2053683" cy="1403866"/>
          </a:xfrm>
          <a:prstGeom prst="line">
            <a:avLst/>
          </a:prstGeom>
          <a:ln w="571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Freeform 112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Freeform 14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Freeform 149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3605560" y="5943600"/>
            <a:ext cx="4701505" cy="76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61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10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10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10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99" grpId="0" animBg="1"/>
      <p:bldP spid="99" grpId="1" animBg="1"/>
      <p:bldP spid="205" grpId="0" animBg="1"/>
      <p:bldP spid="205" grpId="1" animBg="1"/>
      <p:bldP spid="206" grpId="0" animBg="1"/>
      <p:bldP spid="206" grpId="1" animBg="1"/>
      <p:bldP spid="108" grpId="0" animBg="1"/>
      <p:bldP spid="109" grpId="0" animBg="1"/>
      <p:bldP spid="110" grpId="0" animBg="1"/>
      <p:bldP spid="112" grpId="0" animBg="1"/>
      <p:bldP spid="113" grpId="0" animBg="1"/>
      <p:bldP spid="115" grpId="0" animBg="1"/>
      <p:bldP spid="116" grpId="0" animBg="1"/>
      <p:bldP spid="118" grpId="0" animBg="1"/>
      <p:bldP spid="119" grpId="0" animBg="1"/>
      <p:bldP spid="147" grpId="0" animBg="1"/>
      <p:bldP spid="148" grpId="0" animBg="1"/>
      <p:bldP spid="150" grpId="0" animBg="1"/>
      <p:bldP spid="151" grpId="0" animBg="1"/>
      <p:bldP spid="159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4114800" y="408620"/>
            <a:ext cx="1219200" cy="35537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798637"/>
            <a:ext cx="82296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Lemma 2</a:t>
            </a:r>
            <a:r>
              <a:rPr lang="en-US" sz="2000" dirty="0"/>
              <a:t>: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appears </a:t>
            </a:r>
            <a:r>
              <a:rPr lang="en-US" sz="2000" u="sng" dirty="0"/>
              <a:t>intact</a:t>
            </a:r>
            <a:r>
              <a:rPr lang="en-US" sz="2000" dirty="0"/>
              <a:t> within its DFS tree also .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752599" y="4594303"/>
            <a:ext cx="1146718" cy="1163444"/>
            <a:chOff x="6705599" y="2308303"/>
            <a:chExt cx="1146718" cy="1163444"/>
          </a:xfrm>
        </p:grpSpPr>
        <p:pic>
          <p:nvPicPr>
            <p:cNvPr id="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2308303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599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0" y="3319347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8" y="2360342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73" name="Straight Arrow Connector 72"/>
          <p:cNvCxnSpPr/>
          <p:nvPr/>
        </p:nvCxnSpPr>
        <p:spPr>
          <a:xfrm flipH="1">
            <a:off x="1830658" y="4724400"/>
            <a:ext cx="24668" cy="88094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2821257" y="4798742"/>
            <a:ext cx="2" cy="8066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1908717" y="4670503"/>
            <a:ext cx="834481" cy="520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1908717" y="4670503"/>
            <a:ext cx="834483" cy="10110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Curved Connector 1042"/>
          <p:cNvCxnSpPr/>
          <p:nvPr/>
        </p:nvCxnSpPr>
        <p:spPr>
          <a:xfrm flipH="1" flipV="1">
            <a:off x="1901282" y="4634261"/>
            <a:ext cx="998035" cy="1047286"/>
          </a:xfrm>
          <a:prstGeom prst="curvedConnector4">
            <a:avLst>
              <a:gd name="adj1" fmla="val -22905"/>
              <a:gd name="adj2" fmla="val 1441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>
            <a:stCxn id="120" idx="2"/>
            <a:endCxn id="122" idx="0"/>
          </p:cNvCxnSpPr>
          <p:nvPr/>
        </p:nvCxnSpPr>
        <p:spPr>
          <a:xfrm flipH="1">
            <a:off x="2064836" y="838200"/>
            <a:ext cx="411709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2398486" y="685800"/>
            <a:ext cx="568587" cy="914400"/>
            <a:chOff x="2398486" y="685800"/>
            <a:chExt cx="568587" cy="914400"/>
          </a:xfrm>
        </p:grpSpPr>
        <p:pic>
          <p:nvPicPr>
            <p:cNvPr id="12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8486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956" y="1447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30" name="Straight Arrow Connector 129"/>
          <p:cNvCxnSpPr>
            <a:stCxn id="120" idx="2"/>
            <a:endCxn id="123" idx="0"/>
          </p:cNvCxnSpPr>
          <p:nvPr/>
        </p:nvCxnSpPr>
        <p:spPr>
          <a:xfrm>
            <a:off x="2476545" y="838200"/>
            <a:ext cx="41247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>
            <a:stCxn id="122" idx="2"/>
            <a:endCxn id="124" idx="0"/>
          </p:cNvCxnSpPr>
          <p:nvPr/>
        </p:nvCxnSpPr>
        <p:spPr>
          <a:xfrm flipH="1">
            <a:off x="1761895" y="1524000"/>
            <a:ext cx="302941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>
            <a:stCxn id="124" idx="2"/>
            <a:endCxn id="126" idx="0"/>
          </p:cNvCxnSpPr>
          <p:nvPr/>
        </p:nvCxnSpPr>
        <p:spPr>
          <a:xfrm flipH="1">
            <a:off x="1457095" y="2209800"/>
            <a:ext cx="304800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>
            <a:stCxn id="124" idx="2"/>
            <a:endCxn id="127" idx="0"/>
          </p:cNvCxnSpPr>
          <p:nvPr/>
        </p:nvCxnSpPr>
        <p:spPr>
          <a:xfrm>
            <a:off x="1761895" y="2209800"/>
            <a:ext cx="465986" cy="6858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31" idx="0"/>
            <a:endCxn id="125" idx="1"/>
          </p:cNvCxnSpPr>
          <p:nvPr/>
        </p:nvCxnSpPr>
        <p:spPr>
          <a:xfrm flipV="1">
            <a:off x="2751737" y="2146610"/>
            <a:ext cx="136518" cy="7489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25" idx="2"/>
            <a:endCxn id="128" idx="0"/>
          </p:cNvCxnSpPr>
          <p:nvPr/>
        </p:nvCxnSpPr>
        <p:spPr>
          <a:xfrm>
            <a:off x="2966314" y="2222810"/>
            <a:ext cx="384628" cy="6727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22" idx="2"/>
            <a:endCxn id="125" idx="1"/>
          </p:cNvCxnSpPr>
          <p:nvPr/>
        </p:nvCxnSpPr>
        <p:spPr>
          <a:xfrm>
            <a:off x="2064836" y="1524000"/>
            <a:ext cx="823419" cy="6226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>
            <a:stCxn id="126" idx="2"/>
            <a:endCxn id="129" idx="0"/>
          </p:cNvCxnSpPr>
          <p:nvPr/>
        </p:nvCxnSpPr>
        <p:spPr>
          <a:xfrm flipH="1">
            <a:off x="1228495" y="3048000"/>
            <a:ext cx="228600" cy="609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>
            <a:stCxn id="123" idx="1"/>
            <a:endCxn id="122" idx="3"/>
          </p:cNvCxnSpPr>
          <p:nvPr/>
        </p:nvCxnSpPr>
        <p:spPr>
          <a:xfrm flipH="1" flipV="1">
            <a:off x="2142894" y="1447800"/>
            <a:ext cx="668062" cy="76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>
            <a:stCxn id="123" idx="2"/>
            <a:endCxn id="125" idx="0"/>
          </p:cNvCxnSpPr>
          <p:nvPr/>
        </p:nvCxnSpPr>
        <p:spPr>
          <a:xfrm>
            <a:off x="2889015" y="1600200"/>
            <a:ext cx="77299" cy="4702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27" idx="1"/>
            <a:endCxn id="129" idx="3"/>
          </p:cNvCxnSpPr>
          <p:nvPr/>
        </p:nvCxnSpPr>
        <p:spPr>
          <a:xfrm flipH="1">
            <a:off x="1306553" y="2971800"/>
            <a:ext cx="843269" cy="762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27" idx="2"/>
            <a:endCxn id="145" idx="0"/>
          </p:cNvCxnSpPr>
          <p:nvPr/>
        </p:nvCxnSpPr>
        <p:spPr>
          <a:xfrm>
            <a:off x="2227881" y="3048000"/>
            <a:ext cx="63697" cy="533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1150436" y="1371600"/>
            <a:ext cx="2278564" cy="2438400"/>
            <a:chOff x="1150436" y="1371600"/>
            <a:chExt cx="2278564" cy="2438400"/>
          </a:xfrm>
        </p:grpSpPr>
        <p:pic>
          <p:nvPicPr>
            <p:cNvPr id="12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6777" y="1371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3836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8255" y="207041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9036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7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9822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2883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2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0436" y="3657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3678" y="2895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3519" y="3581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cxnSp>
        <p:nvCxnSpPr>
          <p:cNvPr id="146" name="Straight Arrow Connector 145"/>
          <p:cNvCxnSpPr>
            <a:stCxn id="128" idx="1"/>
            <a:endCxn id="131" idx="3"/>
          </p:cNvCxnSpPr>
          <p:nvPr/>
        </p:nvCxnSpPr>
        <p:spPr>
          <a:xfrm flipH="1">
            <a:off x="2829795" y="2971800"/>
            <a:ext cx="44308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1" y="4551556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56" name="Straight Arrow Connector 155"/>
            <p:cNvCxnSpPr>
              <a:endCxn id="153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>
              <a:stCxn id="155" idx="2"/>
              <a:endCxn id="154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/>
            <p:cNvCxnSpPr>
              <a:stCxn id="152" idx="3"/>
              <a:endCxn id="155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TextBox 170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sp>
        <p:nvSpPr>
          <p:cNvPr id="187" name="TextBox 186"/>
          <p:cNvSpPr txBox="1"/>
          <p:nvPr/>
        </p:nvSpPr>
        <p:spPr>
          <a:xfrm>
            <a:off x="2590800" y="29718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979506" y="1459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2459148" y="6212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522306" y="4495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895600" y="1307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73" name="TextBox 172"/>
          <p:cNvSpPr txBox="1"/>
          <p:nvPr/>
        </p:nvSpPr>
        <p:spPr>
          <a:xfrm>
            <a:off x="1522306" y="54980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2817706" y="45720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1447800" y="19050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065106" y="2754868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988906" y="3669268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2131906" y="36576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3046306" y="1981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3274906" y="29072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1905000" y="2754868"/>
            <a:ext cx="239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</a:p>
        </p:txBody>
      </p:sp>
      <p:grpSp>
        <p:nvGrpSpPr>
          <p:cNvPr id="101" name="Group 100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190" name="TextBox 189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957590" y="4191000"/>
              <a:ext cx="2549304" cy="2590800"/>
              <a:chOff x="957590" y="4191000"/>
              <a:chExt cx="2549304" cy="2590800"/>
            </a:xfrm>
          </p:grpSpPr>
          <p:sp>
            <p:nvSpPr>
              <p:cNvPr id="195" name="TextBox 194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96" name="Group 95"/>
              <p:cNvGrpSpPr/>
              <p:nvPr/>
            </p:nvGrpSpPr>
            <p:grpSpPr>
              <a:xfrm>
                <a:off x="1098024" y="4191000"/>
                <a:ext cx="2408870" cy="2438400"/>
                <a:chOff x="1098024" y="4191000"/>
                <a:chExt cx="2408870" cy="2438400"/>
              </a:xfrm>
            </p:grpSpPr>
            <p:pic>
              <p:nvPicPr>
                <p:cNvPr id="9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979341" y="4191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1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0819" y="488981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9" name="Straight Arrow Connector 28"/>
                <p:cNvCxnSpPr>
                  <a:stCxn id="9" idx="2"/>
                  <a:endCxn id="11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>
                  <a:stCxn id="11" idx="2"/>
                  <a:endCxn id="14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/>
                <p:cNvCxnSpPr>
                  <a:stCxn id="12" idx="2"/>
                  <a:endCxn id="15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>
                  <a:stCxn id="9" idx="2"/>
                  <a:endCxn id="12" idx="1"/>
                </p:cNvCxnSpPr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Arrow Connector 110"/>
                <p:cNvCxnSpPr>
                  <a:stCxn id="14" idx="2"/>
                  <a:endCxn id="11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1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17" name="Straight Arrow Connector 116"/>
                <p:cNvCxnSpPr>
                  <a:stCxn id="15" idx="1"/>
                  <a:endCxn id="24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9" name="TextBox 188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191" name="TextBox 190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192" name="TextBox 191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193" name="TextBox 192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194" name="TextBox 193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196" name="TextBox 195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grpSp>
        <p:nvGrpSpPr>
          <p:cNvPr id="97" name="Group 96"/>
          <p:cNvGrpSpPr/>
          <p:nvPr/>
        </p:nvGrpSpPr>
        <p:grpSpPr>
          <a:xfrm>
            <a:off x="6830991" y="152400"/>
            <a:ext cx="1017609" cy="1055803"/>
            <a:chOff x="4605253" y="4571329"/>
            <a:chExt cx="1017609" cy="1055803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1" name="Straight Arrow Connector 20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9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4713249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98" name="TextBox 197"/>
            <p:cNvSpPr txBox="1"/>
            <p:nvPr/>
          </p:nvSpPr>
          <p:spPr>
            <a:xfrm>
              <a:off x="4605253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108" name="Freeform 107"/>
          <p:cNvSpPr/>
          <p:nvPr/>
        </p:nvSpPr>
        <p:spPr>
          <a:xfrm>
            <a:off x="1150437" y="1270722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>
            <a:off x="213360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Freeform 109"/>
          <p:cNvSpPr/>
          <p:nvPr/>
        </p:nvSpPr>
        <p:spPr>
          <a:xfrm>
            <a:off x="2185639" y="4572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/>
          <p:cNvSpPr/>
          <p:nvPr/>
        </p:nvSpPr>
        <p:spPr>
          <a:xfrm>
            <a:off x="99060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Freeform 114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Freeform 115"/>
          <p:cNvSpPr/>
          <p:nvPr/>
        </p:nvSpPr>
        <p:spPr>
          <a:xfrm>
            <a:off x="2507166" y="1981200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417020" y="152400"/>
            <a:ext cx="2726980" cy="5649951"/>
            <a:chOff x="6417020" y="152400"/>
            <a:chExt cx="2726980" cy="5649951"/>
          </a:xfrm>
        </p:grpSpPr>
        <p:sp>
          <p:nvSpPr>
            <p:cNvPr id="113" name="Freeform 112"/>
            <p:cNvSpPr/>
            <p:nvPr/>
          </p:nvSpPr>
          <p:spPr>
            <a:xfrm>
              <a:off x="6858000" y="152400"/>
              <a:ext cx="959005" cy="1092819"/>
            </a:xfrm>
            <a:custGeom>
              <a:avLst/>
              <a:gdLst>
                <a:gd name="connsiteX0" fmla="*/ 44605 w 959005"/>
                <a:gd name="connsiteY0" fmla="*/ 44605 h 1092819"/>
                <a:gd name="connsiteX1" fmla="*/ 0 w 959005"/>
                <a:gd name="connsiteY1" fmla="*/ 312234 h 1092819"/>
                <a:gd name="connsiteX2" fmla="*/ 546410 w 959005"/>
                <a:gd name="connsiteY2" fmla="*/ 1092819 h 1092819"/>
                <a:gd name="connsiteX3" fmla="*/ 959005 w 959005"/>
                <a:gd name="connsiteY3" fmla="*/ 1092819 h 1092819"/>
                <a:gd name="connsiteX4" fmla="*/ 869795 w 959005"/>
                <a:gd name="connsiteY4" fmla="*/ 546410 h 1092819"/>
                <a:gd name="connsiteX5" fmla="*/ 256478 w 959005"/>
                <a:gd name="connsiteY5" fmla="*/ 0 h 1092819"/>
                <a:gd name="connsiteX6" fmla="*/ 44605 w 959005"/>
                <a:gd name="connsiteY6" fmla="*/ 44605 h 1092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9005" h="1092819">
                  <a:moveTo>
                    <a:pt x="44605" y="44605"/>
                  </a:moveTo>
                  <a:lnTo>
                    <a:pt x="0" y="312234"/>
                  </a:lnTo>
                  <a:lnTo>
                    <a:pt x="546410" y="1092819"/>
                  </a:lnTo>
                  <a:lnTo>
                    <a:pt x="959005" y="1092819"/>
                  </a:lnTo>
                  <a:lnTo>
                    <a:pt x="869795" y="546410"/>
                  </a:lnTo>
                  <a:lnTo>
                    <a:pt x="256478" y="0"/>
                  </a:lnTo>
                  <a:lnTo>
                    <a:pt x="44605" y="44605"/>
                  </a:lnTo>
                  <a:close/>
                </a:path>
              </a:pathLst>
            </a:custGeom>
            <a:noFill/>
            <a:ln w="19050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Oval 117"/>
            <p:cNvSpPr/>
            <p:nvPr/>
          </p:nvSpPr>
          <p:spPr>
            <a:xfrm>
              <a:off x="7560020" y="35052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/>
            <p:cNvSpPr/>
            <p:nvPr/>
          </p:nvSpPr>
          <p:spPr>
            <a:xfrm>
              <a:off x="6417020" y="3581400"/>
              <a:ext cx="440980" cy="304800"/>
            </a:xfrm>
            <a:prstGeom prst="ellipse">
              <a:avLst/>
            </a:pr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Freeform 146"/>
            <p:cNvSpPr/>
            <p:nvPr/>
          </p:nvSpPr>
          <p:spPr>
            <a:xfrm>
              <a:off x="6553200" y="4419600"/>
              <a:ext cx="1438507" cy="1382751"/>
            </a:xfrm>
            <a:custGeom>
              <a:avLst/>
              <a:gdLst>
                <a:gd name="connsiteX0" fmla="*/ 22303 w 1438507"/>
                <a:gd name="connsiteY0" fmla="*/ 33454 h 1382751"/>
                <a:gd name="connsiteX1" fmla="*/ 0 w 1438507"/>
                <a:gd name="connsiteY1" fmla="*/ 234176 h 1382751"/>
                <a:gd name="connsiteX2" fmla="*/ 936703 w 1438507"/>
                <a:gd name="connsiteY2" fmla="*/ 1293542 h 1382751"/>
                <a:gd name="connsiteX3" fmla="*/ 1226634 w 1438507"/>
                <a:gd name="connsiteY3" fmla="*/ 1382751 h 1382751"/>
                <a:gd name="connsiteX4" fmla="*/ 1438507 w 1438507"/>
                <a:gd name="connsiteY4" fmla="*/ 1260088 h 1382751"/>
                <a:gd name="connsiteX5" fmla="*/ 1427356 w 1438507"/>
                <a:gd name="connsiteY5" fmla="*/ 0 h 1382751"/>
                <a:gd name="connsiteX6" fmla="*/ 22303 w 1438507"/>
                <a:gd name="connsiteY6" fmla="*/ 33454 h 138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38507" h="1382751">
                  <a:moveTo>
                    <a:pt x="22303" y="33454"/>
                  </a:moveTo>
                  <a:lnTo>
                    <a:pt x="0" y="234176"/>
                  </a:lnTo>
                  <a:lnTo>
                    <a:pt x="936703" y="1293542"/>
                  </a:lnTo>
                  <a:lnTo>
                    <a:pt x="1226634" y="1382751"/>
                  </a:lnTo>
                  <a:lnTo>
                    <a:pt x="1438507" y="1260088"/>
                  </a:lnTo>
                  <a:lnTo>
                    <a:pt x="1427356" y="0"/>
                  </a:lnTo>
                  <a:lnTo>
                    <a:pt x="22303" y="33454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Freeform 149"/>
            <p:cNvSpPr/>
            <p:nvPr/>
          </p:nvSpPr>
          <p:spPr>
            <a:xfrm>
              <a:off x="7917366" y="1813932"/>
              <a:ext cx="1226634" cy="1538868"/>
            </a:xfrm>
            <a:custGeom>
              <a:avLst/>
              <a:gdLst>
                <a:gd name="connsiteX0" fmla="*/ 178419 w 1226634"/>
                <a:gd name="connsiteY0" fmla="*/ 144966 h 1538868"/>
                <a:gd name="connsiteX1" fmla="*/ 33454 w 1226634"/>
                <a:gd name="connsiteY1" fmla="*/ 546410 h 1538868"/>
                <a:gd name="connsiteX2" fmla="*/ 0 w 1226634"/>
                <a:gd name="connsiteY2" fmla="*/ 1092820 h 1538868"/>
                <a:gd name="connsiteX3" fmla="*/ 0 w 1226634"/>
                <a:gd name="connsiteY3" fmla="*/ 1505415 h 1538868"/>
                <a:gd name="connsiteX4" fmla="*/ 691376 w 1226634"/>
                <a:gd name="connsiteY4" fmla="*/ 1538868 h 1538868"/>
                <a:gd name="connsiteX5" fmla="*/ 1226634 w 1226634"/>
                <a:gd name="connsiteY5" fmla="*/ 1193181 h 1538868"/>
                <a:gd name="connsiteX6" fmla="*/ 1126273 w 1226634"/>
                <a:gd name="connsiteY6" fmla="*/ 780585 h 1538868"/>
                <a:gd name="connsiteX7" fmla="*/ 1025912 w 1226634"/>
                <a:gd name="connsiteY7" fmla="*/ 412595 h 1538868"/>
                <a:gd name="connsiteX8" fmla="*/ 713678 w 1226634"/>
                <a:gd name="connsiteY8" fmla="*/ 33454 h 1538868"/>
                <a:gd name="connsiteX9" fmla="*/ 345688 w 1226634"/>
                <a:gd name="connsiteY9" fmla="*/ 0 h 1538868"/>
                <a:gd name="connsiteX10" fmla="*/ 178419 w 1226634"/>
                <a:gd name="connsiteY10" fmla="*/ 144966 h 1538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26634" h="1538868">
                  <a:moveTo>
                    <a:pt x="178419" y="144966"/>
                  </a:moveTo>
                  <a:lnTo>
                    <a:pt x="33454" y="546410"/>
                  </a:lnTo>
                  <a:lnTo>
                    <a:pt x="0" y="1092820"/>
                  </a:lnTo>
                  <a:lnTo>
                    <a:pt x="0" y="1505415"/>
                  </a:lnTo>
                  <a:lnTo>
                    <a:pt x="691376" y="1538868"/>
                  </a:lnTo>
                  <a:lnTo>
                    <a:pt x="1226634" y="1193181"/>
                  </a:lnTo>
                  <a:lnTo>
                    <a:pt x="1126273" y="780585"/>
                  </a:lnTo>
                  <a:lnTo>
                    <a:pt x="1025912" y="412595"/>
                  </a:lnTo>
                  <a:lnTo>
                    <a:pt x="713678" y="33454"/>
                  </a:lnTo>
                  <a:lnTo>
                    <a:pt x="345688" y="0"/>
                  </a:lnTo>
                  <a:lnTo>
                    <a:pt x="178419" y="144966"/>
                  </a:lnTo>
                  <a:close/>
                </a:path>
              </a:pathLst>
            </a:custGeom>
            <a:noFill/>
            <a:ln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Freeform 150"/>
          <p:cNvSpPr/>
          <p:nvPr/>
        </p:nvSpPr>
        <p:spPr>
          <a:xfrm>
            <a:off x="1685693" y="4484649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609493" y="5551449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Curved Connector 159"/>
          <p:cNvCxnSpPr/>
          <p:nvPr/>
        </p:nvCxnSpPr>
        <p:spPr>
          <a:xfrm rot="10800000">
            <a:off x="2504553" y="762000"/>
            <a:ext cx="436452" cy="685800"/>
          </a:xfrm>
          <a:prstGeom prst="curvedConnector3">
            <a:avLst>
              <a:gd name="adj1" fmla="val -571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/>
          <p:cNvCxnSpPr/>
          <p:nvPr/>
        </p:nvCxnSpPr>
        <p:spPr>
          <a:xfrm flipV="1">
            <a:off x="1414882" y="1447800"/>
            <a:ext cx="571895" cy="1491734"/>
          </a:xfrm>
          <a:prstGeom prst="curvedConnector3">
            <a:avLst>
              <a:gd name="adj1" fmla="val -55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 flipH="1">
            <a:off x="1535153" y="2971800"/>
            <a:ext cx="614669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>
            <a:off x="1899932" y="5681547"/>
            <a:ext cx="843268" cy="33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7010400" y="2971800"/>
            <a:ext cx="614669" cy="0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>
            <a:stCxn id="196" idx="3"/>
          </p:cNvCxnSpPr>
          <p:nvPr/>
        </p:nvCxnSpPr>
        <p:spPr>
          <a:xfrm flipH="1">
            <a:off x="6776732" y="3015734"/>
            <a:ext cx="917774" cy="718066"/>
          </a:xfrm>
          <a:prstGeom prst="straightConnector1">
            <a:avLst/>
          </a:prstGeom>
          <a:ln w="28575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4572000" y="545068"/>
            <a:ext cx="441262" cy="3112532"/>
            <a:chOff x="4572000" y="545068"/>
            <a:chExt cx="441262" cy="3112532"/>
          </a:xfrm>
        </p:grpSpPr>
        <p:pic>
          <p:nvPicPr>
            <p:cNvPr id="164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6858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20574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0" y="34290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167" name="Straight Arrow Connector 166"/>
            <p:cNvCxnSpPr>
              <a:stCxn id="164" idx="2"/>
            </p:cNvCxnSpPr>
            <p:nvPr/>
          </p:nvCxnSpPr>
          <p:spPr>
            <a:xfrm>
              <a:off x="4650059" y="8382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>
              <a:off x="4648200" y="1447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/>
            <p:cNvCxnSpPr/>
            <p:nvPr/>
          </p:nvCxnSpPr>
          <p:spPr>
            <a:xfrm>
              <a:off x="4648200" y="22098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>
              <a:off x="4648200" y="2819400"/>
              <a:ext cx="0" cy="577334"/>
            </a:xfrm>
            <a:prstGeom prst="straightConnector1">
              <a:avLst/>
            </a:prstGeom>
            <a:ln w="28575">
              <a:solidFill>
                <a:srgbClr val="00B05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TextBox 176"/>
            <p:cNvSpPr txBox="1"/>
            <p:nvPr/>
          </p:nvSpPr>
          <p:spPr>
            <a:xfrm>
              <a:off x="4668948" y="54506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99" name="TextBox 198"/>
            <p:cNvSpPr txBox="1"/>
            <p:nvPr/>
          </p:nvSpPr>
          <p:spPr>
            <a:xfrm>
              <a:off x="4724400" y="1916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724400" y="3288268"/>
              <a:ext cx="2760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</a:p>
          </p:txBody>
        </p:sp>
      </p:grpSp>
      <p:cxnSp>
        <p:nvCxnSpPr>
          <p:cNvPr id="18" name="Curved Connector 17"/>
          <p:cNvCxnSpPr>
            <a:stCxn id="177" idx="3"/>
            <a:endCxn id="201" idx="3"/>
          </p:cNvCxnSpPr>
          <p:nvPr/>
        </p:nvCxnSpPr>
        <p:spPr>
          <a:xfrm>
            <a:off x="4953000" y="729734"/>
            <a:ext cx="47438" cy="2743200"/>
          </a:xfrm>
          <a:prstGeom prst="curvedConnector3">
            <a:avLst>
              <a:gd name="adj1" fmla="val 1921786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urved Connector 201"/>
          <p:cNvCxnSpPr/>
          <p:nvPr/>
        </p:nvCxnSpPr>
        <p:spPr>
          <a:xfrm rot="5400000">
            <a:off x="4286069" y="2787831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/>
          <p:cNvCxnSpPr/>
          <p:nvPr/>
        </p:nvCxnSpPr>
        <p:spPr>
          <a:xfrm rot="5400000">
            <a:off x="4286069" y="1390469"/>
            <a:ext cx="1168761" cy="12700"/>
          </a:xfrm>
          <a:prstGeom prst="curvedConnector3">
            <a:avLst>
              <a:gd name="adj1" fmla="val 50000"/>
            </a:avLst>
          </a:prstGeom>
          <a:ln w="2857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1600200" y="6096000"/>
            <a:ext cx="1672683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/>
          <p:cNvSpPr/>
          <p:nvPr/>
        </p:nvSpPr>
        <p:spPr>
          <a:xfrm>
            <a:off x="3276600" y="6099717"/>
            <a:ext cx="3306130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038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125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2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build="p"/>
      <p:bldP spid="204" grpId="0" animBg="1"/>
      <p:bldP spid="2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Proof</a:t>
            </a:r>
            <a:r>
              <a:rPr lang="en-US" sz="3200" dirty="0"/>
              <a:t> of </a:t>
            </a:r>
            <a:r>
              <a:rPr lang="en-US" sz="3200" b="1" dirty="0">
                <a:solidFill>
                  <a:srgbClr val="FF0000"/>
                </a:solidFill>
              </a:rPr>
              <a:t>Lemma 1</a:t>
            </a:r>
            <a:r>
              <a:rPr lang="en-US" sz="3200" dirty="0"/>
              <a:t> and </a:t>
            </a:r>
            <a:r>
              <a:rPr lang="en-US" sz="3200" b="1" dirty="0">
                <a:solidFill>
                  <a:srgbClr val="FF0000"/>
                </a:solidFill>
              </a:rPr>
              <a:t>Lemma 2</a:t>
            </a:r>
            <a:br>
              <a:rPr lang="en-US" sz="3200" dirty="0"/>
            </a:br>
            <a:endParaRPr lang="en-US"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The proof uses the following fact  (sketched in the animation on the previous slide):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belong to the same SCC in a graph.</a:t>
                </a:r>
              </a:p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be any path from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 in the graph.</a:t>
                </a:r>
              </a:p>
              <a:p>
                <a:pPr marL="0" indent="0">
                  <a:buNone/>
                </a:pPr>
                <a:r>
                  <a:rPr lang="en-US" sz="2000" dirty="0"/>
                  <a:t>Then each vertex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𝑷</m:t>
                    </m:r>
                  </m:oMath>
                </a14:m>
                <a:r>
                  <a:rPr lang="en-US" sz="2000" dirty="0"/>
                  <a:t> also belongs to the same SCC as that 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Homework:</a:t>
                </a:r>
              </a:p>
              <a:p>
                <a:pPr marL="0" indent="0">
                  <a:buNone/>
                </a:pPr>
                <a:r>
                  <a:rPr lang="en-US" sz="2000" dirty="0"/>
                  <a:t>Using the above fact, complete the proof of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1</a:t>
                </a:r>
                <a:r>
                  <a:rPr lang="en-US" sz="2000" dirty="0"/>
                  <a:t> and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Lemma 2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600200"/>
                <a:ext cx="8915400" cy="4525963"/>
              </a:xfrm>
              <a:blipFill>
                <a:blip r:embed="rId2"/>
                <a:stretch>
                  <a:fillRect l="-855" t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>
          <a:xfrm>
            <a:off x="228600" y="2286000"/>
            <a:ext cx="8229600" cy="1219200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911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048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8283" y="20574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3716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83" y="4572000"/>
            <a:ext cx="156117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0070C0"/>
                </a:solidFill>
              </a:rPr>
              <a:t>          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" y="1600200"/>
            <a:ext cx="457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7030A0"/>
                </a:solidFill>
              </a:rPr>
              <a:t>Notation </a:t>
            </a:r>
            <a:r>
              <a:rPr lang="en-US" sz="2000" dirty="0"/>
              <a:t>(</a:t>
            </a:r>
            <a:r>
              <a:rPr lang="en-US" sz="2000" b="1" dirty="0"/>
              <a:t>root</a:t>
            </a:r>
            <a:r>
              <a:rPr lang="en-US" sz="2000" dirty="0"/>
              <a:t> of an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>
                <a:sym typeface="Wingdings" pitchFamily="2" charset="2"/>
              </a:rPr>
              <a:t>):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the vertex of the </a:t>
            </a:r>
            <a:r>
              <a:rPr lang="en-US" sz="2000" b="1" dirty="0">
                <a:solidFill>
                  <a:srgbClr val="7030A0"/>
                </a:solidFill>
              </a:rPr>
              <a:t>SCC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which is visited first during the </a:t>
            </a:r>
            <a:r>
              <a:rPr lang="en-US" sz="2000" b="1" dirty="0"/>
              <a:t>DFS</a:t>
            </a:r>
          </a:p>
        </p:txBody>
      </p:sp>
      <p:sp>
        <p:nvSpPr>
          <p:cNvPr id="50" name="Content Placeholder 49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6442296" y="1230868"/>
            <a:ext cx="2549304" cy="2731532"/>
            <a:chOff x="957590" y="4050268"/>
            <a:chExt cx="2549304" cy="2731532"/>
          </a:xfrm>
        </p:grpSpPr>
        <p:sp>
          <p:nvSpPr>
            <p:cNvPr id="5" name="TextBox 4"/>
            <p:cNvSpPr txBox="1"/>
            <p:nvPr/>
          </p:nvSpPr>
          <p:spPr>
            <a:xfrm>
              <a:off x="1752600" y="4050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957590" y="4343400"/>
              <a:ext cx="2549304" cy="2438400"/>
              <a:chOff x="957590" y="4343400"/>
              <a:chExt cx="2549304" cy="243840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957590" y="6412468"/>
                <a:ext cx="2616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</a:t>
                </a:r>
              </a:p>
            </p:txBody>
          </p:sp>
          <p:grpSp>
            <p:nvGrpSpPr>
              <p:cNvPr id="8" name="Group 7"/>
              <p:cNvGrpSpPr/>
              <p:nvPr/>
            </p:nvGrpSpPr>
            <p:grpSpPr>
              <a:xfrm>
                <a:off x="1098024" y="4343400"/>
                <a:ext cx="2408870" cy="2286000"/>
                <a:chOff x="1098024" y="4343400"/>
                <a:chExt cx="2408870" cy="2286000"/>
              </a:xfrm>
            </p:grpSpPr>
            <p:pic>
              <p:nvPicPr>
                <p:cNvPr id="10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676400" y="4876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2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71600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3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42386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65447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5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43000" y="6477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16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66242" y="57150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17" name="Straight Arrow Connector 16"/>
                <p:cNvCxnSpPr>
                  <a:endCxn id="10" idx="0"/>
                </p:cNvCxnSpPr>
                <p:nvPr/>
              </p:nvCxnSpPr>
              <p:spPr>
                <a:xfrm flipH="1">
                  <a:off x="1754459" y="4343400"/>
                  <a:ext cx="302941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>
                  <a:stCxn id="10" idx="2"/>
                  <a:endCxn id="12" idx="0"/>
                </p:cNvCxnSpPr>
                <p:nvPr/>
              </p:nvCxnSpPr>
              <p:spPr>
                <a:xfrm flipH="1">
                  <a:off x="1449659" y="5029200"/>
                  <a:ext cx="304800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>
                  <a:stCxn id="10" idx="2"/>
                  <a:endCxn id="13" idx="0"/>
                </p:cNvCxnSpPr>
                <p:nvPr/>
              </p:nvCxnSpPr>
              <p:spPr>
                <a:xfrm>
                  <a:off x="1754459" y="5029200"/>
                  <a:ext cx="465986" cy="6858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>
                  <a:endCxn id="14" idx="0"/>
                </p:cNvCxnSpPr>
                <p:nvPr/>
              </p:nvCxnSpPr>
              <p:spPr>
                <a:xfrm>
                  <a:off x="2958878" y="5042210"/>
                  <a:ext cx="384628" cy="67279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2057400" y="4343400"/>
                  <a:ext cx="823419" cy="62261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>
                  <a:stCxn id="12" idx="2"/>
                  <a:endCxn id="15" idx="0"/>
                </p:cNvCxnSpPr>
                <p:nvPr/>
              </p:nvCxnSpPr>
              <p:spPr>
                <a:xfrm flipH="1">
                  <a:off x="1221059" y="5867400"/>
                  <a:ext cx="228600" cy="6096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Arrow Connector 22"/>
                <p:cNvCxnSpPr>
                  <a:stCxn id="13" idx="2"/>
                  <a:endCxn id="24" idx="0"/>
                </p:cNvCxnSpPr>
                <p:nvPr/>
              </p:nvCxnSpPr>
              <p:spPr>
                <a:xfrm>
                  <a:off x="2220445" y="5867400"/>
                  <a:ext cx="63697" cy="53340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06083" y="6400800"/>
                  <a:ext cx="156117" cy="1524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cxnSp>
              <p:nvCxnSpPr>
                <p:cNvPr id="25" name="Straight Arrow Connector 24"/>
                <p:cNvCxnSpPr>
                  <a:stCxn id="14" idx="1"/>
                  <a:endCxn id="16" idx="3"/>
                </p:cNvCxnSpPr>
                <p:nvPr/>
              </p:nvCxnSpPr>
              <p:spPr>
                <a:xfrm flipH="1">
                  <a:off x="2822359" y="5791200"/>
                  <a:ext cx="443088" cy="0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6" name="TextBox 25"/>
                <p:cNvSpPr txBox="1"/>
                <p:nvPr/>
              </p:nvSpPr>
              <p:spPr>
                <a:xfrm>
                  <a:off x="1387538" y="4736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v</a:t>
                  </a:r>
                </a:p>
              </p:txBody>
            </p:sp>
            <p:sp>
              <p:nvSpPr>
                <p:cNvPr id="27" name="TextBox 26"/>
                <p:cNvSpPr txBox="1"/>
                <p:nvPr/>
              </p:nvSpPr>
              <p:spPr>
                <a:xfrm>
                  <a:off x="2971800" y="47360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</a:t>
                  </a:r>
                </a:p>
              </p:txBody>
            </p:sp>
            <p:sp>
              <p:nvSpPr>
                <p:cNvPr id="28" name="TextBox 27"/>
                <p:cNvSpPr txBox="1"/>
                <p:nvPr/>
              </p:nvSpPr>
              <p:spPr>
                <a:xfrm>
                  <a:off x="3200400" y="5726668"/>
                  <a:ext cx="30649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</a:t>
                  </a:r>
                </a:p>
              </p:txBody>
            </p:sp>
            <p:sp>
              <p:nvSpPr>
                <p:cNvPr id="29" name="TextBox 28"/>
                <p:cNvSpPr txBox="1"/>
                <p:nvPr/>
              </p:nvSpPr>
              <p:spPr>
                <a:xfrm>
                  <a:off x="2630784" y="5726668"/>
                  <a:ext cx="2648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r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1098024" y="5574268"/>
                  <a:ext cx="349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w</a:t>
                  </a:r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1970632" y="5650468"/>
                  <a:ext cx="2391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j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1981200" y="6260068"/>
                  <a:ext cx="28886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k</a:t>
                  </a:r>
                </a:p>
              </p:txBody>
            </p:sp>
          </p:grpSp>
        </p:grpSp>
      </p:grpSp>
      <p:sp>
        <p:nvSpPr>
          <p:cNvPr id="33" name="Freeform 32"/>
          <p:cNvSpPr/>
          <p:nvPr/>
        </p:nvSpPr>
        <p:spPr>
          <a:xfrm>
            <a:off x="6553200" y="1295400"/>
            <a:ext cx="1280084" cy="1929678"/>
          </a:xfrm>
          <a:custGeom>
            <a:avLst/>
            <a:gdLst>
              <a:gd name="connsiteX0" fmla="*/ 1048214 w 1516565"/>
              <a:gd name="connsiteY0" fmla="*/ 0 h 2709747"/>
              <a:gd name="connsiteX1" fmla="*/ 0 w 1516565"/>
              <a:gd name="connsiteY1" fmla="*/ 2553630 h 2709747"/>
              <a:gd name="connsiteX2" fmla="*/ 267629 w 1516565"/>
              <a:gd name="connsiteY2" fmla="*/ 2709747 h 2709747"/>
              <a:gd name="connsiteX3" fmla="*/ 579863 w 1516565"/>
              <a:gd name="connsiteY3" fmla="*/ 2676293 h 2709747"/>
              <a:gd name="connsiteX4" fmla="*/ 1516565 w 1516565"/>
              <a:gd name="connsiteY4" fmla="*/ 1773044 h 2709747"/>
              <a:gd name="connsiteX5" fmla="*/ 1360448 w 1516565"/>
              <a:gd name="connsiteY5" fmla="*/ 33454 h 2709747"/>
              <a:gd name="connsiteX6" fmla="*/ 1048214 w 1516565"/>
              <a:gd name="connsiteY6" fmla="*/ 0 h 2709747"/>
              <a:gd name="connsiteX0" fmla="*/ 1048214 w 1555491"/>
              <a:gd name="connsiteY0" fmla="*/ 0 h 2709747"/>
              <a:gd name="connsiteX1" fmla="*/ 0 w 1555491"/>
              <a:gd name="connsiteY1" fmla="*/ 2553630 h 2709747"/>
              <a:gd name="connsiteX2" fmla="*/ 267629 w 1555491"/>
              <a:gd name="connsiteY2" fmla="*/ 2709747 h 2709747"/>
              <a:gd name="connsiteX3" fmla="*/ 1555491 w 1555491"/>
              <a:gd name="connsiteY3" fmla="*/ 2535362 h 2709747"/>
              <a:gd name="connsiteX4" fmla="*/ 1516565 w 1555491"/>
              <a:gd name="connsiteY4" fmla="*/ 1773044 h 2709747"/>
              <a:gd name="connsiteX5" fmla="*/ 1360448 w 1555491"/>
              <a:gd name="connsiteY5" fmla="*/ 33454 h 2709747"/>
              <a:gd name="connsiteX6" fmla="*/ 1048214 w 1555491"/>
              <a:gd name="connsiteY6" fmla="*/ 0 h 2709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55491" h="2709747">
                <a:moveTo>
                  <a:pt x="1048214" y="0"/>
                </a:moveTo>
                <a:lnTo>
                  <a:pt x="0" y="2553630"/>
                </a:lnTo>
                <a:lnTo>
                  <a:pt x="267629" y="2709747"/>
                </a:lnTo>
                <a:lnTo>
                  <a:pt x="1555491" y="2535362"/>
                </a:lnTo>
                <a:lnTo>
                  <a:pt x="1516565" y="1773044"/>
                </a:lnTo>
                <a:lnTo>
                  <a:pt x="1360448" y="33454"/>
                </a:lnTo>
                <a:lnTo>
                  <a:pt x="1048214" y="0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560020" y="35052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417020" y="3581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7917366" y="1813932"/>
            <a:ext cx="1226634" cy="1538868"/>
          </a:xfrm>
          <a:custGeom>
            <a:avLst/>
            <a:gdLst>
              <a:gd name="connsiteX0" fmla="*/ 178419 w 1226634"/>
              <a:gd name="connsiteY0" fmla="*/ 144966 h 1538868"/>
              <a:gd name="connsiteX1" fmla="*/ 33454 w 1226634"/>
              <a:gd name="connsiteY1" fmla="*/ 546410 h 1538868"/>
              <a:gd name="connsiteX2" fmla="*/ 0 w 1226634"/>
              <a:gd name="connsiteY2" fmla="*/ 1092820 h 1538868"/>
              <a:gd name="connsiteX3" fmla="*/ 0 w 1226634"/>
              <a:gd name="connsiteY3" fmla="*/ 1505415 h 1538868"/>
              <a:gd name="connsiteX4" fmla="*/ 691376 w 1226634"/>
              <a:gd name="connsiteY4" fmla="*/ 1538868 h 1538868"/>
              <a:gd name="connsiteX5" fmla="*/ 1226634 w 1226634"/>
              <a:gd name="connsiteY5" fmla="*/ 1193181 h 1538868"/>
              <a:gd name="connsiteX6" fmla="*/ 1126273 w 1226634"/>
              <a:gd name="connsiteY6" fmla="*/ 780585 h 1538868"/>
              <a:gd name="connsiteX7" fmla="*/ 1025912 w 1226634"/>
              <a:gd name="connsiteY7" fmla="*/ 412595 h 1538868"/>
              <a:gd name="connsiteX8" fmla="*/ 713678 w 1226634"/>
              <a:gd name="connsiteY8" fmla="*/ 33454 h 1538868"/>
              <a:gd name="connsiteX9" fmla="*/ 345688 w 1226634"/>
              <a:gd name="connsiteY9" fmla="*/ 0 h 1538868"/>
              <a:gd name="connsiteX10" fmla="*/ 178419 w 1226634"/>
              <a:gd name="connsiteY10" fmla="*/ 144966 h 1538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26634" h="1538868">
                <a:moveTo>
                  <a:pt x="178419" y="144966"/>
                </a:moveTo>
                <a:lnTo>
                  <a:pt x="33454" y="546410"/>
                </a:lnTo>
                <a:lnTo>
                  <a:pt x="0" y="1092820"/>
                </a:lnTo>
                <a:lnTo>
                  <a:pt x="0" y="1505415"/>
                </a:lnTo>
                <a:lnTo>
                  <a:pt x="691376" y="1538868"/>
                </a:lnTo>
                <a:lnTo>
                  <a:pt x="1226634" y="1193181"/>
                </a:lnTo>
                <a:lnTo>
                  <a:pt x="1126273" y="780585"/>
                </a:lnTo>
                <a:lnTo>
                  <a:pt x="1025912" y="412595"/>
                </a:lnTo>
                <a:lnTo>
                  <a:pt x="713678" y="33454"/>
                </a:lnTo>
                <a:lnTo>
                  <a:pt x="345688" y="0"/>
                </a:lnTo>
                <a:lnTo>
                  <a:pt x="178419" y="144966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553200" y="4419600"/>
            <a:ext cx="1438507" cy="1382751"/>
          </a:xfrm>
          <a:custGeom>
            <a:avLst/>
            <a:gdLst>
              <a:gd name="connsiteX0" fmla="*/ 22303 w 1438507"/>
              <a:gd name="connsiteY0" fmla="*/ 33454 h 1382751"/>
              <a:gd name="connsiteX1" fmla="*/ 0 w 1438507"/>
              <a:gd name="connsiteY1" fmla="*/ 234176 h 1382751"/>
              <a:gd name="connsiteX2" fmla="*/ 936703 w 1438507"/>
              <a:gd name="connsiteY2" fmla="*/ 1293542 h 1382751"/>
              <a:gd name="connsiteX3" fmla="*/ 1226634 w 1438507"/>
              <a:gd name="connsiteY3" fmla="*/ 1382751 h 1382751"/>
              <a:gd name="connsiteX4" fmla="*/ 1438507 w 1438507"/>
              <a:gd name="connsiteY4" fmla="*/ 1260088 h 1382751"/>
              <a:gd name="connsiteX5" fmla="*/ 1427356 w 1438507"/>
              <a:gd name="connsiteY5" fmla="*/ 0 h 1382751"/>
              <a:gd name="connsiteX6" fmla="*/ 22303 w 1438507"/>
              <a:gd name="connsiteY6" fmla="*/ 33454 h 138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38507" h="1382751">
                <a:moveTo>
                  <a:pt x="22303" y="33454"/>
                </a:moveTo>
                <a:lnTo>
                  <a:pt x="0" y="234176"/>
                </a:lnTo>
                <a:lnTo>
                  <a:pt x="936703" y="1293542"/>
                </a:lnTo>
                <a:lnTo>
                  <a:pt x="1226634" y="1382751"/>
                </a:lnTo>
                <a:lnTo>
                  <a:pt x="1438507" y="1260088"/>
                </a:lnTo>
                <a:lnTo>
                  <a:pt x="1427356" y="0"/>
                </a:lnTo>
                <a:lnTo>
                  <a:pt x="22303" y="33454"/>
                </a:lnTo>
                <a:close/>
              </a:path>
            </a:pathLst>
          </a:cu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/>
          <p:cNvGrpSpPr/>
          <p:nvPr/>
        </p:nvGrpSpPr>
        <p:grpSpPr>
          <a:xfrm>
            <a:off x="6477000" y="4431268"/>
            <a:ext cx="1601894" cy="1436132"/>
            <a:chOff x="6477000" y="4431268"/>
            <a:chExt cx="1601894" cy="1436132"/>
          </a:xfrm>
        </p:grpSpPr>
        <p:pic>
          <p:nvPicPr>
            <p:cNvPr id="40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600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201" y="55626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96199" y="4603595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3" name="Straight Arrow Connector 42"/>
            <p:cNvCxnSpPr>
              <a:endCxn id="40" idx="0"/>
            </p:cNvCxnSpPr>
            <p:nvPr/>
          </p:nvCxnSpPr>
          <p:spPr>
            <a:xfrm flipH="1">
              <a:off x="6783659" y="4681653"/>
              <a:ext cx="24668" cy="880947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42" idx="2"/>
              <a:endCxn id="41" idx="0"/>
            </p:cNvCxnSpPr>
            <p:nvPr/>
          </p:nvCxnSpPr>
          <p:spPr>
            <a:xfrm>
              <a:off x="7774258" y="4755995"/>
              <a:ext cx="2" cy="80660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endCxn id="42" idx="1"/>
            </p:cNvCxnSpPr>
            <p:nvPr/>
          </p:nvCxnSpPr>
          <p:spPr>
            <a:xfrm>
              <a:off x="6861718" y="4627756"/>
              <a:ext cx="834481" cy="5203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6477000" y="44312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772400" y="45074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772400" y="5421868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477000" y="549806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553200" y="152400"/>
            <a:ext cx="1295400" cy="1055803"/>
            <a:chOff x="4327462" y="4571329"/>
            <a:chExt cx="1295400" cy="1055803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65069" y="5410200"/>
              <a:ext cx="156117" cy="152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3" name="Straight Arrow Connector 52"/>
            <p:cNvCxnSpPr/>
            <p:nvPr/>
          </p:nvCxnSpPr>
          <p:spPr>
            <a:xfrm>
              <a:off x="4889305" y="4827549"/>
              <a:ext cx="430674" cy="6096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4327462" y="4571329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334000" y="5257800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sp>
        <p:nvSpPr>
          <p:cNvPr id="57" name="Freeform 56"/>
          <p:cNvSpPr/>
          <p:nvPr/>
        </p:nvSpPr>
        <p:spPr>
          <a:xfrm>
            <a:off x="6858000" y="152400"/>
            <a:ext cx="959005" cy="1092819"/>
          </a:xfrm>
          <a:custGeom>
            <a:avLst/>
            <a:gdLst>
              <a:gd name="connsiteX0" fmla="*/ 44605 w 959005"/>
              <a:gd name="connsiteY0" fmla="*/ 44605 h 1092819"/>
              <a:gd name="connsiteX1" fmla="*/ 0 w 959005"/>
              <a:gd name="connsiteY1" fmla="*/ 312234 h 1092819"/>
              <a:gd name="connsiteX2" fmla="*/ 546410 w 959005"/>
              <a:gd name="connsiteY2" fmla="*/ 1092819 h 1092819"/>
              <a:gd name="connsiteX3" fmla="*/ 959005 w 959005"/>
              <a:gd name="connsiteY3" fmla="*/ 1092819 h 1092819"/>
              <a:gd name="connsiteX4" fmla="*/ 869795 w 959005"/>
              <a:gd name="connsiteY4" fmla="*/ 546410 h 1092819"/>
              <a:gd name="connsiteX5" fmla="*/ 256478 w 959005"/>
              <a:gd name="connsiteY5" fmla="*/ 0 h 1092819"/>
              <a:gd name="connsiteX6" fmla="*/ 44605 w 959005"/>
              <a:gd name="connsiteY6" fmla="*/ 44605 h 1092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9005" h="1092819">
                <a:moveTo>
                  <a:pt x="44605" y="44605"/>
                </a:moveTo>
                <a:lnTo>
                  <a:pt x="0" y="312234"/>
                </a:lnTo>
                <a:lnTo>
                  <a:pt x="546410" y="1092819"/>
                </a:lnTo>
                <a:lnTo>
                  <a:pt x="959005" y="1092819"/>
                </a:lnTo>
                <a:lnTo>
                  <a:pt x="869795" y="546410"/>
                </a:lnTo>
                <a:lnTo>
                  <a:pt x="256478" y="0"/>
                </a:lnTo>
                <a:lnTo>
                  <a:pt x="44605" y="44605"/>
                </a:lnTo>
                <a:close/>
              </a:path>
            </a:pathLst>
          </a:cu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/>
          <p:cNvSpPr/>
          <p:nvPr/>
        </p:nvSpPr>
        <p:spPr>
          <a:xfrm>
            <a:off x="6477000" y="5486400"/>
            <a:ext cx="440980" cy="304800"/>
          </a:xfrm>
          <a:prstGeom prst="ellipse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7467600" y="13716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010400" y="3048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1" name="Oval 70"/>
          <p:cNvSpPr/>
          <p:nvPr/>
        </p:nvSpPr>
        <p:spPr>
          <a:xfrm>
            <a:off x="8382000" y="2057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Oval 71"/>
          <p:cNvSpPr/>
          <p:nvPr/>
        </p:nvSpPr>
        <p:spPr>
          <a:xfrm>
            <a:off x="6705600" y="45720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6629400" y="3665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7696200" y="3581400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3" name="Oval 72"/>
          <p:cNvSpPr/>
          <p:nvPr/>
        </p:nvSpPr>
        <p:spPr>
          <a:xfrm>
            <a:off x="6705600" y="5570034"/>
            <a:ext cx="152400" cy="144966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Cloud Callout 73"/>
          <p:cNvSpPr/>
          <p:nvPr/>
        </p:nvSpPr>
        <p:spPr>
          <a:xfrm>
            <a:off x="0" y="4267201"/>
            <a:ext cx="5562600" cy="1535150"/>
          </a:xfrm>
          <a:prstGeom prst="cloudCallout">
            <a:avLst>
              <a:gd name="adj1" fmla="val -31430"/>
              <a:gd name="adj2" fmla="val 87663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Having seen nice structure of </a:t>
            </a:r>
            <a:r>
              <a:rPr lang="en-US" sz="1600" b="1" dirty="0">
                <a:solidFill>
                  <a:schemeClr val="tx1"/>
                </a:solidFill>
              </a:rPr>
              <a:t>SCC</a:t>
            </a:r>
            <a:r>
              <a:rPr lang="en-US" sz="1600" dirty="0">
                <a:solidFill>
                  <a:schemeClr val="tx1"/>
                </a:solidFill>
              </a:rPr>
              <a:t>s in the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 forest, we feel motivated to design an efficient algorithm based on </a:t>
            </a:r>
            <a:r>
              <a:rPr lang="en-US" sz="1600" b="1" dirty="0">
                <a:solidFill>
                  <a:schemeClr val="tx1"/>
                </a:solidFill>
              </a:rPr>
              <a:t>DFS</a:t>
            </a:r>
            <a:r>
              <a:rPr lang="en-US" sz="1600" dirty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But how should we start with ?</a:t>
            </a:r>
          </a:p>
        </p:txBody>
      </p:sp>
      <p:sp>
        <p:nvSpPr>
          <p:cNvPr id="75" name="Down Ribbon 74"/>
          <p:cNvSpPr/>
          <p:nvPr/>
        </p:nvSpPr>
        <p:spPr>
          <a:xfrm>
            <a:off x="800100" y="1018220"/>
            <a:ext cx="3124200" cy="729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spot the roots of </a:t>
            </a:r>
            <a:r>
              <a:rPr lang="en-US" b="1" dirty="0">
                <a:solidFill>
                  <a:srgbClr val="7030A0"/>
                </a:solidFill>
              </a:rPr>
              <a:t>SCC</a:t>
            </a:r>
            <a:r>
              <a:rPr lang="en-US" dirty="0">
                <a:solidFill>
                  <a:schemeClr val="tx1"/>
                </a:solidFill>
              </a:rPr>
              <a:t> in the </a:t>
            </a:r>
            <a:r>
              <a:rPr lang="en-US" b="1" dirty="0">
                <a:solidFill>
                  <a:schemeClr val="tx1"/>
                </a:solidFill>
              </a:rPr>
              <a:t>DFS</a:t>
            </a:r>
            <a:r>
              <a:rPr lang="en-US" dirty="0">
                <a:solidFill>
                  <a:schemeClr val="tx1"/>
                </a:solidFill>
              </a:rPr>
              <a:t> forest.</a:t>
            </a:r>
          </a:p>
        </p:txBody>
      </p:sp>
    </p:spTree>
    <p:extLst>
      <p:ext uri="{BB962C8B-B14F-4D97-AF65-F5344CB8AC3E}">
        <p14:creationId xmlns:p14="http://schemas.microsoft.com/office/powerpoint/2010/main" val="2407183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9" grpId="0" animBg="1"/>
      <p:bldP spid="70" grpId="0" animBg="1"/>
      <p:bldP spid="71" grpId="0" animBg="1"/>
      <p:bldP spid="72" grpId="0" animBg="1"/>
      <p:bldP spid="67" grpId="0" animBg="1"/>
      <p:bldP spid="68" grpId="0" animBg="1"/>
      <p:bldP spid="73" grpId="0" animBg="1"/>
      <p:bldP spid="74" grpId="0" animBg="1"/>
      <p:bldP spid="74" grpId="1" animBg="1"/>
      <p:bldP spid="7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6862</TotalTime>
  <Words>1507</Words>
  <Application>Microsoft Macintosh PowerPoint</Application>
  <PresentationFormat>On-screen Show (4:3)</PresentationFormat>
  <Paragraphs>404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Wingdings</vt:lpstr>
      <vt:lpstr>Office Theme</vt:lpstr>
      <vt:lpstr>Design and Analysis of Algorithms CS345  </vt:lpstr>
      <vt:lpstr>Application - III</vt:lpstr>
      <vt:lpstr>Strongly connected components </vt:lpstr>
      <vt:lpstr>Computing SCCs efficiently</vt:lpstr>
      <vt:lpstr>A simple yet powerful idea</vt:lpstr>
      <vt:lpstr>PowerPoint Presentation</vt:lpstr>
      <vt:lpstr>PowerPoint Presentation</vt:lpstr>
      <vt:lpstr>Proof of Lemma 1 and Lemma 2 </vt:lpstr>
      <vt:lpstr>           </vt:lpstr>
      <vt:lpstr>Study Finish time</vt:lpstr>
      <vt:lpstr>Searching for an order using Finish time</vt:lpstr>
      <vt:lpstr>DFS on Directed Graph: analyzing the finish time</vt:lpstr>
      <vt:lpstr>DFS on Directed Graph: analyzing the finish time</vt:lpstr>
      <vt:lpstr>DFS on Directed Graph: analyzing the finish time</vt:lpstr>
      <vt:lpstr>Searching for an order using Finish time</vt:lpstr>
      <vt:lpstr>Searching for an order using Finish time</vt:lpstr>
      <vt:lpstr>PowerPoint Presentation</vt:lpstr>
      <vt:lpstr>Algorithm for computing SCCs</vt:lpstr>
      <vt:lpstr>Algorithm for computing SCCs</vt:lpstr>
      <vt:lpstr>Algorithm for computing SCCs</vt:lpstr>
      <vt:lpstr>Algorithm for computing SCCs</vt:lpstr>
      <vt:lpstr>Algorithm for computing SCCs</vt:lpstr>
      <vt:lpstr>Conclusion</vt:lpstr>
      <vt:lpstr>SCC graph of G</vt:lpstr>
      <vt:lpstr>SCC graph</vt:lpstr>
      <vt:lpstr>SCC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450</cp:revision>
  <dcterms:created xsi:type="dcterms:W3CDTF">2011-12-03T04:13:03Z</dcterms:created>
  <dcterms:modified xsi:type="dcterms:W3CDTF">2024-08-30T02:14:15Z</dcterms:modified>
</cp:coreProperties>
</file>