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80" r:id="rId2"/>
    <p:sldId id="388" r:id="rId3"/>
    <p:sldId id="390" r:id="rId4"/>
    <p:sldId id="391" r:id="rId5"/>
    <p:sldId id="424" r:id="rId6"/>
    <p:sldId id="401" r:id="rId7"/>
    <p:sldId id="425" r:id="rId8"/>
    <p:sldId id="427" r:id="rId9"/>
    <p:sldId id="397" r:id="rId10"/>
    <p:sldId id="398" r:id="rId11"/>
    <p:sldId id="399" r:id="rId12"/>
    <p:sldId id="400" r:id="rId13"/>
    <p:sldId id="394" r:id="rId14"/>
    <p:sldId id="422" r:id="rId15"/>
    <p:sldId id="402" r:id="rId16"/>
    <p:sldId id="429" r:id="rId17"/>
    <p:sldId id="404" r:id="rId18"/>
    <p:sldId id="413" r:id="rId19"/>
    <p:sldId id="418" r:id="rId20"/>
    <p:sldId id="415" r:id="rId21"/>
    <p:sldId id="405" r:id="rId22"/>
    <p:sldId id="406" r:id="rId23"/>
    <p:sldId id="410" r:id="rId24"/>
    <p:sldId id="409" r:id="rId25"/>
    <p:sldId id="4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DB5EB-5F5B-C543-9ACD-FFECB8487585}" v="3" dt="2024-09-01T17:16:07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2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CFFDB5EB-5F5B-C543-9ACD-FFECB8487585}"/>
    <pc:docChg chg="undo custSel delSld modSld">
      <pc:chgData name="Raghunath Tewari" userId="2638bdda-d406-4938-a2a6-e4e967acb772" providerId="ADAL" clId="{CFFDB5EB-5F5B-C543-9ACD-FFECB8487585}" dt="2024-09-01T17:16:07.582" v="17" actId="20577"/>
      <pc:docMkLst>
        <pc:docMk/>
      </pc:docMkLst>
      <pc:sldChg chg="addSp delSp modSp mod">
        <pc:chgData name="Raghunath Tewari" userId="2638bdda-d406-4938-a2a6-e4e967acb772" providerId="ADAL" clId="{CFFDB5EB-5F5B-C543-9ACD-FFECB8487585}" dt="2024-09-01T16:40:23.147" v="7" actId="478"/>
        <pc:sldMkLst>
          <pc:docMk/>
          <pc:sldMk cId="941996261" sldId="380"/>
        </pc:sldMkLst>
        <pc:spChg chg="mod">
          <ac:chgData name="Raghunath Tewari" userId="2638bdda-d406-4938-a2a6-e4e967acb772" providerId="ADAL" clId="{CFFDB5EB-5F5B-C543-9ACD-FFECB8487585}" dt="2024-08-30T11:31:55.963" v="3" actId="20577"/>
          <ac:spMkLst>
            <pc:docMk/>
            <pc:sldMk cId="941996261" sldId="380"/>
            <ac:spMk id="2" creationId="{00000000-0000-0000-0000-000000000000}"/>
          </ac:spMkLst>
        </pc:spChg>
        <pc:spChg chg="mod">
          <ac:chgData name="Raghunath Tewari" userId="2638bdda-d406-4938-a2a6-e4e967acb772" providerId="ADAL" clId="{CFFDB5EB-5F5B-C543-9ACD-FFECB8487585}" dt="2024-09-01T16:40:13.120" v="5" actId="20577"/>
          <ac:spMkLst>
            <pc:docMk/>
            <pc:sldMk cId="941996261" sldId="380"/>
            <ac:spMk id="3" creationId="{00000000-0000-0000-0000-000000000000}"/>
          </ac:spMkLst>
        </pc:spChg>
        <pc:spChg chg="add del">
          <ac:chgData name="Raghunath Tewari" userId="2638bdda-d406-4938-a2a6-e4e967acb772" providerId="ADAL" clId="{CFFDB5EB-5F5B-C543-9ACD-FFECB8487585}" dt="2024-09-01T16:40:23.147" v="7" actId="478"/>
          <ac:spMkLst>
            <pc:docMk/>
            <pc:sldMk cId="941996261" sldId="380"/>
            <ac:spMk id="4" creationId="{00000000-0000-0000-0000-000000000000}"/>
          </ac:spMkLst>
        </pc:spChg>
      </pc:sldChg>
      <pc:sldChg chg="addSp delSp modSp mod addAnim delAnim">
        <pc:chgData name="Raghunath Tewari" userId="2638bdda-d406-4938-a2a6-e4e967acb772" providerId="ADAL" clId="{CFFDB5EB-5F5B-C543-9ACD-FFECB8487585}" dt="2024-09-01T16:54:10.127" v="12" actId="478"/>
        <pc:sldMkLst>
          <pc:docMk/>
          <pc:sldMk cId="3223909104" sldId="391"/>
        </pc:sldMkLst>
        <pc:spChg chg="mod">
          <ac:chgData name="Raghunath Tewari" userId="2638bdda-d406-4938-a2a6-e4e967acb772" providerId="ADAL" clId="{CFFDB5EB-5F5B-C543-9ACD-FFECB8487585}" dt="2024-09-01T16:53:36.921" v="9" actId="1036"/>
          <ac:spMkLst>
            <pc:docMk/>
            <pc:sldMk cId="3223909104" sldId="391"/>
            <ac:spMk id="9" creationId="{00000000-0000-0000-0000-000000000000}"/>
          </ac:spMkLst>
        </pc:spChg>
        <pc:spChg chg="add del mod">
          <ac:chgData name="Raghunath Tewari" userId="2638bdda-d406-4938-a2a6-e4e967acb772" providerId="ADAL" clId="{CFFDB5EB-5F5B-C543-9ACD-FFECB8487585}" dt="2024-09-01T16:54:10.127" v="12" actId="478"/>
          <ac:spMkLst>
            <pc:docMk/>
            <pc:sldMk cId="3223909104" sldId="391"/>
            <ac:spMk id="10" creationId="{00000000-0000-0000-0000-000000000000}"/>
          </ac:spMkLst>
        </pc:spChg>
      </pc:sldChg>
      <pc:sldChg chg="del">
        <pc:chgData name="Raghunath Tewari" userId="2638bdda-d406-4938-a2a6-e4e967acb772" providerId="ADAL" clId="{CFFDB5EB-5F5B-C543-9ACD-FFECB8487585}" dt="2024-09-01T17:00:02.329" v="13" actId="2696"/>
        <pc:sldMkLst>
          <pc:docMk/>
          <pc:sldMk cId="3656486223" sldId="395"/>
        </pc:sldMkLst>
      </pc:sldChg>
      <pc:sldChg chg="del">
        <pc:chgData name="Raghunath Tewari" userId="2638bdda-d406-4938-a2a6-e4e967acb772" providerId="ADAL" clId="{CFFDB5EB-5F5B-C543-9ACD-FFECB8487585}" dt="2024-09-01T17:00:15.575" v="14" actId="2696"/>
        <pc:sldMkLst>
          <pc:docMk/>
          <pc:sldMk cId="2223028448" sldId="396"/>
        </pc:sldMkLst>
      </pc:sldChg>
      <pc:sldChg chg="modSp modAnim">
        <pc:chgData name="Raghunath Tewari" userId="2638bdda-d406-4938-a2a6-e4e967acb772" providerId="ADAL" clId="{CFFDB5EB-5F5B-C543-9ACD-FFECB8487585}" dt="2024-09-01T17:16:07.582" v="17" actId="20577"/>
        <pc:sldMkLst>
          <pc:docMk/>
          <pc:sldMk cId="2864844777" sldId="418"/>
        </pc:sldMkLst>
        <pc:spChg chg="mod">
          <ac:chgData name="Raghunath Tewari" userId="2638bdda-d406-4938-a2a6-e4e967acb772" providerId="ADAL" clId="{CFFDB5EB-5F5B-C543-9ACD-FFECB8487585}" dt="2024-09-01T17:16:07.582" v="17" actId="20577"/>
          <ac:spMkLst>
            <pc:docMk/>
            <pc:sldMk cId="2864844777" sldId="418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CFFDB5EB-5F5B-C543-9ACD-FFECB8487585}" dt="2024-09-01T17:00:21.593" v="16" actId="2696"/>
        <pc:sldMkLst>
          <pc:docMk/>
          <pc:sldMk cId="1139965412" sldId="420"/>
        </pc:sldMkLst>
      </pc:sldChg>
      <pc:sldChg chg="del">
        <pc:chgData name="Raghunath Tewari" userId="2638bdda-d406-4938-a2a6-e4e967acb772" providerId="ADAL" clId="{CFFDB5EB-5F5B-C543-9ACD-FFECB8487585}" dt="2024-09-01T17:00:15.742" v="15" actId="2696"/>
        <pc:sldMkLst>
          <pc:docMk/>
          <pc:sldMk cId="4098313053" sldId="4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180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1.png"/><Relationship Id="rId7" Type="http://schemas.openxmlformats.org/officeDocument/2006/relationships/image" Target="../media/image17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2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0.png"/><Relationship Id="rId7" Type="http://schemas.openxmlformats.org/officeDocument/2006/relationships/image" Target="../media/image2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50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43.png"/><Relationship Id="rId4" Type="http://schemas.openxmlformats.org/officeDocument/2006/relationships/image" Target="../media/image351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0.png"/><Relationship Id="rId7" Type="http://schemas.openxmlformats.org/officeDocument/2006/relationships/image" Target="../media/image45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350.png"/><Relationship Id="rId4" Type="http://schemas.openxmlformats.org/officeDocument/2006/relationships/image" Target="../media/image43.png"/><Relationship Id="rId9" Type="http://schemas.openxmlformats.org/officeDocument/2006/relationships/image" Target="../media/image4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60.png"/><Relationship Id="rId10" Type="http://schemas.openxmlformats.org/officeDocument/2006/relationships/image" Target="../media/image24.png"/><Relationship Id="rId4" Type="http://schemas.openxmlformats.org/officeDocument/2006/relationships/image" Target="../media/image5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5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14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new</a:t>
            </a:r>
            <a:r>
              <a:rPr lang="en-US" sz="2400" b="1" dirty="0">
                <a:solidFill>
                  <a:schemeClr val="tx1"/>
                </a:solidFill>
              </a:rPr>
              <a:t> algorithm paradigm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797434" y="2645036"/>
            <a:ext cx="424931" cy="26669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2970275" y="534925"/>
            <a:ext cx="384049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8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5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>
                    <a:sym typeface="Wingdings" pitchFamily="2" charset="2"/>
                  </a:rPr>
                  <a:t>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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is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33890"/>
                <a:ext cx="158985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/>
          <p:cNvSpPr/>
          <p:nvPr/>
        </p:nvSpPr>
        <p:spPr>
          <a:xfrm rot="5400000">
            <a:off x="2606934" y="2835535"/>
            <a:ext cx="424933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 rot="16200000">
            <a:off x="3198876" y="306322"/>
            <a:ext cx="384051" cy="34290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619690"/>
                <a:ext cx="158985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231" t="-7576" r="-73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9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94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-0.0875 0.11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36" grpId="0" animBg="1"/>
      <p:bldP spid="37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828800" y="49530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910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LCS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): Longest common subsequence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610051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98" t="-6452" r="-59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5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LCS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 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sz="2000" dirty="0"/>
                  <a:t>      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General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   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        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length of longest common subsequence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Base Case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    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  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=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 + 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888468"/>
                <a:ext cx="199272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2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Max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 ,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))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257800"/>
                <a:ext cx="3199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24" t="-8333" r="-2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i="1" u="sng" dirty="0"/>
                  <a:t>bigger</a:t>
                </a:r>
                <a:r>
                  <a:rPr lang="en-US" sz="2000" dirty="0"/>
                  <a:t>  of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048000"/>
                <a:ext cx="4615687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453" t="-7576" r="-198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76400" y="3657600"/>
            <a:ext cx="693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514600"/>
            <a:ext cx="3124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1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648200"/>
              </a:xfrm>
              <a:blipFill rotWithShape="1">
                <a:blip r:embed="rId3"/>
                <a:stretch>
                  <a:fillRect l="-1357" t="-656" r="-407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: worst case running  time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A simple exercise </a:t>
                </a:r>
                <a:r>
                  <a:rPr lang="en-US" sz="2000" dirty="0"/>
                  <a:t>from discrete math: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why ?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us explore its reason.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357" t="-625" r="-1900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miley Face 4"/>
          <p:cNvSpPr/>
          <p:nvPr/>
        </p:nvSpPr>
        <p:spPr>
          <a:xfrm>
            <a:off x="6324600" y="4191000"/>
            <a:ext cx="914400" cy="9144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600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22098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  <p:bldP spid="5" grpId="0" animBg="1"/>
      <p:bldP spid="6" grpId="0" uiExpand="1" animBg="1"/>
      <p:bldP spid="7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572000"/>
              </a:xfrm>
              <a:blipFill rotWithShape="1">
                <a:blip r:embed="rId3"/>
                <a:stretch>
                  <a:fillRect l="-1357" t="-667" r="-4072" b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Solving same sub-problem  multiple times !!</a:t>
                </a:r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)*(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Can we compute them efficiently 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59665" y="1600200"/>
                <a:ext cx="4984335" cy="5105400"/>
              </a:xfrm>
              <a:blipFill rotWithShape="1">
                <a:blip r:embed="rId4"/>
                <a:stretch>
                  <a:fillRect l="-1100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81854" y="1449350"/>
            <a:ext cx="846578" cy="695918"/>
            <a:chOff x="6586654" y="1437682"/>
            <a:chExt cx="846578" cy="695918"/>
          </a:xfrm>
        </p:grpSpPr>
        <p:sp>
          <p:nvSpPr>
            <p:cNvPr id="5" name="Oval 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654" y="1437682"/>
                  <a:ext cx="8465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2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799540" y="2209800"/>
            <a:ext cx="1250535" cy="773668"/>
            <a:chOff x="6399740" y="1359932"/>
            <a:chExt cx="1250535" cy="773668"/>
          </a:xfrm>
        </p:grpSpPr>
        <p:sp>
          <p:nvSpPr>
            <p:cNvPr id="9" name="Oval 8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740" y="1359932"/>
                  <a:ext cx="125053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829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7229168" y="2209800"/>
            <a:ext cx="1250535" cy="773668"/>
            <a:chOff x="6498503" y="1359932"/>
            <a:chExt cx="1250535" cy="773668"/>
          </a:xfrm>
        </p:grpSpPr>
        <p:sp>
          <p:nvSpPr>
            <p:cNvPr id="12" name="Oval 11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503" y="1359932"/>
                  <a:ext cx="125053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78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159665" y="3745468"/>
            <a:ext cx="1250535" cy="750332"/>
            <a:chOff x="6217065" y="1828800"/>
            <a:chExt cx="1250535" cy="750332"/>
          </a:xfrm>
        </p:grpSpPr>
        <p:sp>
          <p:nvSpPr>
            <p:cNvPr id="15" name="Oval 14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065" y="2209800"/>
                  <a:ext cx="125053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257800" y="3733800"/>
            <a:ext cx="1654492" cy="762000"/>
            <a:chOff x="6279735" y="1828800"/>
            <a:chExt cx="1654492" cy="762000"/>
          </a:xfrm>
        </p:grpSpPr>
        <p:sp>
          <p:nvSpPr>
            <p:cNvPr id="18" name="Oval 17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735" y="2221468"/>
                  <a:ext cx="165449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172200" y="3352800"/>
            <a:ext cx="1654492" cy="685800"/>
            <a:chOff x="5822535" y="1447800"/>
            <a:chExt cx="1654492" cy="685800"/>
          </a:xfrm>
        </p:grpSpPr>
        <p:sp>
          <p:nvSpPr>
            <p:cNvPr id="21" name="Oval 20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535" y="1447800"/>
                  <a:ext cx="165449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59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8001000" y="3352800"/>
            <a:ext cx="1250535" cy="685800"/>
            <a:chOff x="6432135" y="1447800"/>
            <a:chExt cx="1250535" cy="685800"/>
          </a:xfrm>
        </p:grpSpPr>
        <p:sp>
          <p:nvSpPr>
            <p:cNvPr id="24" name="Oval 23"/>
            <p:cNvSpPr/>
            <p:nvPr/>
          </p:nvSpPr>
          <p:spPr>
            <a:xfrm>
              <a:off x="6781800" y="1828800"/>
              <a:ext cx="3048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𝐿</m:t>
                      </m:r>
                    </m:oMath>
                  </a14:m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−2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135" y="1447800"/>
                  <a:ext cx="125053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78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/>
          <p:cNvCxnSpPr>
            <a:stCxn id="5" idx="2"/>
            <a:endCxn id="9" idx="7"/>
          </p:cNvCxnSpPr>
          <p:nvPr/>
        </p:nvCxnSpPr>
        <p:spPr>
          <a:xfrm flipH="1">
            <a:off x="5441763" y="1992868"/>
            <a:ext cx="1035237" cy="730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6"/>
            <a:endCxn id="12" idx="0"/>
          </p:cNvCxnSpPr>
          <p:nvPr/>
        </p:nvCxnSpPr>
        <p:spPr>
          <a:xfrm>
            <a:off x="6781800" y="1992868"/>
            <a:ext cx="883065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</p:cNvCxnSpPr>
          <p:nvPr/>
        </p:nvCxnSpPr>
        <p:spPr>
          <a:xfrm flipH="1">
            <a:off x="4876802" y="2938831"/>
            <a:ext cx="349435" cy="783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5"/>
            <a:endCxn id="18" idx="0"/>
          </p:cNvCxnSpPr>
          <p:nvPr/>
        </p:nvCxnSpPr>
        <p:spPr>
          <a:xfrm>
            <a:off x="5441763" y="2938831"/>
            <a:ext cx="470502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0"/>
          </p:cNvCxnSpPr>
          <p:nvPr/>
        </p:nvCxnSpPr>
        <p:spPr>
          <a:xfrm flipH="1">
            <a:off x="7283865" y="2938831"/>
            <a:ext cx="336135" cy="79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5"/>
            <a:endCxn id="24" idx="1"/>
          </p:cNvCxnSpPr>
          <p:nvPr/>
        </p:nvCxnSpPr>
        <p:spPr>
          <a:xfrm>
            <a:off x="7772628" y="2938831"/>
            <a:ext cx="622674" cy="8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/>
          <p:cNvSpPr/>
          <p:nvPr/>
        </p:nvSpPr>
        <p:spPr>
          <a:xfrm>
            <a:off x="6099048" y="3630168"/>
            <a:ext cx="1029384" cy="484632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Ribbon 27"/>
          <p:cNvSpPr/>
          <p:nvPr/>
        </p:nvSpPr>
        <p:spPr>
          <a:xfrm>
            <a:off x="1676400" y="6092952"/>
            <a:ext cx="5607465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answer lies in a programming exercise you did long ago.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08194" y="1106038"/>
            <a:ext cx="15938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35483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6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Fibonacci numbers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Fibonacci numbers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) = </a:t>
                </a:r>
                <a:r>
                  <a:rPr lang="en-US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;</a:t>
                </a:r>
              </a:p>
              <a:p>
                <a:pPr marL="0" indent="0">
                  <a:buNone/>
                </a:pPr>
                <a:r>
                  <a:rPr lang="en-US" sz="2400" dirty="0"/>
                  <a:t>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) +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)  for all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 &gt;</a:t>
                </a:r>
                <a:r>
                  <a:rPr lang="en-US" sz="2400" dirty="0">
                    <a:solidFill>
                      <a:srgbClr val="0070C0"/>
                    </a:solidFill>
                  </a:rPr>
                  <a:t>1;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Algorithms </a:t>
                </a:r>
                <a:r>
                  <a:rPr lang="en-US" sz="2400" dirty="0"/>
                  <a:t>for computing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 :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Iterative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recursive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2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3657600"/>
                <a:ext cx="1222835" cy="5137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57600"/>
                <a:ext cx="1222835" cy="513795"/>
              </a:xfrm>
              <a:prstGeom prst="rect">
                <a:avLst/>
              </a:prstGeom>
              <a:blipFill rotWithShape="1">
                <a:blip r:embed="rId3"/>
                <a:stretch>
                  <a:fillRect l="-4433" r="-8374" b="-1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9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Recursive </a:t>
            </a:r>
            <a:r>
              <a:rPr lang="en-US" sz="4000" b="1" dirty="0"/>
              <a:t>algorithm for </a:t>
            </a:r>
            <a:r>
              <a:rPr lang="en-US" sz="4000" b="1" dirty="0">
                <a:solidFill>
                  <a:srgbClr val="7030A0"/>
                </a:solidFill>
              </a:rPr>
              <a:t>F(n)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Rfib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/>
              <a:t>{    if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 return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else if </a:t>
            </a:r>
            <a:r>
              <a:rPr lang="en-US" sz="2000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 return </a:t>
            </a:r>
            <a:r>
              <a:rPr lang="en-US" sz="2000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     else return(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n-1</a:t>
            </a:r>
            <a:r>
              <a:rPr lang="en-US" sz="2000" dirty="0"/>
              <a:t>) + </a:t>
            </a:r>
            <a:r>
              <a:rPr lang="en-US" sz="2000" b="1" dirty="0" err="1">
                <a:solidFill>
                  <a:srgbClr val="7030A0"/>
                </a:solidFill>
              </a:rPr>
              <a:t>Rfib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n-2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Let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>
                <a:sym typeface="Wingdings" pitchFamily="2" charset="2"/>
              </a:rPr>
              <a:t>)</a:t>
            </a:r>
            <a:r>
              <a:rPr lang="en-US" sz="2000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2000" b="1" dirty="0">
                <a:sym typeface="Wingdings" pitchFamily="2" charset="2"/>
              </a:rPr>
              <a:t>: No. of instruction executed by </a:t>
            </a:r>
            <a:r>
              <a:rPr lang="en-US" sz="2000" b="1" dirty="0" err="1">
                <a:solidFill>
                  <a:srgbClr val="7030A0"/>
                </a:solidFill>
                <a:sym typeface="Wingdings" pitchFamily="2" charset="2"/>
              </a:rPr>
              <a:t>RFib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(n)</a:t>
            </a:r>
          </a:p>
          <a:p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0</a:t>
            </a:r>
            <a:r>
              <a:rPr lang="en-US" sz="2000" b="1" dirty="0">
                <a:sym typeface="Wingdings" pitchFamily="2" charset="2"/>
              </a:rPr>
              <a:t>) =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>
                <a:sym typeface="Wingdings" pitchFamily="2" charset="2"/>
              </a:rPr>
              <a:t>; 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>
                <a:sym typeface="Wingdings" pitchFamily="2" charset="2"/>
              </a:rPr>
              <a:t>) =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2</a:t>
            </a:r>
            <a:r>
              <a:rPr lang="en-US" sz="2000" b="1" dirty="0">
                <a:sym typeface="Wingdings" pitchFamily="2" charset="2"/>
              </a:rPr>
              <a:t>; </a:t>
            </a:r>
          </a:p>
          <a:p>
            <a:r>
              <a:rPr lang="en-US" sz="2000" dirty="0">
                <a:sym typeface="Wingdings" pitchFamily="2" charset="2"/>
              </a:rPr>
              <a:t>For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>
                <a:sym typeface="Wingdings" pitchFamily="2" charset="2"/>
              </a:rPr>
              <a:t>&gt;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b="1" dirty="0">
                <a:sym typeface="Wingdings" pitchFamily="2" charset="2"/>
              </a:rPr>
              <a:t> 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lang="en-US" sz="2000" b="1" dirty="0">
                <a:sym typeface="Wingdings" pitchFamily="2" charset="2"/>
              </a:rPr>
              <a:t>) =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n-1</a:t>
            </a:r>
            <a:r>
              <a:rPr lang="en-US" sz="2000" b="1" dirty="0">
                <a:sym typeface="Wingdings" pitchFamily="2" charset="2"/>
              </a:rPr>
              <a:t>)+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sz="2000" b="1" dirty="0">
                <a:sym typeface="Wingdings" pitchFamily="2" charset="2"/>
              </a:rPr>
              <a:t>(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n-2</a:t>
            </a:r>
            <a:r>
              <a:rPr lang="en-US" sz="2000" b="1" dirty="0">
                <a:sym typeface="Wingdings" pitchFamily="2" charset="2"/>
              </a:rPr>
              <a:t>) + </a:t>
            </a:r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4</a:t>
            </a:r>
          </a:p>
          <a:p>
            <a:endParaRPr lang="en-US" sz="2000" b="1" dirty="0">
              <a:solidFill>
                <a:srgbClr val="0070C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u="sng" dirty="0"/>
              <a:t>Observation 1: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)&gt;</a:t>
            </a:r>
            <a:r>
              <a:rPr lang="en-US" sz="2000" b="1" dirty="0">
                <a:solidFill>
                  <a:srgbClr val="C00000"/>
                </a:solidFill>
              </a:rPr>
              <a:t>F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for all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It follows from </a:t>
            </a:r>
            <a:r>
              <a:rPr lang="en-US" sz="2000" b="1" dirty="0"/>
              <a:t>Observation 1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Exercise 1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C00000"/>
                </a:solidFill>
              </a:rPr>
              <a:t>G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) is exponential in </a:t>
            </a:r>
            <a:r>
              <a:rPr lang="en-US" sz="2000" b="1">
                <a:solidFill>
                  <a:srgbClr val="0070C0"/>
                </a:solidFill>
              </a:rPr>
              <a:t>n </a:t>
            </a:r>
            <a:r>
              <a:rPr lang="en-US" sz="2000" b="1"/>
              <a:t>!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40386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Longest common subsequence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>
                    <a:solidFill>
                      <a:srgbClr val="7030A0"/>
                    </a:solidFill>
                  </a:rPr>
                  <a:t>Iterative </a:t>
                </a:r>
                <a:r>
                  <a:rPr lang="en-US" sz="4000" b="1" dirty="0"/>
                  <a:t>Algorithm for</a:t>
                </a:r>
                <a:r>
                  <a:rPr lang="en-US" sz="4000" dirty="0"/>
                  <a:t>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4000" b="1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err="1">
                    <a:solidFill>
                      <a:srgbClr val="7030A0"/>
                    </a:solidFill>
                  </a:rPr>
                  <a:t>IFib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{     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;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2</a:t>
                </a:r>
                <a:r>
                  <a:rPr lang="en-US" sz="2000" dirty="0"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{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 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 err="1">
                    <a:solidFill>
                      <a:srgbClr val="0070C0"/>
                    </a:solidFill>
                    <a:sym typeface="Wingdings" pitchFamily="2" charset="2"/>
                  </a:rPr>
                  <a:t>a+b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a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temp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return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1852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57340" y="2144752"/>
            <a:ext cx="1823549" cy="1066800"/>
            <a:chOff x="4357340" y="2144752"/>
            <a:chExt cx="1823549" cy="1066800"/>
          </a:xfrm>
        </p:grpSpPr>
        <p:sp>
          <p:nvSpPr>
            <p:cNvPr id="7" name="Right Brace 6"/>
            <p:cNvSpPr/>
            <p:nvPr/>
          </p:nvSpPr>
          <p:spPr>
            <a:xfrm>
              <a:off x="4357340" y="2144752"/>
              <a:ext cx="381000" cy="10668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2514600"/>
              <a:ext cx="1456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instructions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iterations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92" y="3211552"/>
                <a:ext cx="2883408" cy="446048"/>
              </a:xfrm>
              <a:prstGeom prst="leftArrow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357340" y="3733800"/>
            <a:ext cx="3032956" cy="914400"/>
            <a:chOff x="4371280" y="2144752"/>
            <a:chExt cx="3032956" cy="914400"/>
          </a:xfrm>
        </p:grpSpPr>
        <p:sp>
          <p:nvSpPr>
            <p:cNvPr id="12" name="Right Brace 11"/>
            <p:cNvSpPr/>
            <p:nvPr/>
          </p:nvSpPr>
          <p:spPr>
            <a:xfrm>
              <a:off x="4371280" y="2144752"/>
              <a:ext cx="367060" cy="914400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385020"/>
              <a:ext cx="2679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 instructions per iteration</a:t>
              </a:r>
            </a:p>
          </p:txBody>
        </p:sp>
      </p:grpSp>
      <p:sp>
        <p:nvSpPr>
          <p:cNvPr id="14" name="Left Arrow 13"/>
          <p:cNvSpPr/>
          <p:nvPr/>
        </p:nvSpPr>
        <p:spPr>
          <a:xfrm>
            <a:off x="4419600" y="5421352"/>
            <a:ext cx="2883408" cy="446048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final instruction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orizontal Scroll 14"/>
              <p:cNvSpPr/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Total number of instructions=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4+3(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−2)+1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      </a:t>
                </a:r>
              </a:p>
            </p:txBody>
          </p:sp>
        </mc:Choice>
        <mc:Fallback xmlns="">
          <p:sp>
            <p:nvSpPr>
              <p:cNvPr id="15" name="Horizontal Scrol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143000"/>
                <a:ext cx="3276600" cy="1033272"/>
              </a:xfrm>
              <a:prstGeom prst="horizontalScroll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600200"/>
                <a:ext cx="81304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902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944720"/>
              </p:ext>
            </p:extLst>
          </p:nvPr>
        </p:nvGraphicFramePr>
        <p:xfrm>
          <a:off x="2286000" y="6012934"/>
          <a:ext cx="3810000" cy="3878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87838"/>
              </p:ext>
            </p:extLst>
          </p:nvPr>
        </p:nvGraphicFramePr>
        <p:xfrm>
          <a:off x="2286000" y="6400800"/>
          <a:ext cx="376438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6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43" y="6400800"/>
                <a:ext cx="3225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304043" y="61722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73782" y="5880610"/>
            <a:ext cx="815435" cy="801056"/>
            <a:chOff x="3632139" y="5880610"/>
            <a:chExt cx="815435" cy="801056"/>
          </a:xfrm>
        </p:grpSpPr>
        <p:sp>
          <p:nvSpPr>
            <p:cNvPr id="20" name="Arc 19"/>
            <p:cNvSpPr/>
            <p:nvPr/>
          </p:nvSpPr>
          <p:spPr>
            <a:xfrm rot="18829603">
              <a:off x="3639329" y="5873420"/>
              <a:ext cx="801056" cy="815435"/>
            </a:xfrm>
            <a:prstGeom prst="arc">
              <a:avLst>
                <a:gd name="adj1" fmla="val 14547298"/>
                <a:gd name="adj2" fmla="val 1320001"/>
              </a:avLst>
            </a:prstGeom>
            <a:ln w="3810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382757" y="6038850"/>
              <a:ext cx="47625" cy="95250"/>
            </a:xfrm>
            <a:prstGeom prst="straightConnector1">
              <a:avLst/>
            </a:prstGeom>
            <a:ln w="3810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0" y="59436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62200" y="6019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animBg="1"/>
      <p:bldP spid="14" grpId="0" animBg="1"/>
      <p:bldP spid="15" grpId="0" animBg="1"/>
      <p:bldP spid="6" grpId="0"/>
      <p:bldP spid="1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If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{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;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return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4953000"/>
              </a:xfrm>
              <a:blipFill rotWithShape="1">
                <a:blip r:embed="rId3"/>
                <a:stretch>
                  <a:fillRect l="-1357" t="-616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81000" y="1676400"/>
            <a:ext cx="9144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133600" y="3352800"/>
            <a:ext cx="1600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905000" y="4038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905000" y="4419600"/>
            <a:ext cx="1219200" cy="304800"/>
          </a:xfrm>
          <a:prstGeom prst="roundRect">
            <a:avLst/>
          </a:prstGeom>
          <a:noFill/>
          <a:ln w="28575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65" grpId="0"/>
      <p:bldP spid="71" grpId="0" animBg="1"/>
      <p:bldP spid="5" grpId="0" animBg="1"/>
      <p:bldP spid="45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	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</a:t>
                </a: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038600" cy="5181600"/>
              </a:xfrm>
              <a:blipFill rotWithShape="1">
                <a:blip r:embed="rId3"/>
                <a:stretch>
                  <a:fillRect l="-1508" t="-588" r="-181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5257800" y="2057400"/>
            <a:ext cx="3276600" cy="3217127"/>
            <a:chOff x="5257800" y="2057400"/>
            <a:chExt cx="3276600" cy="3217127"/>
          </a:xfrm>
        </p:grpSpPr>
        <p:sp>
          <p:nvSpPr>
            <p:cNvPr id="26" name="Rectangle 25"/>
            <p:cNvSpPr/>
            <p:nvPr/>
          </p:nvSpPr>
          <p:spPr>
            <a:xfrm>
              <a:off x="5257800" y="2057400"/>
              <a:ext cx="3276600" cy="3200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715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722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294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7081024" y="2057400"/>
              <a:ext cx="5576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543800" y="2057400"/>
              <a:ext cx="0" cy="32171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01000" y="20574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57800" y="2514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257800" y="2971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57800" y="34290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57800" y="38862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257800" y="43434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57800" y="48006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0     1          ...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1702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38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2057400"/>
            <a:ext cx="456420" cy="3124200"/>
            <a:chOff x="4876800" y="2057400"/>
            <a:chExt cx="456420" cy="31242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35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2057400"/>
                  <a:ext cx="37459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967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38228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34000" y="481226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0      0       0      ...                        0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5334000" y="2133600"/>
            <a:ext cx="446312" cy="2579132"/>
            <a:chOff x="5334000" y="2133600"/>
            <a:chExt cx="446312" cy="2579132"/>
          </a:xfrm>
        </p:grpSpPr>
        <p:sp>
          <p:nvSpPr>
            <p:cNvPr id="66" name="TextBox 65"/>
            <p:cNvSpPr txBox="1"/>
            <p:nvPr/>
          </p:nvSpPr>
          <p:spPr>
            <a:xfrm>
              <a:off x="5334000" y="4343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34000" y="2133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5173825">
              <a:off x="5423964" y="39752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6629400" y="3429000"/>
            <a:ext cx="457200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6691788" y="3886200"/>
            <a:ext cx="324897" cy="1752600"/>
            <a:chOff x="6691788" y="3886200"/>
            <a:chExt cx="324897" cy="1752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788" y="5269468"/>
                  <a:ext cx="32489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/>
            <p:cNvCxnSpPr>
              <a:stCxn id="71" idx="2"/>
              <a:endCxn id="72" idx="0"/>
            </p:cNvCxnSpPr>
            <p:nvPr/>
          </p:nvCxnSpPr>
          <p:spPr>
            <a:xfrm flipH="1">
              <a:off x="6854237" y="3886200"/>
              <a:ext cx="3763" cy="138326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39188" y="3440668"/>
            <a:ext cx="1690212" cy="369332"/>
            <a:chOff x="4939188" y="3440668"/>
            <a:chExt cx="169021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188" y="3440668"/>
                  <a:ext cx="31861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>
              <a:stCxn id="26" idx="1"/>
              <a:endCxn id="71" idx="1"/>
            </p:cNvCxnSpPr>
            <p:nvPr/>
          </p:nvCxnSpPr>
          <p:spPr>
            <a:xfrm>
              <a:off x="5257800" y="36576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6400800" y="3657600"/>
            <a:ext cx="457200" cy="0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400800" y="3665963"/>
            <a:ext cx="457200" cy="493985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819644" y="3665964"/>
            <a:ext cx="0" cy="493984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Time complexity: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715000"/>
                <a:ext cx="28194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space requirement of the algorithm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How can you reduce it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)).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Modify the previous algorithm so that it outputs the LCS as well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(The time complexity must not increase asymptotically)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Programming </a:t>
            </a:r>
            <a:r>
              <a:rPr lang="en-US" sz="3600" b="1" dirty="0"/>
              <a:t>algorithm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Expressing the solution </a:t>
            </a:r>
            <a:r>
              <a:rPr lang="en-US" sz="2000" u="sng" dirty="0"/>
              <a:t>recursively.</a:t>
            </a:r>
          </a:p>
          <a:p>
            <a:endParaRPr lang="en-US" sz="2000" dirty="0"/>
          </a:p>
          <a:p>
            <a:r>
              <a:rPr lang="en-US" sz="2000" dirty="0"/>
              <a:t>Overall there are only </a:t>
            </a:r>
            <a:r>
              <a:rPr lang="en-US" sz="2000" u="sng" dirty="0"/>
              <a:t>Polynomial number of </a:t>
            </a:r>
            <a:r>
              <a:rPr lang="en-US" sz="2000" u="sng" dirty="0" err="1"/>
              <a:t>subproblems</a:t>
            </a:r>
            <a:r>
              <a:rPr lang="en-US" sz="2000" u="sng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But there is a </a:t>
            </a:r>
            <a:r>
              <a:rPr lang="en-US" sz="2000" u="sng" dirty="0"/>
              <a:t>huge overlap</a:t>
            </a:r>
            <a:r>
              <a:rPr lang="en-US" sz="2000" dirty="0"/>
              <a:t> among the </a:t>
            </a:r>
            <a:r>
              <a:rPr lang="en-US" sz="2000" dirty="0" err="1"/>
              <a:t>subproblems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So the recursive algorithm takes exponential time </a:t>
            </a:r>
          </a:p>
          <a:p>
            <a:pPr marL="0" indent="0">
              <a:buNone/>
            </a:pPr>
            <a:r>
              <a:rPr lang="en-US" sz="2000" dirty="0"/>
              <a:t>                         (solving same </a:t>
            </a:r>
            <a:r>
              <a:rPr lang="en-US" sz="2000" dirty="0" err="1"/>
              <a:t>subproblem</a:t>
            </a:r>
            <a:r>
              <a:rPr lang="en-US" sz="2000" dirty="0"/>
              <a:t> multiple times).</a:t>
            </a:r>
          </a:p>
          <a:p>
            <a:endParaRPr lang="en-US" sz="2000" dirty="0"/>
          </a:p>
          <a:p>
            <a:r>
              <a:rPr lang="en-US" sz="2000" dirty="0"/>
              <a:t>So we compute the recursive solution </a:t>
            </a:r>
            <a:r>
              <a:rPr lang="en-US" sz="2000" u="sng" dirty="0"/>
              <a:t>iteratively in a bottom-up fashion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(like in  case of Fibonacci numbers). </a:t>
            </a:r>
          </a:p>
          <a:p>
            <a:pPr marL="0" indent="0">
              <a:buNone/>
            </a:pPr>
            <a:r>
              <a:rPr lang="en-US" sz="2000" dirty="0"/>
              <a:t>        This avoids wastage of computation and leads to efficient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0579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Steps of dynamic programming based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70402"/>
            <a:ext cx="391216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6858000" y="3165477"/>
            <a:ext cx="22860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9057" y="5193268"/>
            <a:ext cx="413651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 to compute solution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867761" y="3330295"/>
            <a:ext cx="729736" cy="168914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</a:t>
            </a:r>
            <a:r>
              <a:rPr lang="en-US" sz="3600" b="1" dirty="0">
                <a:solidFill>
                  <a:srgbClr val="7030A0"/>
                </a:solidFill>
              </a:rPr>
              <a:t>subsequence </a:t>
            </a:r>
            <a:r>
              <a:rPr lang="en-US" sz="36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sequence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Can be stored in an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: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			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said to be a </a:t>
                </a:r>
                <a:r>
                  <a:rPr lang="en-US" sz="2000" u="sng" dirty="0"/>
                  <a:t>subsequence</a:t>
                </a:r>
                <a:r>
                  <a:rPr lang="en-US" sz="2000" dirty="0"/>
                  <a:t>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obtain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by removing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or more elements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There exists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integers: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…&lt;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such that for all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,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86800" cy="4906963"/>
              </a:xfrm>
              <a:blipFill rotWithShape="1">
                <a:blip r:embed="rId2"/>
                <a:stretch>
                  <a:fillRect l="-70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28800" y="37338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057400" y="37338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362200" y="3733800"/>
            <a:ext cx="3429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33650" y="3733800"/>
            <a:ext cx="3619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838450" y="3733800"/>
            <a:ext cx="5143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988535" y="3497596"/>
            <a:ext cx="1320447" cy="236204"/>
            <a:chOff x="1988535" y="3196598"/>
            <a:chExt cx="1320447" cy="236204"/>
          </a:xfrm>
        </p:grpSpPr>
        <p:sp>
          <p:nvSpPr>
            <p:cNvPr id="21" name="Cross 20"/>
            <p:cNvSpPr/>
            <p:nvPr/>
          </p:nvSpPr>
          <p:spPr>
            <a:xfrm rot="2834682">
              <a:off x="19779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834682">
              <a:off x="2435183" y="3244803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834682">
              <a:off x="3120983" y="3207150"/>
              <a:ext cx="198551" cy="177447"/>
            </a:xfrm>
            <a:prstGeom prst="plus">
              <a:avLst>
                <a:gd name="adj" fmla="val 4207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37404"/>
                <a:ext cx="467436" cy="424796"/>
              </a:xfrm>
              <a:prstGeom prst="rect">
                <a:avLst/>
              </a:prstGeom>
              <a:blipFill rotWithShape="1">
                <a:blip r:embed="rId4"/>
                <a:stretch>
                  <a:fillRect t="-5714" r="-2105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[1..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:     </a:t>
                </a:r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69" y="1965136"/>
                <a:ext cx="141513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8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0" y="1905000"/>
                <a:ext cx="146008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692" r="-7917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69468"/>
                <a:ext cx="60305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66" y="5269468"/>
                <a:ext cx="6118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3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628154"/>
                <a:ext cx="1391343" cy="391646"/>
              </a:xfrm>
              <a:prstGeom prst="rect">
                <a:avLst/>
              </a:prstGeom>
              <a:blipFill rotWithShape="1">
                <a:blip r:embed="rId9"/>
                <a:stretch>
                  <a:fillRect t="-6154" r="-657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[1..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33" y="4876800"/>
                <a:ext cx="10499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3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857375" y="1143000"/>
            <a:ext cx="14192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Callout 24"/>
          <p:cNvSpPr/>
          <p:nvPr/>
        </p:nvSpPr>
        <p:spPr>
          <a:xfrm>
            <a:off x="5636566" y="32166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more formal definition ? 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67175" y="52578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133600" y="26670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/>
      <p:bldP spid="4" grpId="0" animBg="1"/>
      <p:bldP spid="9" grpId="0"/>
      <p:bldP spid="13" grpId="0"/>
      <p:bldP spid="14" grpId="0" animBg="1"/>
      <p:bldP spid="15" grpId="0"/>
      <p:bldP spid="20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Problem</a:t>
            </a:r>
            <a:r>
              <a:rPr lang="en-US" sz="3600" b="1" dirty="0"/>
              <a:t> Definition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Given</a:t>
                </a:r>
                <a:r>
                  <a:rPr lang="en-US" sz="2000" dirty="0"/>
                  <a:t> : two sequences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 : To compute the </a:t>
                </a:r>
                <a:r>
                  <a:rPr lang="en-US" sz="2000" u="sng" dirty="0"/>
                  <a:t>longest</a:t>
                </a:r>
                <a:r>
                  <a:rPr lang="en-US" sz="2000" dirty="0"/>
                  <a:t> sequence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/>
                  <a:t> is subsequence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as well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Example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000" dirty="0"/>
                  <a:t>   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to compute  a Longest Common Subsequence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 efficiently.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Convince yourself that divide and conquer or Greedy algorithms  won’t solve this problem.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257800"/>
              </a:xfrm>
              <a:blipFill rotWithShape="1">
                <a:blip r:embed="rId2"/>
                <a:stretch>
                  <a:fillRect l="-741" t="-580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9812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438400" y="3429000"/>
            <a:ext cx="152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19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81400" y="34290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743200" y="25146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4267200"/>
            <a:ext cx="1724025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048000" y="3429000"/>
            <a:ext cx="304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00400" y="3429000"/>
            <a:ext cx="5334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0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Observations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own Arrow 4"/>
          <p:cNvSpPr/>
          <p:nvPr/>
        </p:nvSpPr>
        <p:spPr>
          <a:xfrm>
            <a:off x="4710684" y="1752600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3948684" y="2831592"/>
            <a:ext cx="242316" cy="4450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720296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5605" t="-12500" r="-829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5" grpId="0" animBg="1"/>
      <p:bldP spid="28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4078" y="4191000"/>
            <a:ext cx="455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00800" y="4191000"/>
            <a:ext cx="23812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Last symbol of </a:t>
                </a:r>
                <a:r>
                  <a:rPr lang="en-US" sz="2000" b="1" dirty="0"/>
                  <a:t>Longest Common Subsequence</a:t>
                </a:r>
                <a:r>
                  <a:rPr lang="en-US" sz="2000" dirty="0"/>
                  <a:t>  must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71890"/>
                <a:ext cx="6405664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048" t="-7576" r="-10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81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3695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Down Ribbon 39"/>
              <p:cNvSpPr/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we can append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the end of such </a:t>
                </a:r>
                <a:r>
                  <a:rPr lang="en-US" b="1" dirty="0">
                    <a:solidFill>
                      <a:schemeClr val="tx1"/>
                    </a:solidFill>
                  </a:rPr>
                  <a:t>LCS </a:t>
                </a:r>
                <a:r>
                  <a:rPr lang="en-US" dirty="0">
                    <a:solidFill>
                      <a:schemeClr val="tx1"/>
                    </a:solidFill>
                  </a:rPr>
                  <a:t>to get a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 !</a:t>
                </a:r>
              </a:p>
            </p:txBody>
          </p:sp>
        </mc:Choice>
        <mc:Fallback xmlns="">
          <p:sp>
            <p:nvSpPr>
              <p:cNvPr id="40" name="Down Ribbon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590800" cy="20134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loud Callout 40"/>
          <p:cNvSpPr/>
          <p:nvPr/>
        </p:nvSpPr>
        <p:spPr>
          <a:xfrm>
            <a:off x="5791200" y="5197826"/>
            <a:ext cx="2745434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can even make a stronger observation.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Down Ribbon 41"/>
              <p:cNvSpPr/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matched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last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 we can as well match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get the desired 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Down Ribbon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752600"/>
                <a:ext cx="3048000" cy="244212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loud Callout 42"/>
          <p:cNvSpPr/>
          <p:nvPr/>
        </p:nvSpPr>
        <p:spPr>
          <a:xfrm>
            <a:off x="5350844" y="5274026"/>
            <a:ext cx="3564556" cy="1202974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kind of picture emerge for the </a:t>
            </a:r>
            <a:r>
              <a:rPr lang="en-US" b="1" dirty="0">
                <a:solidFill>
                  <a:schemeClr val="tx1"/>
                </a:solidFill>
              </a:rPr>
              <a:t>LCS</a:t>
            </a:r>
            <a:r>
              <a:rPr lang="en-US" dirty="0">
                <a:solidFill>
                  <a:schemeClr val="tx1"/>
                </a:solidFill>
              </a:rPr>
              <a:t> in this case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  <p:bldP spid="35" grpId="0" animBg="1"/>
      <p:bldP spid="5" grpId="0" animBg="1"/>
      <p:bldP spid="36" grpId="0" animBg="1"/>
      <p:bldP spid="25" grpId="0"/>
      <p:bldP spid="25" grpId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There is a</a:t>
                </a:r>
                <a:r>
                  <a:rPr lang="en-US" sz="2000" b="1" dirty="0"/>
                  <a:t> Longest Common Subsequence</a:t>
                </a:r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Longest Common Subsequence</a:t>
                </a:r>
                <a:r>
                  <a:rPr lang="en-US" sz="2000" dirty="0"/>
                  <a:t> =          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1790700" y="2819400"/>
            <a:ext cx="2667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3650" y="2819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29000" y="2819400"/>
            <a:ext cx="1524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724400" y="24384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62400" y="3276600"/>
            <a:ext cx="2286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6200000">
            <a:off x="2969840" y="618295"/>
            <a:ext cx="384049" cy="304800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2606935" y="2835535"/>
            <a:ext cx="424932" cy="22859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Longest Common Subsequence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 </m:t>
                    </m:r>
                  </m:oMath>
                </a14:m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652532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35" t="-7576" r="-186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4229100" y="2819400"/>
            <a:ext cx="4953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                 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)            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6" y="4872335"/>
                <a:ext cx="339580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693" t="-10526" r="-395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72" y="4876800"/>
                <a:ext cx="3176319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79" t="-10526" r="-441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171700" y="5334000"/>
            <a:ext cx="6721714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53400" y="53340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LCS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): </a:t>
                </a:r>
                <a:r>
                  <a:rPr lang="en-US" sz="2400" b="1" dirty="0"/>
                  <a:t>Longest common subsequence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1..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75" y="6093767"/>
                <a:ext cx="803765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1213" t="-10667" r="-174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1676400" y="6092950"/>
            <a:ext cx="3856157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48662" y="6096000"/>
            <a:ext cx="1309338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858000" y="6096000"/>
            <a:ext cx="1542325" cy="61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5350844" y="2242066"/>
            <a:ext cx="3716956" cy="1524000"/>
          </a:xfrm>
          <a:prstGeom prst="cloudCallout">
            <a:avLst>
              <a:gd name="adj1" fmla="val -28956"/>
              <a:gd name="adj2" fmla="val 8382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you say about the </a:t>
            </a:r>
            <a:r>
              <a:rPr lang="en-US" b="1" dirty="0">
                <a:solidFill>
                  <a:schemeClr val="tx1"/>
                </a:solidFill>
              </a:rPr>
              <a:t>Longest Common Subsequence</a:t>
            </a:r>
            <a:r>
              <a:rPr lang="en-US" dirty="0">
                <a:solidFill>
                  <a:schemeClr val="tx1"/>
                </a:solidFill>
              </a:rPr>
              <a:t>  excluding the last (red) symbol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wn Ribbon 44"/>
              <p:cNvSpPr/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</a:t>
                </a:r>
                <a:r>
                  <a:rPr lang="en-US" b="1" dirty="0">
                    <a:solidFill>
                      <a:schemeClr val="tx1"/>
                    </a:solidFill>
                  </a:rPr>
                  <a:t>must</a:t>
                </a:r>
                <a:r>
                  <a:rPr lang="en-US" dirty="0">
                    <a:solidFill>
                      <a:schemeClr val="tx1"/>
                    </a:solidFill>
                  </a:rPr>
                  <a:t> be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Longest Common Subsequence 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of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Otherwise, we can get even longer </a:t>
                </a:r>
                <a:r>
                  <a:rPr lang="en-US" b="1" dirty="0">
                    <a:solidFill>
                      <a:schemeClr val="tx1"/>
                    </a:solidFill>
                  </a:rPr>
                  <a:t>LCS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 </a:t>
                </a:r>
              </a:p>
            </p:txBody>
          </p:sp>
        </mc:Choice>
        <mc:Fallback xmlns=""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418967"/>
                <a:ext cx="6226414" cy="1421115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5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1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30" grpId="0" animBg="1"/>
      <p:bldP spid="26" grpId="0" animBg="1"/>
      <p:bldP spid="27" grpId="0" animBg="1"/>
      <p:bldP spid="39" grpId="0" animBg="1"/>
      <p:bldP spid="29" grpId="0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Longest common subsequence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is not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not</a:t>
                </a:r>
                <a:r>
                  <a:rPr lang="en-US" sz="2000" dirty="0"/>
                  <a:t> the last symbol of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1676400" y="2438400"/>
            <a:ext cx="3276600" cy="304800"/>
            <a:chOff x="1676400" y="2438400"/>
            <a:chExt cx="3276600" cy="304800"/>
          </a:xfrm>
        </p:grpSpPr>
        <p:sp>
          <p:nvSpPr>
            <p:cNvPr id="4" name="Oval 3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343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057400"/>
                <a:ext cx="35623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    …</a:t>
                </a:r>
                <a:r>
                  <a:rPr lang="en-US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78" y="3581400"/>
                <a:ext cx="2915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676400" y="3276600"/>
            <a:ext cx="2514600" cy="304800"/>
            <a:chOff x="1676400" y="2438400"/>
            <a:chExt cx="2514600" cy="304800"/>
          </a:xfrm>
        </p:grpSpPr>
        <p:sp>
          <p:nvSpPr>
            <p:cNvPr id="18" name="Oval 17"/>
            <p:cNvSpPr/>
            <p:nvPr/>
          </p:nvSpPr>
          <p:spPr>
            <a:xfrm>
              <a:off x="1676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057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19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200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81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962400" y="2438400"/>
              <a:ext cx="228600" cy="30480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2400" y="2438400"/>
            <a:ext cx="990600" cy="1143000"/>
            <a:chOff x="3962400" y="2438400"/>
            <a:chExt cx="990600" cy="1143000"/>
          </a:xfrm>
        </p:grpSpPr>
        <p:sp>
          <p:nvSpPr>
            <p:cNvPr id="28" name="Oval 27"/>
            <p:cNvSpPr/>
            <p:nvPr/>
          </p:nvSpPr>
          <p:spPr>
            <a:xfrm>
              <a:off x="4724400" y="2438400"/>
              <a:ext cx="2286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3276600"/>
              <a:ext cx="228600" cy="3048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ross 26"/>
          <p:cNvSpPr/>
          <p:nvPr/>
        </p:nvSpPr>
        <p:spPr>
          <a:xfrm rot="2834682">
            <a:off x="4645922" y="2443481"/>
            <a:ext cx="385558" cy="369974"/>
          </a:xfrm>
          <a:prstGeom prst="plus">
            <a:avLst>
              <a:gd name="adj" fmla="val 420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924078" y="4114800"/>
            <a:ext cx="5314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when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86" y="908227"/>
                <a:ext cx="2813271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5411" t="-12500" r="-77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86" y="914400"/>
                <a:ext cx="583814" cy="584775"/>
              </a:xfrm>
              <a:prstGeom prst="rect">
                <a:avLst/>
              </a:prstGeom>
              <a:blipFill rotWithShape="1">
                <a:blip r:embed="rId7"/>
                <a:stretch>
                  <a:fillRect t="-12500" r="-333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4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  <p:bldP spid="15" grpId="0"/>
      <p:bldP spid="27" grpId="0" animBg="1"/>
      <p:bldP spid="32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6605</TotalTime>
  <Words>2295</Words>
  <Application>Microsoft Macintosh PowerPoint</Application>
  <PresentationFormat>On-screen Show (4:3)</PresentationFormat>
  <Paragraphs>407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Longest common subsequence</vt:lpstr>
      <vt:lpstr>What is a subsequence ?</vt:lpstr>
      <vt:lpstr>Problem Definition</vt:lpstr>
      <vt:lpstr>Observations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Longest common subsequence of A and B </vt:lpstr>
      <vt:lpstr>Recursive formulation</vt:lpstr>
      <vt:lpstr>Recursive formulation for LCS(n,m)  </vt:lpstr>
      <vt:lpstr>Recursive algorithm for L(n,m) </vt:lpstr>
      <vt:lpstr>Recursive algorithm for L(n,m) </vt:lpstr>
      <vt:lpstr>Fibonacci numbers </vt:lpstr>
      <vt:lpstr>Recursive algorithm for F(n)</vt:lpstr>
      <vt:lpstr>Iterative Algorithm for F(n)</vt:lpstr>
      <vt:lpstr>Recursive algorithm for L(n,m) </vt:lpstr>
      <vt:lpstr>Iterative algorithm for L(n,m) </vt:lpstr>
      <vt:lpstr>Homework</vt:lpstr>
      <vt:lpstr>Dynamic Programming algorithm paradigm</vt:lpstr>
      <vt:lpstr>Steps of dynamic programming based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497</cp:revision>
  <dcterms:created xsi:type="dcterms:W3CDTF">2011-12-03T04:13:03Z</dcterms:created>
  <dcterms:modified xsi:type="dcterms:W3CDTF">2024-09-01T17:16:19Z</dcterms:modified>
</cp:coreProperties>
</file>