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274" r:id="rId2"/>
    <p:sldId id="551" r:id="rId3"/>
    <p:sldId id="558" r:id="rId4"/>
    <p:sldId id="559" r:id="rId5"/>
    <p:sldId id="552" r:id="rId6"/>
    <p:sldId id="514" r:id="rId7"/>
    <p:sldId id="521" r:id="rId8"/>
    <p:sldId id="515" r:id="rId9"/>
    <p:sldId id="520" r:id="rId10"/>
    <p:sldId id="531" r:id="rId11"/>
    <p:sldId id="522" r:id="rId12"/>
    <p:sldId id="493" r:id="rId13"/>
    <p:sldId id="513" r:id="rId14"/>
    <p:sldId id="495" r:id="rId15"/>
    <p:sldId id="569" r:id="rId16"/>
    <p:sldId id="483" r:id="rId17"/>
    <p:sldId id="487" r:id="rId18"/>
    <p:sldId id="543" r:id="rId19"/>
    <p:sldId id="540" r:id="rId20"/>
    <p:sldId id="541" r:id="rId21"/>
    <p:sldId id="542" r:id="rId22"/>
    <p:sldId id="516" r:id="rId23"/>
    <p:sldId id="550" r:id="rId24"/>
    <p:sldId id="545" r:id="rId25"/>
    <p:sldId id="539" r:id="rId26"/>
    <p:sldId id="546" r:id="rId27"/>
    <p:sldId id="547" r:id="rId28"/>
    <p:sldId id="548" r:id="rId29"/>
    <p:sldId id="549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CF9289-6AB5-3946-924F-B2734C57FAFF}" v="39" dt="2024-09-09T02:17:54.1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1" autoAdjust="0"/>
    <p:restoredTop sz="94654" autoAdjust="0"/>
  </p:normalViewPr>
  <p:slideViewPr>
    <p:cSldViewPr>
      <p:cViewPr varScale="1">
        <p:scale>
          <a:sx n="104" d="100"/>
          <a:sy n="104" d="100"/>
        </p:scale>
        <p:origin x="21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41CF9289-6AB5-3946-924F-B2734C57FAFF}"/>
    <pc:docChg chg="custSel delSld modSld">
      <pc:chgData name="Raghunath Tewari" userId="2638bdda-d406-4938-a2a6-e4e967acb772" providerId="ADAL" clId="{41CF9289-6AB5-3946-924F-B2734C57FAFF}" dt="2024-09-09T02:17:54.107" v="63" actId="20577"/>
      <pc:docMkLst>
        <pc:docMk/>
      </pc:docMkLst>
      <pc:sldChg chg="modSp mod modAnim">
        <pc:chgData name="Raghunath Tewari" userId="2638bdda-d406-4938-a2a6-e4e967acb772" providerId="ADAL" clId="{41CF9289-6AB5-3946-924F-B2734C57FAFF}" dt="2024-09-09T02:17:54.107" v="63" actId="20577"/>
        <pc:sldMkLst>
          <pc:docMk/>
          <pc:sldMk cId="0" sldId="274"/>
        </pc:sldMkLst>
        <pc:spChg chg="mod">
          <ac:chgData name="Raghunath Tewari" userId="2638bdda-d406-4938-a2a6-e4e967acb772" providerId="ADAL" clId="{41CF9289-6AB5-3946-924F-B2734C57FAFF}" dt="2024-09-07T04:34:49.087" v="8" actId="20577"/>
          <ac:spMkLst>
            <pc:docMk/>
            <pc:sldMk cId="0" sldId="274"/>
            <ac:spMk id="2" creationId="{00000000-0000-0000-0000-000000000000}"/>
          </ac:spMkLst>
        </pc:spChg>
        <pc:spChg chg="mod">
          <ac:chgData name="Raghunath Tewari" userId="2638bdda-d406-4938-a2a6-e4e967acb772" providerId="ADAL" clId="{41CF9289-6AB5-3946-924F-B2734C57FAFF}" dt="2024-09-09T02:17:54.107" v="63" actId="20577"/>
          <ac:spMkLst>
            <pc:docMk/>
            <pc:sldMk cId="0" sldId="274"/>
            <ac:spMk id="3" creationId="{00000000-0000-0000-0000-000000000000}"/>
          </ac:spMkLst>
        </pc:spChg>
      </pc:sldChg>
      <pc:sldChg chg="mod modShow">
        <pc:chgData name="Raghunath Tewari" userId="2638bdda-d406-4938-a2a6-e4e967acb772" providerId="ADAL" clId="{41CF9289-6AB5-3946-924F-B2734C57FAFF}" dt="2024-09-09T02:15:06.546" v="18" actId="729"/>
        <pc:sldMkLst>
          <pc:docMk/>
          <pc:sldMk cId="166527329" sldId="546"/>
        </pc:sldMkLst>
      </pc:sldChg>
      <pc:sldChg chg="modSp mod modShow">
        <pc:chgData name="Raghunath Tewari" userId="2638bdda-d406-4938-a2a6-e4e967acb772" providerId="ADAL" clId="{41CF9289-6AB5-3946-924F-B2734C57FAFF}" dt="2024-09-09T02:15:43.464" v="24" actId="1037"/>
        <pc:sldMkLst>
          <pc:docMk/>
          <pc:sldMk cId="1923477989" sldId="547"/>
        </pc:sldMkLst>
        <pc:spChg chg="mod">
          <ac:chgData name="Raghunath Tewari" userId="2638bdda-d406-4938-a2a6-e4e967acb772" providerId="ADAL" clId="{41CF9289-6AB5-3946-924F-B2734C57FAFF}" dt="2024-09-09T02:15:43.464" v="24" actId="1037"/>
          <ac:spMkLst>
            <pc:docMk/>
            <pc:sldMk cId="1923477989" sldId="547"/>
            <ac:spMk id="2" creationId="{00000000-0000-0000-0000-000000000000}"/>
          </ac:spMkLst>
        </pc:spChg>
      </pc:sldChg>
      <pc:sldChg chg="mod modShow">
        <pc:chgData name="Raghunath Tewari" userId="2638bdda-d406-4938-a2a6-e4e967acb772" providerId="ADAL" clId="{41CF9289-6AB5-3946-924F-B2734C57FAFF}" dt="2024-09-09T02:15:06.546" v="18" actId="729"/>
        <pc:sldMkLst>
          <pc:docMk/>
          <pc:sldMk cId="4234258426" sldId="548"/>
        </pc:sldMkLst>
      </pc:sldChg>
      <pc:sldChg chg="mod modShow">
        <pc:chgData name="Raghunath Tewari" userId="2638bdda-d406-4938-a2a6-e4e967acb772" providerId="ADAL" clId="{41CF9289-6AB5-3946-924F-B2734C57FAFF}" dt="2024-09-09T02:15:06.546" v="18" actId="729"/>
        <pc:sldMkLst>
          <pc:docMk/>
          <pc:sldMk cId="2218085522" sldId="549"/>
        </pc:sldMkLst>
      </pc:sldChg>
      <pc:sldChg chg="del mod modShow">
        <pc:chgData name="Raghunath Tewari" userId="2638bdda-d406-4938-a2a6-e4e967acb772" providerId="ADAL" clId="{41CF9289-6AB5-3946-924F-B2734C57FAFF}" dt="2024-09-09T02:17:09.581" v="29" actId="2696"/>
        <pc:sldMkLst>
          <pc:docMk/>
          <pc:sldMk cId="3339683736" sldId="555"/>
        </pc:sldMkLst>
      </pc:sldChg>
      <pc:sldChg chg="del mod modShow">
        <pc:chgData name="Raghunath Tewari" userId="2638bdda-d406-4938-a2a6-e4e967acb772" providerId="ADAL" clId="{41CF9289-6AB5-3946-924F-B2734C57FAFF}" dt="2024-09-09T02:17:09.176" v="25" actId="2696"/>
        <pc:sldMkLst>
          <pc:docMk/>
          <pc:sldMk cId="1171882794" sldId="560"/>
        </pc:sldMkLst>
      </pc:sldChg>
      <pc:sldChg chg="del mod modShow">
        <pc:chgData name="Raghunath Tewari" userId="2638bdda-d406-4938-a2a6-e4e967acb772" providerId="ADAL" clId="{41CF9289-6AB5-3946-924F-B2734C57FAFF}" dt="2024-09-09T02:17:09.288" v="26" actId="2696"/>
        <pc:sldMkLst>
          <pc:docMk/>
          <pc:sldMk cId="2553763924" sldId="561"/>
        </pc:sldMkLst>
      </pc:sldChg>
      <pc:sldChg chg="del mod modShow">
        <pc:chgData name="Raghunath Tewari" userId="2638bdda-d406-4938-a2a6-e4e967acb772" providerId="ADAL" clId="{41CF9289-6AB5-3946-924F-B2734C57FAFF}" dt="2024-09-09T02:17:09.405" v="27" actId="2696"/>
        <pc:sldMkLst>
          <pc:docMk/>
          <pc:sldMk cId="2487865745" sldId="562"/>
        </pc:sldMkLst>
      </pc:sldChg>
      <pc:sldChg chg="del mod modShow">
        <pc:chgData name="Raghunath Tewari" userId="2638bdda-d406-4938-a2a6-e4e967acb772" providerId="ADAL" clId="{41CF9289-6AB5-3946-924F-B2734C57FAFF}" dt="2024-09-09T02:17:09.478" v="28" actId="2696"/>
        <pc:sldMkLst>
          <pc:docMk/>
          <pc:sldMk cId="2438515090" sldId="5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9/8/24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9/8/24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9/8/24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9/8/24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9/8/24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9/8/24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7" Type="http://schemas.openxmlformats.org/officeDocument/2006/relationships/image" Target="../media/image10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81.png"/><Relationship Id="rId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14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.png"/><Relationship Id="rId18" Type="http://schemas.openxmlformats.org/officeDocument/2006/relationships/image" Target="../media/image120.png"/><Relationship Id="rId12" Type="http://schemas.openxmlformats.org/officeDocument/2006/relationships/image" Target="../media/image70.png"/><Relationship Id="rId17" Type="http://schemas.openxmlformats.org/officeDocument/2006/relationships/image" Target="../media/image610.png"/><Relationship Id="rId2" Type="http://schemas.openxmlformats.org/officeDocument/2006/relationships/image" Target="../media/image121.png"/><Relationship Id="rId16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0.png"/><Relationship Id="rId15" Type="http://schemas.openxmlformats.org/officeDocument/2006/relationships/image" Target="../media/image100.png"/><Relationship Id="rId10" Type="http://schemas.openxmlformats.org/officeDocument/2006/relationships/image" Target="../media/image59.png"/><Relationship Id="rId19" Type="http://schemas.openxmlformats.org/officeDocument/2006/relationships/image" Target="../media/image131.png"/><Relationship Id="rId14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3" Type="http://schemas.openxmlformats.org/officeDocument/2006/relationships/image" Target="../media/image32.png"/><Relationship Id="rId7" Type="http://schemas.openxmlformats.org/officeDocument/2006/relationships/image" Target="../media/image201.png"/><Relationship Id="rId12" Type="http://schemas.openxmlformats.org/officeDocument/2006/relationships/image" Target="../media/image36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5.png"/><Relationship Id="rId5" Type="http://schemas.openxmlformats.org/officeDocument/2006/relationships/image" Target="../media/image181.png"/><Relationship Id="rId10" Type="http://schemas.openxmlformats.org/officeDocument/2006/relationships/image" Target="../media/image220.png"/><Relationship Id="rId4" Type="http://schemas.openxmlformats.org/officeDocument/2006/relationships/image" Target="../media/image161.png"/><Relationship Id="rId9" Type="http://schemas.openxmlformats.org/officeDocument/2006/relationships/image" Target="../media/image2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13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201.png"/><Relationship Id="rId12" Type="http://schemas.openxmlformats.org/officeDocument/2006/relationships/image" Target="../media/image41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38.png"/><Relationship Id="rId5" Type="http://schemas.openxmlformats.org/officeDocument/2006/relationships/image" Target="../media/image181.png"/><Relationship Id="rId10" Type="http://schemas.openxmlformats.org/officeDocument/2006/relationships/image" Target="../media/image220.png"/><Relationship Id="rId4" Type="http://schemas.openxmlformats.org/officeDocument/2006/relationships/image" Target="../media/image161.png"/><Relationship Id="rId9" Type="http://schemas.openxmlformats.org/officeDocument/2006/relationships/image" Target="../media/image2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250.png"/><Relationship Id="rId9" Type="http://schemas.openxmlformats.org/officeDocument/2006/relationships/image" Target="../media/image20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27.png"/><Relationship Id="rId7" Type="http://schemas.openxmlformats.org/officeDocument/2006/relationships/image" Target="../media/image351.png"/><Relationship Id="rId12" Type="http://schemas.openxmlformats.org/officeDocument/2006/relationships/image" Target="../media/image172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1.png"/><Relationship Id="rId11" Type="http://schemas.openxmlformats.org/officeDocument/2006/relationships/image" Target="../media/image163.png"/><Relationship Id="rId5" Type="http://schemas.openxmlformats.org/officeDocument/2006/relationships/image" Target="../media/image29.png"/><Relationship Id="rId10" Type="http://schemas.openxmlformats.org/officeDocument/2006/relationships/image" Target="../media/image150.png"/><Relationship Id="rId4" Type="http://schemas.openxmlformats.org/officeDocument/2006/relationships/image" Target="../media/image28.png"/><Relationship Id="rId9" Type="http://schemas.openxmlformats.org/officeDocument/2006/relationships/image" Target="../media/image3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1.jpeg"/><Relationship Id="rId7" Type="http://schemas.openxmlformats.org/officeDocument/2006/relationships/image" Target="../media/image23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1.png"/><Relationship Id="rId5" Type="http://schemas.openxmlformats.org/officeDocument/2006/relationships/image" Target="../media/image213.png"/><Relationship Id="rId4" Type="http://schemas.openxmlformats.org/officeDocument/2006/relationships/image" Target="../media/image202.png"/><Relationship Id="rId9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6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1.jpeg"/><Relationship Id="rId7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8.png"/><Relationship Id="rId10" Type="http://schemas.openxmlformats.org/officeDocument/2006/relationships/image" Target="../media/image69.png"/><Relationship Id="rId4" Type="http://schemas.openxmlformats.org/officeDocument/2006/relationships/image" Target="../media/image64.png"/><Relationship Id="rId9" Type="http://schemas.openxmlformats.org/officeDocument/2006/relationships/image" Target="../media/image6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9.png"/><Relationship Id="rId12" Type="http://schemas.openxmlformats.org/officeDocument/2006/relationships/image" Target="../media/image28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9" Type="http://schemas.openxmlformats.org/officeDocument/2006/relationships/image" Target="../media/image240.png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1.png"/><Relationship Id="rId3" Type="http://schemas.openxmlformats.org/officeDocument/2006/relationships/image" Target="../media/image361.png"/><Relationship Id="rId7" Type="http://schemas.openxmlformats.org/officeDocument/2006/relationships/image" Target="../media/image411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1.png"/><Relationship Id="rId5" Type="http://schemas.openxmlformats.org/officeDocument/2006/relationships/image" Target="../media/image381.png"/><Relationship Id="rId10" Type="http://schemas.openxmlformats.org/officeDocument/2006/relationships/image" Target="../media/image232.png"/><Relationship Id="rId4" Type="http://schemas.openxmlformats.org/officeDocument/2006/relationships/image" Target="../media/image371.png"/><Relationship Id="rId9" Type="http://schemas.openxmlformats.org/officeDocument/2006/relationships/image" Target="../media/image43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CS345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18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7030A0"/>
                </a:solidFill>
              </a:rPr>
              <a:t>Dynamic Programming </a:t>
            </a:r>
            <a:r>
              <a:rPr lang="en-US" sz="2400" dirty="0">
                <a:solidFill>
                  <a:schemeClr val="tx1"/>
                </a:solidFill>
              </a:rPr>
              <a:t>– (Final lecture)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All-Pairs </a:t>
            </a:r>
            <a:r>
              <a:rPr lang="en-US" sz="2000" b="1" dirty="0">
                <a:solidFill>
                  <a:schemeClr val="tx1"/>
                </a:solidFill>
              </a:rPr>
              <a:t>Shortest Paths (</a:t>
            </a:r>
            <a:r>
              <a:rPr lang="en-US" sz="2000" b="1" dirty="0">
                <a:solidFill>
                  <a:srgbClr val="7030A0"/>
                </a:solidFill>
              </a:rPr>
              <a:t>Floyd-</a:t>
            </a:r>
            <a:r>
              <a:rPr lang="en-US" sz="2000" b="1" dirty="0" err="1">
                <a:solidFill>
                  <a:srgbClr val="7030A0"/>
                </a:solidFill>
              </a:rPr>
              <a:t>Warshall</a:t>
            </a:r>
            <a:r>
              <a:rPr lang="en-US" sz="2000" b="1" dirty="0">
                <a:solidFill>
                  <a:schemeClr val="tx1"/>
                </a:solidFill>
              </a:rPr>
              <a:t> Algorithm)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</a:t>
            </a:r>
            <a:r>
              <a:rPr lang="en-US" sz="3200" b="1" dirty="0">
                <a:solidFill>
                  <a:srgbClr val="006C31"/>
                </a:solidFill>
              </a:rPr>
              <a:t> Optimal substructure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any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We used “</a:t>
                </a:r>
                <a:r>
                  <a:rPr lang="en-US" sz="2000" u="sng" dirty="0"/>
                  <a:t>no. of edges</a:t>
                </a:r>
                <a:r>
                  <a:rPr lang="en-US" sz="2000" dirty="0"/>
                  <a:t>” for a recursive formulation of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 [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Bellman Ford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length of the shortest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having </a:t>
                </a:r>
                <a:r>
                  <a:rPr lang="en-US" sz="2000" b="1" dirty="0"/>
                  <a:t>at most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edges.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Expressed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recursvely in terms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2000" dirty="0"/>
              </a:p>
              <a:p>
                <a:r>
                  <a:rPr lang="en-US" sz="2000" b="1" dirty="0"/>
                  <a:t>Base case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if 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/>
                  <a:t> otherwise.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70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981200" y="2740223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0104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194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576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1336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718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3246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495800" y="2754868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810000" y="2831068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334000" y="2754868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648200" y="2831068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172200" y="2754868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486400" y="2831068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295400" y="28194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873187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162800" y="28194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90600" y="2816423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816423"/>
                <a:ext cx="38664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696200" y="2816423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2816423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4754" t="-8197" r="-2786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/>
          <p:cNvSpPr/>
          <p:nvPr/>
        </p:nvSpPr>
        <p:spPr>
          <a:xfrm>
            <a:off x="1143000" y="2740223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167091" y="1916668"/>
            <a:ext cx="6782295" cy="597932"/>
            <a:chOff x="1167091" y="1916668"/>
            <a:chExt cx="6782295" cy="597932"/>
          </a:xfrm>
        </p:grpSpPr>
        <p:sp>
          <p:nvSpPr>
            <p:cNvPr id="34" name="Right Brace 33"/>
            <p:cNvSpPr/>
            <p:nvPr/>
          </p:nvSpPr>
          <p:spPr>
            <a:xfrm rot="5400000" flipH="1">
              <a:off x="4413183" y="-1021604"/>
              <a:ext cx="290112" cy="6782295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4114800" y="1916668"/>
                  <a:ext cx="8704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/>
                    <a:t>edges</a:t>
                  </a: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1916668"/>
                  <a:ext cx="87043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188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1143001" y="3215088"/>
            <a:ext cx="5943601" cy="594912"/>
            <a:chOff x="1143001" y="3215088"/>
            <a:chExt cx="5943601" cy="594912"/>
          </a:xfrm>
        </p:grpSpPr>
        <p:sp>
          <p:nvSpPr>
            <p:cNvPr id="35" name="Right Brace 34"/>
            <p:cNvSpPr/>
            <p:nvPr/>
          </p:nvSpPr>
          <p:spPr>
            <a:xfrm rot="16200000" flipH="1">
              <a:off x="3969746" y="388343"/>
              <a:ext cx="290112" cy="5943601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657600" y="3440668"/>
                  <a:ext cx="12840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/>
                    <a:t>edges</a:t>
                  </a: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3440668"/>
                  <a:ext cx="128400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75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858000" y="28956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2895600"/>
                <a:ext cx="37061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0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</a:t>
            </a:r>
            <a:r>
              <a:rPr lang="en-US" sz="3200" b="1" dirty="0">
                <a:solidFill>
                  <a:srgbClr val="006C31"/>
                </a:solidFill>
              </a:rPr>
              <a:t> Optimal substructure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any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use “</a:t>
                </a:r>
                <a:r>
                  <a:rPr lang="en-US" sz="2000" b="1" u="sng" dirty="0"/>
                  <a:t>vertices</a:t>
                </a:r>
                <a:r>
                  <a:rPr lang="en-US" sz="2000" dirty="0"/>
                  <a:t>” for recursive formulation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295400" y="2740223"/>
            <a:ext cx="6553200" cy="167045"/>
            <a:chOff x="1295400" y="2740223"/>
            <a:chExt cx="6553200" cy="167045"/>
          </a:xfrm>
        </p:grpSpPr>
        <p:grpSp>
          <p:nvGrpSpPr>
            <p:cNvPr id="13" name="Group 12"/>
            <p:cNvGrpSpPr/>
            <p:nvPr/>
          </p:nvGrpSpPr>
          <p:grpSpPr>
            <a:xfrm>
              <a:off x="1981200" y="2740223"/>
              <a:ext cx="5181600" cy="167045"/>
              <a:chOff x="1981200" y="2740223"/>
              <a:chExt cx="5181600" cy="167045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981200" y="2740223"/>
                <a:ext cx="152400" cy="15240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010400" y="27402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2133600" y="2740223"/>
                <a:ext cx="4876800" cy="167045"/>
                <a:chOff x="2133600" y="2740223"/>
                <a:chExt cx="4876800" cy="167045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133600" y="2740223"/>
                  <a:ext cx="4876800" cy="152400"/>
                  <a:chOff x="2133600" y="4191000"/>
                  <a:chExt cx="4876800" cy="152400"/>
                </a:xfrm>
              </p:grpSpPr>
              <p:sp>
                <p:nvSpPr>
                  <p:cNvPr id="9" name="Oval 8"/>
                  <p:cNvSpPr/>
                  <p:nvPr/>
                </p:nvSpPr>
                <p:spPr>
                  <a:xfrm>
                    <a:off x="2819400" y="4191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3657600" y="4191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2133600" y="4267200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>
                    <a:off x="2971800" y="4267200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6324600" y="4267200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" name="Group 1"/>
                <p:cNvGrpSpPr/>
                <p:nvPr/>
              </p:nvGrpSpPr>
              <p:grpSpPr>
                <a:xfrm>
                  <a:off x="3810000" y="2754868"/>
                  <a:ext cx="2514600" cy="152400"/>
                  <a:chOff x="3810000" y="2740223"/>
                  <a:chExt cx="2514600" cy="152400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4495800" y="2740223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3810000" y="2816423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Oval 27"/>
                  <p:cNvSpPr/>
                  <p:nvPr/>
                </p:nvSpPr>
                <p:spPr>
                  <a:xfrm>
                    <a:off x="5334000" y="2740223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Arrow Connector 28"/>
                  <p:cNvCxnSpPr/>
                  <p:nvPr/>
                </p:nvCxnSpPr>
                <p:spPr>
                  <a:xfrm>
                    <a:off x="4648200" y="2816423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Oval 29"/>
                  <p:cNvSpPr/>
                  <p:nvPr/>
                </p:nvSpPr>
                <p:spPr>
                  <a:xfrm>
                    <a:off x="6172200" y="2740223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5486400" y="2816423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36" name="Straight Arrow Connector 35"/>
            <p:cNvCxnSpPr/>
            <p:nvPr/>
          </p:nvCxnSpPr>
          <p:spPr>
            <a:xfrm>
              <a:off x="7162800" y="28194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295400" y="28194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990600" y="2740223"/>
            <a:ext cx="386644" cy="445532"/>
            <a:chOff x="990600" y="2740223"/>
            <a:chExt cx="386644" cy="445532"/>
          </a:xfrm>
        </p:grpSpPr>
        <p:sp>
          <p:nvSpPr>
            <p:cNvPr id="44" name="Oval 43"/>
            <p:cNvSpPr/>
            <p:nvPr/>
          </p:nvSpPr>
          <p:spPr>
            <a:xfrm>
              <a:off x="1143000" y="2740223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990600" y="2816423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2816423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7696200" y="2740223"/>
            <a:ext cx="375423" cy="445532"/>
            <a:chOff x="7696200" y="2740223"/>
            <a:chExt cx="375423" cy="445532"/>
          </a:xfrm>
        </p:grpSpPr>
        <p:sp>
          <p:nvSpPr>
            <p:cNvPr id="35" name="Oval 34"/>
            <p:cNvSpPr/>
            <p:nvPr/>
          </p:nvSpPr>
          <p:spPr>
            <a:xfrm>
              <a:off x="7873187" y="274022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7696200" y="2816423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2816423"/>
                  <a:ext cx="37542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14754" t="-8197" r="-2786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5974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</a:t>
            </a:r>
            <a:r>
              <a:rPr lang="en-US" sz="3200" b="1" dirty="0">
                <a:solidFill>
                  <a:srgbClr val="006C31"/>
                </a:solidFill>
              </a:rPr>
              <a:t> Optimal substructure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any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a recursive formulation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We can use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max-index</a:t>
                </a:r>
                <a:r>
                  <a:rPr lang="en-US" sz="2000" dirty="0"/>
                  <a:t> of </a:t>
                </a:r>
                <a:r>
                  <a:rPr lang="en-US" sz="2000" b="1" dirty="0"/>
                  <a:t>intermediate vertices</a:t>
                </a:r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0104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194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576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495800" y="2754868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34000" y="2754868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72200" y="2754868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133600" y="2816423"/>
            <a:ext cx="4876800" cy="14645"/>
            <a:chOff x="2133600" y="2816423"/>
            <a:chExt cx="4876800" cy="14645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2133600" y="2816423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971800" y="2816423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324600" y="2816423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810000" y="28310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648200" y="28310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486400" y="28310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67000" y="23738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373868"/>
                <a:ext cx="51328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449119" y="23622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119" y="2362200"/>
                <a:ext cx="37542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343400" y="2362200"/>
                <a:ext cx="51328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2362200"/>
                <a:ext cx="513282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54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25518" y="23622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518" y="2362200"/>
                <a:ext cx="375423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019800" y="23738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373868"/>
                <a:ext cx="51328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1143000" y="2740223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295400" y="28194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1200" y="2743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873187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162800" y="28194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752600" y="2362200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62200"/>
                <a:ext cx="513281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154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781800" y="23738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2373868"/>
                <a:ext cx="375423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990600" y="2816423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816423"/>
                <a:ext cx="386644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696200" y="2816423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2816423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4754" t="-8197" r="-2786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5400000" flipH="1">
            <a:off x="4406476" y="-470324"/>
            <a:ext cx="275422" cy="5389626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947864" y="2971800"/>
            <a:ext cx="1233736" cy="826532"/>
            <a:chOff x="3947864" y="2971800"/>
            <a:chExt cx="1233736" cy="826532"/>
          </a:xfrm>
        </p:grpSpPr>
        <p:sp>
          <p:nvSpPr>
            <p:cNvPr id="8" name="Right Arrow 7"/>
            <p:cNvSpPr/>
            <p:nvPr/>
          </p:nvSpPr>
          <p:spPr>
            <a:xfrm rot="16200000">
              <a:off x="4346600" y="3083206"/>
              <a:ext cx="489205" cy="2663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47864" y="3429000"/>
              <a:ext cx="1233736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max-index</a:t>
              </a:r>
              <a:r>
                <a:rPr lang="en-US" b="1" dirty="0"/>
                <a:t> 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28800" y="3200400"/>
            <a:ext cx="1995742" cy="597932"/>
            <a:chOff x="1828800" y="3200400"/>
            <a:chExt cx="1995742" cy="597932"/>
          </a:xfrm>
        </p:grpSpPr>
        <p:sp>
          <p:nvSpPr>
            <p:cNvPr id="34" name="Right Brace 33"/>
            <p:cNvSpPr/>
            <p:nvPr/>
          </p:nvSpPr>
          <p:spPr>
            <a:xfrm rot="16200000" flipH="1">
              <a:off x="2674271" y="2354929"/>
              <a:ext cx="304800" cy="1995742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67000" y="342900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02174" y="3200400"/>
            <a:ext cx="2036826" cy="597932"/>
            <a:chOff x="5202174" y="3200400"/>
            <a:chExt cx="2036826" cy="597932"/>
          </a:xfrm>
        </p:grpSpPr>
        <p:sp>
          <p:nvSpPr>
            <p:cNvPr id="36" name="Right Brace 35"/>
            <p:cNvSpPr/>
            <p:nvPr/>
          </p:nvSpPr>
          <p:spPr>
            <a:xfrm rot="16200000" flipH="1">
              <a:off x="6068186" y="2334388"/>
              <a:ext cx="304801" cy="2036826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96000" y="342900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90800" y="3505200"/>
                <a:ext cx="57579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𝟑𝟓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505200"/>
                <a:ext cx="575799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8511" t="-8197" r="-1808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901201" y="3505200"/>
                <a:ext cx="57579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201" y="3505200"/>
                <a:ext cx="575799" cy="369332"/>
              </a:xfrm>
              <a:prstGeom prst="rect">
                <a:avLst/>
              </a:prstGeom>
              <a:blipFill rotWithShape="1">
                <a:blip r:embed="rId19"/>
                <a:stretch>
                  <a:fillRect l="-8421" t="-8197" r="-178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47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1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0" grpId="0" animBg="1"/>
      <p:bldP spid="9" grpId="0" animBg="1"/>
      <p:bldP spid="10" grpId="0" animBg="1"/>
      <p:bldP spid="26" grpId="0" animBg="1"/>
      <p:bldP spid="28" grpId="0" animBg="1"/>
      <p:bldP spid="30" grpId="0" animBg="1"/>
      <p:bldP spid="3" grpId="0"/>
      <p:bldP spid="24" grpId="0"/>
      <p:bldP spid="25" grpId="0" animBg="1"/>
      <p:bldP spid="25" grpId="1" animBg="1"/>
      <p:bldP spid="25" grpId="2" animBg="1"/>
      <p:bldP spid="32" grpId="0"/>
      <p:bldP spid="33" grpId="0"/>
      <p:bldP spid="44" grpId="0" animBg="1"/>
      <p:bldP spid="49" grpId="0"/>
      <p:bldP spid="50" grpId="0"/>
      <p:bldP spid="7" grpId="0" animBg="1"/>
      <p:bldP spid="11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Term for Recursive formulation </a:t>
                </a:r>
                <a:r>
                  <a:rPr lang="en-US" sz="3200" b="1" dirty="0"/>
                  <a:t>of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3200" b="1" i="1" dirty="0">
                        <a:latin typeface="Cambria Math"/>
                      </a:rPr>
                      <m:t>(</m:t>
                    </m:r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3200" b="1" i="1" dirty="0">
                        <a:latin typeface="Cambria Math"/>
                      </a:rPr>
                      <m:t>,</m:t>
                    </m:r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32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/>
                  <a:t> 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             :  the shortest path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with </a:t>
                </a:r>
                <a:r>
                  <a:rPr lang="en-US" sz="2000" u="sng" dirty="0"/>
                  <a:t>intermediate vertices</a:t>
                </a:r>
                <a:r>
                  <a:rPr lang="en-US" sz="2000" dirty="0"/>
                  <a:t> of index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 length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can we express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Base Case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>
                    <a:solidFill>
                      <a:srgbClr val="C00000"/>
                    </a:solidFill>
                  </a:rPr>
                  <a:t>: </a:t>
                </a:r>
                <a:r>
                  <a:rPr lang="en-US" sz="2000" dirty="0"/>
                  <a:t>What is recursive formulation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3"/>
                <a:stretch>
                  <a:fillRect l="-72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0" y="4419600"/>
                <a:ext cx="2180853" cy="58657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𝝎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</m:d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b="1" dirty="0">
                                  <a:latin typeface="Cambria Math"/>
                                </a:rPr>
                                <m:t>  (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dirty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  <m:r>
                                <a:rPr lang="en-US" b="1" i="1" dirty="0">
                                  <a:latin typeface="Cambria Math"/>
                                </a:rPr>
                                <m:t>)∈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  <a:sym typeface="Wingdings" pitchFamily="2" charset="2"/>
                                </a:rPr>
                                <m:t>∞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  <a:sym typeface="Wingdings" pitchFamily="2" charset="2"/>
                                </a:rPr>
                                <m:t> </m:t>
                              </m:r>
                              <m:r>
                                <a:rPr lang="en-US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  <a:sym typeface="Wingdings" pitchFamily="2" charset="2"/>
                                </a:rPr>
                                <m:t>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  <a:sym typeface="Wingdings" pitchFamily="2" charset="2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419600"/>
                <a:ext cx="2180853" cy="586571"/>
              </a:xfrm>
              <a:prstGeom prst="rect">
                <a:avLst/>
              </a:prstGeom>
              <a:blipFill rotWithShape="1">
                <a:blip r:embed="rId4"/>
                <a:stretch>
                  <a:fillRect r="-3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6124" y="1611868"/>
                <a:ext cx="971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24" y="1611868"/>
                <a:ext cx="97167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75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5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formulation </a:t>
                </a:r>
                <a:r>
                  <a:rPr lang="en-US" sz="3200" b="1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800" dirty="0">
                        <a:latin typeface="Cambria Math"/>
                      </a:rPr>
                      <m:t>,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br>
                  <a:rPr lang="en-US" sz="2800" b="1" dirty="0"/>
                </a:br>
                <a:endParaRPr lang="en-US" sz="2800" b="1" u="sng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64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the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are two cases: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Case 1</a:t>
                </a:r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does not pass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Case 2 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indeed passes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3"/>
                <a:stretch>
                  <a:fillRect l="-741" t="-631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343400" y="3260469"/>
                <a:ext cx="37862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260469"/>
                <a:ext cx="37862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09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295400" y="3638492"/>
            <a:ext cx="6553200" cy="167045"/>
            <a:chOff x="1295400" y="3638492"/>
            <a:chExt cx="6553200" cy="167045"/>
          </a:xfrm>
        </p:grpSpPr>
        <p:sp>
          <p:nvSpPr>
            <p:cNvPr id="9" name="Oval 8"/>
            <p:cNvSpPr/>
            <p:nvPr/>
          </p:nvSpPr>
          <p:spPr>
            <a:xfrm>
              <a:off x="2819400" y="363849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657600" y="363849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133600" y="3714692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971800" y="3714692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324600" y="3714692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4495800" y="3653137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810000" y="3729337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334000" y="3653137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648200" y="3729337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172200" y="3653137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486400" y="3729337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295400" y="3717669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981200" y="3641469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7162800" y="3717669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7010400" y="3641469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19200" y="4006338"/>
            <a:ext cx="3313514" cy="778131"/>
            <a:chOff x="3657600" y="3036334"/>
            <a:chExt cx="3313514" cy="778131"/>
          </a:xfrm>
        </p:grpSpPr>
        <p:sp>
          <p:nvSpPr>
            <p:cNvPr id="45" name="Right Brace 44"/>
            <p:cNvSpPr/>
            <p:nvPr/>
          </p:nvSpPr>
          <p:spPr>
            <a:xfrm rot="5400000">
              <a:off x="5118024" y="1575910"/>
              <a:ext cx="392666" cy="3313514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59066" y="3352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611286" y="4022469"/>
            <a:ext cx="3313514" cy="778131"/>
            <a:chOff x="3657600" y="3036334"/>
            <a:chExt cx="3313514" cy="778131"/>
          </a:xfrm>
        </p:grpSpPr>
        <p:sp>
          <p:nvSpPr>
            <p:cNvPr id="48" name="Right Brace 47"/>
            <p:cNvSpPr/>
            <p:nvPr/>
          </p:nvSpPr>
          <p:spPr>
            <a:xfrm rot="5400000">
              <a:off x="5118024" y="1575910"/>
              <a:ext cx="392666" cy="3313514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59066" y="3352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19054" y="2069068"/>
                <a:ext cx="2446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054" y="2069068"/>
                <a:ext cx="244650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244" t="-9836" r="-34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085217" y="2438400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217" y="2438400"/>
                <a:ext cx="582211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8333" t="-9836" r="-177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0" y="4419600"/>
                <a:ext cx="123617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0" dirty="0" smtClean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419600"/>
                <a:ext cx="123617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738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638800" y="4419600"/>
                <a:ext cx="124098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0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419600"/>
                <a:ext cx="124098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73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696200" y="3638492"/>
            <a:ext cx="329387" cy="445532"/>
            <a:chOff x="7696200" y="3638492"/>
            <a:chExt cx="329387" cy="445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696200" y="3714692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3714692"/>
                  <a:ext cx="32733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6981" t="-8197" r="-3396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/>
            <p:cNvSpPr/>
            <p:nvPr/>
          </p:nvSpPr>
          <p:spPr>
            <a:xfrm>
              <a:off x="7873187" y="363849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0600" y="3638492"/>
            <a:ext cx="322524" cy="540840"/>
            <a:chOff x="990600" y="3638492"/>
            <a:chExt cx="322524" cy="540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90600" y="3810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810000"/>
                  <a:ext cx="32252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Oval 54"/>
            <p:cNvSpPr/>
            <p:nvPr/>
          </p:nvSpPr>
          <p:spPr>
            <a:xfrm>
              <a:off x="1143000" y="363849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1073034" y="4846320"/>
                <a:ext cx="3797531" cy="117078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this is longer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then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replacing it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will </a:t>
                </a:r>
                <a:r>
                  <a:rPr lang="en-US" b="1" dirty="0">
                    <a:solidFill>
                      <a:schemeClr val="tx1"/>
                    </a:solidFill>
                  </a:rPr>
                  <a:t>only</a:t>
                </a:r>
                <a:r>
                  <a:rPr lang="en-US" dirty="0">
                    <a:solidFill>
                      <a:schemeClr val="tx1"/>
                    </a:solidFill>
                  </a:rPr>
                  <a:t> give a shorter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A contradiction!</a:t>
                </a: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034" y="4846320"/>
                <a:ext cx="3797531" cy="1170782"/>
              </a:xfrm>
              <a:prstGeom prst="roundRect">
                <a:avLst/>
              </a:prstGeom>
              <a:blipFill rotWithShape="1">
                <a:blip r:embed="rId11"/>
                <a:stretch>
                  <a:fillRect t="-2041" r="-1116"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1752600" y="4218802"/>
            <a:ext cx="0" cy="627518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4876800" y="4818518"/>
                <a:ext cx="3797531" cy="117078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this is longer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then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replacing it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will </a:t>
                </a:r>
                <a:r>
                  <a:rPr lang="en-US" b="1" dirty="0">
                    <a:solidFill>
                      <a:schemeClr val="tx1"/>
                    </a:solidFill>
                  </a:rPr>
                  <a:t>only</a:t>
                </a:r>
                <a:r>
                  <a:rPr lang="en-US" dirty="0">
                    <a:solidFill>
                      <a:schemeClr val="tx1"/>
                    </a:solidFill>
                  </a:rPr>
                  <a:t> give a shorter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A contradiction!</a:t>
                </a: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818518"/>
                <a:ext cx="3797531" cy="1170782"/>
              </a:xfrm>
              <a:prstGeom prst="roundRect">
                <a:avLst/>
              </a:prstGeom>
              <a:blipFill rotWithShape="1">
                <a:blip r:embed="rId12"/>
                <a:stretch>
                  <a:fillRect t="-2041" r="-1116"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5556366" y="4191000"/>
            <a:ext cx="0" cy="627518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38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5" grpId="0" animBg="1"/>
      <p:bldP spid="33" grpId="0"/>
      <p:bldP spid="50" grpId="0"/>
      <p:bldP spid="2" grpId="0" animBg="1"/>
      <p:bldP spid="51" grpId="0" animBg="1"/>
      <p:bldP spid="38" grpId="0" animBg="1"/>
      <p:bldP spid="38" grpId="1" build="allAtOnce" animBg="1"/>
      <p:bldP spid="43" grpId="0" animBg="1"/>
      <p:bldP spid="43" grpId="1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formulation </a:t>
                </a:r>
                <a:r>
                  <a:rPr lang="en-US" sz="3200" b="1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800" dirty="0">
                        <a:latin typeface="Cambria Math"/>
                      </a:rPr>
                      <m:t>,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br>
                  <a:rPr lang="en-US" sz="2800" b="1" dirty="0"/>
                </a:br>
                <a:endParaRPr lang="en-US" sz="2800" b="1" u="sng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64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the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are two cases: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Case 1</a:t>
                </a:r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does not pass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Case 2 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indeed passes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 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2000" i="1" dirty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)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3"/>
                <a:stretch>
                  <a:fillRect l="-741" t="-631" b="-8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343400" y="3260469"/>
                <a:ext cx="37862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260469"/>
                <a:ext cx="37862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09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295400" y="3638492"/>
            <a:ext cx="6553200" cy="167045"/>
            <a:chOff x="1295400" y="3638492"/>
            <a:chExt cx="6553200" cy="167045"/>
          </a:xfrm>
        </p:grpSpPr>
        <p:sp>
          <p:nvSpPr>
            <p:cNvPr id="9" name="Oval 8"/>
            <p:cNvSpPr/>
            <p:nvPr/>
          </p:nvSpPr>
          <p:spPr>
            <a:xfrm>
              <a:off x="2819400" y="363849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657600" y="363849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133600" y="3714692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971800" y="3714692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324600" y="3714692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4495800" y="3653137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810000" y="3729337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334000" y="3653137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648200" y="3729337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172200" y="3653137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486400" y="3729337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295400" y="3717669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981200" y="3641469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7162800" y="3717669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7010400" y="3641469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19200" y="4006338"/>
            <a:ext cx="3313514" cy="778131"/>
            <a:chOff x="3657600" y="3036334"/>
            <a:chExt cx="3313514" cy="778131"/>
          </a:xfrm>
        </p:grpSpPr>
        <p:sp>
          <p:nvSpPr>
            <p:cNvPr id="45" name="Right Brace 44"/>
            <p:cNvSpPr/>
            <p:nvPr/>
          </p:nvSpPr>
          <p:spPr>
            <a:xfrm rot="5400000">
              <a:off x="5118024" y="1575910"/>
              <a:ext cx="392666" cy="3313514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59066" y="3352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611286" y="4022469"/>
            <a:ext cx="3313514" cy="778131"/>
            <a:chOff x="3657600" y="3036334"/>
            <a:chExt cx="3313514" cy="778131"/>
          </a:xfrm>
        </p:grpSpPr>
        <p:sp>
          <p:nvSpPr>
            <p:cNvPr id="48" name="Right Brace 47"/>
            <p:cNvSpPr/>
            <p:nvPr/>
          </p:nvSpPr>
          <p:spPr>
            <a:xfrm rot="5400000">
              <a:off x="5118024" y="1575910"/>
              <a:ext cx="392666" cy="3313514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59066" y="3352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19054" y="2069068"/>
                <a:ext cx="2446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054" y="2069068"/>
                <a:ext cx="244650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244" t="-9836" r="-34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085217" y="2438400"/>
                <a:ext cx="380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 dirty="0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217" y="2438400"/>
                <a:ext cx="380642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280" t="-9836" r="-11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0" y="4419600"/>
                <a:ext cx="123617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0" dirty="0" smtClean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419600"/>
                <a:ext cx="123617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738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638800" y="4419600"/>
                <a:ext cx="124098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0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419600"/>
                <a:ext cx="124098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73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696200" y="3638492"/>
            <a:ext cx="329387" cy="445532"/>
            <a:chOff x="7696200" y="3638492"/>
            <a:chExt cx="329387" cy="445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696200" y="3714692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3714692"/>
                  <a:ext cx="32733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6981" t="-8197" r="-3396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/>
            <p:cNvSpPr/>
            <p:nvPr/>
          </p:nvSpPr>
          <p:spPr>
            <a:xfrm>
              <a:off x="7873187" y="363849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0600" y="3638492"/>
            <a:ext cx="322524" cy="540840"/>
            <a:chOff x="990600" y="3638492"/>
            <a:chExt cx="322524" cy="540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90600" y="3810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810000"/>
                  <a:ext cx="32252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Oval 54"/>
            <p:cNvSpPr/>
            <p:nvPr/>
          </p:nvSpPr>
          <p:spPr>
            <a:xfrm>
              <a:off x="1143000" y="363849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loud Callout 6"/>
              <p:cNvSpPr/>
              <p:nvPr/>
            </p:nvSpPr>
            <p:spPr>
              <a:xfrm>
                <a:off x="-181801" y="4923728"/>
                <a:ext cx="4860481" cy="948187"/>
              </a:xfrm>
              <a:prstGeom prst="cloudCallout">
                <a:avLst>
                  <a:gd name="adj1" fmla="val -24493"/>
                  <a:gd name="adj2" fmla="val 7185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What is the guarantee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::</a:t>
                </a:r>
                <a:r>
                  <a:rPr lang="en-US" sz="16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 a path ?</a:t>
                </a:r>
              </a:p>
            </p:txBody>
          </p:sp>
        </mc:Choice>
        <mc:Fallback xmlns="">
          <p:sp>
            <p:nvSpPr>
              <p:cNvPr id="7" name="Cloud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1801" y="4923728"/>
                <a:ext cx="4860481" cy="948187"/>
              </a:xfrm>
              <a:prstGeom prst="cloudCallout">
                <a:avLst>
                  <a:gd name="adj1" fmla="val -24493"/>
                  <a:gd name="adj2" fmla="val 71857"/>
                </a:avLst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loud Callout 56"/>
              <p:cNvSpPr/>
              <p:nvPr/>
            </p:nvSpPr>
            <p:spPr>
              <a:xfrm>
                <a:off x="-304799" y="4800600"/>
                <a:ext cx="4648199" cy="1194445"/>
              </a:xfrm>
              <a:prstGeom prst="cloudCallout">
                <a:avLst>
                  <a:gd name="adj1" fmla="val -24493"/>
                  <a:gd name="adj2" fmla="val 7185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In other words, what is the guarantee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b="1" dirty="0">
                    <a:solidFill>
                      <a:srgbClr val="006C31"/>
                    </a:solidFill>
                  </a:rPr>
                  <a:t> ::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does not have a cycle ?</a:t>
                </a:r>
              </a:p>
            </p:txBody>
          </p:sp>
        </mc:Choice>
        <mc:Fallback xmlns="">
          <p:sp>
            <p:nvSpPr>
              <p:cNvPr id="57" name="Cloud Callout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799" y="4800600"/>
                <a:ext cx="4648199" cy="1194445"/>
              </a:xfrm>
              <a:prstGeom prst="cloudCallout">
                <a:avLst>
                  <a:gd name="adj1" fmla="val -24493"/>
                  <a:gd name="adj2" fmla="val 71857"/>
                </a:avLst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own Ribbon 12"/>
              <p:cNvSpPr/>
              <p:nvPr/>
            </p:nvSpPr>
            <p:spPr>
              <a:xfrm>
                <a:off x="4343400" y="4569767"/>
                <a:ext cx="4928554" cy="1678633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Any such cycle will surely have non-negative weight.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Removing the cycle will give a path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of the same or smaller length which does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not pass through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 contradiction !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Down Ribbon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569767"/>
                <a:ext cx="4928554" cy="1678633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3"/>
                <a:stretch>
                  <a:fillRect b="-8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89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0" grpId="0"/>
      <p:bldP spid="7" grpId="0" animBg="1"/>
      <p:bldP spid="7" grpId="1" animBg="1"/>
      <p:bldP spid="57" grpId="0" animBg="1"/>
      <p:bldP spid="57" grpId="1" animBg="1"/>
      <p:bldP spid="13" grpId="0" animBg="1"/>
      <p:bldP spid="13" grpId="1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Floyd </a:t>
            </a:r>
            <a:r>
              <a:rPr lang="en-US" sz="3200" dirty="0" err="1">
                <a:solidFill>
                  <a:srgbClr val="7030A0"/>
                </a:solidFill>
              </a:rPr>
              <a:t>Warshal</a:t>
            </a:r>
            <a:r>
              <a:rPr lang="en-US" sz="3200" dirty="0">
                <a:solidFill>
                  <a:srgbClr val="7030A0"/>
                </a:solidFill>
              </a:rPr>
              <a:t> Algorithm </a:t>
            </a:r>
            <a:r>
              <a:rPr lang="en-US" sz="3200" dirty="0"/>
              <a:t>for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0070C0"/>
                </a:solidFill>
              </a:rPr>
              <a:t>All Pairs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in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800" b="1" dirty="0"/>
                  <a:t>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time</a:t>
                </a:r>
              </a:p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and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800" b="1" dirty="0"/>
                  <a:t>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space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Floyd  </a:t>
            </a:r>
            <a:r>
              <a:rPr lang="en-US" sz="3600" b="1" dirty="0"/>
              <a:t>and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err="1">
                <a:solidFill>
                  <a:srgbClr val="7030A0"/>
                </a:solidFill>
              </a:rPr>
              <a:t>Warshal</a:t>
            </a:r>
            <a:r>
              <a:rPr lang="en-US" sz="3600" b="1" dirty="0" err="1"/>
              <a:t>’s</a:t>
            </a:r>
            <a:r>
              <a:rPr lang="en-US" sz="3600" b="1" dirty="0"/>
              <a:t> algorithm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610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Floyd-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Warshal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 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   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  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     </a:t>
                </a:r>
                <a:r>
                  <a:rPr lang="en-US" sz="2000" b="1" dirty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 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  ,       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dirty="0"/>
                  <a:t>                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1800" dirty="0"/>
                  <a:t> length of the shortest path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 with all intermediate vertices of indices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610600" cy="5410200"/>
              </a:xfrm>
              <a:blipFill rotWithShape="1">
                <a:blip r:embed="rId2"/>
                <a:stretch>
                  <a:fillRect l="-708" t="-563" b="-2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14800" y="2678668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;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678668"/>
                <a:ext cx="6096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44866" y="3059668"/>
                <a:ext cx="488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dirty="0"/>
                  <a:t>;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866" y="3059668"/>
                <a:ext cx="48893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65532" y="4888468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32" y="4888468"/>
                <a:ext cx="82546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8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43398" y="4888468"/>
                <a:ext cx="243840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398" y="4888468"/>
                <a:ext cx="243840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32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106784" y="44766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6784" y="51816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026152" y="1981200"/>
            <a:ext cx="2458902" cy="1447800"/>
            <a:chOff x="5026152" y="1981200"/>
            <a:chExt cx="2458902" cy="1447800"/>
          </a:xfrm>
        </p:grpSpPr>
        <p:sp>
          <p:nvSpPr>
            <p:cNvPr id="12" name="Right Brace 11"/>
            <p:cNvSpPr/>
            <p:nvPr/>
          </p:nvSpPr>
          <p:spPr>
            <a:xfrm>
              <a:off x="5026152" y="1981200"/>
              <a:ext cx="384048" cy="1447800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497074" y="2546866"/>
                  <a:ext cx="1987980" cy="3693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Computing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latin typeface="Cambria Math"/>
                        </a:rPr>
                        <m:t>∗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074" y="2546866"/>
                  <a:ext cx="198798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761" t="-8333" r="-429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5090078" y="4419600"/>
            <a:ext cx="2453721" cy="990604"/>
            <a:chOff x="5085145" y="2401528"/>
            <a:chExt cx="2377735" cy="607144"/>
          </a:xfrm>
        </p:grpSpPr>
        <p:sp>
          <p:nvSpPr>
            <p:cNvPr id="16" name="Right Brace 15"/>
            <p:cNvSpPr/>
            <p:nvPr/>
          </p:nvSpPr>
          <p:spPr>
            <a:xfrm>
              <a:off x="5085145" y="2401528"/>
              <a:ext cx="457888" cy="607144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497074" y="2595492"/>
                  <a:ext cx="1965806" cy="22636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Computing</a:t>
                  </a:r>
                  <a14:m>
                    <m:oMath xmlns:m="http://schemas.openxmlformats.org/officeDocument/2006/math">
                      <m:r>
                        <a:rPr lang="en-US" b="0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074" y="2595492"/>
                  <a:ext cx="1965806" cy="2263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711" t="-8197" r="-24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75132" y="22860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132" y="2286000"/>
                <a:ext cx="8254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83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58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Floyd </a:t>
            </a:r>
            <a:r>
              <a:rPr lang="en-US" sz="3200" dirty="0" err="1">
                <a:solidFill>
                  <a:srgbClr val="7030A0"/>
                </a:solidFill>
              </a:rPr>
              <a:t>Warshal</a:t>
            </a:r>
            <a:r>
              <a:rPr lang="en-US" sz="3200" dirty="0">
                <a:solidFill>
                  <a:srgbClr val="7030A0"/>
                </a:solidFill>
              </a:rPr>
              <a:t> Algorithm </a:t>
            </a:r>
            <a:r>
              <a:rPr lang="en-US" sz="3200" dirty="0"/>
              <a:t>for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0070C0"/>
                </a:solidFill>
              </a:rPr>
              <a:t>All Pairs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in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800" b="1" dirty="0"/>
                  <a:t>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time</a:t>
                </a:r>
              </a:p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and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800" b="1" dirty="0"/>
                  <a:t>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space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1800" b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 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 dirty="0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)</a:t>
                </a: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225174"/>
              </p:ext>
            </p:extLst>
          </p:nvPr>
        </p:nvGraphicFramePr>
        <p:xfrm>
          <a:off x="3200400" y="2209800"/>
          <a:ext cx="3048000" cy="294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267417"/>
              </p:ext>
            </p:extLst>
          </p:nvPr>
        </p:nvGraphicFramePr>
        <p:xfrm>
          <a:off x="3200400" y="4053840"/>
          <a:ext cx="304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5105400" y="2209800"/>
            <a:ext cx="381000" cy="2971800"/>
            <a:chOff x="6248400" y="2209800"/>
            <a:chExt cx="381000" cy="2971800"/>
          </a:xfrm>
        </p:grpSpPr>
        <p:sp>
          <p:nvSpPr>
            <p:cNvPr id="10" name="Rectangle 9"/>
            <p:cNvSpPr/>
            <p:nvPr/>
          </p:nvSpPr>
          <p:spPr>
            <a:xfrm>
              <a:off x="6248400" y="2209800"/>
              <a:ext cx="381000" cy="2971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248400" y="2583679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248400" y="2895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248400" y="3276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248400" y="3657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248400" y="4038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248400" y="4408918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248400" y="4800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248400" y="5181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129416" y="1574723"/>
                <a:ext cx="747384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416" y="1574723"/>
                <a:ext cx="747384" cy="374270"/>
              </a:xfrm>
              <a:prstGeom prst="rect">
                <a:avLst/>
              </a:prstGeom>
              <a:blipFill rotWithShape="1">
                <a:blip r:embed="rId3"/>
                <a:stretch>
                  <a:fillRect t="-6452" r="-10569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38200" y="2140330"/>
                <a:ext cx="747384" cy="3742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40330"/>
                <a:ext cx="747384" cy="374270"/>
              </a:xfrm>
              <a:prstGeom prst="rect">
                <a:avLst/>
              </a:prstGeom>
              <a:blipFill rotWithShape="1">
                <a:blip r:embed="rId4"/>
                <a:stretch>
                  <a:fillRect t="-4688" r="-9677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41598" y="4017948"/>
                <a:ext cx="527772" cy="3742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98" y="4017948"/>
                <a:ext cx="527772" cy="374270"/>
              </a:xfrm>
              <a:prstGeom prst="rect">
                <a:avLst/>
              </a:prstGeom>
              <a:blipFill rotWithShape="1">
                <a:blip r:embed="rId5"/>
                <a:stretch>
                  <a:fillRect t="-4688" r="-13483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Down Arrow 24"/>
          <p:cNvSpPr/>
          <p:nvPr/>
        </p:nvSpPr>
        <p:spPr>
          <a:xfrm>
            <a:off x="963168" y="271729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62400" y="3314700"/>
            <a:ext cx="381000" cy="381000"/>
          </a:xfrm>
          <a:prstGeom prst="rect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881787" y="3352800"/>
            <a:ext cx="1080613" cy="369332"/>
            <a:chOff x="2881787" y="3352800"/>
            <a:chExt cx="1080613" cy="369332"/>
          </a:xfrm>
        </p:grpSpPr>
        <p:cxnSp>
          <p:nvCxnSpPr>
            <p:cNvPr id="28" name="Straight Connector 27"/>
            <p:cNvCxnSpPr>
              <a:endCxn id="26" idx="1"/>
            </p:cNvCxnSpPr>
            <p:nvPr/>
          </p:nvCxnSpPr>
          <p:spPr>
            <a:xfrm>
              <a:off x="3124200" y="3505200"/>
              <a:ext cx="8382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881787" y="33528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787" y="3352800"/>
                  <a:ext cx="3225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3962400" y="3657600"/>
            <a:ext cx="327334" cy="1905000"/>
            <a:chOff x="3962400" y="3657600"/>
            <a:chExt cx="327334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962400" y="5193268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5193268"/>
                  <a:ext cx="32733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2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>
              <a:stCxn id="32" idx="0"/>
            </p:cNvCxnSpPr>
            <p:nvPr/>
          </p:nvCxnSpPr>
          <p:spPr>
            <a:xfrm flipH="1" flipV="1">
              <a:off x="4114800" y="3657600"/>
              <a:ext cx="11267" cy="153566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105400" y="1828800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828800"/>
                <a:ext cx="37863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743200" y="4050268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050268"/>
                <a:ext cx="37863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5105400" y="3276600"/>
            <a:ext cx="381000" cy="381000"/>
          </a:xfrm>
          <a:prstGeom prst="rect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962400" y="4038600"/>
            <a:ext cx="381000" cy="381000"/>
          </a:xfrm>
          <a:prstGeom prst="rect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4343400" y="3505200"/>
            <a:ext cx="9525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4120434" y="3695700"/>
            <a:ext cx="8982" cy="5392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15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2" grpId="0"/>
      <p:bldP spid="23" grpId="0" animBg="1"/>
      <p:bldP spid="24" grpId="0" animBg="1"/>
      <p:bldP spid="25" grpId="0" animBg="1"/>
      <p:bldP spid="26" grpId="0" animBg="1"/>
      <p:bldP spid="37" grpId="0"/>
      <p:bldP spid="38" grpId="0"/>
      <p:bldP spid="39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219325"/>
            <a:ext cx="7772400" cy="1362075"/>
          </a:xfrm>
        </p:spPr>
        <p:txBody>
          <a:bodyPr/>
          <a:lstStyle/>
          <a:p>
            <a:pPr algn="ctr"/>
            <a:r>
              <a:rPr lang="en-US" sz="3600" dirty="0" err="1">
                <a:solidFill>
                  <a:srgbClr val="0070C0"/>
                </a:solidFill>
              </a:rPr>
              <a:t>BellMAN</a:t>
            </a:r>
            <a:r>
              <a:rPr lang="en-US" sz="3600" dirty="0">
                <a:solidFill>
                  <a:srgbClr val="0070C0"/>
                </a:solidFill>
              </a:rPr>
              <a:t>-Ford Algorithm</a:t>
            </a:r>
            <a:br>
              <a:rPr lang="en-US" sz="3600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For shortest paths in a graph with</a:t>
            </a:r>
          </a:p>
          <a:p>
            <a:pPr algn="ctr"/>
            <a:r>
              <a:rPr lang="en-US" sz="2400" b="1" dirty="0">
                <a:solidFill>
                  <a:srgbClr val="7030A0"/>
                </a:solidFill>
              </a:rPr>
              <a:t>Negative </a:t>
            </a:r>
            <a:r>
              <a:rPr lang="en-US" sz="2400" b="1" dirty="0">
                <a:solidFill>
                  <a:schemeClr val="tx1"/>
                </a:solidFill>
              </a:rPr>
              <a:t>weights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BUT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r>
              <a:rPr lang="en-US" sz="2400" b="1" dirty="0">
                <a:solidFill>
                  <a:srgbClr val="7030A0"/>
                </a:solidFill>
              </a:rPr>
              <a:t> negative cycle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1800" b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 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 dirty="0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)</a:t>
                </a:r>
              </a:p>
              <a:p>
                <a:pPr marL="0" indent="0">
                  <a:buNone/>
                </a:pPr>
                <a:r>
                  <a:rPr lang="en-US" sz="1800" dirty="0"/>
                  <a:t>For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1800" b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for any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, we need …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/>
                  <a:t>...</a:t>
                </a:r>
              </a:p>
              <a:p>
                <a:pPr marL="0" indent="0">
                  <a:buNone/>
                </a:pPr>
                <a:r>
                  <a:rPr lang="en-US" sz="1800" dirty="0"/>
                  <a:t>Moreover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800" dirty="0">
                            <a:latin typeface="Cambria Math"/>
                          </a:rPr>
                          <m:t>,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e>
                    </m:d>
                    <m:r>
                      <a:rPr lang="en-US" sz="1800" b="1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800" dirty="0">
                            <a:latin typeface="Cambria Math"/>
                          </a:rPr>
                          <m:t>,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e>
                    </m:d>
                  </m:oMath>
                </a14:m>
                <a:r>
                  <a:rPr lang="en-US" sz="1800" dirty="0"/>
                  <a:t>,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b="-11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217420"/>
              </p:ext>
            </p:extLst>
          </p:nvPr>
        </p:nvGraphicFramePr>
        <p:xfrm>
          <a:off x="3200400" y="2209800"/>
          <a:ext cx="3048000" cy="294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083182"/>
              </p:ext>
            </p:extLst>
          </p:nvPr>
        </p:nvGraphicFramePr>
        <p:xfrm>
          <a:off x="3200400" y="4053840"/>
          <a:ext cx="304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5105400" y="2209800"/>
            <a:ext cx="381000" cy="2971800"/>
            <a:chOff x="6248400" y="2209800"/>
            <a:chExt cx="381000" cy="2971800"/>
          </a:xfrm>
        </p:grpSpPr>
        <p:sp>
          <p:nvSpPr>
            <p:cNvPr id="10" name="Rectangle 9"/>
            <p:cNvSpPr/>
            <p:nvPr/>
          </p:nvSpPr>
          <p:spPr>
            <a:xfrm>
              <a:off x="6248400" y="2209800"/>
              <a:ext cx="381000" cy="2971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248400" y="2583679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248400" y="2895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248400" y="3276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248400" y="3657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248400" y="4038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248400" y="4408918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248400" y="4800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248400" y="5181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129416" y="1574723"/>
                <a:ext cx="747384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416" y="1574723"/>
                <a:ext cx="747384" cy="374270"/>
              </a:xfrm>
              <a:prstGeom prst="rect">
                <a:avLst/>
              </a:prstGeom>
              <a:blipFill rotWithShape="1">
                <a:blip r:embed="rId3"/>
                <a:stretch>
                  <a:fillRect t="-6452" r="-10569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38200" y="2140330"/>
                <a:ext cx="747384" cy="3742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40330"/>
                <a:ext cx="747384" cy="374270"/>
              </a:xfrm>
              <a:prstGeom prst="rect">
                <a:avLst/>
              </a:prstGeom>
              <a:blipFill rotWithShape="1">
                <a:blip r:embed="rId4"/>
                <a:stretch>
                  <a:fillRect t="-4688" r="-9677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41598" y="4017948"/>
                <a:ext cx="527772" cy="3742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98" y="4017948"/>
                <a:ext cx="527772" cy="374270"/>
              </a:xfrm>
              <a:prstGeom prst="rect">
                <a:avLst/>
              </a:prstGeom>
              <a:blipFill rotWithShape="1">
                <a:blip r:embed="rId5"/>
                <a:stretch>
                  <a:fillRect t="-4688" r="-13483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Down Arrow 24"/>
          <p:cNvSpPr/>
          <p:nvPr/>
        </p:nvSpPr>
        <p:spPr>
          <a:xfrm>
            <a:off x="963168" y="271729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867400" y="4800600"/>
            <a:ext cx="381000" cy="381000"/>
          </a:xfrm>
          <a:prstGeom prst="rect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881787" y="4812268"/>
            <a:ext cx="2985613" cy="369332"/>
            <a:chOff x="2881787" y="4812268"/>
            <a:chExt cx="2985613" cy="369332"/>
          </a:xfrm>
        </p:grpSpPr>
        <p:cxnSp>
          <p:nvCxnSpPr>
            <p:cNvPr id="28" name="Straight Connector 27"/>
            <p:cNvCxnSpPr>
              <a:stCxn id="31" idx="3"/>
              <a:endCxn id="26" idx="1"/>
            </p:cNvCxnSpPr>
            <p:nvPr/>
          </p:nvCxnSpPr>
          <p:spPr>
            <a:xfrm flipV="1">
              <a:off x="3204311" y="4991100"/>
              <a:ext cx="2663089" cy="583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881787" y="48122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787" y="4812268"/>
                  <a:ext cx="3225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5921066" y="5131832"/>
            <a:ext cx="327334" cy="495300"/>
            <a:chOff x="3962400" y="5131832"/>
            <a:chExt cx="327334" cy="495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962400" y="5257800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5257800"/>
                  <a:ext cx="32733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407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 flipV="1">
              <a:off x="4126067" y="5131832"/>
              <a:ext cx="0" cy="20216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105400" y="1828800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828800"/>
                <a:ext cx="37863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743200" y="4050268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050268"/>
                <a:ext cx="37863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5867400" y="4038600"/>
            <a:ext cx="381000" cy="381000"/>
          </a:xfrm>
          <a:prstGeom prst="rect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05400" y="4800600"/>
            <a:ext cx="381000" cy="381000"/>
          </a:xfrm>
          <a:prstGeom prst="rect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057900" y="4234934"/>
            <a:ext cx="0" cy="5656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6" idx="1"/>
          </p:cNvCxnSpPr>
          <p:nvPr/>
        </p:nvCxnSpPr>
        <p:spPr>
          <a:xfrm>
            <a:off x="5295900" y="4991100"/>
            <a:ext cx="5715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513291" y="5879068"/>
                <a:ext cx="380886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only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column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row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291" y="5879068"/>
                <a:ext cx="3808863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280" t="-8197" r="-208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57599" y="6228021"/>
                <a:ext cx="27494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∗,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b="1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∗,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99" y="6228021"/>
                <a:ext cx="274940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774" t="-8333" r="-288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18865" y="449871"/>
                <a:ext cx="3368486" cy="80778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Hence we can just overwrite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p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400" i="1">
                            <a:latin typeface="Cambria Math"/>
                          </a:rPr>
                          <m:t>−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endParaRPr lang="en-US" sz="1400" dirty="0"/>
              </a:p>
              <a:p>
                <a:pPr algn="ctr"/>
                <a:r>
                  <a:rPr lang="en-US" sz="1400" dirty="0"/>
                  <a:t>instead of creating a separate matrix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p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 algn="ctr"/>
                <a:r>
                  <a:rPr lang="en-US" dirty="0">
                    <a:sym typeface="Wingdings" pitchFamily="2" charset="2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865" y="449871"/>
                <a:ext cx="3368486" cy="807785"/>
              </a:xfrm>
              <a:prstGeom prst="rect">
                <a:avLst/>
              </a:prstGeom>
              <a:blipFill rotWithShape="1">
                <a:blip r:embed="rId12"/>
                <a:stretch>
                  <a:fillRect r="-1081" b="-11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04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6" grpId="0" animBg="1"/>
      <p:bldP spid="39" grpId="0" animBg="1"/>
      <p:bldP spid="40" grpId="0" animBg="1"/>
      <p:bldP spid="2" grpId="0" animBg="1"/>
      <p:bldP spid="3" grpId="0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Floyd  </a:t>
            </a:r>
            <a:r>
              <a:rPr lang="en-US" sz="3600" b="1" dirty="0"/>
              <a:t>and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err="1">
                <a:solidFill>
                  <a:srgbClr val="7030A0"/>
                </a:solidFill>
              </a:rPr>
              <a:t>Warshal</a:t>
            </a:r>
            <a:r>
              <a:rPr lang="en-US" sz="3600" b="1" dirty="0" err="1"/>
              <a:t>’s</a:t>
            </a:r>
            <a:r>
              <a:rPr lang="en-US" sz="3600" b="1" dirty="0"/>
              <a:t> algorithm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6868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Floyd-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Warshal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 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   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     </a:t>
                </a:r>
                <a:r>
                  <a:rPr lang="en-US" sz="2000" b="1" dirty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/>
                  <a:t>; 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 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	   </a:t>
                </a:r>
                <a:r>
                  <a:rPr lang="en-US" sz="2000" b="1" dirty="0"/>
                  <a:t>If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&gt;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6C31"/>
                        </a:solidFill>
                      </a:rPr>
                      <m:t> 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err="1">
                    <a:solidFill>
                      <a:srgbClr val="C00000"/>
                    </a:solidFill>
                  </a:rPr>
                  <a:t>Lemma</a:t>
                </a:r>
                <a:r>
                  <a:rPr lang="en-US" sz="1800" dirty="0" err="1"/>
                  <a:t>:At</a:t>
                </a:r>
                <a:r>
                  <a:rPr lang="en-US" sz="1800" dirty="0"/>
                  <a:t> the end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iteration,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dirty="0">
                        <a:latin typeface="Cambria Math"/>
                      </a:rPr>
                      <m:t>,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1800" dirty="0"/>
                  <a:t> = length of the shortest path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686800" cy="5410200"/>
              </a:xfrm>
              <a:blipFill rotWithShape="1">
                <a:blip r:embed="rId2"/>
                <a:stretch>
                  <a:fillRect l="-702" t="-563" b="-10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06784" y="44766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6784" y="51816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39873" y="6400800"/>
                <a:ext cx="4304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with all intermediate vertices of indices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6C31"/>
                        </a:solidFill>
                        <a:latin typeface="Cambria Math"/>
                      </a:rPr>
                      <m:t>≤</m:t>
                    </m:r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873" y="6400800"/>
                <a:ext cx="430412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275" t="-8197" r="-141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74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All-pairs shortest paths in a digraph</a:t>
            </a:r>
            <a:br>
              <a:rPr lang="en-US" sz="3600" b="1" dirty="0">
                <a:solidFill>
                  <a:srgbClr val="0070C0"/>
                </a:solidFill>
              </a:rPr>
            </a:br>
            <a:r>
              <a:rPr lang="en-US" sz="2800" b="1" dirty="0"/>
              <a:t>with </a:t>
            </a:r>
            <a:r>
              <a:rPr lang="en-US" sz="2800" b="1" dirty="0">
                <a:solidFill>
                  <a:srgbClr val="0070C0"/>
                </a:solidFill>
              </a:rPr>
              <a:t>negative ed</a:t>
            </a:r>
            <a:r>
              <a:rPr lang="en-US" sz="2800" b="1" dirty="0"/>
              <a:t>ge weights but </a:t>
            </a:r>
            <a:r>
              <a:rPr lang="en-US" sz="2800" b="1" dirty="0">
                <a:solidFill>
                  <a:srgbClr val="C00000"/>
                </a:solidFill>
              </a:rPr>
              <a:t>no negative cycle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vertices and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edges,</a:t>
                </a:r>
              </a:p>
              <a:p>
                <a:pPr marL="0" indent="0">
                  <a:buNone/>
                </a:pPr>
                <a:r>
                  <a:rPr lang="en-US" sz="2000" dirty="0"/>
                  <a:t>we can compute all-pairs distances 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dirty="0"/>
                  <a:t>) time.</a:t>
                </a:r>
              </a:p>
              <a:p>
                <a:pPr marL="0" indent="0">
                  <a:buNone/>
                </a:pPr>
                <a:r>
                  <a:rPr lang="en-US" sz="2000" dirty="0"/>
                  <a:t>The space requirement is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b="1" dirty="0"/>
                  <a:t>: </a:t>
                </a:r>
              </a:p>
              <a:p>
                <a:r>
                  <a:rPr lang="en-US" sz="2000" dirty="0"/>
                  <a:t>How to retrieve shortest path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Hint</a:t>
                </a:r>
                <a:r>
                  <a:rPr lang="en-US" sz="2000" dirty="0"/>
                  <a:t>: Augment the given algorithm with a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 size data structure.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(that stores all-pairs shortest paths </a:t>
                </a:r>
                <a:r>
                  <a:rPr lang="en-US" sz="2000" b="1" u="sng" dirty="0"/>
                  <a:t>implicitly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9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This view will add to </a:t>
            </a:r>
            <a:br>
              <a:rPr lang="en-US" sz="2800" b="1" dirty="0"/>
            </a:br>
            <a:r>
              <a:rPr lang="en-US" sz="2800" b="1" dirty="0"/>
              <a:t>your </a:t>
            </a:r>
            <a:r>
              <a:rPr lang="en-US" sz="2800" b="1" dirty="0">
                <a:solidFill>
                  <a:srgbClr val="7030A0"/>
                </a:solidFill>
              </a:rPr>
              <a:t>understanding</a:t>
            </a:r>
            <a:r>
              <a:rPr lang="en-US" sz="2800" b="1" dirty="0"/>
              <a:t> of these two </a:t>
            </a:r>
            <a:r>
              <a:rPr lang="en-US" sz="2800" b="1" u="sng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 the following slides, we shall provide an alternate view of</a:t>
            </a:r>
          </a:p>
          <a:p>
            <a:pPr marL="0" indent="0" algn="ctr">
              <a:buNone/>
            </a:pP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Floyd &amp; </a:t>
            </a:r>
            <a:r>
              <a:rPr lang="en-US" sz="2000" b="1" dirty="0" err="1">
                <a:solidFill>
                  <a:srgbClr val="7030A0"/>
                </a:solidFill>
              </a:rPr>
              <a:t>Warshal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Algorithm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Both the algorithms (</a:t>
            </a:r>
            <a:r>
              <a:rPr lang="en-US" sz="2000" b="1" dirty="0">
                <a:solidFill>
                  <a:srgbClr val="7030A0"/>
                </a:solidFill>
              </a:rPr>
              <a:t>Bellman-Ford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7030A0"/>
                </a:solidFill>
              </a:rPr>
              <a:t>Floyd &amp; </a:t>
            </a:r>
            <a:r>
              <a:rPr lang="en-US" sz="2000" b="1" dirty="0" err="1">
                <a:solidFill>
                  <a:srgbClr val="7030A0"/>
                </a:solidFill>
              </a:rPr>
              <a:t>Warshal</a:t>
            </a:r>
            <a:r>
              <a:rPr lang="en-US" sz="2000" dirty="0"/>
              <a:t>) </a:t>
            </a:r>
          </a:p>
          <a:p>
            <a:pPr marL="0" indent="0" algn="ctr">
              <a:buNone/>
            </a:pPr>
            <a:r>
              <a:rPr lang="en-US" sz="2000" dirty="0"/>
              <a:t>use </a:t>
            </a:r>
            <a:r>
              <a:rPr lang="en-US" sz="2000" b="1" dirty="0"/>
              <a:t>Optimal substructure property </a:t>
            </a:r>
            <a:r>
              <a:rPr lang="en-US" sz="2000" dirty="0"/>
              <a:t>of shortest paths.</a:t>
            </a:r>
          </a:p>
          <a:p>
            <a:pPr marL="0" indent="0" algn="ctr">
              <a:buNone/>
            </a:pPr>
            <a:r>
              <a:rPr lang="en-US" sz="2000" dirty="0"/>
              <a:t>They differ due to </a:t>
            </a:r>
            <a:r>
              <a:rPr lang="en-US" sz="2000" u="sng" dirty="0"/>
              <a:t>different hierarchies</a:t>
            </a:r>
            <a:r>
              <a:rPr lang="en-US" sz="2000" dirty="0"/>
              <a:t> of sets of paths </a:t>
            </a:r>
            <a:r>
              <a:rPr lang="en-US" sz="2000" dirty="0">
                <a:sym typeface="Wingdings" pitchFamily="2" charset="2"/>
              </a:rPr>
              <a:t></a:t>
            </a:r>
            <a:r>
              <a:rPr lang="en-US" sz="2000" dirty="0"/>
              <a:t>.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6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Reviewing</a:t>
            </a:r>
            <a:r>
              <a:rPr lang="en-US" sz="3200" b="1" dirty="0"/>
              <a:t> Floyd </a:t>
            </a:r>
            <a:r>
              <a:rPr lang="en-US" sz="3200" b="1" dirty="0" err="1"/>
              <a:t>Warshal</a:t>
            </a:r>
            <a:r>
              <a:rPr lang="en-US" sz="3200" b="1" dirty="0"/>
              <a:t> Algorithm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9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2800" dirty="0"/>
            </a:br>
            <a:r>
              <a:rPr lang="en-US" sz="2800" b="1" dirty="0"/>
              <a:t>Another </a:t>
            </a:r>
            <a:r>
              <a:rPr lang="en-US" sz="2800" b="1" dirty="0">
                <a:solidFill>
                  <a:srgbClr val="7030A0"/>
                </a:solidFill>
              </a:rPr>
              <a:t>hierarchy</a:t>
            </a:r>
            <a:r>
              <a:rPr lang="en-US" sz="2800" b="1" dirty="0"/>
              <a:t> of set of paths</a:t>
            </a:r>
            <a:br>
              <a:rPr lang="en-US" sz="2800" b="1" dirty="0"/>
            </a:br>
            <a:br>
              <a:rPr lang="en-US" sz="2800" b="1" dirty="0"/>
            </a:b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534400" cy="50593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All paths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all paths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u="sng" dirty="0"/>
                  <a:t>intermediate vertices having index at most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the shortest among all paths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with each intermediate vertex having index at most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534400" cy="5059363"/>
              </a:xfrm>
              <a:blipFill rotWithShape="1">
                <a:blip r:embed="rId2"/>
                <a:stretch>
                  <a:fillRect l="-714" t="-602" r="-143" b="-40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209800"/>
            <a:ext cx="3124200" cy="31242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24200" y="2438400"/>
            <a:ext cx="2667000" cy="26670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52800" y="2667000"/>
            <a:ext cx="2209800" cy="22098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81400" y="2895600"/>
            <a:ext cx="1752600" cy="17526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71900" y="3124200"/>
            <a:ext cx="1371600" cy="12954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62400" y="3352800"/>
            <a:ext cx="990600" cy="9144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992310" y="3352801"/>
            <a:ext cx="960690" cy="960864"/>
            <a:chOff x="3992310" y="3352801"/>
            <a:chExt cx="960690" cy="960864"/>
          </a:xfrm>
        </p:grpSpPr>
        <p:sp>
          <p:nvSpPr>
            <p:cNvPr id="13" name="TextBox 12"/>
            <p:cNvSpPr txBox="1"/>
            <p:nvPr/>
          </p:nvSpPr>
          <p:spPr>
            <a:xfrm>
              <a:off x="3992310" y="3381998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49336" y="3392269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 rot="5400000">
              <a:off x="4338534" y="3281467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5400000">
              <a:off x="4338534" y="3738667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105684" y="3292391"/>
            <a:ext cx="327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.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953000" y="1840468"/>
            <a:ext cx="1638663" cy="445532"/>
            <a:chOff x="4953000" y="1840468"/>
            <a:chExt cx="1638663" cy="445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5613575" y="1840468"/>
                  <a:ext cx="978088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latin typeface="Cambria Math"/>
                        </a:rPr>
                        <m:t>,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575" y="1840468"/>
                  <a:ext cx="97808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617" t="-6349" r="-9259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/>
            <p:cNvCxnSpPr>
              <a:endCxn id="19" idx="1"/>
            </p:cNvCxnSpPr>
            <p:nvPr/>
          </p:nvCxnSpPr>
          <p:spPr>
            <a:xfrm flipV="1">
              <a:off x="4953000" y="2025134"/>
              <a:ext cx="660575" cy="260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310937" y="2297668"/>
            <a:ext cx="1861481" cy="445532"/>
            <a:chOff x="4953000" y="1840468"/>
            <a:chExt cx="1861481" cy="445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5613575" y="1840468"/>
                  <a:ext cx="1200906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575" y="1840468"/>
                  <a:ext cx="120090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03" t="-6349" r="-7538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>
              <a:endCxn id="26" idx="1"/>
            </p:cNvCxnSpPr>
            <p:nvPr/>
          </p:nvCxnSpPr>
          <p:spPr>
            <a:xfrm flipV="1">
              <a:off x="4953000" y="2025134"/>
              <a:ext cx="660575" cy="260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463337" y="2907268"/>
            <a:ext cx="1861481" cy="445532"/>
            <a:chOff x="4953000" y="1840468"/>
            <a:chExt cx="1861481" cy="445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613575" y="1840468"/>
                  <a:ext cx="1200906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575" y="1840468"/>
                  <a:ext cx="120090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503" t="-6349" r="-7538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>
              <a:endCxn id="29" idx="1"/>
            </p:cNvCxnSpPr>
            <p:nvPr/>
          </p:nvCxnSpPr>
          <p:spPr>
            <a:xfrm flipV="1">
              <a:off x="4953000" y="2025134"/>
              <a:ext cx="660575" cy="260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143500" y="3516868"/>
            <a:ext cx="1952088" cy="369332"/>
            <a:chOff x="4633163" y="1840468"/>
            <a:chExt cx="1952088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5613575" y="1840468"/>
                  <a:ext cx="971676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575" y="1840468"/>
                  <a:ext cx="971676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621" t="-6349" r="-9317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 flipV="1">
              <a:off x="4633163" y="2063234"/>
              <a:ext cx="980412" cy="703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88969" y="2526268"/>
            <a:ext cx="2687631" cy="1283732"/>
            <a:chOff x="588969" y="2526268"/>
            <a:chExt cx="2687631" cy="1283732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2362200" y="2895600"/>
              <a:ext cx="914400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88969" y="2526268"/>
                  <a:ext cx="248625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Shortest path from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/>
                    <a:t> to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969" y="2526268"/>
                  <a:ext cx="2486258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1956" t="-6349" r="-3423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981200" y="381000"/>
                <a:ext cx="5215595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      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800" dirty="0"/>
                  <a:t>: </a:t>
                </a:r>
                <a:r>
                  <a:rPr lang="en-US" sz="2800" b="1" dirty="0"/>
                  <a:t>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800" b="1" dirty="0">
                        <a:latin typeface="Cambria Math"/>
                      </a:rPr>
                      <m:t>(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       </a:t>
                </a: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81000"/>
                <a:ext cx="5215595" cy="523220"/>
              </a:xfrm>
              <a:prstGeom prst="rect">
                <a:avLst/>
              </a:prstGeom>
              <a:blipFill rotWithShape="1">
                <a:blip r:embed="rId9"/>
                <a:stretch>
                  <a:fillRect l="-1752" t="-10588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07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8" grpId="0"/>
      <p:bldP spid="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Computing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800" b="1" dirty="0">
                        <a:latin typeface="Cambria Math"/>
                      </a:rPr>
                      <m:t>(</m:t>
                    </m:r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800" b="1" i="1" dirty="0">
                        <a:latin typeface="Cambria Math"/>
                      </a:rPr>
                      <m:t>,</m:t>
                    </m:r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br>
                  <a:rPr lang="en-US" sz="2800" dirty="0"/>
                </a:br>
                <a:endParaRPr lang="en-US" sz="28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610600" cy="5059363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all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u="sng" dirty="0"/>
                  <a:t>intermediate vertices having index at most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the shortest among all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with each intermediate vertex having index at most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610600" cy="5059363"/>
              </a:xfrm>
              <a:blipFill rotWithShape="1">
                <a:blip r:embed="rId3"/>
                <a:stretch>
                  <a:fillRect l="-708" t="-602" b="-47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209800"/>
            <a:ext cx="3124200" cy="3124200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24200" y="2438400"/>
            <a:ext cx="2667000" cy="2667000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52800" y="2667000"/>
            <a:ext cx="2209800" cy="2209800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81400" y="2895600"/>
            <a:ext cx="1752600" cy="1752600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71900" y="3124200"/>
            <a:ext cx="1371600" cy="1295400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62400" y="3352800"/>
            <a:ext cx="990600" cy="914400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992310" y="3352801"/>
            <a:ext cx="960690" cy="960864"/>
            <a:chOff x="3992310" y="3352801"/>
            <a:chExt cx="960690" cy="960864"/>
          </a:xfrm>
        </p:grpSpPr>
        <p:sp>
          <p:nvSpPr>
            <p:cNvPr id="13" name="TextBox 12"/>
            <p:cNvSpPr txBox="1"/>
            <p:nvPr/>
          </p:nvSpPr>
          <p:spPr>
            <a:xfrm>
              <a:off x="3992310" y="3381998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49336" y="3392269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 rot="5400000">
              <a:off x="4338534" y="3281467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5400000">
              <a:off x="4338534" y="3738667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092266" y="3116759"/>
            <a:ext cx="327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.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143500" y="3516868"/>
            <a:ext cx="1952088" cy="369332"/>
            <a:chOff x="4633163" y="1840468"/>
            <a:chExt cx="1952088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5613575" y="1840468"/>
                  <a:ext cx="971676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575" y="1840468"/>
                  <a:ext cx="97167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621" t="-6349" r="-9317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 flipV="1">
              <a:off x="4633163" y="2063234"/>
              <a:ext cx="980412" cy="703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675558" y="1752600"/>
                <a:ext cx="962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558" y="1752600"/>
                <a:ext cx="96205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75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3992310" y="2121932"/>
            <a:ext cx="251832" cy="1482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567108" y="1741425"/>
                <a:ext cx="1300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</a:t>
                </a:r>
                <a:r>
                  <a:rPr lang="en-US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108" y="1741425"/>
                <a:ext cx="1300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738" t="-8333" r="-700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27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2" grpId="0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554730" cy="5059363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all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u="sng" dirty="0"/>
                  <a:t>intermediate vertices having index at most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the shortest among all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with each intermediate vertex having index at most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554730" cy="5059363"/>
              </a:xfrm>
              <a:blipFill rotWithShape="1">
                <a:blip r:embed="rId2"/>
                <a:stretch>
                  <a:fillRect l="-713" t="-602" b="-1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209800"/>
            <a:ext cx="3124200" cy="31242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24200" y="2438400"/>
            <a:ext cx="2667000" cy="26670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52800" y="2667000"/>
            <a:ext cx="2209800" cy="22098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81400" y="2895600"/>
            <a:ext cx="1752600" cy="17526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71900" y="3124200"/>
            <a:ext cx="1371600" cy="12954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62400" y="3352800"/>
            <a:ext cx="990600" cy="9144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92266" y="2743200"/>
            <a:ext cx="327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.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143500" y="3516868"/>
            <a:ext cx="1952088" cy="369332"/>
            <a:chOff x="4633163" y="1840468"/>
            <a:chExt cx="1952088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5613575" y="1840468"/>
                  <a:ext cx="971676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575" y="1840468"/>
                  <a:ext cx="97167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621" t="-6349" r="-9317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 flipV="1">
              <a:off x="4633163" y="2063234"/>
              <a:ext cx="980412" cy="703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124200" y="1676400"/>
                <a:ext cx="1290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=  </a:t>
                </a:r>
                <a:r>
                  <a:rPr lang="en-US" dirty="0">
                    <a:solidFill>
                      <a:srgbClr val="C00000"/>
                    </a:solidFill>
                  </a:rPr>
                  <a:t>?</a:t>
                </a: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1676400"/>
                <a:ext cx="1290674" cy="369332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3992310" y="3352801"/>
            <a:ext cx="960690" cy="960864"/>
            <a:chOff x="3992310" y="3352801"/>
            <a:chExt cx="960690" cy="960864"/>
          </a:xfrm>
        </p:grpSpPr>
        <p:sp>
          <p:nvSpPr>
            <p:cNvPr id="35" name="TextBox 34"/>
            <p:cNvSpPr txBox="1"/>
            <p:nvPr/>
          </p:nvSpPr>
          <p:spPr>
            <a:xfrm>
              <a:off x="3992310" y="3381998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49336" y="3392269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 rot="5400000">
              <a:off x="4338534" y="3281467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 rot="5400000">
              <a:off x="4338534" y="3738667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457200" y="2286000"/>
            <a:ext cx="3124200" cy="3124200"/>
            <a:chOff x="-457200" y="2286000"/>
            <a:chExt cx="3124200" cy="3124200"/>
          </a:xfrm>
        </p:grpSpPr>
        <p:grpSp>
          <p:nvGrpSpPr>
            <p:cNvPr id="3" name="Group 2"/>
            <p:cNvGrpSpPr/>
            <p:nvPr/>
          </p:nvGrpSpPr>
          <p:grpSpPr>
            <a:xfrm>
              <a:off x="-457200" y="2286000"/>
              <a:ext cx="3124200" cy="3124200"/>
              <a:chOff x="-457200" y="2286000"/>
              <a:chExt cx="3124200" cy="31242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-457200" y="2286000"/>
                <a:ext cx="3124200" cy="31242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-228600" y="2514600"/>
                <a:ext cx="2667000" cy="26670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0" y="2743200"/>
                <a:ext cx="2209800" cy="22098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28600" y="2971800"/>
                <a:ext cx="1752600" cy="17526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19100" y="3200400"/>
                <a:ext cx="1371600" cy="12954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09600" y="3429000"/>
                <a:ext cx="990600" cy="9144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39510" y="3382536"/>
              <a:ext cx="960690" cy="960864"/>
              <a:chOff x="3992310" y="3352801"/>
              <a:chExt cx="960690" cy="960864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3992310" y="3381998"/>
                <a:ext cx="503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…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449336" y="3392269"/>
                <a:ext cx="503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…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5400000">
                <a:off x="4338534" y="3281467"/>
                <a:ext cx="503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…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 rot="5400000">
                <a:off x="4338534" y="3738667"/>
                <a:ext cx="503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…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1237566" y="1688068"/>
            <a:ext cx="1522036" cy="1740932"/>
            <a:chOff x="5337329" y="1840468"/>
            <a:chExt cx="1522036" cy="1740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5613575" y="1840468"/>
                  <a:ext cx="1245790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575" y="1840468"/>
                  <a:ext cx="124579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6349" r="-7246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Connector 41"/>
            <p:cNvCxnSpPr/>
            <p:nvPr/>
          </p:nvCxnSpPr>
          <p:spPr>
            <a:xfrm flipV="1">
              <a:off x="5337329" y="2109698"/>
              <a:ext cx="276246" cy="1471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685800" y="3116759"/>
            <a:ext cx="327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.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771900" y="2045732"/>
            <a:ext cx="472242" cy="12308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065278" y="1676400"/>
                <a:ext cx="250331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d>
                      <m:r>
                        <a:rPr lang="en-US" b="1" i="1" dirty="0">
                          <a:latin typeface="Cambria Math"/>
                        </a:rPr>
                        <m:t>∷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278" y="1676400"/>
                <a:ext cx="250331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4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/>
          <p:cNvSpPr/>
          <p:nvPr/>
        </p:nvSpPr>
        <p:spPr>
          <a:xfrm>
            <a:off x="3266467" y="304800"/>
            <a:ext cx="1991333" cy="5011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Using </a:t>
            </a:r>
            <a:r>
              <a:rPr lang="en-US" sz="1400" b="1" dirty="0">
                <a:solidFill>
                  <a:srgbClr val="006C31"/>
                </a:solidFill>
              </a:rPr>
              <a:t>Optimal Substructure </a:t>
            </a:r>
            <a:r>
              <a:rPr lang="en-US" sz="1400" dirty="0">
                <a:solidFill>
                  <a:schemeClr val="tx1"/>
                </a:solidFill>
              </a:rPr>
              <a:t>property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" y="1828800"/>
            <a:ext cx="468467" cy="1805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6200" y="1459468"/>
                <a:ext cx="1235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459468"/>
                <a:ext cx="123540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59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6993998" y="2198132"/>
            <a:ext cx="3124200" cy="3124200"/>
            <a:chOff x="-457200" y="2286000"/>
            <a:chExt cx="3124200" cy="3124200"/>
          </a:xfrm>
        </p:grpSpPr>
        <p:grpSp>
          <p:nvGrpSpPr>
            <p:cNvPr id="47" name="Group 46"/>
            <p:cNvGrpSpPr/>
            <p:nvPr/>
          </p:nvGrpSpPr>
          <p:grpSpPr>
            <a:xfrm>
              <a:off x="-457200" y="2286000"/>
              <a:ext cx="3124200" cy="3124200"/>
              <a:chOff x="-457200" y="2286000"/>
              <a:chExt cx="3124200" cy="31242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-457200" y="2286000"/>
                <a:ext cx="3124200" cy="31242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-228600" y="2514600"/>
                <a:ext cx="2667000" cy="26670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0" y="2743200"/>
                <a:ext cx="2209800" cy="22098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28600" y="2971800"/>
                <a:ext cx="1752600" cy="17526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19100" y="3200400"/>
                <a:ext cx="1371600" cy="12954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09600" y="3429000"/>
                <a:ext cx="990600" cy="9144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39510" y="3382536"/>
              <a:ext cx="960690" cy="960864"/>
              <a:chOff x="3992310" y="3352801"/>
              <a:chExt cx="960690" cy="960864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3992310" y="3381998"/>
                <a:ext cx="503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…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449336" y="3392269"/>
                <a:ext cx="503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…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 rot="5400000">
                <a:off x="4338534" y="3281467"/>
                <a:ext cx="503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…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 rot="5400000">
                <a:off x="4338534" y="3738667"/>
                <a:ext cx="503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…</a:t>
                </a: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7924800" y="1688068"/>
            <a:ext cx="1250599" cy="1653064"/>
            <a:chOff x="4573365" y="1928336"/>
            <a:chExt cx="1250599" cy="1653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4573365" y="1928336"/>
                  <a:ext cx="1250599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3365" y="1928336"/>
                  <a:ext cx="125059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6349" r="-7246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 flipV="1">
              <a:off x="5337329" y="2109698"/>
              <a:ext cx="276246" cy="1471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7325705" y="1740932"/>
            <a:ext cx="974960" cy="1805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705600" y="1371600"/>
                <a:ext cx="1240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1371600"/>
                <a:ext cx="124021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59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8130866" y="3048000"/>
            <a:ext cx="327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3477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/>
      <p:bldP spid="43" grpId="0"/>
      <p:bldP spid="15" grpId="0" animBg="1"/>
      <p:bldP spid="16" grpId="0" animBg="1"/>
      <p:bldP spid="20" grpId="0"/>
      <p:bldP spid="63" grpId="0"/>
      <p:bldP spid="6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Collaboration </a:t>
            </a:r>
            <a:r>
              <a:rPr lang="en-US" sz="3200" b="1" dirty="0"/>
              <a:t>of vertices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28700" y="3009900"/>
            <a:ext cx="1104900" cy="11049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35473" y="2999574"/>
            <a:ext cx="1104900" cy="11049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743700" y="3048000"/>
            <a:ext cx="1104900" cy="11049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251247" y="3237432"/>
            <a:ext cx="6368753" cy="687936"/>
            <a:chOff x="1251247" y="3237432"/>
            <a:chExt cx="6368753" cy="687936"/>
          </a:xfrm>
        </p:grpSpPr>
        <p:sp>
          <p:nvSpPr>
            <p:cNvPr id="8" name="Oval 7"/>
            <p:cNvSpPr/>
            <p:nvPr/>
          </p:nvSpPr>
          <p:spPr>
            <a:xfrm>
              <a:off x="1251247" y="3237432"/>
              <a:ext cx="653753" cy="648768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24204" y="3239869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3461047" y="3237432"/>
              <a:ext cx="653753" cy="648768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966247" y="3276600"/>
              <a:ext cx="653753" cy="648768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84978" y="1752600"/>
                <a:ext cx="332982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all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/>
                  <a:t>) pairs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8" y="1752600"/>
                <a:ext cx="332982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48" t="-8333" r="-54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76800" y="1752600"/>
                <a:ext cx="355007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all(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/>
                  <a:t>) pairs.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752600"/>
                <a:ext cx="355007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375" t="-8333" r="-223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1196666" y="2895600"/>
            <a:ext cx="6270934" cy="1066800"/>
            <a:chOff x="1196666" y="2895600"/>
            <a:chExt cx="6270934" cy="1066800"/>
          </a:xfrm>
        </p:grpSpPr>
        <p:sp>
          <p:nvSpPr>
            <p:cNvPr id="23" name="TextBox 22"/>
            <p:cNvSpPr txBox="1"/>
            <p:nvPr/>
          </p:nvSpPr>
          <p:spPr>
            <a:xfrm>
              <a:off x="1196666" y="2971800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C00000"/>
                  </a:solidFill>
                </a:rPr>
                <a:t>.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87466" y="3192959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C00000"/>
                  </a:solidFill>
                </a:rPr>
                <a:t>.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40266" y="2895600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C00000"/>
                  </a:solidFill>
                </a:rPr>
                <a:t>.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349066" y="2590800"/>
            <a:ext cx="6118534" cy="1371600"/>
            <a:chOff x="1196666" y="2971800"/>
            <a:chExt cx="6118534" cy="1371600"/>
          </a:xfrm>
        </p:grpSpPr>
        <p:sp>
          <p:nvSpPr>
            <p:cNvPr id="28" name="TextBox 27"/>
            <p:cNvSpPr txBox="1"/>
            <p:nvPr/>
          </p:nvSpPr>
          <p:spPr>
            <a:xfrm>
              <a:off x="1196666" y="2971800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C00000"/>
                  </a:solidFill>
                </a:rPr>
                <a:t>.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35066" y="3573959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C00000"/>
                  </a:solidFill>
                </a:rPr>
                <a:t>.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87866" y="3269159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C00000"/>
                  </a:solidFill>
                </a:rPr>
                <a:t>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162850" y="4678877"/>
                <a:ext cx="1565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sets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850" y="4678877"/>
                <a:ext cx="156517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778" t="-8333" r="-622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258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7" grpId="0" animBg="1"/>
      <p:bldP spid="19" grpId="0" animBg="1"/>
      <p:bldP spid="21" grpId="0" animBg="1"/>
      <p:bldP spid="22" grpId="0" animBg="1"/>
      <p:bldP spid="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Collaboration </a:t>
            </a:r>
            <a:r>
              <a:rPr lang="en-US" sz="3200" b="1" dirty="0"/>
              <a:t>of vertices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8200" y="2819400"/>
            <a:ext cx="1524000" cy="15240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28700" y="3009900"/>
            <a:ext cx="1104900" cy="11049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534150" y="2838450"/>
            <a:ext cx="1524000" cy="15240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25923" y="2800350"/>
            <a:ext cx="1524000" cy="15240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35473" y="2999574"/>
            <a:ext cx="1104900" cy="11049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743700" y="3048000"/>
            <a:ext cx="1104900" cy="11049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349066" y="2590800"/>
            <a:ext cx="6118534" cy="1371600"/>
            <a:chOff x="1196666" y="2971800"/>
            <a:chExt cx="6118534" cy="1371600"/>
          </a:xfrm>
        </p:grpSpPr>
        <p:sp>
          <p:nvSpPr>
            <p:cNvPr id="21" name="TextBox 20"/>
            <p:cNvSpPr txBox="1"/>
            <p:nvPr/>
          </p:nvSpPr>
          <p:spPr>
            <a:xfrm>
              <a:off x="1196666" y="2971800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C00000"/>
                  </a:solidFill>
                </a:rPr>
                <a:t>.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35066" y="3573959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C00000"/>
                  </a:solidFill>
                </a:rPr>
                <a:t>.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87866" y="3269159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C00000"/>
                  </a:solidFill>
                </a:rPr>
                <a:t>.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034866" y="2743200"/>
            <a:ext cx="5432734" cy="1226641"/>
            <a:chOff x="1196666" y="2971800"/>
            <a:chExt cx="5432734" cy="1226641"/>
          </a:xfrm>
        </p:grpSpPr>
        <p:sp>
          <p:nvSpPr>
            <p:cNvPr id="31" name="TextBox 30"/>
            <p:cNvSpPr txBox="1"/>
            <p:nvPr/>
          </p:nvSpPr>
          <p:spPr>
            <a:xfrm>
              <a:off x="1196666" y="2971800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C00000"/>
                  </a:solidFill>
                </a:rPr>
                <a:t>.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06466" y="3429000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C00000"/>
                  </a:solidFill>
                </a:rPr>
                <a:t>.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02066" y="3116759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C00000"/>
                  </a:solidFill>
                </a:rPr>
                <a:t>.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70443" y="5663013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so on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162850" y="4678877"/>
                <a:ext cx="13423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sets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850" y="4678877"/>
                <a:ext cx="134235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909" t="-8333" r="-772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143000" y="1752600"/>
                <a:ext cx="310700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all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/>
                  <a:t>) pairs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752600"/>
                <a:ext cx="310700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768" t="-8333" r="-78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876800" y="1752600"/>
                <a:ext cx="392357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all 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/>
                  <a:t>) pairs.</a:t>
                </a: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752600"/>
                <a:ext cx="392357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42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085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3" grpId="0"/>
      <p:bldP spid="34" grpId="0"/>
      <p:bldP spid="35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Exploiting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has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edges,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has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edges.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5495925" y="4114800"/>
            <a:ext cx="1371600" cy="4572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828800" y="2740223"/>
            <a:ext cx="5380036" cy="445532"/>
            <a:chOff x="1828800" y="2740223"/>
            <a:chExt cx="5380036" cy="445532"/>
          </a:xfrm>
        </p:grpSpPr>
        <p:grpSp>
          <p:nvGrpSpPr>
            <p:cNvPr id="43" name="Group 42"/>
            <p:cNvGrpSpPr/>
            <p:nvPr/>
          </p:nvGrpSpPr>
          <p:grpSpPr>
            <a:xfrm>
              <a:off x="1828800" y="2740223"/>
              <a:ext cx="352981" cy="445532"/>
              <a:chOff x="1828800" y="2831068"/>
              <a:chExt cx="352981" cy="44553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981200" y="28310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828800" y="29072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29072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/>
            <p:cNvGrpSpPr/>
            <p:nvPr/>
          </p:nvGrpSpPr>
          <p:grpSpPr>
            <a:xfrm>
              <a:off x="6833413" y="2740223"/>
              <a:ext cx="375423" cy="445532"/>
              <a:chOff x="6833413" y="2983468"/>
              <a:chExt cx="375423" cy="4455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010400" y="2983468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6833413" y="30596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70C0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3413" y="30596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14516" t="-8197" r="-2580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3" name="Oval 32"/>
          <p:cNvSpPr/>
          <p:nvPr/>
        </p:nvSpPr>
        <p:spPr>
          <a:xfrm>
            <a:off x="28194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6576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1336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9718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3246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4958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3340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6482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1722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4864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938816" y="1968579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816" y="1968579"/>
                <a:ext cx="92845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85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019800" y="281642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816423"/>
                <a:ext cx="37061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267200" y="4191000"/>
            <a:ext cx="2743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288788" y="2316718"/>
            <a:ext cx="4496139" cy="444698"/>
            <a:chOff x="2288788" y="2316718"/>
            <a:chExt cx="4496139" cy="444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tangle 31"/>
          <p:cNvSpPr/>
          <p:nvPr/>
        </p:nvSpPr>
        <p:spPr>
          <a:xfrm>
            <a:off x="1981200" y="4191000"/>
            <a:ext cx="2209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1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48" grpId="0" animBg="1"/>
      <p:bldP spid="33" grpId="0" animBg="1"/>
      <p:bldP spid="34" grpId="0" animBg="1"/>
      <p:bldP spid="44" grpId="0" animBg="1"/>
      <p:bldP spid="46" grpId="0" animBg="1"/>
      <p:bldP spid="49" grpId="0" animBg="1"/>
      <p:bldP spid="51" grpId="0"/>
      <p:bldP spid="52" grpId="0"/>
      <p:bldP spid="1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 </a:t>
            </a:r>
            <a:r>
              <a:rPr lang="en-US" sz="2800" b="1" dirty="0">
                <a:solidFill>
                  <a:srgbClr val="7030A0"/>
                </a:solidFill>
              </a:rPr>
              <a:t>hierarchy</a:t>
            </a:r>
            <a:r>
              <a:rPr lang="en-US" sz="2800" b="1" dirty="0"/>
              <a:t> of set of paths</a:t>
            </a:r>
            <a:br>
              <a:rPr lang="en-US" sz="2800" b="1" dirty="0"/>
            </a:b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686800" cy="5059363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All paths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𝑸</m:t>
                    </m:r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all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consisting of at most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edges.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the shortest among all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consisting of at most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edges.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686800" cy="5059363"/>
              </a:xfrm>
              <a:blipFill rotWithShape="1">
                <a:blip r:embed="rId2"/>
                <a:stretch>
                  <a:fillRect l="-211" t="-602" b="-25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209800"/>
            <a:ext cx="3124200" cy="31242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24200" y="2438400"/>
            <a:ext cx="2667000" cy="26670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52800" y="2667000"/>
            <a:ext cx="2209800" cy="22098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81400" y="2895600"/>
            <a:ext cx="1752600" cy="17526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71900" y="3124200"/>
            <a:ext cx="1371600" cy="12954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62400" y="3352800"/>
            <a:ext cx="990600" cy="9144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992310" y="3352801"/>
            <a:ext cx="960690" cy="960864"/>
            <a:chOff x="3992310" y="3352801"/>
            <a:chExt cx="960690" cy="960864"/>
          </a:xfrm>
        </p:grpSpPr>
        <p:sp>
          <p:nvSpPr>
            <p:cNvPr id="13" name="TextBox 12"/>
            <p:cNvSpPr txBox="1"/>
            <p:nvPr/>
          </p:nvSpPr>
          <p:spPr>
            <a:xfrm>
              <a:off x="3992310" y="3381998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49336" y="3392269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 rot="5400000">
              <a:off x="4338534" y="3281467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5400000">
              <a:off x="4338534" y="3738667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105684" y="3292391"/>
            <a:ext cx="327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.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953000" y="1840468"/>
            <a:ext cx="2045891" cy="445532"/>
            <a:chOff x="4953000" y="1840468"/>
            <a:chExt cx="2045891" cy="445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5613575" y="1840468"/>
                  <a:ext cx="1385316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𝑸</m:t>
                      </m:r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575" y="1840468"/>
                  <a:ext cx="138531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37" t="-6349" r="-6114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/>
            <p:cNvCxnSpPr>
              <a:endCxn id="19" idx="1"/>
            </p:cNvCxnSpPr>
            <p:nvPr/>
          </p:nvCxnSpPr>
          <p:spPr>
            <a:xfrm flipV="1">
              <a:off x="4953000" y="2025134"/>
              <a:ext cx="660575" cy="260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310937" y="2297668"/>
            <a:ext cx="2045891" cy="445532"/>
            <a:chOff x="4953000" y="1840468"/>
            <a:chExt cx="2045891" cy="445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5613575" y="1840468"/>
                  <a:ext cx="1385316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𝑸</m:t>
                      </m:r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575" y="1840468"/>
                  <a:ext cx="138531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437" t="-6349" r="-6114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>
              <a:endCxn id="26" idx="1"/>
            </p:cNvCxnSpPr>
            <p:nvPr/>
          </p:nvCxnSpPr>
          <p:spPr>
            <a:xfrm flipV="1">
              <a:off x="4953000" y="2025134"/>
              <a:ext cx="660575" cy="260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463337" y="2907268"/>
            <a:ext cx="2045891" cy="445532"/>
            <a:chOff x="4953000" y="1840468"/>
            <a:chExt cx="2045891" cy="445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613575" y="1840468"/>
                  <a:ext cx="1385316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𝑸</m:t>
                      </m:r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575" y="1840468"/>
                  <a:ext cx="138531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437" t="-6349" r="-6114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>
              <a:endCxn id="29" idx="1"/>
            </p:cNvCxnSpPr>
            <p:nvPr/>
          </p:nvCxnSpPr>
          <p:spPr>
            <a:xfrm flipV="1">
              <a:off x="4953000" y="2025134"/>
              <a:ext cx="660575" cy="260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143500" y="3516868"/>
            <a:ext cx="1944137" cy="369332"/>
            <a:chOff x="4633163" y="1840468"/>
            <a:chExt cx="1944137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5613575" y="1840468"/>
                  <a:ext cx="963725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𝑸</m:t>
                      </m:r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575" y="1840468"/>
                  <a:ext cx="963725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625" t="-6349" r="-9375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 flipV="1">
              <a:off x="4633163" y="2063234"/>
              <a:ext cx="980412" cy="703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88969" y="2526268"/>
            <a:ext cx="2687631" cy="1283732"/>
            <a:chOff x="588969" y="2526268"/>
            <a:chExt cx="2687631" cy="1283732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2362200" y="2895600"/>
              <a:ext cx="914400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88969" y="2526268"/>
                  <a:ext cx="265457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Shortest path from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a14:m>
                  <a:r>
                    <a:rPr lang="en-US" dirty="0"/>
                    <a:t> to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969" y="2526268"/>
                  <a:ext cx="265457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1831" t="-6349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ctangle 1"/>
          <p:cNvSpPr/>
          <p:nvPr/>
        </p:nvSpPr>
        <p:spPr>
          <a:xfrm>
            <a:off x="3657599" y="5410200"/>
            <a:ext cx="334129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24000" y="5410200"/>
            <a:ext cx="334129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524000" y="5791200"/>
            <a:ext cx="4191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715000" y="5867400"/>
            <a:ext cx="4191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361114" y="381000"/>
                <a:ext cx="5304144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    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800" dirty="0"/>
                  <a:t>: </a:t>
                </a:r>
                <a:r>
                  <a:rPr lang="en-US" sz="2800" b="1" dirty="0"/>
                  <a:t>To compute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6C31"/>
                        </a:solidFill>
                        <a:latin typeface="Cambria Math"/>
                      </a:rPr>
                      <m:t>𝑷</m:t>
                    </m:r>
                    <m:r>
                      <a:rPr lang="en-US" sz="2800" b="1" dirty="0">
                        <a:latin typeface="Cambria Math"/>
                      </a:rPr>
                      <m:t>(</m:t>
                    </m:r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    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114" y="381000"/>
                <a:ext cx="5304144" cy="523220"/>
              </a:xfrm>
              <a:prstGeom prst="rect">
                <a:avLst/>
              </a:prstGeom>
              <a:blipFill rotWithShape="1">
                <a:blip r:embed="rId9"/>
                <a:stretch>
                  <a:fillRect l="-1724" t="-10588" r="-2874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68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8" grpId="0"/>
      <p:bldP spid="2" grpId="0" animBg="1"/>
      <p:bldP spid="34" grpId="0" animBg="1"/>
      <p:bldP spid="35" grpId="0" animBg="1"/>
      <p:bldP spid="36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Bellman-Ford</a:t>
            </a:r>
            <a:r>
              <a:rPr lang="en-US" sz="3600" b="1" dirty="0"/>
              <a:t>’s algorithm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Bellman-Ford-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   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     </a:t>
                </a:r>
                <a:r>
                  <a:rPr lang="en-US" sz="2000" b="1" dirty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{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	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                 ,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dirty="0"/>
                  <a:t>                       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27532" y="23622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532" y="2362200"/>
                <a:ext cx="82546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720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14800" y="2678668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;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678668"/>
                <a:ext cx="609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dirty="0"/>
                  <a:t>;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62400" y="48768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876800"/>
                <a:ext cx="82546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10200" y="4888468"/>
                <a:ext cx="24384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888468"/>
                <a:ext cx="243840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25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54384" y="41148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4384" y="53340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026152" y="1981200"/>
            <a:ext cx="2289048" cy="1447800"/>
            <a:chOff x="5026152" y="1981200"/>
            <a:chExt cx="2289048" cy="1447800"/>
          </a:xfrm>
        </p:grpSpPr>
        <p:sp>
          <p:nvSpPr>
            <p:cNvPr id="12" name="Right Brace 11"/>
            <p:cNvSpPr/>
            <p:nvPr/>
          </p:nvSpPr>
          <p:spPr>
            <a:xfrm>
              <a:off x="5026152" y="1981200"/>
              <a:ext cx="384048" cy="1447800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497074" y="2546866"/>
                  <a:ext cx="1818126" cy="3693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Initializing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074" y="2546866"/>
                  <a:ext cx="181812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020" t="-8333" r="-503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5090078" y="4114800"/>
            <a:ext cx="2453721" cy="1419257"/>
            <a:chOff x="5085145" y="2214716"/>
            <a:chExt cx="2377735" cy="869867"/>
          </a:xfrm>
        </p:grpSpPr>
        <p:sp>
          <p:nvSpPr>
            <p:cNvPr id="16" name="Right Brace 15"/>
            <p:cNvSpPr/>
            <p:nvPr/>
          </p:nvSpPr>
          <p:spPr>
            <a:xfrm>
              <a:off x="5085145" y="2214716"/>
              <a:ext cx="457888" cy="869867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497074" y="2546866"/>
                  <a:ext cx="1965806" cy="22636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Computing</a:t>
                  </a:r>
                  <a14:m>
                    <m:oMath xmlns:m="http://schemas.openxmlformats.org/officeDocument/2006/math">
                      <m:r>
                        <a:rPr lang="en-US" b="0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074" y="2546866"/>
                  <a:ext cx="1965806" cy="2263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2711"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8688" y="6336268"/>
                <a:ext cx="7233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Lemma:</a:t>
                </a:r>
                <a:r>
                  <a:rPr lang="en-US" dirty="0" err="1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stores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having </a:t>
                </a:r>
                <a:r>
                  <a:rPr lang="en-US" b="1" dirty="0"/>
                  <a:t>at most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edges.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88" y="6336268"/>
                <a:ext cx="7233712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674" t="-8197" r="-92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46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Single source shortest paths in a graph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058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vertices and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edges,</a:t>
                </a:r>
              </a:p>
              <a:p>
                <a:pPr marL="0" indent="0">
                  <a:buNone/>
                </a:pPr>
                <a:r>
                  <a:rPr lang="en-US" sz="2000" dirty="0"/>
                  <a:t>and a source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 </m:t>
                    </m:r>
                  </m:oMath>
                </a14:m>
                <a:r>
                  <a:rPr lang="en-US" sz="2000" dirty="0"/>
                  <a:t>compute shortest path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Solutions</a:t>
                </a:r>
                <a:r>
                  <a:rPr lang="en-US" sz="2000" dirty="0"/>
                  <a:t>: </a:t>
                </a:r>
              </a:p>
              <a:p>
                <a:r>
                  <a:rPr lang="en-US" sz="2000" dirty="0"/>
                  <a:t>Edge weights are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non-negative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b="1" dirty="0" err="1"/>
                  <a:t>Dijkstra</a:t>
                </a:r>
                <a:r>
                  <a:rPr lang="en-US" sz="2000" dirty="0" err="1"/>
                  <a:t>’s</a:t>
                </a:r>
                <a:r>
                  <a:rPr lang="en-US" sz="2000" dirty="0"/>
                  <a:t> algorithm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Time complexity = 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Edge weights are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negative</a:t>
                </a:r>
                <a:r>
                  <a:rPr lang="en-US" sz="2000" dirty="0"/>
                  <a:t> but </a:t>
                </a:r>
                <a:r>
                  <a:rPr lang="en-US" sz="2000" b="1" dirty="0"/>
                  <a:t>no-negative cycle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Bellman-Ford algorithm</a:t>
                </a:r>
                <a:r>
                  <a:rPr lang="en-US" sz="20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Time complexity = 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2000" dirty="0"/>
                  <a:t>)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Data structure </a:t>
                </a:r>
                <a:r>
                  <a:rPr lang="en-US" sz="2000" dirty="0"/>
                  <a:t>for reporting shortest path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en-US" sz="2000" u="sng" dirty="0"/>
                  <a:t>Shortest paths tree rooted at </a:t>
                </a:r>
                <a14:m>
                  <m:oMath xmlns:m="http://schemas.openxmlformats.org/officeDocument/2006/math">
                    <m:r>
                      <a:rPr lang="en-US" sz="2000" b="1" i="1" u="sng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sz="2000" u="sng" dirty="0"/>
              </a:p>
              <a:p>
                <a:pPr marL="0" indent="0">
                  <a:buNone/>
                </a:pPr>
                <a:r>
                  <a:rPr lang="en-US" sz="2000" b="1" dirty="0"/>
                  <a:t>Time taken to report shortest path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b="1" dirty="0"/>
                  <a:t>O</a:t>
                </a:r>
                <a:r>
                  <a:rPr lang="en-US" sz="2000" dirty="0"/>
                  <a:t>(|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|)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05800" cy="4953000"/>
              </a:xfrm>
              <a:blipFill rotWithShape="1">
                <a:blip r:embed="rId2"/>
                <a:stretch>
                  <a:fillRect l="-734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6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All-pairs shortest paths in a graph</a:t>
            </a:r>
            <a:br>
              <a:rPr lang="en-US" sz="3600" b="1" dirty="0">
                <a:solidFill>
                  <a:srgbClr val="0070C0"/>
                </a:solidFill>
              </a:rPr>
            </a:br>
            <a:r>
              <a:rPr lang="en-US" sz="2800" b="1" dirty="0"/>
              <a:t>with positive edge weights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vertices and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edges,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distance/shortest-path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Solutions</a:t>
                </a:r>
                <a:r>
                  <a:rPr lang="en-US" sz="2000" dirty="0"/>
                  <a:t>: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Execute </a:t>
                </a:r>
                <a:r>
                  <a:rPr lang="en-US" sz="2000" dirty="0" err="1"/>
                  <a:t>Dijkstra’s</a:t>
                </a:r>
                <a:r>
                  <a:rPr lang="en-US" sz="2000" dirty="0"/>
                  <a:t> algorithm from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Total time =</a:t>
                </a:r>
                <a:r>
                  <a:rPr lang="en-US" sz="2000" dirty="0"/>
                  <a:t> 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log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Data structure </a:t>
                </a:r>
                <a:r>
                  <a:rPr lang="en-US" sz="2000" dirty="0"/>
                  <a:t>for reporting shortest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en-US" sz="2000" u="sng" dirty="0"/>
                  <a:t>Shortest paths tree rooted at </a:t>
                </a:r>
                <a14:m>
                  <m:oMath xmlns:m="http://schemas.openxmlformats.org/officeDocument/2006/math">
                    <m:r>
                      <a:rPr lang="en-US" sz="2000" b="1" i="1" u="sng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u="sng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Space taken by the data structure </a:t>
                </a:r>
                <a:r>
                  <a:rPr lang="en-US" sz="2000" dirty="0"/>
                  <a:t>=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8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All-pairs shortest paths in a graph</a:t>
            </a:r>
            <a:br>
              <a:rPr lang="en-US" sz="3600" b="1" dirty="0">
                <a:solidFill>
                  <a:srgbClr val="0070C0"/>
                </a:solidFill>
              </a:rPr>
            </a:br>
            <a:r>
              <a:rPr lang="en-US" sz="2800" b="1" dirty="0"/>
              <a:t>with </a:t>
            </a:r>
            <a:r>
              <a:rPr lang="en-US" sz="2800" b="1" dirty="0">
                <a:solidFill>
                  <a:srgbClr val="0070C0"/>
                </a:solidFill>
              </a:rPr>
              <a:t>negative edge</a:t>
            </a:r>
            <a:r>
              <a:rPr lang="en-US" sz="2800" b="1" dirty="0"/>
              <a:t> weights but </a:t>
            </a:r>
            <a:r>
              <a:rPr lang="en-US" sz="2800" b="1" dirty="0">
                <a:solidFill>
                  <a:srgbClr val="C00000"/>
                </a:solidFill>
              </a:rPr>
              <a:t>no negative cycle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vertices and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edges,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shortest path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Solution</a:t>
                </a:r>
                <a:r>
                  <a:rPr lang="en-US" sz="2000" dirty="0"/>
                  <a:t>: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Execute Bellman-Ford’s algorithm from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Total time =</a:t>
                </a:r>
                <a:r>
                  <a:rPr lang="en-US" sz="2000" dirty="0"/>
                  <a:t> 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Data structure </a:t>
                </a:r>
                <a:r>
                  <a:rPr lang="en-US" sz="2000" dirty="0"/>
                  <a:t>for reporting shortest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en-US" sz="2000" u="sng" dirty="0"/>
                  <a:t>Shortest paths tree rooted at </a:t>
                </a:r>
                <a14:m>
                  <m:oMath xmlns:m="http://schemas.openxmlformats.org/officeDocument/2006/math">
                    <m:r>
                      <a:rPr lang="en-US" sz="2000" b="1" i="1" u="sng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u="sng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Space taken by the data structure </a:t>
                </a:r>
                <a:r>
                  <a:rPr lang="en-US" sz="2000" dirty="0"/>
                  <a:t>=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Left Arrow 1"/>
              <p:cNvSpPr/>
              <p:nvPr/>
            </p:nvSpPr>
            <p:spPr>
              <a:xfrm>
                <a:off x="2819400" y="3325368"/>
                <a:ext cx="3810000" cy="713232"/>
              </a:xfrm>
              <a:prstGeom prst="lef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How to improve it to 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?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Left Arrow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325368"/>
                <a:ext cx="3810000" cy="713232"/>
              </a:xfrm>
              <a:prstGeom prst="leftArrow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48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200" dirty="0">
                    <a:solidFill>
                      <a:srgbClr val="7030A0"/>
                    </a:solidFill>
                  </a:rPr>
                  <a:t>All-pairs shortest paths in </a:t>
                </a:r>
                <a:br>
                  <a:rPr lang="en-US" sz="3200" dirty="0">
                    <a:solidFill>
                      <a:srgbClr val="7030A0"/>
                    </a:solidFill>
                  </a:rPr>
                </a:br>
                <a:r>
                  <a:rPr lang="en-US" sz="3200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3200" dirty="0"/>
                  <a:t>) time</a:t>
                </a:r>
                <a:br>
                  <a:rPr lang="en-US" sz="3200" dirty="0">
                    <a:solidFill>
                      <a:srgbClr val="7030A0"/>
                    </a:solidFill>
                  </a:rPr>
                </a:br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  <a:blipFill rotWithShape="1">
                <a:blip r:embed="rId2"/>
                <a:stretch>
                  <a:fillRect t="-5830" b="-16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In graphs with </a:t>
            </a:r>
            <a:r>
              <a:rPr lang="en-US" sz="2800" b="1" dirty="0">
                <a:solidFill>
                  <a:srgbClr val="0070C0"/>
                </a:solidFill>
              </a:rPr>
              <a:t>negative edge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tx1"/>
                </a:solidFill>
              </a:rPr>
              <a:t>weights 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but </a:t>
            </a:r>
            <a:r>
              <a:rPr lang="en-US" sz="2800" b="1" dirty="0">
                <a:solidFill>
                  <a:srgbClr val="C00000"/>
                </a:solidFill>
              </a:rPr>
              <a:t>no negative cycle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3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14615</TotalTime>
  <Words>2538</Words>
  <Application>Microsoft Macintosh PowerPoint</Application>
  <PresentationFormat>On-screen Show (4:3)</PresentationFormat>
  <Paragraphs>511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Wingdings</vt:lpstr>
      <vt:lpstr>Office Theme</vt:lpstr>
      <vt:lpstr>Design and Analysis of Algorithms CS345  </vt:lpstr>
      <vt:lpstr>BellMAN-Ford Algorithm </vt:lpstr>
      <vt:lpstr>Exploiting the Optimal subpath property </vt:lpstr>
      <vt:lpstr>A hierarchy of set of paths </vt:lpstr>
      <vt:lpstr>Bellman-Ford’s algorithm </vt:lpstr>
      <vt:lpstr>Single source shortest paths in a graph </vt:lpstr>
      <vt:lpstr>All-pairs shortest paths in a graph with positive edge weights</vt:lpstr>
      <vt:lpstr>All-pairs shortest paths in a graph with negative edge weights but no negative cycle</vt:lpstr>
      <vt:lpstr>All-pairs shortest paths in  O(n^3) time </vt:lpstr>
      <vt:lpstr>The Optimal substructure property </vt:lpstr>
      <vt:lpstr>The Optimal substructure property </vt:lpstr>
      <vt:lpstr>The Optimal substructure property </vt:lpstr>
      <vt:lpstr>Term for Recursive formulation of δ(u,v) ?</vt:lpstr>
      <vt:lpstr>Recursive formulation of D_k (i,j) </vt:lpstr>
      <vt:lpstr>Recursive formulation of D_k (i,j) </vt:lpstr>
      <vt:lpstr>Floyd Warshal Algorithm for  All Pairs Shortest Paths</vt:lpstr>
      <vt:lpstr>Floyd  and Warshal’s algorithm </vt:lpstr>
      <vt:lpstr>Floyd Warshal Algorithm for  All Pairs Shortest Paths</vt:lpstr>
      <vt:lpstr>PowerPoint Presentation</vt:lpstr>
      <vt:lpstr>PowerPoint Presentation</vt:lpstr>
      <vt:lpstr>Floyd  and Warshal’s algorithm </vt:lpstr>
      <vt:lpstr>All-pairs shortest paths in a digraph with negative edge weights but no negative cycle</vt:lpstr>
      <vt:lpstr>This view will add to  your understanding of these two algorithms</vt:lpstr>
      <vt:lpstr>Reviewing Floyd Warshal Algorithm</vt:lpstr>
      <vt:lpstr> Another hierarchy of set of paths  </vt:lpstr>
      <vt:lpstr>Computing P_k (i,j)  </vt:lpstr>
      <vt:lpstr>PowerPoint Presentation</vt:lpstr>
      <vt:lpstr>Collaboration of vertices</vt:lpstr>
      <vt:lpstr>Collaboration of vertices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1330</cp:revision>
  <dcterms:created xsi:type="dcterms:W3CDTF">2011-12-03T04:13:03Z</dcterms:created>
  <dcterms:modified xsi:type="dcterms:W3CDTF">2024-09-09T02:18:31Z</dcterms:modified>
</cp:coreProperties>
</file>