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3"/>
  </p:notesMasterIdLst>
  <p:sldIdLst>
    <p:sldId id="547" r:id="rId2"/>
    <p:sldId id="527" r:id="rId3"/>
    <p:sldId id="442" r:id="rId4"/>
    <p:sldId id="550" r:id="rId5"/>
    <p:sldId id="519" r:id="rId6"/>
    <p:sldId id="538" r:id="rId7"/>
    <p:sldId id="484" r:id="rId8"/>
    <p:sldId id="523" r:id="rId9"/>
    <p:sldId id="549" r:id="rId10"/>
    <p:sldId id="551" r:id="rId11"/>
    <p:sldId id="552" r:id="rId12"/>
    <p:sldId id="553" r:id="rId13"/>
    <p:sldId id="554" r:id="rId14"/>
    <p:sldId id="555" r:id="rId15"/>
    <p:sldId id="548" r:id="rId16"/>
    <p:sldId id="510" r:id="rId17"/>
    <p:sldId id="556" r:id="rId18"/>
    <p:sldId id="558" r:id="rId19"/>
    <p:sldId id="576" r:id="rId20"/>
    <p:sldId id="559" r:id="rId21"/>
    <p:sldId id="561" r:id="rId22"/>
    <p:sldId id="560" r:id="rId23"/>
    <p:sldId id="563" r:id="rId24"/>
    <p:sldId id="566" r:id="rId25"/>
    <p:sldId id="564" r:id="rId26"/>
    <p:sldId id="568" r:id="rId27"/>
    <p:sldId id="567" r:id="rId28"/>
    <p:sldId id="569" r:id="rId29"/>
    <p:sldId id="565" r:id="rId30"/>
    <p:sldId id="570" r:id="rId31"/>
    <p:sldId id="571" r:id="rId3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B7267-83B2-724E-9DAB-60044A49C1D1}" v="26" dt="2024-08-02T02:13:34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679" autoAdjust="0"/>
  </p:normalViewPr>
  <p:slideViewPr>
    <p:cSldViewPr>
      <p:cViewPr varScale="1">
        <p:scale>
          <a:sx n="104" d="100"/>
          <a:sy n="104" d="100"/>
        </p:scale>
        <p:origin x="1896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124B7267-83B2-724E-9DAB-60044A49C1D1}"/>
    <pc:docChg chg="custSel delSld modSld">
      <pc:chgData name="Raghunath Tewari" userId="2638bdda-d406-4938-a2a6-e4e967acb772" providerId="ADAL" clId="{124B7267-83B2-724E-9DAB-60044A49C1D1}" dt="2024-08-02T02:13:34.278" v="35" actId="113"/>
      <pc:docMkLst>
        <pc:docMk/>
      </pc:docMkLst>
      <pc:sldChg chg="modSp modAnim">
        <pc:chgData name="Raghunath Tewari" userId="2638bdda-d406-4938-a2a6-e4e967acb772" providerId="ADAL" clId="{124B7267-83B2-724E-9DAB-60044A49C1D1}" dt="2024-08-01T12:12:01.261" v="4" actId="20577"/>
        <pc:sldMkLst>
          <pc:docMk/>
          <pc:sldMk cId="4003425738" sldId="510"/>
        </pc:sldMkLst>
        <pc:spChg chg="mod">
          <ac:chgData name="Raghunath Tewari" userId="2638bdda-d406-4938-a2a6-e4e967acb772" providerId="ADAL" clId="{124B7267-83B2-724E-9DAB-60044A49C1D1}" dt="2024-08-01T12:12:01.261" v="4" actId="20577"/>
          <ac:spMkLst>
            <pc:docMk/>
            <pc:sldMk cId="4003425738" sldId="510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124B7267-83B2-724E-9DAB-60044A49C1D1}" dt="2024-08-02T02:13:34.278" v="35" actId="113"/>
        <pc:sldMkLst>
          <pc:docMk/>
          <pc:sldMk cId="161296179" sldId="553"/>
        </pc:sldMkLst>
        <pc:spChg chg="mod">
          <ac:chgData name="Raghunath Tewari" userId="2638bdda-d406-4938-a2a6-e4e967acb772" providerId="ADAL" clId="{124B7267-83B2-724E-9DAB-60044A49C1D1}" dt="2024-08-02T02:13:34.278" v="35" actId="113"/>
          <ac:spMkLst>
            <pc:docMk/>
            <pc:sldMk cId="161296179" sldId="553"/>
            <ac:spMk id="82" creationId="{00000000-0000-0000-0000-000000000000}"/>
          </ac:spMkLst>
        </pc:spChg>
      </pc:sldChg>
      <pc:sldChg chg="delSp mod delAnim">
        <pc:chgData name="Raghunath Tewari" userId="2638bdda-d406-4938-a2a6-e4e967acb772" providerId="ADAL" clId="{124B7267-83B2-724E-9DAB-60044A49C1D1}" dt="2024-08-01T13:47:08.434" v="10" actId="478"/>
        <pc:sldMkLst>
          <pc:docMk/>
          <pc:sldMk cId="3102704108" sldId="558"/>
        </pc:sldMkLst>
        <pc:spChg chg="del">
          <ac:chgData name="Raghunath Tewari" userId="2638bdda-d406-4938-a2a6-e4e967acb772" providerId="ADAL" clId="{124B7267-83B2-724E-9DAB-60044A49C1D1}" dt="2024-08-01T13:47:04.822" v="8" actId="478"/>
          <ac:spMkLst>
            <pc:docMk/>
            <pc:sldMk cId="3102704108" sldId="558"/>
            <ac:spMk id="5" creationId="{00000000-0000-0000-0000-000000000000}"/>
          </ac:spMkLst>
        </pc:spChg>
        <pc:spChg chg="del">
          <ac:chgData name="Raghunath Tewari" userId="2638bdda-d406-4938-a2a6-e4e967acb772" providerId="ADAL" clId="{124B7267-83B2-724E-9DAB-60044A49C1D1}" dt="2024-08-01T13:47:06.621" v="9" actId="478"/>
          <ac:spMkLst>
            <pc:docMk/>
            <pc:sldMk cId="3102704108" sldId="558"/>
            <ac:spMk id="90" creationId="{00000000-0000-0000-0000-000000000000}"/>
          </ac:spMkLst>
        </pc:spChg>
        <pc:spChg chg="del">
          <ac:chgData name="Raghunath Tewari" userId="2638bdda-d406-4938-a2a6-e4e967acb772" providerId="ADAL" clId="{124B7267-83B2-724E-9DAB-60044A49C1D1}" dt="2024-08-01T13:47:08.434" v="10" actId="478"/>
          <ac:spMkLst>
            <pc:docMk/>
            <pc:sldMk cId="3102704108" sldId="558"/>
            <ac:spMk id="91" creationId="{00000000-0000-0000-0000-000000000000}"/>
          </ac:spMkLst>
        </pc:spChg>
      </pc:sldChg>
      <pc:sldChg chg="modSp">
        <pc:chgData name="Raghunath Tewari" userId="2638bdda-d406-4938-a2a6-e4e967acb772" providerId="ADAL" clId="{124B7267-83B2-724E-9DAB-60044A49C1D1}" dt="2024-08-01T18:48:41.318" v="34" actId="20577"/>
        <pc:sldMkLst>
          <pc:docMk/>
          <pc:sldMk cId="686412496" sldId="564"/>
        </pc:sldMkLst>
        <pc:spChg chg="mod">
          <ac:chgData name="Raghunath Tewari" userId="2638bdda-d406-4938-a2a6-e4e967acb772" providerId="ADAL" clId="{124B7267-83B2-724E-9DAB-60044A49C1D1}" dt="2024-08-01T18:48:41.318" v="34" actId="20577"/>
          <ac:spMkLst>
            <pc:docMk/>
            <pc:sldMk cId="686412496" sldId="564"/>
            <ac:spMk id="91" creationId="{00000000-0000-0000-0000-000000000000}"/>
          </ac:spMkLst>
        </pc:spChg>
      </pc:sldChg>
      <pc:sldChg chg="delSp mod delAnim">
        <pc:chgData name="Raghunath Tewari" userId="2638bdda-d406-4938-a2a6-e4e967acb772" providerId="ADAL" clId="{124B7267-83B2-724E-9DAB-60044A49C1D1}" dt="2024-08-01T13:46:51.659" v="7" actId="478"/>
        <pc:sldMkLst>
          <pc:docMk/>
          <pc:sldMk cId="342959882" sldId="576"/>
        </pc:sldMkLst>
        <pc:spChg chg="del">
          <ac:chgData name="Raghunath Tewari" userId="2638bdda-d406-4938-a2a6-e4e967acb772" providerId="ADAL" clId="{124B7267-83B2-724E-9DAB-60044A49C1D1}" dt="2024-08-01T13:46:46.629" v="5" actId="478"/>
          <ac:spMkLst>
            <pc:docMk/>
            <pc:sldMk cId="342959882" sldId="576"/>
            <ac:spMk id="17" creationId="{00000000-0000-0000-0000-000000000000}"/>
          </ac:spMkLst>
        </pc:spChg>
        <pc:spChg chg="del">
          <ac:chgData name="Raghunath Tewari" userId="2638bdda-d406-4938-a2a6-e4e967acb772" providerId="ADAL" clId="{124B7267-83B2-724E-9DAB-60044A49C1D1}" dt="2024-08-01T13:46:49.128" v="6" actId="478"/>
          <ac:spMkLst>
            <pc:docMk/>
            <pc:sldMk cId="342959882" sldId="576"/>
            <ac:spMk id="18" creationId="{00000000-0000-0000-0000-000000000000}"/>
          </ac:spMkLst>
        </pc:spChg>
        <pc:spChg chg="del">
          <ac:chgData name="Raghunath Tewari" userId="2638bdda-d406-4938-a2a6-e4e967acb772" providerId="ADAL" clId="{124B7267-83B2-724E-9DAB-60044A49C1D1}" dt="2024-08-01T13:46:51.659" v="7" actId="478"/>
          <ac:spMkLst>
            <pc:docMk/>
            <pc:sldMk cId="342959882" sldId="576"/>
            <ac:spMk id="20" creationId="{00000000-0000-0000-0000-000000000000}"/>
          </ac:spMkLst>
        </pc:spChg>
      </pc:sldChg>
      <pc:sldChg chg="del">
        <pc:chgData name="Raghunath Tewari" userId="2638bdda-d406-4938-a2a6-e4e967acb772" providerId="ADAL" clId="{124B7267-83B2-724E-9DAB-60044A49C1D1}" dt="2024-07-31T13:10:47.467" v="1" actId="2696"/>
        <pc:sldMkLst>
          <pc:docMk/>
          <pc:sldMk cId="1297696610" sldId="583"/>
        </pc:sldMkLst>
      </pc:sldChg>
      <pc:sldChg chg="del">
        <pc:chgData name="Raghunath Tewari" userId="2638bdda-d406-4938-a2a6-e4e967acb772" providerId="ADAL" clId="{124B7267-83B2-724E-9DAB-60044A49C1D1}" dt="2024-07-31T13:10:47.501" v="2" actId="2696"/>
        <pc:sldMkLst>
          <pc:docMk/>
          <pc:sldMk cId="1544871280" sldId="585"/>
        </pc:sldMkLst>
      </pc:sldChg>
      <pc:sldChg chg="del">
        <pc:chgData name="Raghunath Tewari" userId="2638bdda-d406-4938-a2a6-e4e967acb772" providerId="ADAL" clId="{124B7267-83B2-724E-9DAB-60044A49C1D1}" dt="2024-07-31T13:10:47.556" v="3" actId="2696"/>
        <pc:sldMkLst>
          <pc:docMk/>
          <pc:sldMk cId="281260586" sldId="586"/>
        </pc:sldMkLst>
      </pc:sldChg>
      <pc:sldChg chg="del">
        <pc:chgData name="Raghunath Tewari" userId="2638bdda-d406-4938-a2a6-e4e967acb772" providerId="ADAL" clId="{124B7267-83B2-724E-9DAB-60044A49C1D1}" dt="2024-07-31T13:10:47.340" v="0" actId="2696"/>
        <pc:sldMkLst>
          <pc:docMk/>
          <pc:sldMk cId="2410310917" sldId="5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0.png"/><Relationship Id="rId7" Type="http://schemas.openxmlformats.org/officeDocument/2006/relationships/image" Target="../media/image16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2.png"/><Relationship Id="rId4" Type="http://schemas.openxmlformats.org/officeDocument/2006/relationships/image" Target="../media/image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90.png"/><Relationship Id="rId7" Type="http://schemas.openxmlformats.org/officeDocument/2006/relationships/image" Target="../media/image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endParaRPr lang="en-US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>
                <a:normAutofit fontScale="92500" lnSpcReduction="20000"/>
              </a:bodyPr>
              <a:lstStyle/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Lecture 2</a:t>
                </a:r>
              </a:p>
              <a:p>
                <a:pPr fontAlgn="auto">
                  <a:spcAft>
                    <a:spcPts val="0"/>
                  </a:spcAft>
                  <a:buFont typeface="Arial" pitchFamily="34" charset="0"/>
                  <a:buNone/>
                  <a:defRPr/>
                </a:pPr>
                <a:endParaRPr lang="en-US" sz="2400" b="1" dirty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Closest Pair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problem:  </a:t>
                </a:r>
                <a:r>
                  <a:rPr lang="en-US" sz="2000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sz="2000" dirty="0">
                    <a:solidFill>
                      <a:schemeClr val="tx1"/>
                    </a:solidFill>
                  </a:rPr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sz="2000" b="1" dirty="0">
                  <a:solidFill>
                    <a:schemeClr val="tx1"/>
                  </a:solidFill>
                </a:endParaRP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Convex Hull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problem</a:t>
                </a:r>
              </a:p>
              <a:p>
                <a:pPr marL="342900" indent="-342900" algn="l" fontAlgn="auto">
                  <a:spcAft>
                    <a:spcPts val="0"/>
                  </a:spcAft>
                  <a:buFont typeface="Arial" pitchFamily="34" charset="0"/>
                  <a:buChar char="•"/>
                  <a:defRPr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Non-dominated points </a:t>
                </a:r>
                <a:r>
                  <a:rPr lang="en-US" sz="2000" b="1" dirty="0">
                    <a:solidFill>
                      <a:schemeClr val="tx1"/>
                    </a:solidFill>
                  </a:rPr>
                  <a:t>problem</a:t>
                </a: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371600" y="4495800"/>
                <a:ext cx="6400800" cy="16002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14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" name="Straight Connector 124"/>
          <p:cNvCxnSpPr>
            <a:stCxn id="79" idx="0"/>
            <a:endCxn id="80" idx="4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7244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191000" y="50292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3434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152900" y="38100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0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/>
          <p:cNvCxnSpPr>
            <a:stCxn id="78" idx="0"/>
            <a:endCxn id="38" idx="4"/>
          </p:cNvCxnSpPr>
          <p:nvPr/>
        </p:nvCxnSpPr>
        <p:spPr>
          <a:xfrm flipH="1" flipV="1">
            <a:off x="4305300" y="5181600"/>
            <a:ext cx="15240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38" idx="7"/>
            <a:endCxn id="81" idx="3"/>
          </p:cNvCxnSpPr>
          <p:nvPr/>
        </p:nvCxnSpPr>
        <p:spPr>
          <a:xfrm flipV="1">
            <a:off x="4332241" y="4560841"/>
            <a:ext cx="98518" cy="555718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80" idx="4"/>
            <a:endCxn id="119" idx="5"/>
          </p:cNvCxnSpPr>
          <p:nvPr/>
        </p:nvCxnSpPr>
        <p:spPr>
          <a:xfrm flipH="1" flipV="1">
            <a:off x="4713241" y="4789441"/>
            <a:ext cx="163559" cy="5445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119" idx="0"/>
            <a:endCxn id="117" idx="3"/>
          </p:cNvCxnSpPr>
          <p:nvPr/>
        </p:nvCxnSpPr>
        <p:spPr>
          <a:xfrm flipV="1">
            <a:off x="4686300" y="4256041"/>
            <a:ext cx="201659" cy="4683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305300" y="5562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762500" y="5181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533900" y="4648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Oval 95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9" name="Straight Connector 98"/>
          <p:cNvCxnSpPr>
            <a:stCxn id="96" idx="0"/>
          </p:cNvCxnSpPr>
          <p:nvPr/>
        </p:nvCxnSpPr>
        <p:spPr>
          <a:xfrm flipV="1">
            <a:off x="4838700" y="5334000"/>
            <a:ext cx="38100" cy="5334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5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91" grpId="0" animBg="1"/>
      <p:bldP spid="91" grpId="1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9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0" name="Straight Connector 119"/>
          <p:cNvCxnSpPr>
            <a:stCxn id="77" idx="4"/>
            <a:endCxn id="81" idx="1"/>
          </p:cNvCxnSpPr>
          <p:nvPr/>
        </p:nvCxnSpPr>
        <p:spPr>
          <a:xfrm>
            <a:off x="4305300" y="3962400"/>
            <a:ext cx="125459" cy="5445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>
            <a:stCxn id="109" idx="2"/>
            <a:endCxn id="77" idx="0"/>
          </p:cNvCxnSpPr>
          <p:nvPr/>
        </p:nvCxnSpPr>
        <p:spPr>
          <a:xfrm flipH="1">
            <a:off x="4305300" y="3390900"/>
            <a:ext cx="114300" cy="4953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85" idx="4"/>
            <a:endCxn id="109" idx="0"/>
          </p:cNvCxnSpPr>
          <p:nvPr/>
        </p:nvCxnSpPr>
        <p:spPr>
          <a:xfrm>
            <a:off x="4305300" y="2819400"/>
            <a:ext cx="152400" cy="5334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59" idx="4"/>
            <a:endCxn id="85" idx="0"/>
          </p:cNvCxnSpPr>
          <p:nvPr/>
        </p:nvCxnSpPr>
        <p:spPr>
          <a:xfrm>
            <a:off x="4305300" y="2286000"/>
            <a:ext cx="0" cy="457200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08" idx="3"/>
            <a:endCxn id="59" idx="0"/>
          </p:cNvCxnSpPr>
          <p:nvPr/>
        </p:nvCxnSpPr>
        <p:spPr>
          <a:xfrm flipH="1">
            <a:off x="4305300" y="1741441"/>
            <a:ext cx="49259" cy="468359"/>
          </a:xfrm>
          <a:prstGeom prst="line">
            <a:avLst/>
          </a:prstGeom>
          <a:ln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>
            <a:stCxn id="117" idx="1"/>
            <a:endCxn id="105" idx="5"/>
          </p:cNvCxnSpPr>
          <p:nvPr/>
        </p:nvCxnSpPr>
        <p:spPr>
          <a:xfrm flipH="1" flipV="1">
            <a:off x="4789441" y="3798841"/>
            <a:ext cx="98518" cy="4033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105" idx="1"/>
            <a:endCxn id="94" idx="5"/>
          </p:cNvCxnSpPr>
          <p:nvPr/>
        </p:nvCxnSpPr>
        <p:spPr>
          <a:xfrm flipV="1">
            <a:off x="4735559" y="3113041"/>
            <a:ext cx="53882" cy="63191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0"/>
          </p:cNvCxnSpPr>
          <p:nvPr/>
        </p:nvCxnSpPr>
        <p:spPr>
          <a:xfrm flipV="1">
            <a:off x="4762500" y="2514601"/>
            <a:ext cx="5575" cy="53339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93" idx="0"/>
            <a:endCxn id="106" idx="3"/>
          </p:cNvCxnSpPr>
          <p:nvPr/>
        </p:nvCxnSpPr>
        <p:spPr>
          <a:xfrm flipV="1">
            <a:off x="4762500" y="2122441"/>
            <a:ext cx="125459" cy="31595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stCxn id="106" idx="3"/>
            <a:endCxn id="107" idx="6"/>
          </p:cNvCxnSpPr>
          <p:nvPr/>
        </p:nvCxnSpPr>
        <p:spPr>
          <a:xfrm flipH="1" flipV="1">
            <a:off x="4724400" y="1714500"/>
            <a:ext cx="163559" cy="40794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91" name="Oval 90"/>
          <p:cNvSpPr/>
          <p:nvPr/>
        </p:nvSpPr>
        <p:spPr>
          <a:xfrm>
            <a:off x="4305300" y="4419600"/>
            <a:ext cx="266700" cy="228600"/>
          </a:xfrm>
          <a:prstGeom prst="ellipse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4648200" y="2362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4610100" y="2971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Oval 96"/>
          <p:cNvSpPr/>
          <p:nvPr/>
        </p:nvSpPr>
        <p:spPr>
          <a:xfrm>
            <a:off x="4800600" y="4114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648200" y="3657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8" name="Group 77"/>
          <p:cNvGrpSpPr/>
          <p:nvPr/>
        </p:nvGrpSpPr>
        <p:grpSpPr>
          <a:xfrm>
            <a:off x="5595915" y="3113041"/>
            <a:ext cx="3167085" cy="1143979"/>
            <a:chOff x="5595915" y="3113041"/>
            <a:chExt cx="3167085" cy="1143979"/>
          </a:xfrm>
        </p:grpSpPr>
        <p:sp>
          <p:nvSpPr>
            <p:cNvPr id="79" name="Smiley Face 78"/>
            <p:cNvSpPr/>
            <p:nvPr/>
          </p:nvSpPr>
          <p:spPr>
            <a:xfrm>
              <a:off x="6858000" y="3113041"/>
              <a:ext cx="609600" cy="631918"/>
            </a:xfrm>
            <a:prstGeom prst="smileyFac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595915" y="3733800"/>
                  <a:ext cx="3167085" cy="5232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This is very much like merging two strips.</a:t>
                  </a:r>
                </a:p>
                <a:p>
                  <a:r>
                    <a:rPr lang="en-US" sz="1400" dirty="0"/>
                    <a:t>We can indeed conquer in </a:t>
                  </a:r>
                  <a:r>
                    <a:rPr lang="en-US" sz="1400" b="1" i="1" dirty="0"/>
                    <a:t>O</a:t>
                  </a:r>
                  <a:r>
                    <a:rPr lang="en-US" sz="1400" dirty="0"/>
                    <a:t>(</a:t>
                  </a:r>
                  <a14:m>
                    <m:oMath xmlns:m="http://schemas.openxmlformats.org/officeDocument/2006/math">
                      <m:r>
                        <a:rPr lang="en-US" sz="1400" i="1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</m:oMath>
                  </a14:m>
                  <a:r>
                    <a:rPr lang="en-US" sz="1400" dirty="0"/>
                    <a:t>) </a:t>
                  </a:r>
                  <a:r>
                    <a:rPr lang="en-US" sz="1400" b="1" dirty="0"/>
                    <a:t>time</a:t>
                  </a:r>
                  <a:r>
                    <a:rPr lang="en-US" sz="1400" dirty="0"/>
                    <a:t>.</a:t>
                  </a: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915" y="3733800"/>
                  <a:ext cx="3167085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383" r="-575" b="-919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Cloud Callout 81"/>
          <p:cNvSpPr/>
          <p:nvPr/>
        </p:nvSpPr>
        <p:spPr>
          <a:xfrm>
            <a:off x="5486400" y="3962400"/>
            <a:ext cx="3352800" cy="1066799"/>
          </a:xfrm>
          <a:prstGeom prst="cloudCallout">
            <a:avLst>
              <a:gd name="adj1" fmla="val -36305"/>
              <a:gd name="adj2" fmla="val 803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justify that the two strips are sorted </a:t>
            </a:r>
            <a:r>
              <a:rPr lang="en-US" sz="1400" b="1" dirty="0">
                <a:solidFill>
                  <a:schemeClr val="tx1"/>
                </a:solidFill>
              </a:rPr>
              <a:t>without any overhead of time</a:t>
            </a:r>
            <a:r>
              <a:rPr lang="en-US" sz="1400" dirty="0">
                <a:solidFill>
                  <a:schemeClr val="tx1"/>
                </a:solidFill>
              </a:rPr>
              <a:t> ?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Think over it …</a:t>
            </a:r>
          </a:p>
        </p:txBody>
      </p:sp>
    </p:spTree>
    <p:extLst>
      <p:ext uri="{BB962C8B-B14F-4D97-AF65-F5344CB8AC3E}">
        <p14:creationId xmlns:p14="http://schemas.microsoft.com/office/powerpoint/2010/main" val="1612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2" grpId="1" animBg="1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8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Inspiration</a:t>
            </a:r>
            <a:r>
              <a:rPr lang="en-US" sz="3600" b="1" dirty="0"/>
              <a:t> from </a:t>
            </a:r>
            <a:r>
              <a:rPr lang="en-US" sz="3600" b="1" dirty="0">
                <a:solidFill>
                  <a:srgbClr val="006C31"/>
                </a:solidFill>
              </a:rPr>
              <a:t>Merge sort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1800" dirty="0"/>
              <a:t>In merge sort, the two recursive calls return sorted lists.</a:t>
            </a:r>
          </a:p>
          <a:p>
            <a:pPr>
              <a:buFont typeface="Wingdings"/>
              <a:buChar char="è"/>
            </a:pPr>
            <a:r>
              <a:rPr lang="en-US" sz="1800" dirty="0">
                <a:sym typeface="Wingdings" pitchFamily="2" charset="2"/>
              </a:rPr>
              <a:t>So creating the sorted list requires only </a:t>
            </a:r>
            <a:r>
              <a:rPr lang="en-US" sz="1800" b="1" dirty="0">
                <a:sym typeface="Wingdings" pitchFamily="2" charset="2"/>
              </a:rPr>
              <a:t>merging</a:t>
            </a:r>
            <a:r>
              <a:rPr lang="en-US" sz="1800" dirty="0">
                <a:sym typeface="Wingdings" pitchFamily="2" charset="2"/>
              </a:rPr>
              <a:t> them.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Doesn’t it provide an answer to the question of the previous slide ?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19600" y="3276600"/>
            <a:ext cx="457200" cy="45720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3352800" y="4419600"/>
            <a:ext cx="2590800" cy="457200"/>
            <a:chOff x="3352800" y="3962400"/>
            <a:chExt cx="2590800" cy="457200"/>
          </a:xfrm>
        </p:grpSpPr>
        <p:sp>
          <p:nvSpPr>
            <p:cNvPr id="6" name="Oval 5"/>
            <p:cNvSpPr/>
            <p:nvPr/>
          </p:nvSpPr>
          <p:spPr>
            <a:xfrm>
              <a:off x="33528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3962400"/>
              <a:ext cx="457200" cy="45720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38800" y="3352800"/>
            <a:ext cx="228600" cy="914400"/>
            <a:chOff x="6705600" y="2514600"/>
            <a:chExt cx="228600" cy="914400"/>
          </a:xfrm>
        </p:grpSpPr>
        <p:sp>
          <p:nvSpPr>
            <p:cNvPr id="8" name="Rectangle 7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8" idx="1"/>
              <a:endCxn id="8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3743045" y="3666845"/>
            <a:ext cx="1810310" cy="819710"/>
            <a:chOff x="3743045" y="3209645"/>
            <a:chExt cx="1810310" cy="819710"/>
          </a:xfrm>
        </p:grpSpPr>
        <p:cxnSp>
          <p:nvCxnSpPr>
            <p:cNvPr id="17" name="Straight Arrow Connector 16"/>
            <p:cNvCxnSpPr>
              <a:stCxn id="5" idx="3"/>
              <a:endCxn id="6" idx="7"/>
            </p:cNvCxnSpPr>
            <p:nvPr/>
          </p:nvCxnSpPr>
          <p:spPr>
            <a:xfrm flipH="1">
              <a:off x="37430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7" idx="1"/>
            </p:cNvCxnSpPr>
            <p:nvPr/>
          </p:nvCxnSpPr>
          <p:spPr>
            <a:xfrm>
              <a:off x="4809845" y="3209645"/>
              <a:ext cx="743510" cy="8197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3429000" y="3352800"/>
            <a:ext cx="228600" cy="914400"/>
            <a:chOff x="6705600" y="2514600"/>
            <a:chExt cx="228600" cy="914400"/>
          </a:xfrm>
        </p:grpSpPr>
        <p:sp>
          <p:nvSpPr>
            <p:cNvPr id="24" name="Rectangle 23"/>
            <p:cNvSpPr/>
            <p:nvPr/>
          </p:nvSpPr>
          <p:spPr>
            <a:xfrm>
              <a:off x="6705600" y="2514600"/>
              <a:ext cx="2286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24" idx="1"/>
              <a:endCxn id="24" idx="3"/>
            </p:cNvCxnSpPr>
            <p:nvPr/>
          </p:nvCxnSpPr>
          <p:spPr>
            <a:xfrm>
              <a:off x="6705600" y="29718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705600" y="2743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705600" y="32004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4572000" y="1371600"/>
            <a:ext cx="228600" cy="1828800"/>
            <a:chOff x="4572000" y="914400"/>
            <a:chExt cx="228600" cy="1828800"/>
          </a:xfrm>
        </p:grpSpPr>
        <p:grpSp>
          <p:nvGrpSpPr>
            <p:cNvPr id="28" name="Group 27"/>
            <p:cNvGrpSpPr/>
            <p:nvPr/>
          </p:nvGrpSpPr>
          <p:grpSpPr>
            <a:xfrm>
              <a:off x="4572000" y="914400"/>
              <a:ext cx="228600" cy="1828800"/>
              <a:chOff x="6705600" y="1600200"/>
              <a:chExt cx="228600" cy="18288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6705600" y="1600200"/>
                <a:ext cx="228600" cy="1828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>
                <a:stCxn id="29" idx="1"/>
                <a:endCxn id="29" idx="3"/>
              </p:cNvCxnSpPr>
              <p:nvPr/>
            </p:nvCxnSpPr>
            <p:spPr>
              <a:xfrm>
                <a:off x="6705600" y="25146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705600" y="27432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6705600" y="3200400"/>
                <a:ext cx="2286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/>
            <p:cNvCxnSpPr/>
            <p:nvPr/>
          </p:nvCxnSpPr>
          <p:spPr>
            <a:xfrm>
              <a:off x="4572000" y="2286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572000" y="16002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4572000" y="13716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572000" y="1143000"/>
              <a:ext cx="228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75893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/>
              <p:cNvSpPr txBox="1"/>
              <p:nvPr/>
            </p:nvSpPr>
            <p:spPr>
              <a:xfrm>
                <a:off x="0" y="1168334"/>
                <a:ext cx="4154663" cy="9541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4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400" dirty="0"/>
                  <a:t> are sorted according to y-coordinate,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/>
                  <a:t>Getting the strips sorted according to y-coordinate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sz="1400" dirty="0"/>
                  <a:t>Getting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𝑃</m:t>
                    </m:r>
                    <m:r>
                      <a:rPr lang="en-US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sorted by merging them</a:t>
                </a:r>
              </a:p>
              <a:p>
                <a:r>
                  <a:rPr lang="en-US" sz="1400" dirty="0"/>
                  <a:t>takes </a:t>
                </a:r>
                <a:r>
                  <a:rPr lang="en-US" sz="1400" b="1" i="1" dirty="0"/>
                  <a:t>O</a:t>
                </a:r>
                <a:r>
                  <a:rPr lang="en-US" sz="1400" dirty="0"/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1400" dirty="0"/>
                  <a:t>)  time. </a:t>
                </a:r>
                <a:r>
                  <a:rPr lang="en-US" sz="1400" dirty="0">
                    <a:sym typeface="Wingdings" pitchFamily="2" charset="2"/>
                  </a:rPr>
                  <a:t></a:t>
                </a:r>
              </a:p>
            </p:txBody>
          </p:sp>
        </mc:Choice>
        <mc:Fallback xmlns="">
          <p:sp>
            <p:nvSpPr>
              <p:cNvPr id="155" name="TextBox 1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68334"/>
                <a:ext cx="4154663" cy="954107"/>
              </a:xfrm>
              <a:prstGeom prst="rect">
                <a:avLst/>
              </a:prstGeom>
              <a:blipFill rotWithShape="1">
                <a:blip r:embed="rId7"/>
                <a:stretch>
                  <a:fillRect l="-146" r="-146" b="-569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9" name="Group 218"/>
          <p:cNvGrpSpPr/>
          <p:nvPr/>
        </p:nvGrpSpPr>
        <p:grpSpPr>
          <a:xfrm>
            <a:off x="4713241" y="1687559"/>
            <a:ext cx="3276600" cy="4179841"/>
            <a:chOff x="4713241" y="1687559"/>
            <a:chExt cx="3276600" cy="4179841"/>
          </a:xfrm>
        </p:grpSpPr>
        <p:cxnSp>
          <p:nvCxnSpPr>
            <p:cNvPr id="125" name="Straight Connector 124"/>
            <p:cNvCxnSpPr>
              <a:stCxn id="79" idx="0"/>
              <a:endCxn id="62" idx="3"/>
            </p:cNvCxnSpPr>
            <p:nvPr/>
          </p:nvCxnSpPr>
          <p:spPr>
            <a:xfrm flipV="1">
              <a:off x="4838700" y="5627641"/>
              <a:ext cx="811259" cy="2397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66" idx="2"/>
            </p:cNvCxnSpPr>
            <p:nvPr/>
          </p:nvCxnSpPr>
          <p:spPr>
            <a:xfrm flipV="1">
              <a:off x="4887959" y="4076700"/>
              <a:ext cx="3036841" cy="1254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60" idx="3"/>
              <a:endCxn id="94" idx="5"/>
            </p:cNvCxnSpPr>
            <p:nvPr/>
          </p:nvCxnSpPr>
          <p:spPr>
            <a:xfrm flipH="1">
              <a:off x="4789441" y="3113041"/>
              <a:ext cx="70811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  <a:endCxn id="53" idx="2"/>
            </p:cNvCxnSpPr>
            <p:nvPr/>
          </p:nvCxnSpPr>
          <p:spPr>
            <a:xfrm flipV="1">
              <a:off x="4762500" y="2628900"/>
              <a:ext cx="1714500" cy="4191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42" idx="1"/>
            </p:cNvCxnSpPr>
            <p:nvPr/>
          </p:nvCxnSpPr>
          <p:spPr>
            <a:xfrm>
              <a:off x="4762500" y="2438400"/>
              <a:ext cx="430259" cy="87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93" idx="7"/>
            </p:cNvCxnSpPr>
            <p:nvPr/>
          </p:nvCxnSpPr>
          <p:spPr>
            <a:xfrm flipH="1">
              <a:off x="4789441" y="2122441"/>
              <a:ext cx="98518" cy="3271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>
              <a:stCxn id="62" idx="5"/>
              <a:endCxn id="54" idx="5"/>
            </p:cNvCxnSpPr>
            <p:nvPr/>
          </p:nvCxnSpPr>
          <p:spPr>
            <a:xfrm flipH="1" flipV="1">
              <a:off x="5170441" y="5475241"/>
              <a:ext cx="533400" cy="152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>
              <a:stCxn id="54" idx="2"/>
              <a:endCxn id="80" idx="5"/>
            </p:cNvCxnSpPr>
            <p:nvPr/>
          </p:nvCxnSpPr>
          <p:spPr>
            <a:xfrm flipH="1" flipV="1">
              <a:off x="4903741" y="5322841"/>
              <a:ext cx="201659" cy="1254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>
              <a:stCxn id="41" idx="2"/>
              <a:endCxn id="80" idx="5"/>
            </p:cNvCxnSpPr>
            <p:nvPr/>
          </p:nvCxnSpPr>
          <p:spPr>
            <a:xfrm flipH="1">
              <a:off x="4903741" y="5295900"/>
              <a:ext cx="1116059" cy="26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>
              <a:stCxn id="68" idx="1"/>
              <a:endCxn id="41" idx="7"/>
            </p:cNvCxnSpPr>
            <p:nvPr/>
          </p:nvCxnSpPr>
          <p:spPr>
            <a:xfrm flipH="1">
              <a:off x="6084841" y="5040359"/>
              <a:ext cx="1698718" cy="2286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>
              <a:stCxn id="68" idx="7"/>
              <a:endCxn id="119" idx="5"/>
            </p:cNvCxnSpPr>
            <p:nvPr/>
          </p:nvCxnSpPr>
          <p:spPr>
            <a:xfrm flipH="1" flipV="1">
              <a:off x="4713241" y="4789441"/>
              <a:ext cx="3124200" cy="250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>
              <a:stCxn id="52" idx="3"/>
              <a:endCxn id="119" idx="6"/>
            </p:cNvCxnSpPr>
            <p:nvPr/>
          </p:nvCxnSpPr>
          <p:spPr>
            <a:xfrm flipH="1">
              <a:off x="4724400" y="4560841"/>
              <a:ext cx="2220959" cy="2016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>
              <a:endCxn id="61" idx="7"/>
            </p:cNvCxnSpPr>
            <p:nvPr/>
          </p:nvCxnSpPr>
          <p:spPr>
            <a:xfrm flipH="1" flipV="1">
              <a:off x="5551441" y="4506959"/>
              <a:ext cx="1458959" cy="26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>
              <a:stCxn id="61" idx="2"/>
              <a:endCxn id="117" idx="5"/>
            </p:cNvCxnSpPr>
            <p:nvPr/>
          </p:nvCxnSpPr>
          <p:spPr>
            <a:xfrm flipH="1" flipV="1">
              <a:off x="4941841" y="4256041"/>
              <a:ext cx="544559" cy="2778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>
              <a:stCxn id="40" idx="6"/>
              <a:endCxn id="66" idx="5"/>
            </p:cNvCxnSpPr>
            <p:nvPr/>
          </p:nvCxnSpPr>
          <p:spPr>
            <a:xfrm>
              <a:off x="6096000" y="3924300"/>
              <a:ext cx="1893841" cy="1793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>
              <a:stCxn id="105" idx="7"/>
              <a:endCxn id="40" idx="6"/>
            </p:cNvCxnSpPr>
            <p:nvPr/>
          </p:nvCxnSpPr>
          <p:spPr>
            <a:xfrm>
              <a:off x="4789441" y="3744959"/>
              <a:ext cx="1306559" cy="1793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>
              <a:stCxn id="105" idx="0"/>
              <a:endCxn id="87" idx="4"/>
            </p:cNvCxnSpPr>
            <p:nvPr/>
          </p:nvCxnSpPr>
          <p:spPr>
            <a:xfrm flipV="1">
              <a:off x="4762500" y="3657600"/>
              <a:ext cx="457200" cy="762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>
              <a:stCxn id="36" idx="7"/>
              <a:endCxn id="87" idx="4"/>
            </p:cNvCxnSpPr>
            <p:nvPr/>
          </p:nvCxnSpPr>
          <p:spPr>
            <a:xfrm flipH="1">
              <a:off x="5219700" y="3516359"/>
              <a:ext cx="1474741" cy="1412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>
              <a:stCxn id="65" idx="2"/>
              <a:endCxn id="36" idx="7"/>
            </p:cNvCxnSpPr>
            <p:nvPr/>
          </p:nvCxnSpPr>
          <p:spPr>
            <a:xfrm flipH="1">
              <a:off x="6694441" y="3162300"/>
              <a:ext cx="1077959" cy="3540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>
              <a:stCxn id="65" idx="5"/>
              <a:endCxn id="60" idx="7"/>
            </p:cNvCxnSpPr>
            <p:nvPr/>
          </p:nvCxnSpPr>
          <p:spPr>
            <a:xfrm flipH="1" flipV="1">
              <a:off x="5551441" y="3059159"/>
              <a:ext cx="2286000" cy="13008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>
              <a:stCxn id="42" idx="6"/>
              <a:endCxn id="53" idx="3"/>
            </p:cNvCxnSpPr>
            <p:nvPr/>
          </p:nvCxnSpPr>
          <p:spPr>
            <a:xfrm>
              <a:off x="5257800" y="2552700"/>
              <a:ext cx="1230359" cy="1031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>
              <a:stCxn id="67" idx="1"/>
              <a:endCxn id="106" idx="7"/>
            </p:cNvCxnSpPr>
            <p:nvPr/>
          </p:nvCxnSpPr>
          <p:spPr>
            <a:xfrm flipH="1">
              <a:off x="4941841" y="2068559"/>
              <a:ext cx="2994118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>
              <a:stCxn id="67" idx="7"/>
              <a:endCxn id="64" idx="6"/>
            </p:cNvCxnSpPr>
            <p:nvPr/>
          </p:nvCxnSpPr>
          <p:spPr>
            <a:xfrm flipH="1" flipV="1">
              <a:off x="6705600" y="1866900"/>
              <a:ext cx="1284241" cy="2016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>
              <a:stCxn id="64" idx="4"/>
              <a:endCxn id="63" idx="7"/>
            </p:cNvCxnSpPr>
            <p:nvPr/>
          </p:nvCxnSpPr>
          <p:spPr>
            <a:xfrm flipH="1" flipV="1">
              <a:off x="5856241" y="1839959"/>
              <a:ext cx="811259" cy="650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>
              <a:stCxn id="63" idx="1"/>
              <a:endCxn id="107" idx="7"/>
            </p:cNvCxnSpPr>
            <p:nvPr/>
          </p:nvCxnSpPr>
          <p:spPr>
            <a:xfrm flipH="1" flipV="1">
              <a:off x="4713241" y="1687559"/>
              <a:ext cx="1089118" cy="152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903241" y="1741441"/>
            <a:ext cx="3592559" cy="4114800"/>
            <a:chOff x="903241" y="1741441"/>
            <a:chExt cx="3592559" cy="4114800"/>
          </a:xfrm>
        </p:grpSpPr>
        <p:cxnSp>
          <p:nvCxnSpPr>
            <p:cNvPr id="136" name="Straight Connector 135"/>
            <p:cNvCxnSpPr>
              <a:stCxn id="49" idx="6"/>
              <a:endCxn id="109" idx="6"/>
            </p:cNvCxnSpPr>
            <p:nvPr/>
          </p:nvCxnSpPr>
          <p:spPr>
            <a:xfrm>
              <a:off x="2057400" y="3314700"/>
              <a:ext cx="2438400" cy="76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7" name="Group 216"/>
            <p:cNvGrpSpPr/>
            <p:nvPr/>
          </p:nvGrpSpPr>
          <p:grpSpPr>
            <a:xfrm>
              <a:off x="903241" y="1741441"/>
              <a:ext cx="3592559" cy="4114800"/>
              <a:chOff x="903241" y="1741441"/>
              <a:chExt cx="3592559" cy="4114800"/>
            </a:xfrm>
          </p:grpSpPr>
          <p:cxnSp>
            <p:nvCxnSpPr>
              <p:cNvPr id="96" name="Straight Connector 95"/>
              <p:cNvCxnSpPr>
                <a:stCxn id="76" idx="5"/>
                <a:endCxn id="78" idx="0"/>
              </p:cNvCxnSpPr>
              <p:nvPr/>
            </p:nvCxnSpPr>
            <p:spPr>
              <a:xfrm flipV="1">
                <a:off x="903241" y="5638800"/>
                <a:ext cx="3554459" cy="217441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>
                <a:stCxn id="50" idx="5"/>
                <a:endCxn id="78" idx="6"/>
              </p:cNvCxnSpPr>
              <p:nvPr/>
            </p:nvCxnSpPr>
            <p:spPr>
              <a:xfrm>
                <a:off x="3189241" y="5399041"/>
                <a:ext cx="1306559" cy="2778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>
                <a:stCxn id="38" idx="2"/>
                <a:endCxn id="50" idx="7"/>
              </p:cNvCxnSpPr>
              <p:nvPr/>
            </p:nvCxnSpPr>
            <p:spPr>
              <a:xfrm flipH="1">
                <a:off x="3189241" y="5143500"/>
                <a:ext cx="1077959" cy="2016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>
                <a:stCxn id="38" idx="1"/>
                <a:endCxn id="57" idx="5"/>
              </p:cNvCxnSpPr>
              <p:nvPr/>
            </p:nvCxnSpPr>
            <p:spPr>
              <a:xfrm flipH="1" flipV="1">
                <a:off x="1970041" y="5018041"/>
                <a:ext cx="2308318" cy="985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>
                <a:stCxn id="57" idx="2"/>
                <a:endCxn id="75" idx="2"/>
              </p:cNvCxnSpPr>
              <p:nvPr/>
            </p:nvCxnSpPr>
            <p:spPr>
              <a:xfrm flipH="1" flipV="1">
                <a:off x="1371600" y="4838700"/>
                <a:ext cx="533400" cy="1524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>
                <a:stCxn id="75" idx="6"/>
                <a:endCxn id="81" idx="2"/>
              </p:cNvCxnSpPr>
              <p:nvPr/>
            </p:nvCxnSpPr>
            <p:spPr>
              <a:xfrm flipV="1">
                <a:off x="1447800" y="4533900"/>
                <a:ext cx="2971800" cy="3048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>
                <a:stCxn id="55" idx="6"/>
                <a:endCxn id="81" idx="6"/>
              </p:cNvCxnSpPr>
              <p:nvPr/>
            </p:nvCxnSpPr>
            <p:spPr>
              <a:xfrm>
                <a:off x="2209800" y="4000500"/>
                <a:ext cx="2286000" cy="53340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>
                <a:stCxn id="55" idx="6"/>
                <a:endCxn id="35" idx="3"/>
              </p:cNvCxnSpPr>
              <p:nvPr/>
            </p:nvCxnSpPr>
            <p:spPr>
              <a:xfrm flipV="1">
                <a:off x="2209800" y="3951241"/>
                <a:ext cx="1458959" cy="492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>
                <a:endCxn id="77" idx="2"/>
              </p:cNvCxnSpPr>
              <p:nvPr/>
            </p:nvCxnSpPr>
            <p:spPr>
              <a:xfrm>
                <a:off x="3728220" y="3924300"/>
                <a:ext cx="538980" cy="0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>
                <a:stCxn id="51" idx="7"/>
                <a:endCxn id="77" idx="6"/>
              </p:cNvCxnSpPr>
              <p:nvPr/>
            </p:nvCxnSpPr>
            <p:spPr>
              <a:xfrm>
                <a:off x="2808241" y="3668759"/>
                <a:ext cx="1535159" cy="255541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>
                <a:stCxn id="51" idx="7"/>
                <a:endCxn id="86" idx="3"/>
              </p:cNvCxnSpPr>
              <p:nvPr/>
            </p:nvCxnSpPr>
            <p:spPr>
              <a:xfrm flipV="1">
                <a:off x="2808241" y="3494041"/>
                <a:ext cx="1241518" cy="1747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>
                <a:endCxn id="34" idx="3"/>
              </p:cNvCxnSpPr>
              <p:nvPr/>
            </p:nvCxnSpPr>
            <p:spPr>
              <a:xfrm flipV="1">
                <a:off x="1752600" y="2960641"/>
                <a:ext cx="1535159" cy="250918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>
                <a:stCxn id="34" idx="7"/>
                <a:endCxn id="85" idx="2"/>
              </p:cNvCxnSpPr>
              <p:nvPr/>
            </p:nvCxnSpPr>
            <p:spPr>
              <a:xfrm flipV="1">
                <a:off x="3341641" y="2781300"/>
                <a:ext cx="925559" cy="1254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>
                <a:stCxn id="47" idx="6"/>
                <a:endCxn id="85" idx="7"/>
              </p:cNvCxnSpPr>
              <p:nvPr/>
            </p:nvCxnSpPr>
            <p:spPr>
              <a:xfrm>
                <a:off x="2514600" y="2705100"/>
                <a:ext cx="1817641" cy="492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/>
              <p:cNvCxnSpPr>
                <a:stCxn id="58" idx="6"/>
                <a:endCxn id="47" idx="7"/>
              </p:cNvCxnSpPr>
              <p:nvPr/>
            </p:nvCxnSpPr>
            <p:spPr>
              <a:xfrm>
                <a:off x="1828800" y="2552700"/>
                <a:ext cx="674641" cy="1254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58" idx="7"/>
                <a:endCxn id="59" idx="4"/>
              </p:cNvCxnSpPr>
              <p:nvPr/>
            </p:nvCxnSpPr>
            <p:spPr>
              <a:xfrm flipV="1">
                <a:off x="1817641" y="2286000"/>
                <a:ext cx="2487659" cy="2397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>
                <a:stCxn id="59" idx="0"/>
                <a:endCxn id="108" idx="5"/>
              </p:cNvCxnSpPr>
              <p:nvPr/>
            </p:nvCxnSpPr>
            <p:spPr>
              <a:xfrm flipV="1">
                <a:off x="4305300" y="1741441"/>
                <a:ext cx="103141" cy="468359"/>
              </a:xfrm>
              <a:prstGeom prst="line">
                <a:avLst/>
              </a:prstGeom>
              <a:ln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0" name="Straight Connector 219"/>
            <p:cNvCxnSpPr/>
            <p:nvPr/>
          </p:nvCxnSpPr>
          <p:spPr>
            <a:xfrm flipV="1">
              <a:off x="4049759" y="3390900"/>
              <a:ext cx="369841" cy="492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624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4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3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(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  <a:r>
                  <a:rPr lang="en-US" sz="1600" b="1" dirty="0">
                    <a:sym typeface="Wingdings" pitchFamily="2" charset="2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-Merge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While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</m:t>
                    </m:r>
                    <m:r>
                      <a:rPr lang="en-US" sz="1600" b="0" i="1" smtClean="0">
                        <a:latin typeface="Cambria Math"/>
                      </a:rPr>
                      <m:t>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≠∅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)</a:t>
                </a:r>
                <a:r>
                  <a:rPr lang="en-US" sz="1600" b="1" dirty="0">
                    <a:sym typeface="Wingdings" pitchFamily="2" charset="2"/>
                  </a:rPr>
                  <a:t>     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</a:t>
                </a:r>
                <a:r>
                  <a:rPr lang="en-US" sz="1600" b="1" dirty="0">
                    <a:sym typeface="Wingdings" pitchFamily="2" charset="2"/>
                  </a:rPr>
                  <a:t>{</a:t>
                </a:r>
                <a:r>
                  <a:rPr lang="en-US" sz="1600" dirty="0">
                    <a:sym typeface="Wingdings" pitchFamily="2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 ;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first(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 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      </a:t>
                </a:r>
                <a:r>
                  <a:rPr lang="en-US" sz="1600" b="1" dirty="0">
                    <a:sym typeface="Wingdings" pitchFamily="2" charset="2"/>
                  </a:rPr>
                  <a:t>If</a:t>
                </a:r>
                <a:r>
                  <a:rPr lang="en-US" sz="1600" dirty="0">
                    <a:sym typeface="Wingdings" pitchFamily="2" charset="2"/>
                  </a:rPr>
                  <a:t>( </a:t>
                </a:r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  <a:sym typeface="Wingdings" pitchFamily="2" charset="2"/>
                      </a:rPr>
                      <m:t>≤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  <a:sym typeface="Wingdings" pitchFamily="2" charset="2"/>
                  </a:rPr>
                  <a:t> y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 ) 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{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𝑎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the first </a:t>
                </a:r>
                <a:r>
                  <a:rPr lang="en-US" sz="1600" b="1" dirty="0">
                    <a:solidFill>
                      <a:srgbClr val="0070C0"/>
                    </a:solidFill>
                    <a:sym typeface="Wingdings" pitchFamily="2" charset="2"/>
                  </a:rPr>
                  <a:t>4</a:t>
                </a:r>
                <a:r>
                  <a:rPr lang="en-US" sz="1600" dirty="0">
                    <a:sym typeface="Wingdings" pitchFamily="2" charset="2"/>
                  </a:rPr>
                  <a:t> points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                          Remove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𝑎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     else … </a:t>
                </a:r>
                <a:r>
                  <a:rPr lang="en-US" sz="1600" dirty="0">
                    <a:solidFill>
                      <a:srgbClr val="006C31"/>
                    </a:solidFill>
                    <a:sym typeface="Wingdings" pitchFamily="2" charset="2"/>
                  </a:rPr>
                  <a:t>//similar processing for point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𝑏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       } 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return </a:t>
                </a:r>
                <a:r>
                  <a:rPr lang="en-US" sz="16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b="0" i="1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685800"/>
                <a:ext cx="8229600" cy="5440363"/>
              </a:xfrm>
              <a:blipFill rotWithShape="1">
                <a:blip r:embed="rId2"/>
                <a:stretch>
                  <a:fillRect l="-370" t="-336" b="-4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6388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3200400"/>
            <a:ext cx="3035223" cy="2819400"/>
            <a:chOff x="1808973" y="1295400"/>
            <a:chExt cx="3035223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1415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750" y="4214336"/>
                <a:ext cx="131818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787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54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3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2514600" y="2438400"/>
            <a:ext cx="1905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6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Note:</a:t>
                </a:r>
                <a:r>
                  <a:rPr lang="en-US" sz="2000" b="1" dirty="0">
                    <a:solidFill>
                      <a:srgbClr val="006C31"/>
                    </a:solidFill>
                  </a:rPr>
                  <a:t> </a:t>
                </a:r>
                <a:r>
                  <a:rPr lang="en-US" sz="2000" dirty="0"/>
                  <a:t>There exists a randomized algorithm with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expected time. 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1800" dirty="0"/>
                  <a:t>Complete the </a:t>
                </a:r>
                <a:r>
                  <a:rPr lang="en-US" sz="1800" dirty="0" err="1"/>
                  <a:t>pseudocode</a:t>
                </a:r>
                <a:r>
                  <a:rPr lang="en-US" sz="1800" dirty="0"/>
                  <a:t> of the algorithm.</a:t>
                </a:r>
                <a:r>
                  <a:rPr lang="en-US" sz="18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3048000"/>
            <a:ext cx="3810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2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Convex Hull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0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Convex hull </a:t>
            </a:r>
            <a:r>
              <a:rPr lang="en-US" sz="4000" b="1" dirty="0"/>
              <a:t>Problem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Convex polygon of smallest area enclosing a set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points.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81537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>
            <a:stCxn id="76" idx="0"/>
            <a:endCxn id="75" idx="1"/>
          </p:cNvCxnSpPr>
          <p:nvPr/>
        </p:nvCxnSpPr>
        <p:spPr>
          <a:xfrm>
            <a:off x="647700" y="3886200"/>
            <a:ext cx="735059" cy="11541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0" idx="3"/>
            <a:endCxn id="75" idx="5"/>
          </p:cNvCxnSpPr>
          <p:nvPr/>
        </p:nvCxnSpPr>
        <p:spPr>
          <a:xfrm flipH="1" flipV="1">
            <a:off x="1436641" y="5094241"/>
            <a:ext cx="1698718" cy="3048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6"/>
            <a:endCxn id="50" idx="5"/>
          </p:cNvCxnSpPr>
          <p:nvPr/>
        </p:nvCxnSpPr>
        <p:spPr>
          <a:xfrm flipH="1" flipV="1">
            <a:off x="3189241" y="5399041"/>
            <a:ext cx="2525759" cy="2016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8" idx="3"/>
            <a:endCxn id="62" idx="5"/>
          </p:cNvCxnSpPr>
          <p:nvPr/>
        </p:nvCxnSpPr>
        <p:spPr>
          <a:xfrm flipH="1">
            <a:off x="5703841" y="5399041"/>
            <a:ext cx="2079718" cy="2286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5" idx="7"/>
            <a:endCxn id="68" idx="6"/>
          </p:cNvCxnSpPr>
          <p:nvPr/>
        </p:nvCxnSpPr>
        <p:spPr>
          <a:xfrm flipH="1">
            <a:off x="7848600" y="3287759"/>
            <a:ext cx="674641" cy="20843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8" idx="2"/>
            <a:endCxn id="76" idx="7"/>
          </p:cNvCxnSpPr>
          <p:nvPr/>
        </p:nvCxnSpPr>
        <p:spPr>
          <a:xfrm flipH="1">
            <a:off x="674641" y="2247900"/>
            <a:ext cx="1458959" cy="16494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63" idx="2"/>
            <a:endCxn id="58" idx="2"/>
          </p:cNvCxnSpPr>
          <p:nvPr/>
        </p:nvCxnSpPr>
        <p:spPr>
          <a:xfrm flipH="1">
            <a:off x="2133600" y="1714500"/>
            <a:ext cx="3657600" cy="53340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65" idx="0"/>
            <a:endCxn id="64" idx="7"/>
          </p:cNvCxnSpPr>
          <p:nvPr/>
        </p:nvCxnSpPr>
        <p:spPr>
          <a:xfrm flipH="1" flipV="1">
            <a:off x="6746578" y="1687559"/>
            <a:ext cx="1749722" cy="15890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64" idx="7"/>
            <a:endCxn id="63" idx="6"/>
          </p:cNvCxnSpPr>
          <p:nvPr/>
        </p:nvCxnSpPr>
        <p:spPr>
          <a:xfrm flipH="1">
            <a:off x="5867400" y="1687559"/>
            <a:ext cx="879178" cy="26941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0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A </a:t>
            </a:r>
            <a:r>
              <a:rPr lang="en-US" sz="3200" b="1" dirty="0">
                <a:solidFill>
                  <a:srgbClr val="0070C0"/>
                </a:solidFill>
              </a:rPr>
              <a:t>simple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Given a line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and a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, how to determine if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lies above/below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𝐿</m:t>
                    </m:r>
                  </m:oMath>
                </a14:m>
                <a:r>
                  <a:rPr lang="en-US" sz="2000" dirty="0"/>
                  <a:t> 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808948" y="2639755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grpSp>
        <p:nvGrpSpPr>
          <p:cNvPr id="15" name="Group 14"/>
          <p:cNvGrpSpPr/>
          <p:nvPr/>
        </p:nvGrpSpPr>
        <p:grpSpPr>
          <a:xfrm>
            <a:off x="1730282" y="2677855"/>
            <a:ext cx="5486400" cy="906509"/>
            <a:chOff x="152400" y="3086100"/>
            <a:chExt cx="5486400" cy="906509"/>
          </a:xfrm>
        </p:grpSpPr>
        <p:cxnSp>
          <p:nvCxnSpPr>
            <p:cNvPr id="7" name="Straight Connector 6"/>
            <p:cNvCxnSpPr/>
            <p:nvPr/>
          </p:nvCxnSpPr>
          <p:spPr>
            <a:xfrm flipH="1">
              <a:off x="762000" y="3298918"/>
              <a:ext cx="3711482" cy="587282"/>
            </a:xfrm>
            <a:prstGeom prst="line">
              <a:avLst/>
            </a:prstGeom>
            <a:ln w="57150">
              <a:solidFill>
                <a:srgbClr val="0070C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H="1">
              <a:off x="4473482" y="3086100"/>
              <a:ext cx="1165318" cy="212818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52400" y="3886200"/>
              <a:ext cx="658859" cy="106409"/>
            </a:xfrm>
            <a:prstGeom prst="line">
              <a:avLst/>
            </a:prstGeom>
            <a:ln w="57150"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𝑚𝑥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652" y="3149150"/>
                <a:ext cx="138595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2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993790" y="2427744"/>
                <a:ext cx="966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2427744"/>
                <a:ext cx="96648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>
            <a:stCxn id="6" idx="0"/>
          </p:cNvCxnSpPr>
          <p:nvPr/>
        </p:nvCxnSpPr>
        <p:spPr>
          <a:xfrm>
            <a:off x="2847048" y="2639755"/>
            <a:ext cx="0" cy="713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372100" y="2996277"/>
            <a:ext cx="0" cy="11947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93790" y="4648200"/>
                <a:ext cx="1412566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𝑶</m:t>
                    </m:r>
                    <m:r>
                      <a:rPr lang="en-US" b="1" i="1" smtClean="0"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b="1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  <a:r>
                  <a:rPr lang="en-US" dirty="0">
                    <a:sym typeface="Wingdings" pitchFamily="2" charset="2"/>
                  </a:rPr>
                  <a:t>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3790" y="4648200"/>
                <a:ext cx="141256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065" r="-641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926959" y="4269561"/>
                <a:ext cx="97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959" y="4269561"/>
                <a:ext cx="97712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74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5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 animBg="1"/>
      <p:bldP spid="16" grpId="0" animBg="1"/>
      <p:bldP spid="19" grpId="0"/>
      <p:bldP spid="9" grpId="0" animBg="1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Recap from Lecture 1</a:t>
            </a:r>
            <a:endParaRPr lang="en-US" sz="36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4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29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21336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81537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609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3962400" y="4572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60198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47700" y="2247900"/>
            <a:ext cx="3771900" cy="3151141"/>
            <a:chOff x="647700" y="2247900"/>
            <a:chExt cx="3771900" cy="3151141"/>
          </a:xfrm>
        </p:grpSpPr>
        <p:cxnSp>
          <p:nvCxnSpPr>
            <p:cNvPr id="6" name="Straight Connector 5"/>
            <p:cNvCxnSpPr>
              <a:stCxn id="76" idx="0"/>
              <a:endCxn id="75" idx="1"/>
            </p:cNvCxnSpPr>
            <p:nvPr/>
          </p:nvCxnSpPr>
          <p:spPr>
            <a:xfrm>
              <a:off x="647700" y="3886200"/>
              <a:ext cx="735059" cy="11541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3"/>
              <a:endCxn id="75" idx="5"/>
            </p:cNvCxnSpPr>
            <p:nvPr/>
          </p:nvCxnSpPr>
          <p:spPr>
            <a:xfrm flipH="1" flipV="1">
              <a:off x="1436641" y="5094241"/>
              <a:ext cx="1698718" cy="3048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81" idx="4"/>
              <a:endCxn id="50" idx="5"/>
            </p:cNvCxnSpPr>
            <p:nvPr/>
          </p:nvCxnSpPr>
          <p:spPr>
            <a:xfrm flipH="1">
              <a:off x="3189241" y="4648200"/>
              <a:ext cx="811259" cy="7508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58" idx="2"/>
              <a:endCxn id="76" idx="7"/>
            </p:cNvCxnSpPr>
            <p:nvPr/>
          </p:nvCxnSpPr>
          <p:spPr>
            <a:xfrm flipH="1">
              <a:off x="674641" y="2247900"/>
              <a:ext cx="1458959" cy="16494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85" idx="1"/>
              <a:endCxn id="58" idx="2"/>
            </p:cNvCxnSpPr>
            <p:nvPr/>
          </p:nvCxnSpPr>
          <p:spPr>
            <a:xfrm flipH="1" flipV="1">
              <a:off x="2133600" y="2247900"/>
              <a:ext cx="1535159" cy="4302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77" idx="3"/>
              <a:endCxn id="81" idx="6"/>
            </p:cNvCxnSpPr>
            <p:nvPr/>
          </p:nvCxnSpPr>
          <p:spPr>
            <a:xfrm flipH="1">
              <a:off x="4038600" y="3951241"/>
              <a:ext cx="315959" cy="6588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85" idx="6"/>
              <a:endCxn id="77" idx="6"/>
            </p:cNvCxnSpPr>
            <p:nvPr/>
          </p:nvCxnSpPr>
          <p:spPr>
            <a:xfrm>
              <a:off x="3733800" y="2705100"/>
              <a:ext cx="685800" cy="12192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62500" y="1687559"/>
            <a:ext cx="3760741" cy="3940082"/>
            <a:chOff x="4762500" y="1687559"/>
            <a:chExt cx="3760741" cy="3940082"/>
          </a:xfrm>
        </p:grpSpPr>
        <p:cxnSp>
          <p:nvCxnSpPr>
            <p:cNvPr id="71" name="Straight Connector 70"/>
            <p:cNvCxnSpPr>
              <a:stCxn id="68" idx="3"/>
              <a:endCxn id="62" idx="5"/>
            </p:cNvCxnSpPr>
            <p:nvPr/>
          </p:nvCxnSpPr>
          <p:spPr>
            <a:xfrm flipH="1">
              <a:off x="5703841" y="5399041"/>
              <a:ext cx="2079718" cy="22860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5" idx="7"/>
              <a:endCxn id="68" idx="6"/>
            </p:cNvCxnSpPr>
            <p:nvPr/>
          </p:nvCxnSpPr>
          <p:spPr>
            <a:xfrm flipH="1">
              <a:off x="7848600" y="3287759"/>
              <a:ext cx="674641" cy="20843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65" idx="0"/>
              <a:endCxn id="64" idx="7"/>
            </p:cNvCxnSpPr>
            <p:nvPr/>
          </p:nvCxnSpPr>
          <p:spPr>
            <a:xfrm flipH="1" flipV="1">
              <a:off x="6746578" y="1687559"/>
              <a:ext cx="1749722" cy="15890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>
              <a:stCxn id="64" idx="7"/>
              <a:endCxn id="63" idx="6"/>
            </p:cNvCxnSpPr>
            <p:nvPr/>
          </p:nvCxnSpPr>
          <p:spPr>
            <a:xfrm flipH="1">
              <a:off x="5867400" y="1687559"/>
              <a:ext cx="879178" cy="26941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83" idx="4"/>
              <a:endCxn id="82" idx="1"/>
            </p:cNvCxnSpPr>
            <p:nvPr/>
          </p:nvCxnSpPr>
          <p:spPr>
            <a:xfrm>
              <a:off x="4762500" y="3124200"/>
              <a:ext cx="125459" cy="10779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stCxn id="63" idx="4"/>
              <a:endCxn id="42" idx="7"/>
            </p:cNvCxnSpPr>
            <p:nvPr/>
          </p:nvCxnSpPr>
          <p:spPr>
            <a:xfrm flipH="1">
              <a:off x="5094241" y="1752600"/>
              <a:ext cx="735059" cy="4683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>
              <a:stCxn id="42" idx="3"/>
              <a:endCxn id="83" idx="7"/>
            </p:cNvCxnSpPr>
            <p:nvPr/>
          </p:nvCxnSpPr>
          <p:spPr>
            <a:xfrm flipH="1">
              <a:off x="4789441" y="2274841"/>
              <a:ext cx="250918" cy="784318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82" idx="5"/>
              <a:endCxn id="62" idx="2"/>
            </p:cNvCxnSpPr>
            <p:nvPr/>
          </p:nvCxnSpPr>
          <p:spPr>
            <a:xfrm>
              <a:off x="4941841" y="4256041"/>
              <a:ext cx="696959" cy="1344659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Straight Connector 95"/>
          <p:cNvCxnSpPr/>
          <p:nvPr/>
        </p:nvCxnSpPr>
        <p:spPr>
          <a:xfrm flipH="1">
            <a:off x="2209800" y="1725659"/>
            <a:ext cx="3581400" cy="5334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4185421" y="38100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Oval 97"/>
          <p:cNvSpPr/>
          <p:nvPr/>
        </p:nvSpPr>
        <p:spPr>
          <a:xfrm>
            <a:off x="4572000" y="29718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114801" y="2247900"/>
            <a:ext cx="1142999" cy="20955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/>
          <p:cNvSpPr/>
          <p:nvPr/>
        </p:nvSpPr>
        <p:spPr>
          <a:xfrm rot="19991570">
            <a:off x="3957339" y="2717370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Up Arrow 99"/>
          <p:cNvSpPr/>
          <p:nvPr/>
        </p:nvSpPr>
        <p:spPr>
          <a:xfrm rot="962143">
            <a:off x="4592807" y="211951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Connector 100"/>
          <p:cNvCxnSpPr/>
          <p:nvPr/>
        </p:nvCxnSpPr>
        <p:spPr>
          <a:xfrm flipH="1" flipV="1">
            <a:off x="2590801" y="2286000"/>
            <a:ext cx="2514599" cy="9144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189242" y="1981200"/>
            <a:ext cx="2640058" cy="838200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Up Arrow 104"/>
          <p:cNvSpPr/>
          <p:nvPr/>
        </p:nvSpPr>
        <p:spPr>
          <a:xfrm rot="17733661">
            <a:off x="3218760" y="1987804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1752600" y="2204220"/>
            <a:ext cx="4229100" cy="70621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Up Arrow 108"/>
          <p:cNvSpPr/>
          <p:nvPr/>
        </p:nvSpPr>
        <p:spPr>
          <a:xfrm rot="3042709">
            <a:off x="5072975" y="135751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Up Arrow 112"/>
          <p:cNvSpPr/>
          <p:nvPr/>
        </p:nvSpPr>
        <p:spPr>
          <a:xfrm rot="10399828">
            <a:off x="4570196" y="3521048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Up Arrow 113"/>
          <p:cNvSpPr/>
          <p:nvPr/>
        </p:nvSpPr>
        <p:spPr>
          <a:xfrm rot="12252691">
            <a:off x="4177841" y="4070633"/>
            <a:ext cx="316418" cy="746915"/>
          </a:xfrm>
          <a:prstGeom prst="up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Connector 114"/>
          <p:cNvCxnSpPr>
            <a:stCxn id="63" idx="7"/>
            <a:endCxn id="58" idx="3"/>
          </p:cNvCxnSpPr>
          <p:nvPr/>
        </p:nvCxnSpPr>
        <p:spPr>
          <a:xfrm flipH="1">
            <a:off x="2144759" y="1687559"/>
            <a:ext cx="3711482" cy="587282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3200400" y="5410200"/>
            <a:ext cx="2449559" cy="228600"/>
          </a:xfrm>
          <a:prstGeom prst="line">
            <a:avLst/>
          </a:prstGeom>
          <a:ln w="57150">
            <a:solidFill>
              <a:srgbClr val="0070C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121" name="Right Brace 12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124" name="Right Brace 123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3" name="Oval 102"/>
          <p:cNvSpPr/>
          <p:nvPr/>
        </p:nvSpPr>
        <p:spPr>
          <a:xfrm>
            <a:off x="3499621" y="25908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4947421" y="21336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633221" y="16002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>
          <a:xfrm>
            <a:off x="1981200" y="2133600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4188210" y="3836941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4577580" y="3004168"/>
            <a:ext cx="310379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89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 animBg="1"/>
      <p:bldP spid="26" grpId="1" animBg="1"/>
      <p:bldP spid="98" grpId="0" animBg="1"/>
      <p:bldP spid="98" grpId="1" animBg="1"/>
      <p:bldP spid="33" grpId="0" animBg="1"/>
      <p:bldP spid="33" grpId="1" animBg="1"/>
      <p:bldP spid="100" grpId="0" animBg="1"/>
      <p:bldP spid="100" grpId="1" animBg="1"/>
      <p:bldP spid="105" grpId="0" animBg="1"/>
      <p:bldP spid="105" grpId="1" animBg="1"/>
      <p:bldP spid="109" grpId="0" animBg="1"/>
      <p:bldP spid="109" grpId="1" animBg="1"/>
      <p:bldP spid="113" grpId="0" animBg="1"/>
      <p:bldP spid="114" grpId="0" animBg="1"/>
      <p:bldP spid="103" grpId="0" animBg="1"/>
      <p:bldP spid="103" grpId="1" animBg="1"/>
      <p:bldP spid="104" grpId="0" animBg="1"/>
      <p:bldP spid="104" grpId="1" animBg="1"/>
      <p:bldP spid="107" grpId="0" animBg="1"/>
      <p:bldP spid="107" grpId="1" animBg="1"/>
      <p:bldP spid="108" grpId="0" animBg="1"/>
      <p:bldP spid="108" grpId="1" animBg="1"/>
      <p:bldP spid="110" grpId="0" animBg="1"/>
      <p:bldP spid="1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1. Provide </a:t>
                </a:r>
                <a:r>
                  <a:rPr lang="en-US" sz="2000" b="1" dirty="0"/>
                  <a:t>complete details </a:t>
                </a:r>
                <a:r>
                  <a:rPr lang="en-US" sz="2000" dirty="0"/>
                  <a:t>of the “conquer” part of the algorithm.</a:t>
                </a:r>
              </a:p>
              <a:p>
                <a:pPr marL="0" indent="0">
                  <a:buNone/>
                </a:pP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C00000"/>
                    </a:solidFill>
                  </a:rPr>
                  <a:t>Caution</a:t>
                </a:r>
                <a:r>
                  <a:rPr lang="en-US" sz="2000" dirty="0"/>
                  <a:t>: We </a:t>
                </a:r>
                <a:r>
                  <a:rPr lang="en-US" sz="2000" u="sng" dirty="0"/>
                  <a:t>did not</a:t>
                </a:r>
                <a:r>
                  <a:rPr lang="en-US" sz="2000" dirty="0"/>
                  <a:t> discuss </a:t>
                </a:r>
                <a:r>
                  <a:rPr lang="en-US" sz="2000" b="1" u="sng" dirty="0"/>
                  <a:t>all the cases</a:t>
                </a:r>
                <a:r>
                  <a:rPr lang="en-US" sz="2000" dirty="0"/>
                  <a:t> when a line is not a tangent. </a:t>
                </a:r>
              </a:p>
              <a:p>
                <a:pPr marL="0" indent="0">
                  <a:buNone/>
                </a:pPr>
                <a:r>
                  <a:rPr lang="en-US" sz="2000" dirty="0"/>
                  <a:t>Make sure that you find all the missing cases on your own.]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2. Write complete the </a:t>
                </a:r>
                <a:r>
                  <a:rPr lang="en-US" sz="2000" dirty="0" err="1"/>
                  <a:t>pseudocode</a:t>
                </a:r>
                <a:r>
                  <a:rPr lang="en-US" sz="2000" dirty="0"/>
                  <a:t> of the algorithm.</a:t>
                </a:r>
                <a:r>
                  <a:rPr lang="en-US" sz="2000" dirty="0">
                    <a:sym typeface="Wingdings" pitchFamily="2" charset="2"/>
                  </a:rPr>
                  <a:t>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convex hull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7030A0"/>
                    </a:solidFill>
                    <a:sym typeface="Wingdings" pitchFamily="2" charset="2"/>
                  </a:rPr>
                  <a:t>        </a:t>
                </a: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r="-815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2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Non-dominated </a:t>
            </a:r>
            <a:r>
              <a:rPr lang="en-US" sz="3600" b="1" dirty="0"/>
              <a:t>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03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/>
              <a:t>Points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 is said to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dominate</a:t>
                </a:r>
                <a:r>
                  <a:rPr lang="en-US" sz="2000" dirty="0"/>
                  <a:t>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 if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2590800" y="4724400"/>
            <a:ext cx="369588" cy="369332"/>
            <a:chOff x="2590800" y="4724400"/>
            <a:chExt cx="369588" cy="369332"/>
          </a:xfrm>
        </p:grpSpPr>
        <p:sp>
          <p:nvSpPr>
            <p:cNvPr id="42" name="Oval 41"/>
            <p:cNvSpPr/>
            <p:nvPr/>
          </p:nvSpPr>
          <p:spPr>
            <a:xfrm>
              <a:off x="27432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4724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67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Does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dominate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now 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2895600"/>
                <a:ext cx="3124200" cy="914400"/>
              </a:xfrm>
              <a:prstGeom prst="cloudCallout">
                <a:avLst>
                  <a:gd name="adj1" fmla="val -43842"/>
                  <a:gd name="adj2" fmla="val 73067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629400" y="4648200"/>
            <a:ext cx="486030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828800" y="1295400"/>
            <a:ext cx="762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90800" y="1295400"/>
            <a:ext cx="3276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16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20" grpId="0" animBg="1"/>
      <p:bldP spid="2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/>
              <a:t>Points</a:t>
            </a:r>
            <a:br>
              <a:rPr lang="en-US" sz="4000" b="1" dirty="0"/>
            </a:b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   Given a set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points</a:t>
                </a:r>
              </a:p>
              <a:p>
                <a:pPr marL="0" indent="0">
                  <a:buNone/>
                </a:pPr>
                <a:r>
                  <a:rPr lang="en-US" sz="2000" dirty="0"/>
                  <a:t>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is said to be 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non-dominated</a:t>
                </a:r>
                <a:r>
                  <a:rPr lang="en-US" sz="2000" dirty="0"/>
                  <a:t> point if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there is no point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𝑃</m:t>
                    </m:r>
                  </m:oMath>
                </a14:m>
                <a:r>
                  <a:rPr lang="en-US" sz="2000" dirty="0"/>
                  <a:t> such that</a:t>
                </a:r>
              </a:p>
              <a:p>
                <a:pPr marL="0" indent="0">
                  <a:buNone/>
                </a:pPr>
                <a:r>
                  <a:rPr lang="en-US" sz="2000" dirty="0"/>
                  <a:t>			x(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x(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  <a:p>
                <a:pPr marL="0" indent="0">
                  <a:buNone/>
                </a:pPr>
                <a:r>
                  <a:rPr lang="en-US" sz="2000" dirty="0"/>
                  <a:t>		and        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𝑝</m:t>
                    </m:r>
                  </m:oMath>
                </a14:m>
                <a:r>
                  <a:rPr lang="en-US" sz="2000" dirty="0"/>
                  <a:t>) &gt; y(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sz="2000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914400"/>
                <a:ext cx="8229600" cy="5211763"/>
              </a:xfrm>
              <a:blipFill rotWithShape="1">
                <a:blip r:embed="rId2"/>
                <a:stretch>
                  <a:fillRect l="-741" t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3619500" y="3810000"/>
            <a:ext cx="1" cy="231616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endCxn id="81" idx="3"/>
          </p:cNvCxnSpPr>
          <p:nvPr/>
        </p:nvCxnSpPr>
        <p:spPr>
          <a:xfrm>
            <a:off x="609600" y="3798841"/>
            <a:ext cx="29829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352800" y="3733800"/>
            <a:ext cx="368627" cy="407432"/>
            <a:chOff x="3352800" y="3733800"/>
            <a:chExt cx="368627" cy="407432"/>
          </a:xfrm>
        </p:grpSpPr>
        <p:sp>
          <p:nvSpPr>
            <p:cNvPr id="81" name="Oval 80"/>
            <p:cNvSpPr/>
            <p:nvPr/>
          </p:nvSpPr>
          <p:spPr>
            <a:xfrm>
              <a:off x="3581400" y="3733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771900"/>
                  <a:ext cx="36862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1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/>
          <p:cNvGrpSpPr/>
          <p:nvPr/>
        </p:nvGrpSpPr>
        <p:grpSpPr>
          <a:xfrm>
            <a:off x="4343400" y="5410200"/>
            <a:ext cx="369588" cy="445532"/>
            <a:chOff x="4343400" y="5410200"/>
            <a:chExt cx="369588" cy="445532"/>
          </a:xfrm>
        </p:grpSpPr>
        <p:sp>
          <p:nvSpPr>
            <p:cNvPr id="62" name="Oval 61"/>
            <p:cNvSpPr/>
            <p:nvPr/>
          </p:nvSpPr>
          <p:spPr>
            <a:xfrm>
              <a:off x="44958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5486400"/>
                  <a:ext cx="3695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1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8288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19600" y="1295400"/>
            <a:ext cx="25146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Non Dominated </a:t>
            </a:r>
            <a:r>
              <a:rPr lang="en-US" sz="4000" b="1" dirty="0"/>
              <a:t>Points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loud Callout 69"/>
          <p:cNvSpPr/>
          <p:nvPr/>
        </p:nvSpPr>
        <p:spPr>
          <a:xfrm>
            <a:off x="4648200" y="1219200"/>
            <a:ext cx="4038600" cy="838200"/>
          </a:xfrm>
          <a:prstGeom prst="cloudCallout">
            <a:avLst>
              <a:gd name="adj1" fmla="val -43842"/>
              <a:gd name="adj2" fmla="val 730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does the structure formed by all the non-dominated point</a:t>
            </a:r>
            <a:r>
              <a:rPr lang="en-US" dirty="0">
                <a:solidFill>
                  <a:schemeClr val="tx1"/>
                </a:solidFill>
              </a:rPr>
              <a:t>s </a:t>
            </a:r>
            <a:r>
              <a:rPr lang="en-US" sz="1400" dirty="0">
                <a:solidFill>
                  <a:schemeClr val="tx1"/>
                </a:solidFill>
              </a:rPr>
              <a:t>look like ?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6629400" y="2286000"/>
            <a:ext cx="2338845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 staircase structure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Prove it. </a:t>
            </a:r>
            <a:r>
              <a:rPr lang="en-US">
                <a:sym typeface="Wingdings" pitchFamily="2" charset="2"/>
              </a:rPr>
              <a:t>(Exercise) 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41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simple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Based on the fact: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 point with maximum x-coordinate is surely a non-dominated point</a:t>
            </a:r>
          </a:p>
        </p:txBody>
      </p:sp>
    </p:spTree>
    <p:extLst>
      <p:ext uri="{BB962C8B-B14F-4D97-AF65-F5344CB8AC3E}">
        <p14:creationId xmlns:p14="http://schemas.microsoft.com/office/powerpoint/2010/main" val="88105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Simple 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343400" y="5562600"/>
            <a:ext cx="1371600" cy="228600"/>
            <a:chOff x="4343400" y="5562600"/>
            <a:chExt cx="1371600" cy="228600"/>
          </a:xfrm>
        </p:grpSpPr>
        <p:sp>
          <p:nvSpPr>
            <p:cNvPr id="62" name="Oval 61"/>
            <p:cNvSpPr/>
            <p:nvPr/>
          </p:nvSpPr>
          <p:spPr>
            <a:xfrm>
              <a:off x="5638800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4343400" y="5715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600200" y="4114800"/>
            <a:ext cx="5410200" cy="762000"/>
            <a:chOff x="1600200" y="4114800"/>
            <a:chExt cx="5410200" cy="762000"/>
          </a:xfrm>
        </p:grpSpPr>
        <p:sp>
          <p:nvSpPr>
            <p:cNvPr id="37" name="Oval 36"/>
            <p:cNvSpPr/>
            <p:nvPr/>
          </p:nvSpPr>
          <p:spPr>
            <a:xfrm>
              <a:off x="16002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32766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/>
            <p:cNvSpPr/>
            <p:nvPr/>
          </p:nvSpPr>
          <p:spPr>
            <a:xfrm>
              <a:off x="69342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5943600" y="4724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/>
            <p:cNvSpPr/>
            <p:nvPr/>
          </p:nvSpPr>
          <p:spPr>
            <a:xfrm>
              <a:off x="2590800" y="4800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1" name="Oval 60"/>
            <p:cNvSpPr/>
            <p:nvPr/>
          </p:nvSpPr>
          <p:spPr>
            <a:xfrm>
              <a:off x="54864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36576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/>
            <p:cNvSpPr/>
            <p:nvPr/>
          </p:nvSpPr>
          <p:spPr>
            <a:xfrm>
              <a:off x="6400800" y="4267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Oval 78"/>
            <p:cNvSpPr/>
            <p:nvPr/>
          </p:nvSpPr>
          <p:spPr>
            <a:xfrm>
              <a:off x="26670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48768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371600" y="5029200"/>
            <a:ext cx="4800600" cy="381000"/>
            <a:chOff x="1371600" y="5029200"/>
            <a:chExt cx="4800600" cy="381000"/>
          </a:xfrm>
        </p:grpSpPr>
        <p:sp>
          <p:nvSpPr>
            <p:cNvPr id="41" name="Oval 40"/>
            <p:cNvSpPr/>
            <p:nvPr/>
          </p:nvSpPr>
          <p:spPr>
            <a:xfrm>
              <a:off x="6096000" y="5181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3124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/>
            <p:cNvSpPr/>
            <p:nvPr/>
          </p:nvSpPr>
          <p:spPr>
            <a:xfrm>
              <a:off x="13716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191000" y="51054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endCxn id="42" idx="3"/>
          </p:cNvCxnSpPr>
          <p:nvPr/>
        </p:nvCxnSpPr>
        <p:spPr>
          <a:xfrm>
            <a:off x="609600" y="1512841"/>
            <a:ext cx="11541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1790700" y="15128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790700" y="2019300"/>
            <a:ext cx="8112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2667000" y="2046242"/>
            <a:ext cx="0" cy="50645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3733800" y="2579642"/>
            <a:ext cx="0" cy="174717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85" idx="2"/>
          </p:cNvCxnSpPr>
          <p:nvPr/>
        </p:nvCxnSpPr>
        <p:spPr>
          <a:xfrm>
            <a:off x="2667000" y="2552700"/>
            <a:ext cx="990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4" idx="1"/>
          </p:cNvCxnSpPr>
          <p:nvPr/>
        </p:nvCxnSpPr>
        <p:spPr>
          <a:xfrm>
            <a:off x="3733800" y="2754359"/>
            <a:ext cx="21447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5905500" y="3048000"/>
            <a:ext cx="582659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6515100" y="3657600"/>
            <a:ext cx="8001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7315200" y="4038600"/>
            <a:ext cx="6096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7962900" y="5029200"/>
            <a:ext cx="1905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8153400" y="5536532"/>
            <a:ext cx="3429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V="1">
            <a:off x="5905500" y="2819401"/>
            <a:ext cx="0" cy="2285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1">
            <a:off x="6553200" y="3124201"/>
            <a:ext cx="0" cy="53339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7315200" y="3657602"/>
            <a:ext cx="0" cy="380998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V="1">
            <a:off x="7962900" y="4114800"/>
            <a:ext cx="0" cy="91440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8153400" y="5105400"/>
            <a:ext cx="0" cy="43113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V="1">
            <a:off x="8496300" y="5562600"/>
            <a:ext cx="0" cy="563564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382000" y="54102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8077200" y="4953000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7848600" y="3936332"/>
            <a:ext cx="228600" cy="25466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) time algorithm</a:t>
                </a:r>
                <a:endParaRPr lang="en-US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07" y="1524000"/>
                <a:ext cx="219079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216" t="-6349" r="-415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: no. of non-dominated points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4500" y="914400"/>
                <a:ext cx="317952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248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27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0" grpId="0" animBg="1"/>
      <p:bldP spid="91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Divide and Conquer </a:t>
            </a:r>
            <a:r>
              <a:rPr lang="en-US" sz="3600" b="1" dirty="0"/>
              <a:t>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7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096000"/>
            <a:ext cx="3810000" cy="688982"/>
            <a:chOff x="685800" y="5978652"/>
            <a:chExt cx="3810000" cy="688982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096000"/>
            <a:ext cx="3810000" cy="688982"/>
            <a:chOff x="685800" y="5978652"/>
            <a:chExt cx="3810000" cy="688982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07252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609600" y="1512841"/>
            <a:ext cx="3798841" cy="4613322"/>
            <a:chOff x="609600" y="1512841"/>
            <a:chExt cx="3798841" cy="4613322"/>
          </a:xfrm>
        </p:grpSpPr>
        <p:grpSp>
          <p:nvGrpSpPr>
            <p:cNvPr id="5" name="Group 4"/>
            <p:cNvGrpSpPr/>
            <p:nvPr/>
          </p:nvGrpSpPr>
          <p:grpSpPr>
            <a:xfrm>
              <a:off x="609600" y="1512841"/>
              <a:ext cx="3124200" cy="2563859"/>
              <a:chOff x="609600" y="1512841"/>
              <a:chExt cx="3124200" cy="2563859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609600" y="1512841"/>
                <a:ext cx="11541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flipV="1">
                <a:off x="1790700" y="15128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1790700" y="2019300"/>
                <a:ext cx="8112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 flipV="1">
                <a:off x="2667000" y="2046242"/>
                <a:ext cx="0" cy="50645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V="1">
                <a:off x="3733800" y="2579643"/>
                <a:ext cx="0" cy="1497057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2667000" y="2552700"/>
                <a:ext cx="990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962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4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4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Closest Pair </a:t>
            </a:r>
            <a:r>
              <a:rPr lang="en-US" sz="4000" b="1" dirty="0"/>
              <a:t>Problem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1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A </a:t>
            </a:r>
            <a:r>
              <a:rPr lang="en-US" sz="4000" b="1" dirty="0">
                <a:solidFill>
                  <a:srgbClr val="7030A0"/>
                </a:solidFill>
              </a:rPr>
              <a:t>Divide and conquer </a:t>
            </a:r>
            <a:r>
              <a:rPr lang="en-US" sz="4000" b="1" dirty="0"/>
              <a:t>algorithm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862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3246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002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276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1752600" y="144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9436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2590800" y="4800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4478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60198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2590800" y="198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35052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8458200" y="548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3152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81534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7620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36576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6400800" y="4267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2667000" y="4114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30480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5715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58674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3657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191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09600" y="990600"/>
            <a:ext cx="0" cy="5638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152400" y="6126163"/>
            <a:ext cx="838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/>
          <p:cNvGrpSpPr/>
          <p:nvPr/>
        </p:nvGrpSpPr>
        <p:grpSpPr>
          <a:xfrm>
            <a:off x="685800" y="6096000"/>
            <a:ext cx="3810000" cy="688982"/>
            <a:chOff x="685800" y="5867400"/>
            <a:chExt cx="3810000" cy="688982"/>
          </a:xfrm>
        </p:grpSpPr>
        <p:sp>
          <p:nvSpPr>
            <p:cNvPr id="92" name="Right Brace 91"/>
            <p:cNvSpPr/>
            <p:nvPr/>
          </p:nvSpPr>
          <p:spPr>
            <a:xfrm rot="5400000">
              <a:off x="2417826" y="4135374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4" name="Group 93"/>
          <p:cNvGrpSpPr/>
          <p:nvPr/>
        </p:nvGrpSpPr>
        <p:grpSpPr>
          <a:xfrm>
            <a:off x="4648200" y="6096000"/>
            <a:ext cx="3810000" cy="688982"/>
            <a:chOff x="685800" y="5867400"/>
            <a:chExt cx="3810000" cy="688982"/>
          </a:xfrm>
        </p:grpSpPr>
        <p:sp>
          <p:nvSpPr>
            <p:cNvPr id="95" name="Right Brace 94"/>
            <p:cNvSpPr/>
            <p:nvPr/>
          </p:nvSpPr>
          <p:spPr>
            <a:xfrm rot="5400000">
              <a:off x="2417826" y="4135374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096000"/>
                  <a:ext cx="876650" cy="46038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/>
          <p:cNvGrpSpPr/>
          <p:nvPr/>
        </p:nvGrpSpPr>
        <p:grpSpPr>
          <a:xfrm>
            <a:off x="609600" y="1512841"/>
            <a:ext cx="3124200" cy="1268459"/>
            <a:chOff x="609600" y="1512841"/>
            <a:chExt cx="3124200" cy="1268459"/>
          </a:xfrm>
        </p:grpSpPr>
        <p:cxnSp>
          <p:nvCxnSpPr>
            <p:cNvPr id="69" name="Straight Connector 68"/>
            <p:cNvCxnSpPr/>
            <p:nvPr/>
          </p:nvCxnSpPr>
          <p:spPr>
            <a:xfrm>
              <a:off x="609600" y="1512841"/>
              <a:ext cx="11541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V="1">
              <a:off x="1790700" y="15128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790700" y="2019300"/>
              <a:ext cx="811259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flipV="1">
              <a:off x="2667000" y="2046242"/>
              <a:ext cx="0" cy="506458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V="1">
              <a:off x="3733800" y="2579644"/>
              <a:ext cx="0" cy="201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667000" y="2552700"/>
              <a:ext cx="990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572000" y="2781300"/>
            <a:ext cx="3924300" cy="3344864"/>
            <a:chOff x="4572000" y="2781300"/>
            <a:chExt cx="3924300" cy="3344864"/>
          </a:xfrm>
        </p:grpSpPr>
        <p:grpSp>
          <p:nvGrpSpPr>
            <p:cNvPr id="14" name="Group 13"/>
            <p:cNvGrpSpPr/>
            <p:nvPr/>
          </p:nvGrpSpPr>
          <p:grpSpPr>
            <a:xfrm>
              <a:off x="5905500" y="2819401"/>
              <a:ext cx="2590800" cy="3306763"/>
              <a:chOff x="5905500" y="2819401"/>
              <a:chExt cx="2590800" cy="3306763"/>
            </a:xfrm>
          </p:grpSpPr>
          <p:cxnSp>
            <p:nvCxnSpPr>
              <p:cNvPr id="101" name="Straight Connector 100"/>
              <p:cNvCxnSpPr/>
              <p:nvPr/>
            </p:nvCxnSpPr>
            <p:spPr>
              <a:xfrm>
                <a:off x="5905500" y="3048000"/>
                <a:ext cx="582659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>
                <a:off x="6515100" y="3657600"/>
                <a:ext cx="8001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>
                <a:off x="7315200" y="4038600"/>
                <a:ext cx="6096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>
                <a:off x="7962900" y="5029200"/>
                <a:ext cx="1905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>
                <a:off x="8153400" y="5536532"/>
                <a:ext cx="3429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 flipV="1">
                <a:off x="5905500" y="2819401"/>
                <a:ext cx="0" cy="2285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 flipV="1">
                <a:off x="6553200" y="3124201"/>
                <a:ext cx="0" cy="533399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 flipV="1">
                <a:off x="7315200" y="3657602"/>
                <a:ext cx="0" cy="380998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 flipV="1">
                <a:off x="7962900" y="4114800"/>
                <a:ext cx="0" cy="9144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flipV="1">
                <a:off x="8153400" y="5105400"/>
                <a:ext cx="0" cy="431132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/>
              <p:cNvCxnSpPr/>
              <p:nvPr/>
            </p:nvCxnSpPr>
            <p:spPr>
              <a:xfrm flipV="1">
                <a:off x="8496300" y="5562600"/>
                <a:ext cx="0" cy="563564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2" name="Straight Connector 111"/>
            <p:cNvCxnSpPr>
              <a:endCxn id="84" idx="6"/>
            </p:cNvCxnSpPr>
            <p:nvPr/>
          </p:nvCxnSpPr>
          <p:spPr>
            <a:xfrm>
              <a:off x="4572000" y="2781300"/>
              <a:ext cx="1371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/>
          <p:cNvCxnSpPr/>
          <p:nvPr/>
        </p:nvCxnSpPr>
        <p:spPr>
          <a:xfrm>
            <a:off x="3733800" y="2767263"/>
            <a:ext cx="838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3733800" y="2732044"/>
            <a:ext cx="674641" cy="3394119"/>
            <a:chOff x="3733800" y="2732044"/>
            <a:chExt cx="674641" cy="3394119"/>
          </a:xfrm>
        </p:grpSpPr>
        <p:cxnSp>
          <p:nvCxnSpPr>
            <p:cNvPr id="88" name="Straight Connector 87"/>
            <p:cNvCxnSpPr/>
            <p:nvPr/>
          </p:nvCxnSpPr>
          <p:spPr>
            <a:xfrm>
              <a:off x="3733800" y="40386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3962400" y="4065544"/>
              <a:ext cx="0" cy="10779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3962400" y="5143500"/>
              <a:ext cx="2286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267200" y="5170444"/>
              <a:ext cx="0" cy="582656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267200" y="5753100"/>
              <a:ext cx="96253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endCxn id="81" idx="5"/>
            </p:cNvCxnSpPr>
            <p:nvPr/>
          </p:nvCxnSpPr>
          <p:spPr>
            <a:xfrm flipV="1">
              <a:off x="4408441" y="5780041"/>
              <a:ext cx="0" cy="34612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 flipV="1">
              <a:off x="3733800" y="2732044"/>
              <a:ext cx="0" cy="133350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4724400" y="1219200"/>
                <a:ext cx="1638300" cy="4894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219200"/>
                <a:ext cx="1638300" cy="489466"/>
              </a:xfrm>
              <a:prstGeom prst="roundRect">
                <a:avLst/>
              </a:prstGeom>
              <a:blipFill rotWithShape="1"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114"/>
              <p:cNvSpPr/>
              <p:nvPr/>
            </p:nvSpPr>
            <p:spPr>
              <a:xfrm>
                <a:off x="4724400" y="1981200"/>
                <a:ext cx="1638300" cy="4572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𝒉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5" name="Rounded Rectangle 1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1981200"/>
                <a:ext cx="1638300" cy="457200"/>
              </a:xfrm>
              <a:prstGeom prst="roundRect">
                <a:avLst/>
              </a:prstGeom>
              <a:blipFill rotWithShape="1">
                <a:blip r:embed="rId4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Rounded Rectangle 115"/>
              <p:cNvSpPr/>
              <p:nvPr/>
            </p:nvSpPr>
            <p:spPr>
              <a:xfrm>
                <a:off x="7505700" y="1600200"/>
                <a:ext cx="1638300" cy="489466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𝒉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6" name="Rounded Rectangle 1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700" y="1600200"/>
                <a:ext cx="1638300" cy="489466"/>
              </a:xfrm>
              <a:prstGeom prst="roundRect">
                <a:avLst/>
              </a:prstGeom>
              <a:blipFill rotWithShape="1"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/>
          <p:cNvSpPr/>
          <p:nvPr/>
        </p:nvSpPr>
        <p:spPr>
          <a:xfrm rot="5400000">
            <a:off x="6705600" y="1353312"/>
            <a:ext cx="484632" cy="978408"/>
          </a:xfrm>
          <a:prstGeom prst="up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5" grpId="0" animBg="1"/>
      <p:bldP spid="116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sz="40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</a:t>
                </a:r>
                <a:r>
                  <a:rPr lang="en-US" sz="2000" b="1" dirty="0"/>
                  <a:t>non-dominated</a:t>
                </a:r>
                <a:r>
                  <a:rPr lang="en-US" sz="2000" dirty="0"/>
                  <a:t> points in a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6C31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b="1" dirty="0"/>
                  <a:t>: </a:t>
                </a:r>
              </a:p>
              <a:p>
                <a:pPr marL="457200" indent="-457200">
                  <a:buAutoNum type="arabicPeriod"/>
                </a:pPr>
                <a:r>
                  <a:rPr lang="en-US" sz="2000" dirty="0"/>
                  <a:t>Complete the </a:t>
                </a:r>
                <a:r>
                  <a:rPr lang="en-US" sz="2000" dirty="0" err="1"/>
                  <a:t>pseudocode</a:t>
                </a:r>
                <a:r>
                  <a:rPr lang="en-US" sz="2000" dirty="0"/>
                  <a:t> of the divide and conquer algorithm.</a:t>
                </a:r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Extension to 3-dimensions.</a:t>
                </a:r>
              </a:p>
              <a:p>
                <a:pPr marL="457200" indent="-457200">
                  <a:buAutoNum type="arabicPeriod"/>
                </a:pPr>
                <a:endParaRPr lang="en-US" sz="2000" dirty="0">
                  <a:sym typeface="Wingdings" pitchFamily="2" charset="2"/>
                </a:endParaRPr>
              </a:p>
              <a:p>
                <a:pPr marL="457200" indent="-457200">
                  <a:buAutoNum type="arabicPeriod"/>
                </a:pPr>
                <a:r>
                  <a:rPr lang="en-US" sz="2000" dirty="0">
                    <a:sym typeface="Wingdings" pitchFamily="2" charset="2"/>
                  </a:rPr>
                  <a:t>Combine the two algorithms to design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h</m:t>
                        </m:r>
                      </m:e>
                    </m:func>
                  </m:oMath>
                </a14:m>
                <a:r>
                  <a:rPr lang="en-US" sz="2000" dirty="0">
                    <a:sym typeface="Wingdings" pitchFamily="2" charset="2"/>
                  </a:rPr>
                  <a:t>) time algorithm.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30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53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and </a:t>
            </a:r>
            <a:r>
              <a:rPr lang="en-US" sz="4000" b="1" dirty="0">
                <a:solidFill>
                  <a:srgbClr val="7030A0"/>
                </a:solidFill>
              </a:rPr>
              <a:t>conquer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3340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/>
          <p:cNvCxnSpPr/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685800" y="5978652"/>
            <a:ext cx="3810000" cy="726948"/>
            <a:chOff x="685800" y="5978652"/>
            <a:chExt cx="3810000" cy="726948"/>
          </a:xfrm>
        </p:grpSpPr>
        <p:sp>
          <p:nvSpPr>
            <p:cNvPr id="88" name="Right Brace 87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/>
          <p:cNvGrpSpPr/>
          <p:nvPr/>
        </p:nvGrpSpPr>
        <p:grpSpPr>
          <a:xfrm>
            <a:off x="4648200" y="5978652"/>
            <a:ext cx="3810000" cy="726948"/>
            <a:chOff x="685800" y="5978652"/>
            <a:chExt cx="3810000" cy="726948"/>
          </a:xfrm>
        </p:grpSpPr>
        <p:sp>
          <p:nvSpPr>
            <p:cNvPr id="91" name="Right Brace 90"/>
            <p:cNvSpPr/>
            <p:nvPr/>
          </p:nvSpPr>
          <p:spPr>
            <a:xfrm rot="5400000">
              <a:off x="2417826" y="4246626"/>
              <a:ext cx="345948" cy="3810000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6C3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</m:oMath>
                  </a14:m>
                  <a:r>
                    <a:rPr lang="en-US" dirty="0"/>
                    <a:t>points</a:t>
                  </a:r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6245218"/>
                  <a:ext cx="876650" cy="46038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3287"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226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5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1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The </a:t>
            </a:r>
            <a:r>
              <a:rPr lang="en-US" sz="4000" b="1" dirty="0">
                <a:solidFill>
                  <a:srgbClr val="7030A0"/>
                </a:solidFill>
              </a:rPr>
              <a:t>divide</a:t>
            </a:r>
            <a:r>
              <a:rPr lang="en-US" sz="4000" b="1" dirty="0"/>
              <a:t> and </a:t>
            </a:r>
            <a:r>
              <a:rPr lang="en-US" sz="4000" b="1" dirty="0">
                <a:solidFill>
                  <a:srgbClr val="7030A0"/>
                </a:solidFill>
              </a:rPr>
              <a:t>conquer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191000" y="4953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96000" y="5181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stCxn id="41" idx="3"/>
            <a:endCxn id="62" idx="6"/>
          </p:cNvCxnSpPr>
          <p:nvPr/>
        </p:nvCxnSpPr>
        <p:spPr>
          <a:xfrm flipH="1">
            <a:off x="5715000" y="5246641"/>
            <a:ext cx="392159" cy="3540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8251" y="5345668"/>
                <a:ext cx="498791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8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3434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3434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601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343400" y="4419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57912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5726668"/>
                <a:ext cx="4763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9436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59436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67200" y="49911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76700" y="48768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68" y="5029200"/>
                <a:ext cx="38023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2096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2" name="Group 91"/>
          <p:cNvGrpSpPr/>
          <p:nvPr/>
        </p:nvGrpSpPr>
        <p:grpSpPr>
          <a:xfrm>
            <a:off x="4261624" y="4572000"/>
            <a:ext cx="1243925" cy="876300"/>
            <a:chOff x="4261624" y="2362200"/>
            <a:chExt cx="1243925" cy="876300"/>
          </a:xfrm>
        </p:grpSpPr>
        <p:sp>
          <p:nvSpPr>
            <p:cNvPr id="93" name="Rectangle 92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/>
            <p:nvPr/>
          </p:nvCxnSpPr>
          <p:spPr>
            <a:xfrm>
              <a:off x="4261624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9" name="Oval 9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/>
          <p:cNvSpPr/>
          <p:nvPr/>
        </p:nvSpPr>
        <p:spPr>
          <a:xfrm>
            <a:off x="47244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1" name="Group 100"/>
          <p:cNvGrpSpPr/>
          <p:nvPr/>
        </p:nvGrpSpPr>
        <p:grpSpPr>
          <a:xfrm>
            <a:off x="4267200" y="2362200"/>
            <a:ext cx="1238349" cy="876300"/>
            <a:chOff x="4267200" y="2362200"/>
            <a:chExt cx="1238349" cy="876300"/>
          </a:xfrm>
        </p:grpSpPr>
        <p:sp>
          <p:nvSpPr>
            <p:cNvPr id="102" name="Rectangle 101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8" name="Oval 107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4800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2" name="Group 111"/>
          <p:cNvGrpSpPr/>
          <p:nvPr/>
        </p:nvGrpSpPr>
        <p:grpSpPr>
          <a:xfrm>
            <a:off x="4267200" y="3505200"/>
            <a:ext cx="1238349" cy="876300"/>
            <a:chOff x="4267200" y="2362200"/>
            <a:chExt cx="1238349" cy="876300"/>
          </a:xfrm>
        </p:grpSpPr>
        <p:sp>
          <p:nvSpPr>
            <p:cNvPr id="113" name="Rectangle 112"/>
            <p:cNvSpPr/>
            <p:nvPr/>
          </p:nvSpPr>
          <p:spPr>
            <a:xfrm>
              <a:off x="4572000" y="2362200"/>
              <a:ext cx="392152" cy="8763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/>
            <p:cNvCxnSpPr/>
            <p:nvPr/>
          </p:nvCxnSpPr>
          <p:spPr>
            <a:xfrm>
              <a:off x="4267200" y="2781300"/>
              <a:ext cx="69695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 flipH="1">
              <a:off x="5018050" y="23622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 flipH="1">
              <a:off x="5018050" y="2819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0051" y="2438400"/>
                  <a:ext cx="476349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/>
                <p:cNvSpPr txBox="1"/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2819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66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Oval 118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1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Divide and Conquer based algorithm</a:t>
            </a:r>
            <a:br>
              <a:rPr lang="en-US" sz="3200" b="1" dirty="0"/>
            </a:b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pPr marL="0" indent="0">
                  <a:buNone/>
                </a:pPr>
                <a:r>
                  <a:rPr lang="en-US" sz="1600" dirty="0"/>
                  <a:t>{   </a:t>
                </a:r>
                <a:r>
                  <a:rPr lang="en-US" sz="1600" b="1" dirty="0"/>
                  <a:t>If</a:t>
                </a:r>
                <a:r>
                  <a:rPr lang="en-US" sz="1600" dirty="0"/>
                  <a:t> (|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|=1 ) return infinity;</a:t>
                </a:r>
              </a:p>
              <a:p>
                <a:pPr marL="0" indent="0">
                  <a:buNone/>
                </a:pPr>
                <a:r>
                  <a:rPr lang="en-US" sz="1600" dirty="0"/>
                  <a:t>    {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𝑚𝑒𝑑</m:t>
                        </m:r>
                      </m:sub>
                    </m:sSub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dirty="0"/>
                  <a:t>Compute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/>
                  <a:t>-median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/>
                  <a:t>;</a:t>
                </a:r>
              </a:p>
              <a:p>
                <a:pPr marL="0" indent="0">
                  <a:buNone/>
                </a:pPr>
                <a:r>
                  <a:rPr lang="en-US" sz="1600" b="0" dirty="0"/>
                  <a:t>         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  <m:r>
                      <a:rPr lang="en-US" sz="16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Split-by-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-median(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𝑚𝑒𝑑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rgbClr val="0070C0"/>
                    </a:solidFill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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CP-Distance</a:t>
                </a:r>
                <a:r>
                  <a:rPr lang="en-US" sz="16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dirty="0"/>
                  <a:t>) </a:t>
                </a:r>
                <a:r>
                  <a:rPr lang="en-US" sz="16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dirty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 min(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𝜹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16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</a:t>
                </a:r>
                <a:r>
                  <a:rPr lang="en-US" sz="1600" b="1" dirty="0">
                    <a:sym typeface="Wingdings" pitchFamily="2" charset="2"/>
                  </a:rPr>
                  <a:t> strip </a:t>
                </a:r>
                <a:r>
                  <a:rPr lang="en-US" sz="1600" dirty="0">
                    <a:sym typeface="Wingdings" pitchFamily="2" charset="2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 Sorted-array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For each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𝑝</m:t>
                    </m:r>
                    <m:r>
                      <a:rPr lang="en-US" sz="1600" b="0" i="1" smtClean="0">
                        <a:latin typeface="Cambria Math"/>
                      </a:rPr>
                      <m:t>∈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b="1" dirty="0">
                    <a:sym typeface="Wingdings" pitchFamily="2" charset="2"/>
                  </a:rPr>
                  <a:t> do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/>
                      </a:rPr>
                      <m:t>𝒚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 </a:t>
                </a:r>
                <a:r>
                  <a:rPr lang="en-US" sz="1600" dirty="0">
                    <a:sym typeface="Wingdings" pitchFamily="2" charset="2"/>
                  </a:rPr>
                  <a:t>y-coordinate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Binary </a:t>
                </a:r>
                <a:r>
                  <a:rPr lang="en-US" sz="1600" dirty="0">
                    <a:sym typeface="Wingdings" pitchFamily="2" charset="2"/>
                  </a:rPr>
                  <a:t>Search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𝐴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for points with y-coordinate within </a:t>
                </a:r>
                <a14:m>
                  <m:oMath xmlns:m="http://schemas.openxmlformats.org/officeDocument/2006/math">
                    <m:r>
                      <a:rPr lang="en-US" sz="1600" b="1" i="1">
                        <a:latin typeface="Cambria Math"/>
                      </a:rPr>
                      <m:t>𝒚</m:t>
                    </m:r>
                    <m:r>
                      <a:rPr lang="en-US" sz="1600" b="0" i="1" smtClean="0">
                        <a:latin typeface="Cambria Math"/>
                      </a:rPr>
                      <m:t>±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</a:t>
                </a:r>
                <a:r>
                  <a:rPr lang="en-US" sz="1600" dirty="0">
                    <a:sym typeface="Wingdings" pitchFamily="2" charset="2"/>
                  </a:rPr>
                  <a:t>Compute distance from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𝑝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to each of these points;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   Update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b="1" dirty="0">
                    <a:sym typeface="Wingdings" pitchFamily="2" charset="2"/>
                  </a:rPr>
                  <a:t> </a:t>
                </a:r>
                <a:r>
                  <a:rPr lang="en-US" sz="1600" dirty="0">
                    <a:sym typeface="Wingdings" pitchFamily="2" charset="2"/>
                  </a:rPr>
                  <a:t>accordingly;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          return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𝜹</m:t>
                    </m:r>
                  </m:oMath>
                </a14:m>
                <a:r>
                  <a:rPr lang="en-US" sz="1600" dirty="0">
                    <a:sym typeface="Wingdings" pitchFamily="2" charset="2"/>
                  </a:rPr>
                  <a:t>;</a:t>
                </a:r>
                <a:endParaRPr lang="en-US" sz="16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sym typeface="Wingdings" pitchFamily="2" charset="2"/>
                  </a:rPr>
                  <a:t>}</a:t>
                </a:r>
                <a:r>
                  <a:rPr lang="en-US" sz="1600" dirty="0">
                    <a:sym typeface="Wingdings" pitchFamily="2" charset="2"/>
                  </a:rPr>
                  <a:t>          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370" t="-367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5029200" y="1828800"/>
            <a:ext cx="2902760" cy="1239798"/>
            <a:chOff x="1371601" y="2025134"/>
            <a:chExt cx="2902760" cy="1239798"/>
          </a:xfrm>
        </p:grpSpPr>
        <p:sp>
          <p:nvSpPr>
            <p:cNvPr id="5" name="Right Brace 4"/>
            <p:cNvSpPr/>
            <p:nvPr/>
          </p:nvSpPr>
          <p:spPr>
            <a:xfrm>
              <a:off x="1371601" y="2025134"/>
              <a:ext cx="1752600" cy="1239798"/>
            </a:xfrm>
            <a:prstGeom prst="rightBrace">
              <a:avLst>
                <a:gd name="adj1" fmla="val 0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8000" y="2494002"/>
              <a:ext cx="12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Divide step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29200" y="3200400"/>
            <a:ext cx="3962400" cy="2819400"/>
            <a:chOff x="1808973" y="1295400"/>
            <a:chExt cx="3962400" cy="2819400"/>
          </a:xfrm>
        </p:grpSpPr>
        <p:sp>
          <p:nvSpPr>
            <p:cNvPr id="9" name="Right Brace 8"/>
            <p:cNvSpPr/>
            <p:nvPr/>
          </p:nvSpPr>
          <p:spPr>
            <a:xfrm>
              <a:off x="1808973" y="1295400"/>
              <a:ext cx="1676400" cy="2819400"/>
            </a:xfrm>
            <a:prstGeom prst="rightBrace">
              <a:avLst>
                <a:gd name="adj1" fmla="val 646"/>
                <a:gd name="adj2" fmla="val 50000"/>
              </a:avLst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29000" y="2678668"/>
              <a:ext cx="2342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2060"/>
                  </a:solidFill>
                </a:rPr>
                <a:t>Combine/conquer step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fun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754" y="4126468"/>
                <a:ext cx="1888850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51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/>
                      </a:rPr>
                      <m:t>𝑶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/>
                          </a:rPr>
                          <m:t>𝐏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+ 2 </a:t>
                </a:r>
                <a:r>
                  <a:rPr lang="en-US" b="1" dirty="0"/>
                  <a:t>T</a:t>
                </a:r>
                <a:r>
                  <a:rPr lang="en-US" dirty="0"/>
                  <a:t>(|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/>
                      </a:rPr>
                      <m:t>𝐏</m:t>
                    </m:r>
                  </m:oMath>
                </a14:m>
                <a:r>
                  <a:rPr lang="en-US" dirty="0"/>
                  <a:t>|/2) time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1200"/>
                <a:ext cx="2526846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362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1524000" y="1752600"/>
            <a:ext cx="2421542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676400" y="20574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371600" y="28956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62358" y="3200400"/>
            <a:ext cx="26670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Running time </a:t>
            </a:r>
            <a:r>
              <a:rPr lang="en-US" sz="3600" b="1" dirty="0"/>
              <a:t>of the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000" dirty="0"/>
                  <a:t>What is the recurrence for running time?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log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+  2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/2)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</a:t>
                </a:r>
                <a:r>
                  <a:rPr lang="en-US" sz="2000" b="1" dirty="0"/>
                  <a:t>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  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) =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Theorem:</a:t>
                </a:r>
              </a:p>
              <a:p>
                <a:pPr marL="0" indent="0">
                  <a:buNone/>
                </a:pPr>
                <a:r>
                  <a:rPr lang="en-US" sz="2000" dirty="0"/>
                  <a:t>There exists an </a:t>
                </a:r>
                <a:r>
                  <a:rPr lang="en-US" sz="2000" b="1" i="1" dirty="0"/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) time </a:t>
                </a:r>
                <a:r>
                  <a:rPr lang="en-US" sz="2000" dirty="0"/>
                  <a:t>algorithm  to compute closest pair of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points in plane.</a:t>
                </a:r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4525963"/>
              </a:xfrm>
              <a:blipFill rotWithShape="1">
                <a:blip r:embed="rId2"/>
                <a:stretch>
                  <a:fillRect l="-714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2286000"/>
            <a:ext cx="1066800" cy="609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5" idx="5"/>
          </p:cNvCxnSpPr>
          <p:nvPr/>
        </p:nvCxnSpPr>
        <p:spPr>
          <a:xfrm>
            <a:off x="3196571" y="2806326"/>
            <a:ext cx="1756429" cy="39407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10"/>
          <p:cNvSpPr/>
          <p:nvPr/>
        </p:nvSpPr>
        <p:spPr>
          <a:xfrm>
            <a:off x="4953000" y="3549396"/>
            <a:ext cx="484632" cy="489204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953000" y="4019490"/>
                <a:ext cx="503215" cy="400110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c</a:t>
                </a:r>
                <a:r>
                  <a:rPr lang="en-US" sz="20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019490"/>
                <a:ext cx="503215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1905" t="-5882" r="-22619" b="-23529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loud Callout 5"/>
              <p:cNvSpPr/>
              <p:nvPr/>
            </p:nvSpPr>
            <p:spPr>
              <a:xfrm>
                <a:off x="6096000" y="2057400"/>
                <a:ext cx="2819400" cy="917448"/>
              </a:xfrm>
              <a:prstGeom prst="cloudCallout">
                <a:avLst>
                  <a:gd name="adj1" fmla="val -33154"/>
                  <a:gd name="adj2" fmla="val 8777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How to improve the running time to </a:t>
                </a:r>
              </a:p>
              <a:p>
                <a:pPr algn="ctr"/>
                <a:r>
                  <a:rPr lang="en-US" sz="1400" b="1" i="1" dirty="0">
                    <a:solidFill>
                      <a:schemeClr val="tx1"/>
                    </a:solidFill>
                  </a:rPr>
                  <a:t>O</a:t>
                </a:r>
                <a:r>
                  <a:rPr lang="en-US" sz="14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func>
                      <m:func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)</a:t>
                </a:r>
                <a:r>
                  <a:rPr lang="en-US" sz="1400" dirty="0">
                    <a:solidFill>
                      <a:schemeClr val="tx1"/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6" name="Cloud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57400"/>
                <a:ext cx="2819400" cy="917448"/>
              </a:xfrm>
              <a:prstGeom prst="cloudCallout">
                <a:avLst>
                  <a:gd name="adj1" fmla="val -33154"/>
                  <a:gd name="adj2" fmla="val 87774"/>
                </a:avLst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9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11" grpId="0" animBg="1"/>
      <p:bldP spid="12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8" name="Group 137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12" name="Straight Connector 11"/>
            <p:cNvCxnSpPr>
              <a:stCxn id="78" idx="0"/>
              <a:endCxn id="38" idx="4"/>
            </p:cNvCxnSpPr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>
              <a:stCxn id="38" idx="7"/>
              <a:endCxn id="81" idx="3"/>
            </p:cNvCxnSpPr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77" idx="4"/>
              <a:endCxn id="81" idx="1"/>
            </p:cNvCxnSpPr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09" idx="2"/>
              <a:endCxn id="77" idx="0"/>
            </p:cNvCxnSpPr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109" idx="0"/>
            </p:cNvCxnSpPr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>
              <a:stCxn id="59" idx="4"/>
              <a:endCxn id="85" idx="0"/>
            </p:cNvCxnSpPr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08" idx="3"/>
              <a:endCxn id="59" idx="0"/>
            </p:cNvCxnSpPr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25" name="Straight Connector 124"/>
            <p:cNvCxnSpPr>
              <a:stCxn id="79" idx="0"/>
              <a:endCxn id="80" idx="4"/>
            </p:cNvCxnSpPr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>
              <a:stCxn id="80" idx="4"/>
              <a:endCxn id="119" idx="5"/>
            </p:cNvCxnSpPr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>
              <a:stCxn id="119" idx="0"/>
              <a:endCxn id="117" idx="3"/>
            </p:cNvCxnSpPr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>
              <a:stCxn id="117" idx="1"/>
              <a:endCxn id="105" idx="5"/>
            </p:cNvCxnSpPr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>
              <a:stCxn id="105" idx="1"/>
              <a:endCxn id="94" idx="5"/>
            </p:cNvCxnSpPr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94" idx="0"/>
            </p:cNvCxnSpPr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93" idx="0"/>
              <a:endCxn id="106" idx="3"/>
            </p:cNvCxnSpPr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>
              <a:stCxn id="106" idx="3"/>
              <a:endCxn id="107" idx="6"/>
            </p:cNvCxnSpPr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</p:spTree>
    <p:extLst>
      <p:ext uri="{BB962C8B-B14F-4D97-AF65-F5344CB8AC3E}">
        <p14:creationId xmlns:p14="http://schemas.microsoft.com/office/powerpoint/2010/main" val="193277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3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3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/>
          <p:cNvSpPr/>
          <p:nvPr/>
        </p:nvSpPr>
        <p:spPr>
          <a:xfrm>
            <a:off x="4610100" y="1623218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91000" y="1600199"/>
            <a:ext cx="381000" cy="45259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000" b="1" dirty="0"/>
                  <a:t>The </a:t>
                </a:r>
                <a:r>
                  <a:rPr lang="en-US" sz="4000" b="1" dirty="0">
                    <a:solidFill>
                      <a:srgbClr val="7030A0"/>
                    </a:solidFill>
                  </a:rPr>
                  <a:t>conquer</a:t>
                </a:r>
                <a:r>
                  <a:rPr lang="en-US" sz="4000" b="1" dirty="0"/>
                  <a:t> step in </a:t>
                </a:r>
                <a:r>
                  <a:rPr lang="en-US" sz="4000" b="1" i="1" dirty="0"/>
                  <a:t>O</a:t>
                </a:r>
                <a:r>
                  <a:rPr lang="en-US" sz="4000" dirty="0"/>
                  <a:t>(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4000" dirty="0"/>
                  <a:t>) </a:t>
                </a:r>
                <a:r>
                  <a:rPr lang="en-US" sz="4000" b="1" dirty="0"/>
                  <a:t>time</a:t>
                </a:r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276600" y="2895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6576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629400" y="3505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267200" y="5105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/>
          <p:nvPr/>
        </p:nvSpPr>
        <p:spPr>
          <a:xfrm>
            <a:off x="60198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1816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4" name="Straight Arrow Connector 43"/>
          <p:cNvCxnSpPr>
            <a:stCxn id="49" idx="1"/>
            <a:endCxn id="56" idx="7"/>
          </p:cNvCxnSpPr>
          <p:nvPr/>
        </p:nvCxnSpPr>
        <p:spPr>
          <a:xfrm flipH="1" flipV="1">
            <a:off x="1741441" y="3211559"/>
            <a:ext cx="250918" cy="762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31242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743200" y="3657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9342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6477000" y="2590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5105400" y="5410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51" y="3276600"/>
                <a:ext cx="47634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4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/>
          <p:cNvSpPr/>
          <p:nvPr/>
        </p:nvSpPr>
        <p:spPr>
          <a:xfrm>
            <a:off x="2438400" y="2667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1981200" y="3276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133600" y="3962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1676400" y="3200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7" name="Oval 56"/>
          <p:cNvSpPr/>
          <p:nvPr/>
        </p:nvSpPr>
        <p:spPr>
          <a:xfrm>
            <a:off x="19050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8" name="Oval 57"/>
          <p:cNvSpPr/>
          <p:nvPr/>
        </p:nvSpPr>
        <p:spPr>
          <a:xfrm>
            <a:off x="1752600" y="2514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9" name="Oval 58"/>
          <p:cNvSpPr/>
          <p:nvPr/>
        </p:nvSpPr>
        <p:spPr>
          <a:xfrm>
            <a:off x="4267200" y="2209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5486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1" name="Oval 60"/>
          <p:cNvSpPr/>
          <p:nvPr/>
        </p:nvSpPr>
        <p:spPr>
          <a:xfrm>
            <a:off x="54864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2" name="Oval 61"/>
          <p:cNvSpPr/>
          <p:nvPr/>
        </p:nvSpPr>
        <p:spPr>
          <a:xfrm>
            <a:off x="5638800" y="5562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3" name="Oval 62"/>
          <p:cNvSpPr/>
          <p:nvPr/>
        </p:nvSpPr>
        <p:spPr>
          <a:xfrm>
            <a:off x="57912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4" name="Oval 63"/>
          <p:cNvSpPr/>
          <p:nvPr/>
        </p:nvSpPr>
        <p:spPr>
          <a:xfrm>
            <a:off x="6629400" y="182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7772400" y="3124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6" name="Oval 65"/>
          <p:cNvSpPr/>
          <p:nvPr/>
        </p:nvSpPr>
        <p:spPr>
          <a:xfrm>
            <a:off x="7924800" y="40386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7" name="Oval 66"/>
          <p:cNvSpPr/>
          <p:nvPr/>
        </p:nvSpPr>
        <p:spPr>
          <a:xfrm>
            <a:off x="7924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Oval 67"/>
          <p:cNvSpPr/>
          <p:nvPr/>
        </p:nvSpPr>
        <p:spPr>
          <a:xfrm>
            <a:off x="7772400" y="5334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70" name="Straight Arrow Connector 69"/>
          <p:cNvCxnSpPr>
            <a:endCxn id="62" idx="6"/>
          </p:cNvCxnSpPr>
          <p:nvPr/>
        </p:nvCxnSpPr>
        <p:spPr>
          <a:xfrm flipH="1">
            <a:off x="5715000" y="5334000"/>
            <a:ext cx="304800" cy="26670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𝑹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5421868"/>
                <a:ext cx="498791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04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/>
          <p:cNvSpPr/>
          <p:nvPr/>
        </p:nvSpPr>
        <p:spPr>
          <a:xfrm>
            <a:off x="1371600" y="5029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Oval 75"/>
          <p:cNvSpPr/>
          <p:nvPr/>
        </p:nvSpPr>
        <p:spPr>
          <a:xfrm>
            <a:off x="838200" y="5791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Oval 76"/>
          <p:cNvSpPr/>
          <p:nvPr/>
        </p:nvSpPr>
        <p:spPr>
          <a:xfrm>
            <a:off x="4267200" y="3886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/>
          <p:cNvSpPr/>
          <p:nvPr/>
        </p:nvSpPr>
        <p:spPr>
          <a:xfrm>
            <a:off x="4800600" y="586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/>
          <p:cNvSpPr/>
          <p:nvPr/>
        </p:nvSpPr>
        <p:spPr>
          <a:xfrm>
            <a:off x="4419600" y="4495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4267200" y="27432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403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191000" y="1600199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964151" y="1600200"/>
            <a:ext cx="0" cy="44958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4572000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851" y="6096000"/>
                <a:ext cx="476349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6107668"/>
                <a:ext cx="47634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/>
          <p:cNvCxnSpPr/>
          <p:nvPr/>
        </p:nvCxnSpPr>
        <p:spPr>
          <a:xfrm flipH="1">
            <a:off x="4179849" y="6096000"/>
            <a:ext cx="392151" cy="0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3" idx="0"/>
            <a:endCxn id="3" idx="2"/>
          </p:cNvCxnSpPr>
          <p:nvPr/>
        </p:nvCxnSpPr>
        <p:spPr>
          <a:xfrm>
            <a:off x="4572000" y="1600200"/>
            <a:ext cx="0" cy="4525963"/>
          </a:xfrm>
          <a:prstGeom prst="line">
            <a:avLst/>
          </a:prstGeom>
          <a:ln w="38100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4724400" y="2438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7" name="Oval 116"/>
          <p:cNvSpPr/>
          <p:nvPr/>
        </p:nvSpPr>
        <p:spPr>
          <a:xfrm>
            <a:off x="4876800" y="4191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Oval 118"/>
          <p:cNvSpPr/>
          <p:nvPr/>
        </p:nvSpPr>
        <p:spPr>
          <a:xfrm>
            <a:off x="4648200" y="4724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4724400" y="3733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4876800" y="2057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46482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4343400" y="16764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4419600" y="3352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4200735" y="5572926"/>
            <a:ext cx="371265" cy="381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3" name="Straight Connector 142"/>
          <p:cNvCxnSpPr/>
          <p:nvPr/>
        </p:nvCxnSpPr>
        <p:spPr>
          <a:xfrm>
            <a:off x="4256049" y="59436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3714651" y="5562600"/>
            <a:ext cx="476349" cy="381000"/>
            <a:chOff x="6610251" y="5486400"/>
            <a:chExt cx="476349" cy="381000"/>
          </a:xfrm>
        </p:grpSpPr>
        <p:cxnSp>
          <p:nvCxnSpPr>
            <p:cNvPr id="148" name="Straight Arrow Connector 14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/>
                <p:cNvSpPr txBox="1"/>
                <p:nvPr/>
              </p:nvSpPr>
              <p:spPr>
                <a:xfrm>
                  <a:off x="6610251" y="5486400"/>
                  <a:ext cx="4763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𝑳</m:t>
                            </m:r>
                          </m:sub>
                        </m:sSub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50" name="TextBox 1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0251" y="5486400"/>
                  <a:ext cx="476349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5" name="Oval 94"/>
          <p:cNvSpPr/>
          <p:nvPr/>
        </p:nvSpPr>
        <p:spPr>
          <a:xfrm>
            <a:off x="4419600" y="5638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6" name="Group 95"/>
          <p:cNvGrpSpPr/>
          <p:nvPr/>
        </p:nvGrpSpPr>
        <p:grpSpPr>
          <a:xfrm>
            <a:off x="4305300" y="1741441"/>
            <a:ext cx="152400" cy="3897359"/>
            <a:chOff x="4305300" y="1741441"/>
            <a:chExt cx="152400" cy="3897359"/>
          </a:xfrm>
        </p:grpSpPr>
        <p:cxnSp>
          <p:nvCxnSpPr>
            <p:cNvPr id="97" name="Straight Connector 96"/>
            <p:cNvCxnSpPr/>
            <p:nvPr/>
          </p:nvCxnSpPr>
          <p:spPr>
            <a:xfrm flipH="1" flipV="1">
              <a:off x="4305300" y="5181600"/>
              <a:ext cx="15240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4332241" y="4560841"/>
              <a:ext cx="98518" cy="555718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305300" y="3962400"/>
              <a:ext cx="125459" cy="5445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4305300" y="3390900"/>
              <a:ext cx="114300" cy="4953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4305300" y="2819400"/>
              <a:ext cx="152400" cy="5334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4305300" y="2286000"/>
              <a:ext cx="0" cy="457200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 flipH="1">
              <a:off x="4305300" y="1741441"/>
              <a:ext cx="49259" cy="468359"/>
            </a:xfrm>
            <a:prstGeom prst="line">
              <a:avLst/>
            </a:prstGeom>
            <a:ln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Oval 103"/>
          <p:cNvSpPr/>
          <p:nvPr/>
        </p:nvSpPr>
        <p:spPr>
          <a:xfrm>
            <a:off x="4686300" y="57912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Arrow Connector 109"/>
          <p:cNvCxnSpPr>
            <a:stCxn id="79" idx="1"/>
          </p:cNvCxnSpPr>
          <p:nvPr/>
        </p:nvCxnSpPr>
        <p:spPr>
          <a:xfrm flipH="1" flipV="1">
            <a:off x="4495800" y="5676900"/>
            <a:ext cx="315959" cy="201659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/>
          <p:cNvSpPr/>
          <p:nvPr/>
        </p:nvSpPr>
        <p:spPr>
          <a:xfrm>
            <a:off x="4592886" y="5257800"/>
            <a:ext cx="398214" cy="423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/>
          <p:cNvCxnSpPr/>
          <p:nvPr/>
        </p:nvCxnSpPr>
        <p:spPr>
          <a:xfrm>
            <a:off x="4272705" y="56769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4993748" y="5295900"/>
            <a:ext cx="529247" cy="381000"/>
            <a:chOff x="6915051" y="5486400"/>
            <a:chExt cx="529247" cy="381000"/>
          </a:xfrm>
        </p:grpSpPr>
        <p:cxnSp>
          <p:nvCxnSpPr>
            <p:cNvPr id="114" name="Straight Arrow Connector 113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195" t="-8333" r="-1954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6" name="Oval 115"/>
          <p:cNvSpPr/>
          <p:nvPr/>
        </p:nvSpPr>
        <p:spPr>
          <a:xfrm>
            <a:off x="4267200" y="5562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/>
          <p:cNvSpPr/>
          <p:nvPr/>
        </p:nvSpPr>
        <p:spPr>
          <a:xfrm>
            <a:off x="4838700" y="52578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4" name="Straight Arrow Connector 163"/>
          <p:cNvCxnSpPr/>
          <p:nvPr/>
        </p:nvCxnSpPr>
        <p:spPr>
          <a:xfrm flipH="1">
            <a:off x="4495800" y="5334000"/>
            <a:ext cx="392160" cy="33123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Rectangle 164"/>
          <p:cNvSpPr/>
          <p:nvPr/>
        </p:nvSpPr>
        <p:spPr>
          <a:xfrm>
            <a:off x="4592886" y="2971800"/>
            <a:ext cx="398214" cy="4230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" name="Straight Connector 165"/>
          <p:cNvCxnSpPr/>
          <p:nvPr/>
        </p:nvCxnSpPr>
        <p:spPr>
          <a:xfrm>
            <a:off x="4272705" y="3390900"/>
            <a:ext cx="696951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/>
          <p:cNvGrpSpPr/>
          <p:nvPr/>
        </p:nvGrpSpPr>
        <p:grpSpPr>
          <a:xfrm>
            <a:off x="4993748" y="3009900"/>
            <a:ext cx="529247" cy="381000"/>
            <a:chOff x="6915051" y="5486400"/>
            <a:chExt cx="529247" cy="381000"/>
          </a:xfrm>
        </p:grpSpPr>
        <p:cxnSp>
          <p:nvCxnSpPr>
            <p:cNvPr id="168" name="Straight Arrow Connector 167"/>
            <p:cNvCxnSpPr/>
            <p:nvPr/>
          </p:nvCxnSpPr>
          <p:spPr>
            <a:xfrm flipH="1">
              <a:off x="7010400" y="5486400"/>
              <a:ext cx="11150" cy="381000"/>
            </a:xfrm>
            <a:prstGeom prst="straightConnector1">
              <a:avLst/>
            </a:prstGeom>
            <a:ln w="19050"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051" y="5486400"/>
                  <a:ext cx="52924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9195" t="-8333" r="-1954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0" name="Oval 169"/>
          <p:cNvSpPr/>
          <p:nvPr/>
        </p:nvSpPr>
        <p:spPr>
          <a:xfrm>
            <a:off x="4267200" y="3276600"/>
            <a:ext cx="266700" cy="2286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/>
          <p:cNvCxnSpPr>
            <a:stCxn id="181" idx="3"/>
            <a:endCxn id="109" idx="7"/>
          </p:cNvCxnSpPr>
          <p:nvPr/>
        </p:nvCxnSpPr>
        <p:spPr>
          <a:xfrm flipH="1">
            <a:off x="4484641" y="3113041"/>
            <a:ext cx="250918" cy="250918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2" name="Group 171"/>
          <p:cNvGrpSpPr/>
          <p:nvPr/>
        </p:nvGrpSpPr>
        <p:grpSpPr>
          <a:xfrm>
            <a:off x="4686300" y="1714500"/>
            <a:ext cx="201659" cy="4152900"/>
            <a:chOff x="4686300" y="1714500"/>
            <a:chExt cx="201659" cy="4152900"/>
          </a:xfrm>
        </p:grpSpPr>
        <p:cxnSp>
          <p:nvCxnSpPr>
            <p:cNvPr id="173" name="Straight Connector 172"/>
            <p:cNvCxnSpPr/>
            <p:nvPr/>
          </p:nvCxnSpPr>
          <p:spPr>
            <a:xfrm flipV="1">
              <a:off x="4838700" y="5334000"/>
              <a:ext cx="38100" cy="53340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 flipH="1" flipV="1">
              <a:off x="4713241" y="4789441"/>
              <a:ext cx="163559" cy="5445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 flipV="1">
              <a:off x="4686300" y="4256041"/>
              <a:ext cx="201659" cy="4683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 flipH="1" flipV="1">
              <a:off x="4789441" y="3798841"/>
              <a:ext cx="98518" cy="4033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flipV="1">
              <a:off x="4735559" y="3113041"/>
              <a:ext cx="53882" cy="6319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flipV="1">
              <a:off x="4762500" y="2514601"/>
              <a:ext cx="5575" cy="53339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 flipV="1">
              <a:off x="4762500" y="2122441"/>
              <a:ext cx="125459" cy="315959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 flipH="1" flipV="1">
              <a:off x="4724400" y="1714500"/>
              <a:ext cx="163559" cy="407941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Oval 180"/>
          <p:cNvSpPr/>
          <p:nvPr/>
        </p:nvSpPr>
        <p:spPr>
          <a:xfrm>
            <a:off x="4724400" y="3048000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8" name="TextBox 117"/>
          <p:cNvSpPr txBox="1"/>
          <p:nvPr/>
        </p:nvSpPr>
        <p:spPr>
          <a:xfrm>
            <a:off x="3048000" y="1219200"/>
            <a:ext cx="341317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If the two strips are already sorted</a:t>
            </a:r>
          </a:p>
        </p:txBody>
      </p:sp>
      <p:sp>
        <p:nvSpPr>
          <p:cNvPr id="6" name="Down Ribbon 5"/>
          <p:cNvSpPr/>
          <p:nvPr/>
        </p:nvSpPr>
        <p:spPr>
          <a:xfrm>
            <a:off x="5486400" y="2667000"/>
            <a:ext cx="3657600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For each point in one strip, we need to find distance to points in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the </a:t>
            </a:r>
            <a:r>
              <a:rPr lang="en-US" sz="1200" b="1" dirty="0">
                <a:solidFill>
                  <a:schemeClr val="tx1"/>
                </a:solidFill>
              </a:rPr>
              <a:t>upper</a:t>
            </a:r>
            <a:r>
              <a:rPr lang="en-US" sz="1200" dirty="0">
                <a:solidFill>
                  <a:schemeClr val="tx1"/>
                </a:solidFill>
              </a:rPr>
              <a:t> red- square in the other strip. 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5638800" y="3962401"/>
            <a:ext cx="2895599" cy="800100"/>
          </a:xfrm>
          <a:prstGeom prst="cloudCallout">
            <a:avLst>
              <a:gd name="adj1" fmla="val -36305"/>
              <a:gd name="adj2" fmla="val 803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How to do it  efficiently using the fact that the strips  are sorted ?</a:t>
            </a:r>
          </a:p>
        </p:txBody>
      </p:sp>
    </p:spTree>
    <p:extLst>
      <p:ext uri="{BB962C8B-B14F-4D97-AF65-F5344CB8AC3E}">
        <p14:creationId xmlns:p14="http://schemas.microsoft.com/office/powerpoint/2010/main" val="297123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65" dur="2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5" dur="2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2" grpId="1" animBg="1"/>
      <p:bldP spid="104" grpId="0" animBg="1"/>
      <p:bldP spid="104" grpId="1" animBg="1"/>
      <p:bldP spid="111" grpId="0" animBg="1"/>
      <p:bldP spid="111" grpId="1" animBg="1"/>
      <p:bldP spid="116" grpId="0" animBg="1"/>
      <p:bldP spid="116" grpId="1" animBg="1"/>
      <p:bldP spid="165" grpId="0" animBg="1"/>
      <p:bldP spid="165" grpId="1" animBg="1"/>
      <p:bldP spid="170" grpId="0" animBg="1"/>
      <p:bldP spid="170" grpId="1" animBg="1"/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6040</TotalTime>
  <Words>1299</Words>
  <Application>Microsoft Macintosh PowerPoint</Application>
  <PresentationFormat>On-screen Show (4:3)</PresentationFormat>
  <Paragraphs>265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Cambria Math</vt:lpstr>
      <vt:lpstr>Wingdings</vt:lpstr>
      <vt:lpstr>Office Theme</vt:lpstr>
      <vt:lpstr>Design and Analysis of Algorithms CS345 </vt:lpstr>
      <vt:lpstr>Recap from Lecture 1</vt:lpstr>
      <vt:lpstr>The Closest Pair Problem</vt:lpstr>
      <vt:lpstr>The divide and conquer</vt:lpstr>
      <vt:lpstr>The divide and conquer</vt:lpstr>
      <vt:lpstr>Divide and Conquer based algorithm </vt:lpstr>
      <vt:lpstr>Running time of the algorithm</vt:lpstr>
      <vt:lpstr>The conquer step in O(n) time </vt:lpstr>
      <vt:lpstr>The conquer step in O(n) time </vt:lpstr>
      <vt:lpstr>The conquer step in O(n) time </vt:lpstr>
      <vt:lpstr>The conquer step in O(n) time </vt:lpstr>
      <vt:lpstr>The conquer step in O(n) time </vt:lpstr>
      <vt:lpstr>Inspiration from Merge sort </vt:lpstr>
      <vt:lpstr>The conquer step in O(n) time </vt:lpstr>
      <vt:lpstr>Divide and Conquer based algorithm  </vt:lpstr>
      <vt:lpstr>PowerPoint Presentation</vt:lpstr>
      <vt:lpstr>Convex Hull</vt:lpstr>
      <vt:lpstr>The Convex hull Problem </vt:lpstr>
      <vt:lpstr>A simple exercise</vt:lpstr>
      <vt:lpstr>Divide and Conquer algorithm </vt:lpstr>
      <vt:lpstr>PowerPoint Presentation</vt:lpstr>
      <vt:lpstr>Non-dominated Points</vt:lpstr>
      <vt:lpstr>The Non Dominated Points </vt:lpstr>
      <vt:lpstr>The Non Dominated Points </vt:lpstr>
      <vt:lpstr>The Non Dominated Points </vt:lpstr>
      <vt:lpstr>A simple algorithm</vt:lpstr>
      <vt:lpstr>A Simple Algorithm </vt:lpstr>
      <vt:lpstr>A Divide and Conquer algorithm</vt:lpstr>
      <vt:lpstr>A Divide and conquer algorithm </vt:lpstr>
      <vt:lpstr>A Divide and conquer algorithm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610</cp:revision>
  <dcterms:created xsi:type="dcterms:W3CDTF">2011-12-03T04:13:03Z</dcterms:created>
  <dcterms:modified xsi:type="dcterms:W3CDTF">2024-08-02T02:13:46Z</dcterms:modified>
</cp:coreProperties>
</file>