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563" r:id="rId3"/>
    <p:sldId id="583" r:id="rId4"/>
    <p:sldId id="573" r:id="rId5"/>
    <p:sldId id="565" r:id="rId6"/>
    <p:sldId id="517" r:id="rId7"/>
    <p:sldId id="518" r:id="rId8"/>
    <p:sldId id="524" r:id="rId9"/>
    <p:sldId id="525" r:id="rId10"/>
    <p:sldId id="526" r:id="rId11"/>
    <p:sldId id="559" r:id="rId12"/>
    <p:sldId id="558" r:id="rId13"/>
    <p:sldId id="522" r:id="rId14"/>
    <p:sldId id="520" r:id="rId15"/>
    <p:sldId id="527" r:id="rId16"/>
    <p:sldId id="523" r:id="rId17"/>
    <p:sldId id="566" r:id="rId18"/>
    <p:sldId id="591" r:id="rId19"/>
    <p:sldId id="533" r:id="rId20"/>
    <p:sldId id="574" r:id="rId21"/>
    <p:sldId id="582" r:id="rId22"/>
    <p:sldId id="534" r:id="rId23"/>
    <p:sldId id="592" r:id="rId24"/>
    <p:sldId id="585" r:id="rId25"/>
    <p:sldId id="586" r:id="rId26"/>
    <p:sldId id="587" r:id="rId27"/>
    <p:sldId id="588" r:id="rId28"/>
    <p:sldId id="589" r:id="rId29"/>
    <p:sldId id="59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B67C7-774B-314A-925F-9F9397B91D04}" v="228" dt="2024-09-23T02:13:51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5A7B67C7-774B-314A-925F-9F9397B91D04}"/>
    <pc:docChg chg="custSel modSld">
      <pc:chgData name="Raghunath Tewari" userId="2638bdda-d406-4938-a2a6-e4e967acb772" providerId="ADAL" clId="{5A7B67C7-774B-314A-925F-9F9397B91D04}" dt="2024-09-23T02:13:51.406" v="247" actId="20577"/>
      <pc:docMkLst>
        <pc:docMk/>
      </pc:docMkLst>
      <pc:sldChg chg="modSp mod">
        <pc:chgData name="Raghunath Tewari" userId="2638bdda-d406-4938-a2a6-e4e967acb772" providerId="ADAL" clId="{5A7B67C7-774B-314A-925F-9F9397B91D04}" dt="2024-09-12T14:52:56.642" v="9" actId="27636"/>
        <pc:sldMkLst>
          <pc:docMk/>
          <pc:sldMk cId="0" sldId="274"/>
        </pc:sldMkLst>
        <pc:spChg chg="mod">
          <ac:chgData name="Raghunath Tewari" userId="2638bdda-d406-4938-a2a6-e4e967acb772" providerId="ADAL" clId="{5A7B67C7-774B-314A-925F-9F9397B91D04}" dt="2024-09-12T14:52:51.151" v="3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5A7B67C7-774B-314A-925F-9F9397B91D04}" dt="2024-09-12T14:52:56.642" v="9" actId="27636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Raghunath Tewari" userId="2638bdda-d406-4938-a2a6-e4e967acb772" providerId="ADAL" clId="{5A7B67C7-774B-314A-925F-9F9397B91D04}" dt="2024-09-23T01:23:02.859" v="186" actId="1037"/>
        <pc:sldMkLst>
          <pc:docMk/>
          <pc:sldMk cId="3830194974" sldId="565"/>
        </pc:sldMkLst>
        <pc:spChg chg="mod">
          <ac:chgData name="Raghunath Tewari" userId="2638bdda-d406-4938-a2a6-e4e967acb772" providerId="ADAL" clId="{5A7B67C7-774B-314A-925F-9F9397B91D04}" dt="2024-09-23T01:23:02.859" v="186" actId="1037"/>
          <ac:spMkLst>
            <pc:docMk/>
            <pc:sldMk cId="3830194974" sldId="565"/>
            <ac:spMk id="2" creationId="{00000000-0000-0000-0000-000000000000}"/>
          </ac:spMkLst>
        </pc:spChg>
      </pc:sldChg>
      <pc:sldChg chg="modSp modAnim">
        <pc:chgData name="Raghunath Tewari" userId="2638bdda-d406-4938-a2a6-e4e967acb772" providerId="ADAL" clId="{5A7B67C7-774B-314A-925F-9F9397B91D04}" dt="2024-09-23T02:13:51.406" v="247" actId="20577"/>
        <pc:sldMkLst>
          <pc:docMk/>
          <pc:sldMk cId="3631565326" sldId="585"/>
        </pc:sldMkLst>
        <pc:spChg chg="mod">
          <ac:chgData name="Raghunath Tewari" userId="2638bdda-d406-4938-a2a6-e4e967acb772" providerId="ADAL" clId="{5A7B67C7-774B-314A-925F-9F9397B91D04}" dt="2024-09-23T02:13:51.406" v="247" actId="20577"/>
          <ac:spMkLst>
            <pc:docMk/>
            <pc:sldMk cId="3631565326" sldId="585"/>
            <ac:spMk id="95" creationId="{00000000-0000-0000-0000-000000000000}"/>
          </ac:spMkLst>
        </pc:spChg>
      </pc:sldChg>
      <pc:sldChg chg="modSp modAnim">
        <pc:chgData name="Raghunath Tewari" userId="2638bdda-d406-4938-a2a6-e4e967acb772" providerId="ADAL" clId="{5A7B67C7-774B-314A-925F-9F9397B91D04}" dt="2024-09-23T02:02:56.304" v="246" actId="20577"/>
        <pc:sldMkLst>
          <pc:docMk/>
          <pc:sldMk cId="860533278" sldId="591"/>
        </pc:sldMkLst>
        <pc:spChg chg="mod">
          <ac:chgData name="Raghunath Tewari" userId="2638bdda-d406-4938-a2a6-e4e967acb772" providerId="ADAL" clId="{5A7B67C7-774B-314A-925F-9F9397B91D04}" dt="2024-09-23T02:02:56.304" v="246" actId="20577"/>
          <ac:spMkLst>
            <pc:docMk/>
            <pc:sldMk cId="860533278" sldId="591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9/20/24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9/20/24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67.png"/><Relationship Id="rId2" Type="http://schemas.openxmlformats.org/officeDocument/2006/relationships/image" Target="../media/image31.png"/><Relationship Id="rId16" Type="http://schemas.openxmlformats.org/officeDocument/2006/relationships/image" Target="../media/image66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72.png"/><Relationship Id="rId2" Type="http://schemas.openxmlformats.org/officeDocument/2006/relationships/image" Target="../media/image33.png"/><Relationship Id="rId16" Type="http://schemas.openxmlformats.org/officeDocument/2006/relationships/image" Target="../media/image71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250.png"/><Relationship Id="rId2" Type="http://schemas.openxmlformats.org/officeDocument/2006/relationships/image" Target="../media/image1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90.png"/><Relationship Id="rId7" Type="http://schemas.openxmlformats.org/officeDocument/2006/relationships/image" Target="../media/image29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80.png"/><Relationship Id="rId4" Type="http://schemas.openxmlformats.org/officeDocument/2006/relationships/image" Target="../media/image2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9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9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8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9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9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91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91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Polynomial time algorithms for Maximum Flow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(By Carefully choosing the </a:t>
            </a:r>
            <a:r>
              <a:rPr lang="en-US" sz="2000" b="1" dirty="0">
                <a:solidFill>
                  <a:srgbClr val="002060"/>
                </a:solidFill>
              </a:rPr>
              <a:t>augmenting paths</a:t>
            </a:r>
            <a:r>
              <a:rPr lang="en-US" sz="2000" dirty="0">
                <a:solidFill>
                  <a:srgbClr val="002060"/>
                </a:solidFill>
              </a:rPr>
              <a:t> in FF-algorithm)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1905000" y="5334000"/>
            <a:ext cx="1981200" cy="304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){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While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</a:t>
                </a:r>
                <a:r>
                  <a:rPr lang="en-US" sz="2000" b="1" dirty="0"/>
                  <a:t>While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∃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Pick </a:t>
                </a:r>
                <a:r>
                  <a:rPr lang="en-US" sz="2000" u="sng" dirty="0"/>
                  <a:t>any such</a:t>
                </a:r>
                <a:r>
                  <a:rPr lang="en-US" sz="2000" dirty="0"/>
                  <a:t>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/>
                  <a:t>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6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47800" y="1535668"/>
                <a:ext cx="2221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b="1" dirty="0">
                    <a:sym typeface="Wingdings" pitchFamily="2" charset="2"/>
                  </a:rPr>
                  <a:t>max-capacity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𝑬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35668"/>
                <a:ext cx="222182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9836" r="-43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914400" y="2286000"/>
            <a:ext cx="5410200" cy="3352800"/>
            <a:chOff x="838200" y="2209800"/>
            <a:chExt cx="5410200" cy="3352800"/>
          </a:xfrm>
        </p:grpSpPr>
        <p:grpSp>
          <p:nvGrpSpPr>
            <p:cNvPr id="17" name="Group 16"/>
            <p:cNvGrpSpPr/>
            <p:nvPr/>
          </p:nvGrpSpPr>
          <p:grpSpPr>
            <a:xfrm>
              <a:off x="838200" y="2209800"/>
              <a:ext cx="5410200" cy="3352800"/>
              <a:chOff x="914400" y="2667000"/>
              <a:chExt cx="5410200" cy="3352800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5943600" y="2667000"/>
                <a:ext cx="381000" cy="3352800"/>
              </a:xfrm>
              <a:prstGeom prst="rightBrac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914400" y="60198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14400" y="26670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838200" y="2209800"/>
              <a:ext cx="0" cy="3352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Arrow 24"/>
          <p:cNvSpPr/>
          <p:nvPr/>
        </p:nvSpPr>
        <p:spPr>
          <a:xfrm>
            <a:off x="3060192" y="1828800"/>
            <a:ext cx="2654808" cy="484632"/>
          </a:xfrm>
          <a:prstGeom prst="leftArrow">
            <a:avLst>
              <a:gd name="adj1" fmla="val 67970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64348" y="1905000"/>
                <a:ext cx="2053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dirty="0"/>
                  <a:t> iterations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48" y="1905000"/>
                <a:ext cx="205331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90" t="-8333" r="-47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6324600" y="3429000"/>
                <a:ext cx="27432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iterations of this loop for a given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29000"/>
                <a:ext cx="27432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752600" y="2305507"/>
            <a:ext cx="2057400" cy="4376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2305507"/>
            <a:ext cx="1905000" cy="4376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6" grpId="0"/>
      <p:bldP spid="25" grpId="0" animBg="1"/>
      <p:bldP spid="26" grpId="0"/>
      <p:bldP spid="28" grpId="0" animBg="1"/>
      <p:bldP spid="2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4724400" y="2362200"/>
            <a:ext cx="4267200" cy="26347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when 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edges of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How much flow is being carried on edges of cut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at this stage?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39" r="-1926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eft Arrow 99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590800" y="16002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867400" y="16002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38200" y="19812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114801" y="2057400"/>
            <a:ext cx="12191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34000" y="19812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2286000" y="2373868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29180" y="1524000"/>
            <a:ext cx="216161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9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38" grpId="0" uiExpand="1" build="p"/>
      <p:bldP spid="55" grpId="0" animBg="1"/>
      <p:bldP spid="61" grpId="0" animBg="1"/>
      <p:bldP spid="77" grpId="0"/>
      <p:bldP spid="101" grpId="0"/>
      <p:bldP spid="102" grpId="0"/>
      <p:bldP spid="100" grpId="0" animBg="1"/>
      <p:bldP spid="104" grpId="0" animBg="1"/>
      <p:bldP spid="105" grpId="0" animBg="1"/>
      <p:bldP spid="106" grpId="0" animBg="1"/>
      <p:bldP spid="108" grpId="0" animBg="1"/>
      <p:bldP spid="109" grpId="0" animBg="1"/>
      <p:bldP spid="1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when 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edges of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000" dirty="0"/>
                  <a:t>Consider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must appear as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using edges of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 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A contradiction.</a:t>
                </a: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500" b="-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0586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/>
          <p:nvPr/>
        </p:nvCxnSpPr>
        <p:spPr>
          <a:xfrm>
            <a:off x="1905000" y="3200400"/>
            <a:ext cx="990600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53977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Straight Arrow Connector 113"/>
          <p:cNvCxnSpPr/>
          <p:nvPr/>
        </p:nvCxnSpPr>
        <p:spPr>
          <a:xfrm>
            <a:off x="6553200" y="3200400"/>
            <a:ext cx="914400" cy="31646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5741941" y="5246132"/>
                <a:ext cx="3554459" cy="84986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large could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?</a:t>
                </a: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41" y="5246132"/>
                <a:ext cx="3554459" cy="849868"/>
              </a:xfrm>
              <a:prstGeom prst="cloudCallou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57200" y="5105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25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2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when 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edges of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2000" dirty="0"/>
                  <a:t>Consider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appears as a </a:t>
                </a:r>
                <a:r>
                  <a:rPr lang="en-US" sz="2000" b="1" dirty="0"/>
                  <a:t>backward</a:t>
                </a:r>
                <a:r>
                  <a:rPr lang="en-US" sz="2000" dirty="0"/>
                  <a:t> edge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using edges of residual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 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A contradiction.</a:t>
                </a: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876800"/>
              </a:xfrm>
              <a:blipFill rotWithShape="1">
                <a:blip r:embed="rId2"/>
                <a:stretch>
                  <a:fillRect l="-708" t="-500" r="-637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47" idx="2"/>
          </p:cNvCxnSpPr>
          <p:nvPr/>
        </p:nvCxnSpPr>
        <p:spPr>
          <a:xfrm flipH="1">
            <a:off x="1666014" y="3505200"/>
            <a:ext cx="1125367" cy="2931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423118" y="3467100"/>
            <a:ext cx="1078157" cy="4191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943600" y="34290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loud Callout 105"/>
              <p:cNvSpPr/>
              <p:nvPr/>
            </p:nvSpPr>
            <p:spPr>
              <a:xfrm>
                <a:off x="5998893" y="5424758"/>
                <a:ext cx="3145107" cy="75049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large could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?</a:t>
                </a:r>
              </a:p>
            </p:txBody>
          </p:sp>
        </mc:Choice>
        <mc:Fallback xmlns="">
          <p:sp>
            <p:nvSpPr>
              <p:cNvPr id="106" name="Cloud Callout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3" y="5424758"/>
                <a:ext cx="3145107" cy="750490"/>
              </a:xfrm>
              <a:prstGeom prst="cloudCallou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4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when there is no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edges of capacity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000" dirty="0"/>
                  <a:t>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carries flow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Every edge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carries flow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=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&gt; ?</a:t>
                </a: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500" b="-6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>
            <a:off x="3254829" y="2797082"/>
            <a:ext cx="152400" cy="985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0600" y="2590800"/>
            <a:ext cx="2743200" cy="1905000"/>
            <a:chOff x="990600" y="2590800"/>
            <a:chExt cx="2743200" cy="190500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1600200" y="2819400"/>
              <a:ext cx="10668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05000" y="3200400"/>
              <a:ext cx="990600" cy="228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9906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3886200"/>
              <a:ext cx="838200" cy="76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00200" y="4495800"/>
              <a:ext cx="11430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38600" y="6248400"/>
                <a:ext cx="156889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248400"/>
                <a:ext cx="1568891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46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33400" y="3276600"/>
            <a:ext cx="2743200" cy="1447800"/>
            <a:chOff x="733981" y="3429000"/>
            <a:chExt cx="2743200" cy="1447800"/>
          </a:xfrm>
        </p:grpSpPr>
        <p:grpSp>
          <p:nvGrpSpPr>
            <p:cNvPr id="8" name="Group 7"/>
            <p:cNvGrpSpPr/>
            <p:nvPr/>
          </p:nvGrpSpPr>
          <p:grpSpPr>
            <a:xfrm>
              <a:off x="733981" y="3429000"/>
              <a:ext cx="2743200" cy="1447800"/>
              <a:chOff x="733981" y="3429000"/>
              <a:chExt cx="2743200" cy="1447800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flipH="1">
                <a:off x="1797575" y="3657600"/>
                <a:ext cx="1146206" cy="29313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H="1">
                <a:off x="1702263" y="4168682"/>
                <a:ext cx="1035236" cy="4256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Arc 110"/>
              <p:cNvSpPr/>
              <p:nvPr/>
            </p:nvSpPr>
            <p:spPr>
              <a:xfrm flipV="1">
                <a:off x="733981" y="34290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>
            <a:xfrm flipH="1" flipV="1">
              <a:off x="884475" y="4495800"/>
              <a:ext cx="154306" cy="9667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715000" y="6248400"/>
                <a:ext cx="151028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&gt;</a:t>
                </a:r>
                <a:r>
                  <a:rPr lang="en-US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248400"/>
                <a:ext cx="1510285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3644" t="-8197" r="-6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Left Arrow 113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6248400"/>
            <a:ext cx="44842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953000" y="5105400"/>
            <a:ext cx="1760540" cy="4376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267200" y="5562600"/>
            <a:ext cx="1760540" cy="4376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7" grpId="0" animBg="1"/>
      <p:bldP spid="113" grpId="0" animBg="1"/>
      <p:bldP spid="6" grpId="0" animBg="1"/>
      <p:bldP spid="6" grpId="1" animBg="1"/>
      <p:bldP spid="103" grpId="0" animBg="1"/>
      <p:bldP spid="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){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max-capacity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𝑬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While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</a:t>
                </a:r>
                <a:r>
                  <a:rPr lang="en-US" sz="2000" b="1" dirty="0"/>
                  <a:t>While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∃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Pick </a:t>
                </a:r>
                <a:r>
                  <a:rPr lang="en-US" sz="2000" u="sng" dirty="0"/>
                  <a:t>any such</a:t>
                </a:r>
                <a:r>
                  <a:rPr lang="en-US" sz="2000" dirty="0"/>
                  <a:t>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/>
                  <a:t>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6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14400" y="2286000"/>
            <a:ext cx="5410200" cy="3352800"/>
            <a:chOff x="838200" y="2209800"/>
            <a:chExt cx="5410200" cy="3352800"/>
          </a:xfrm>
        </p:grpSpPr>
        <p:grpSp>
          <p:nvGrpSpPr>
            <p:cNvPr id="17" name="Group 16"/>
            <p:cNvGrpSpPr/>
            <p:nvPr/>
          </p:nvGrpSpPr>
          <p:grpSpPr>
            <a:xfrm>
              <a:off x="838200" y="2209800"/>
              <a:ext cx="5410200" cy="3352800"/>
              <a:chOff x="914400" y="2667000"/>
              <a:chExt cx="5410200" cy="3352800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5943600" y="2667000"/>
                <a:ext cx="381000" cy="3352800"/>
              </a:xfrm>
              <a:prstGeom prst="rightBrac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914400" y="60198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14400" y="2667000"/>
                <a:ext cx="50292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838200" y="2209800"/>
              <a:ext cx="0" cy="3352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Arrow 24"/>
          <p:cNvSpPr/>
          <p:nvPr/>
        </p:nvSpPr>
        <p:spPr>
          <a:xfrm>
            <a:off x="3060192" y="1828800"/>
            <a:ext cx="2654808" cy="484632"/>
          </a:xfrm>
          <a:prstGeom prst="leftArrow">
            <a:avLst>
              <a:gd name="adj1" fmla="val 67970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64348" y="1905000"/>
                <a:ext cx="207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dirty="0"/>
                  <a:t> iterations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48" y="1905000"/>
                <a:ext cx="207736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82" t="-8333" r="-38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6324600" y="3429000"/>
                <a:ext cx="28194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No. of flow augmentations within this loop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29000"/>
                <a:ext cx="2819400" cy="9144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6324600" y="3429000"/>
                <a:ext cx="2438400" cy="914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iterations of this while loop for a given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 </a:t>
                </a:r>
                <a:endParaRPr lang="en-US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429000"/>
                <a:ext cx="24384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 t="-1948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1 1"/>
              <p:cNvSpPr/>
              <p:nvPr/>
            </p:nvSpPr>
            <p:spPr>
              <a:xfrm>
                <a:off x="6324600" y="1371600"/>
                <a:ext cx="2819400" cy="941832"/>
              </a:xfrm>
              <a:prstGeom prst="borderCallout1">
                <a:avLst>
                  <a:gd name="adj1" fmla="val 50733"/>
                  <a:gd name="adj2" fmla="val 239"/>
                  <a:gd name="adj3" fmla="val 96938"/>
                  <a:gd name="adj4" fmla="val -1833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  <a:latin typeface="Calibri" pitchFamily="34" charset="0"/>
                  </a:rPr>
                  <a:t>In the beginning of this loop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?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2" name="Line Callout 1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371600"/>
                <a:ext cx="2819400" cy="941832"/>
              </a:xfrm>
              <a:prstGeom prst="borderCallout1">
                <a:avLst>
                  <a:gd name="adj1" fmla="val 50733"/>
                  <a:gd name="adj2" fmla="val 239"/>
                  <a:gd name="adj3" fmla="val 96938"/>
                  <a:gd name="adj4" fmla="val -18333"/>
                </a:avLst>
              </a:prstGeom>
              <a:blipFill rotWithShape="1">
                <a:blip r:embed="rId6"/>
                <a:stretch>
                  <a:fillRect r="-4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6134100" y="4953000"/>
                <a:ext cx="30099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Each iteration increases flow by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4953000"/>
                <a:ext cx="30099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12710" y="1828800"/>
                <a:ext cx="7312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710" y="1828800"/>
                <a:ext cx="73129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5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 animBg="1"/>
      <p:bldP spid="15" grpId="0" animBg="1"/>
      <p:bldP spid="15" grpId="1" animBg="1"/>
      <p:bldP spid="2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where edge capacities are </a:t>
                </a:r>
              </a:p>
              <a:p>
                <a:pPr marL="0" indent="0">
                  <a:buNone/>
                </a:pPr>
                <a:r>
                  <a:rPr lang="en-US" sz="2000" dirty="0"/>
                  <a:t>integers,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1 </a:t>
                </a:r>
                <a:r>
                  <a:rPr lang="en-US" sz="2000" dirty="0"/>
                  <a:t>runs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) time to compute max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 is the maximum capacity of any edge.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/>
              <a:t>algorithm</a:t>
            </a:r>
            <a:br>
              <a:rPr lang="en-US" sz="3200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Worst case running time </a:t>
            </a:r>
            <a:r>
              <a:rPr lang="en-US" sz="2800" b="1" dirty="0">
                <a:solidFill>
                  <a:srgbClr val="002060"/>
                </a:solidFill>
              </a:rPr>
              <a:t>on networks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with </a:t>
            </a:r>
            <a:r>
              <a:rPr lang="en-US" sz="2800" b="1" dirty="0">
                <a:solidFill>
                  <a:srgbClr val="0070C0"/>
                </a:solidFill>
              </a:rPr>
              <a:t>real </a:t>
            </a:r>
            <a:r>
              <a:rPr lang="en-US" sz="2800" b="1" dirty="0">
                <a:solidFill>
                  <a:srgbClr val="002060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exists an infinite sequence of  augmenting paths such that even asymptotically,  the flow will be less than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>
                <a:blip r:embed="rId2"/>
                <a:stretch>
                  <a:fillRect l="-1719" r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8200" y="2743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482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H="1">
            <a:off x="1219200" y="2439889"/>
            <a:ext cx="2566211" cy="2741711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5" grpId="0" build="p"/>
      <p:bldP spid="44" grpId="0"/>
      <p:bldP spid="27" grpId="0" animBg="1"/>
      <p:bldP spid="20" grpId="0"/>
      <p:bldP spid="81" grpId="0"/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algorithms for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rgbClr val="0070C0"/>
                    </a:solidFill>
                  </a:rPr>
                  <a:t>Algorithm 2</a:t>
                </a:r>
                <a:br>
                  <a:rPr lang="en-US" sz="2800" dirty="0"/>
                </a:br>
                <a:r>
                  <a:rPr lang="en-US" sz="28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2060"/>
                  </a:solidFill>
                </a:endParaRPr>
              </a:p>
              <a:p>
                <a:pPr algn="ctr"/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t="-813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8100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Rounding </a:t>
            </a:r>
            <a:r>
              <a:rPr lang="en-US" dirty="0"/>
              <a:t>of a matrix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081213"/>
            <a:ext cx="7772400" cy="1500187"/>
          </a:xfrm>
        </p:spPr>
        <p:txBody>
          <a:bodyPr/>
          <a:lstStyle/>
          <a:p>
            <a:pPr algn="ctr"/>
            <a:br>
              <a:rPr lang="en-US" sz="2800" dirty="0"/>
            </a:br>
            <a:r>
              <a:rPr lang="en-US" sz="2800" b="1" dirty="0">
                <a:solidFill>
                  <a:schemeClr val="tx1"/>
                </a:solidFill>
              </a:rPr>
              <a:t>A motivating application of </a:t>
            </a:r>
          </a:p>
          <a:p>
            <a:pPr algn="ctr"/>
            <a:r>
              <a:rPr lang="en-US" sz="2800" b="1" dirty="0">
                <a:solidFill>
                  <a:srgbClr val="006C31"/>
                </a:solidFill>
              </a:rPr>
              <a:t>Max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In each iteration, </a:t>
                </a:r>
              </a:p>
              <a:p>
                <a:pPr marL="0" indent="0">
                  <a:buNone/>
                </a:pPr>
                <a:r>
                  <a:rPr lang="en-US" sz="1800" dirty="0"/>
                  <a:t>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new algorithm will emerge from</a:t>
                </a:r>
              </a:p>
              <a:p>
                <a:pPr marL="0" indent="0">
                  <a:buNone/>
                </a:pPr>
                <a:r>
                  <a:rPr lang="en-US" sz="1800" dirty="0"/>
                  <a:t> a better understanding of </a:t>
                </a:r>
              </a:p>
              <a:p>
                <a:pPr marL="0" indent="0" algn="ctr">
                  <a:buNone/>
                </a:pPr>
                <a:r>
                  <a:rPr lang="en-US" sz="1800" u="sng" dirty="0">
                    <a:solidFill>
                      <a:srgbClr val="7030A0"/>
                    </a:solidFill>
                  </a:rPr>
                  <a:t>disappearance/re-appearance </a:t>
                </a:r>
                <a:r>
                  <a:rPr lang="en-US" sz="1800" dirty="0"/>
                  <a:t>  of an edge.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 rotWithShape="1">
                <a:blip r:embed="rId3"/>
                <a:stretch>
                  <a:fillRect l="-101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24400" y="2819400"/>
            <a:ext cx="3056606" cy="928958"/>
            <a:chOff x="4724400" y="2819400"/>
            <a:chExt cx="3056606" cy="928958"/>
          </a:xfrm>
        </p:grpSpPr>
        <p:sp>
          <p:nvSpPr>
            <p:cNvPr id="2" name="Smiley Face 1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But it may 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/>
                    <a:t> again.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113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In each iteration, 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This algorithm ensures that an edge can </a:t>
                </a:r>
                <a:r>
                  <a:rPr lang="en-US" sz="1800" dirty="0">
                    <a:solidFill>
                      <a:srgbClr val="7030A0"/>
                    </a:solidFill>
                  </a:rPr>
                  <a:t>disappear</a:t>
                </a:r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7030A0"/>
                    </a:solidFill>
                  </a:rPr>
                  <a:t>re-appear</a:t>
                </a:r>
                <a:r>
                  <a:rPr lang="en-US" sz="1800" dirty="0"/>
                  <a:t>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times.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4258926" y="4114800"/>
            <a:ext cx="4808874" cy="1524000"/>
          </a:xfrm>
          <a:prstGeom prst="cloudCallout">
            <a:avLst>
              <a:gd name="adj1" fmla="val -20473"/>
              <a:gd name="adj2" fmla="val 8149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modify the </a:t>
            </a:r>
            <a:r>
              <a:rPr lang="en-US" b="1" dirty="0">
                <a:solidFill>
                  <a:schemeClr val="tx1"/>
                </a:solidFill>
              </a:rPr>
              <a:t>FF</a:t>
            </a:r>
            <a:r>
              <a:rPr lang="en-US" dirty="0">
                <a:solidFill>
                  <a:schemeClr val="tx1"/>
                </a:solidFill>
              </a:rPr>
              <a:t> algorithm so that the number of times an edge disappears has a polynomial bound ?</a:t>
            </a:r>
          </a:p>
        </p:txBody>
      </p:sp>
    </p:spTree>
    <p:extLst>
      <p:ext uri="{BB962C8B-B14F-4D97-AF65-F5344CB8AC3E}">
        <p14:creationId xmlns:p14="http://schemas.microsoft.com/office/powerpoint/2010/main" val="21856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p"/>
      <p:bldP spid="2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Ponder over it before coming to the next class </a:t>
            </a:r>
            <a:r>
              <a:rPr lang="en-US" sz="2000" dirty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3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/>
              <a:t>algorithm</a:t>
            </a:r>
            <a:br>
              <a:rPr lang="en-US" sz="3200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Worst case running time </a:t>
            </a:r>
            <a:r>
              <a:rPr lang="en-US" sz="2800" b="1" dirty="0">
                <a:solidFill>
                  <a:srgbClr val="002060"/>
                </a:solidFill>
              </a:rPr>
              <a:t>on networks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with </a:t>
            </a:r>
            <a:r>
              <a:rPr lang="en-US" sz="2800" b="1" dirty="0">
                <a:solidFill>
                  <a:srgbClr val="0070C0"/>
                </a:solidFill>
              </a:rPr>
              <a:t>real </a:t>
            </a:r>
            <a:r>
              <a:rPr lang="en-US" sz="2800" b="1" dirty="0">
                <a:solidFill>
                  <a:srgbClr val="002060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Suppose we send flow along this path.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the following slides, we shall construct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augmenting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>
                <a:blip r:embed="rId2"/>
                <a:stretch>
                  <a:fillRect l="-1719" r="-2292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8200" y="2743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482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469964" y="3505200"/>
            <a:ext cx="1721036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3048000"/>
            <a:ext cx="1676400" cy="3824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77731" y="3048000"/>
            <a:ext cx="1" cy="10668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loud Callout 48"/>
              <p:cNvSpPr/>
              <p:nvPr/>
            </p:nvSpPr>
            <p:spPr>
              <a:xfrm>
                <a:off x="4365718" y="3276600"/>
                <a:ext cx="4876800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What will be the residual capacity of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in the residual network at stage ?</a:t>
                </a:r>
              </a:p>
            </p:txBody>
          </p:sp>
        </mc:Choice>
        <mc:Fallback xmlns="">
          <p:sp>
            <p:nvSpPr>
              <p:cNvPr id="49" name="Cloud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18" y="3276600"/>
                <a:ext cx="4876800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172200" y="4876800"/>
                <a:ext cx="1152751" cy="3755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876800"/>
                <a:ext cx="1152751" cy="375552"/>
              </a:xfrm>
              <a:prstGeom prst="rect">
                <a:avLst/>
              </a:prstGeom>
              <a:blipFill rotWithShape="1">
                <a:blip r:embed="rId13"/>
                <a:stretch>
                  <a:fillRect l="-4188" t="-4688" r="-7330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5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5" grpId="0" build="p"/>
      <p:bldP spid="44" grpId="0"/>
      <p:bldP spid="27" grpId="0" animBg="1"/>
      <p:bldP spid="20" grpId="0"/>
      <p:bldP spid="81" grpId="0"/>
      <p:bldP spid="96" grpId="0"/>
      <p:bldP spid="49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>
            <a:off x="2514600" y="2057400"/>
            <a:ext cx="1676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38200" y="3430488"/>
            <a:ext cx="1676400" cy="146542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514599" y="2057400"/>
            <a:ext cx="0" cy="28194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76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565863" y="3584377"/>
            <a:ext cx="1625137" cy="144482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3048000"/>
            <a:ext cx="1676400" cy="3824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2514599" y="3048000"/>
            <a:ext cx="1" cy="1981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own Ribbon 47"/>
              <p:cNvSpPr/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8" name="Down Ribbon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6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Suppose after stage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dirty="0"/>
                  <a:t>, we select the next 4 augmenting paths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Repeat  sequence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800" dirty="0"/>
                  <a:t>&gt; infinitely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2"/>
                <a:stretch>
                  <a:fillRect l="-1493" t="-674" b="-2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477731" y="3505200"/>
            <a:ext cx="1789469" cy="708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1981200"/>
            <a:ext cx="1639531" cy="14492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77731" y="1981200"/>
            <a:ext cx="36869" cy="22830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Down Ribbon 48"/>
              <p:cNvSpPr/>
              <p:nvPr/>
            </p:nvSpPr>
            <p:spPr>
              <a:xfrm>
                <a:off x="6578993" y="2232511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9" name="Down Ribbon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993" y="2232511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4267200" y="3657600"/>
                <a:ext cx="4876800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What will be the residual capacity of  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in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at this stage ?</a:t>
                </a: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57600"/>
                <a:ext cx="4876800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72200" y="5334000"/>
                <a:ext cx="1152751" cy="3755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334000"/>
                <a:ext cx="1152751" cy="375552"/>
              </a:xfrm>
              <a:prstGeom prst="rect">
                <a:avLst/>
              </a:prstGeom>
              <a:blipFill rotWithShape="1">
                <a:blip r:embed="rId13"/>
                <a:stretch>
                  <a:fillRect l="-4188" t="-4688" r="-7330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81600" y="5791200"/>
            <a:ext cx="292766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Make right inferences now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250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49" grpId="0" animBg="1"/>
      <p:bldP spid="49" grpId="1" animBg="1"/>
      <p:bldP spid="2" grpId="0" animBg="1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</a:t>
                </a:r>
              </a:p>
              <a:p>
                <a:r>
                  <a:rPr lang="en-US" sz="1800" dirty="0"/>
                  <a:t>Make inference to show that in limits, the flow will reach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1+2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:r>
                  <a:rPr lang="en-US" sz="2000" b="1" dirty="0"/>
                  <a:t>&lt;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00600"/>
              </a:xfrm>
              <a:blipFill rotWithShape="1">
                <a:blip r:embed="rId2"/>
                <a:stretch>
                  <a:fillRect l="-1662" t="-635" r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19745" y="251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19745" y="3505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1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network with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6</a:t>
                </a:r>
                <a:r>
                  <a:rPr lang="en-US" sz="2000" dirty="0"/>
                  <a:t> nodes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9 </a:t>
                </a:r>
                <a:r>
                  <a:rPr lang="en-US" sz="2000" dirty="0"/>
                  <a:t>edges and  capacities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on which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dirty="0"/>
                  <a:t>may </a:t>
                </a:r>
                <a:r>
                  <a:rPr lang="en-US" sz="2000" u="sng" dirty="0"/>
                  <a:t>never terminate </a:t>
                </a:r>
                <a:r>
                  <a:rPr lang="en-US" sz="2000" dirty="0"/>
                  <a:t>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which is “</a:t>
                </a:r>
                <a:r>
                  <a:rPr lang="en-US" sz="2000" b="1" dirty="0"/>
                  <a:t>integral</a:t>
                </a:r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24000" y="3730823"/>
            <a:ext cx="1733364" cy="310754"/>
            <a:chOff x="1524000" y="3349823"/>
            <a:chExt cx="1733364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524000" y="3349823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   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   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628940" cy="307777"/>
            <a:chOff x="1752600" y="4264223"/>
            <a:chExt cx="162894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596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0       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0     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524000" y="3727846"/>
            <a:ext cx="1847922" cy="310754"/>
            <a:chOff x="1600200" y="3349823"/>
            <a:chExt cx="1847922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0.67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 0.67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3628" y="4645223"/>
            <a:ext cx="1539172" cy="307777"/>
            <a:chOff x="1752600" y="4264223"/>
            <a:chExt cx="1539172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0.33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0.33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59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9" grpId="0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477745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420514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63052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698277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228600" y="59436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always exists !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192479" y="59436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can be computed  efficiently.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010400" y="5943600"/>
            <a:ext cx="21336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Max Flow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5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28057680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18842550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2190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849669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123753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624871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3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718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90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728223" y="1415534"/>
            <a:ext cx="5634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4891542" y="1415534"/>
            <a:ext cx="5747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096000" y="3017520"/>
            <a:ext cx="152400" cy="2133600"/>
            <a:chOff x="3276600" y="2887980"/>
            <a:chExt cx="152400" cy="2133600"/>
          </a:xfrm>
        </p:grpSpPr>
        <p:sp>
          <p:nvSpPr>
            <p:cNvPr id="24" name="Oval 23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67600" y="2971800"/>
            <a:ext cx="152400" cy="2133600"/>
            <a:chOff x="3276600" y="2887980"/>
            <a:chExt cx="152400" cy="2133600"/>
          </a:xfrm>
        </p:grpSpPr>
        <p:sp>
          <p:nvSpPr>
            <p:cNvPr id="31" name="Oval 30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5410200" y="3962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53400" y="38862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226082" y="3101882"/>
            <a:ext cx="1317718" cy="1851118"/>
            <a:chOff x="6226082" y="3101882"/>
            <a:chExt cx="1317718" cy="1851118"/>
          </a:xfrm>
        </p:grpSpPr>
        <p:cxnSp>
          <p:nvCxnSpPr>
            <p:cNvPr id="3" name="Straight Arrow Connector 2"/>
            <p:cNvCxnSpPr>
              <a:endCxn id="31" idx="3"/>
            </p:cNvCxnSpPr>
            <p:nvPr/>
          </p:nvCxnSpPr>
          <p:spPr>
            <a:xfrm>
              <a:off x="6248400" y="3101882"/>
              <a:ext cx="12415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5"/>
              <a:endCxn id="32" idx="2"/>
            </p:cNvCxnSpPr>
            <p:nvPr/>
          </p:nvCxnSpPr>
          <p:spPr>
            <a:xfrm>
              <a:off x="6226082" y="3147602"/>
              <a:ext cx="1241518" cy="502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1"/>
            </p:cNvCxnSpPr>
            <p:nvPr/>
          </p:nvCxnSpPr>
          <p:spPr>
            <a:xfrm>
              <a:off x="6248400" y="3169920"/>
              <a:ext cx="1241518" cy="11119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4" idx="0"/>
            </p:cNvCxnSpPr>
            <p:nvPr/>
          </p:nvCxnSpPr>
          <p:spPr>
            <a:xfrm>
              <a:off x="6226082" y="3169920"/>
              <a:ext cx="1317718" cy="1783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226082" y="3124200"/>
            <a:ext cx="1317718" cy="1905000"/>
            <a:chOff x="6226082" y="3124200"/>
            <a:chExt cx="1317718" cy="190500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6248400" y="441960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8" idx="7"/>
            </p:cNvCxnSpPr>
            <p:nvPr/>
          </p:nvCxnSpPr>
          <p:spPr>
            <a:xfrm flipV="1">
              <a:off x="6226082" y="3733800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248400" y="4343400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8" idx="7"/>
            </p:cNvCxnSpPr>
            <p:nvPr/>
          </p:nvCxnSpPr>
          <p:spPr>
            <a:xfrm flipV="1">
              <a:off x="6226082" y="3124200"/>
              <a:ext cx="1263836" cy="12034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226082" y="3101882"/>
            <a:ext cx="1263836" cy="1873436"/>
            <a:chOff x="6226082" y="3101882"/>
            <a:chExt cx="1263836" cy="1873436"/>
          </a:xfrm>
        </p:grpSpPr>
        <p:cxnSp>
          <p:nvCxnSpPr>
            <p:cNvPr id="43" name="Straight Arrow Connector 42"/>
            <p:cNvCxnSpPr>
              <a:endCxn id="31" idx="3"/>
            </p:cNvCxnSpPr>
            <p:nvPr/>
          </p:nvCxnSpPr>
          <p:spPr>
            <a:xfrm flipV="1">
              <a:off x="6228080" y="3101882"/>
              <a:ext cx="1261838" cy="5557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248400" y="3687945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248400" y="372618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34" idx="1"/>
            </p:cNvCxnSpPr>
            <p:nvPr/>
          </p:nvCxnSpPr>
          <p:spPr>
            <a:xfrm>
              <a:off x="6226082" y="3733800"/>
              <a:ext cx="1263836" cy="12415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172200" y="3169920"/>
            <a:ext cx="1371600" cy="1859280"/>
            <a:chOff x="6172200" y="3169920"/>
            <a:chExt cx="1371600" cy="185928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6248400" y="5029199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6172200" y="4435382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172200" y="3733800"/>
              <a:ext cx="1371600" cy="12954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9" idx="0"/>
            </p:cNvCxnSpPr>
            <p:nvPr/>
          </p:nvCxnSpPr>
          <p:spPr>
            <a:xfrm flipV="1">
              <a:off x="6172200" y="3169920"/>
              <a:ext cx="1317718" cy="18288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5486400" y="3147602"/>
            <a:ext cx="631918" cy="1927318"/>
            <a:chOff x="5486400" y="3147602"/>
            <a:chExt cx="631918" cy="1927318"/>
          </a:xfrm>
        </p:grpSpPr>
        <p:cxnSp>
          <p:nvCxnSpPr>
            <p:cNvPr id="74" name="Straight Arrow Connector 73"/>
            <p:cNvCxnSpPr>
              <a:stCxn id="35" idx="0"/>
              <a:endCxn id="24" idx="3"/>
            </p:cNvCxnSpPr>
            <p:nvPr/>
          </p:nvCxnSpPr>
          <p:spPr>
            <a:xfrm flipV="1">
              <a:off x="5486400" y="3147602"/>
              <a:ext cx="631918" cy="814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5" idx="4"/>
              <a:endCxn id="29" idx="2"/>
            </p:cNvCxnSpPr>
            <p:nvPr/>
          </p:nvCxnSpPr>
          <p:spPr>
            <a:xfrm>
              <a:off x="5486400" y="4114800"/>
              <a:ext cx="609600" cy="960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35" idx="7"/>
              <a:endCxn id="27" idx="2"/>
            </p:cNvCxnSpPr>
            <p:nvPr/>
          </p:nvCxnSpPr>
          <p:spPr>
            <a:xfrm flipV="1">
              <a:off x="5540282" y="36957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35" idx="6"/>
              <a:endCxn id="28" idx="1"/>
            </p:cNvCxnSpPr>
            <p:nvPr/>
          </p:nvCxnSpPr>
          <p:spPr>
            <a:xfrm>
              <a:off x="5562600" y="40386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597682" y="3101882"/>
            <a:ext cx="631918" cy="1927318"/>
            <a:chOff x="7597682" y="3101882"/>
            <a:chExt cx="631918" cy="1927318"/>
          </a:xfrm>
        </p:grpSpPr>
        <p:cxnSp>
          <p:nvCxnSpPr>
            <p:cNvPr id="86" name="Straight Arrow Connector 85"/>
            <p:cNvCxnSpPr>
              <a:stCxn id="31" idx="5"/>
              <a:endCxn id="36" idx="0"/>
            </p:cNvCxnSpPr>
            <p:nvPr/>
          </p:nvCxnSpPr>
          <p:spPr>
            <a:xfrm>
              <a:off x="7597682" y="3101882"/>
              <a:ext cx="631918" cy="7843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36" idx="4"/>
            </p:cNvCxnSpPr>
            <p:nvPr/>
          </p:nvCxnSpPr>
          <p:spPr>
            <a:xfrm flipV="1">
              <a:off x="7620000" y="4038600"/>
              <a:ext cx="6096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3" idx="5"/>
              <a:endCxn id="36" idx="3"/>
            </p:cNvCxnSpPr>
            <p:nvPr/>
          </p:nvCxnSpPr>
          <p:spPr>
            <a:xfrm flipV="1">
              <a:off x="7597682" y="4016282"/>
              <a:ext cx="578036" cy="373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6" idx="1"/>
            </p:cNvCxnSpPr>
            <p:nvPr/>
          </p:nvCxnSpPr>
          <p:spPr>
            <a:xfrm>
              <a:off x="7620000" y="3695700"/>
              <a:ext cx="555718" cy="212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690556" y="3200400"/>
            <a:ext cx="307329" cy="1404610"/>
            <a:chOff x="7690556" y="3200400"/>
            <a:chExt cx="307329" cy="1404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408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633156" y="3276600"/>
            <a:ext cx="301685" cy="1328410"/>
            <a:chOff x="5633156" y="3276600"/>
            <a:chExt cx="301685" cy="1328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blipFill rotWithShape="1">
                <a:blip r:embed="rId15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blipFill rotWithShape="1">
                <a:blip r:embed="rId16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blipFill rotWithShape="1">
                <a:blip r:embed="rId17"/>
                <a:stretch>
                  <a:fillRect r="-138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blipFill rotWithShape="1">
                <a:blip r:embed="rId18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blipFill rotWithShape="1">
                <a:blip r:embed="rId14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blipFill rotWithShape="1">
                <a:blip r:embed="rId19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blipFill rotWithShape="1">
                <a:blip r:embed="rId20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blipFill rotWithShape="1">
                <a:blip r:embed="rId14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5818141" y="2602468"/>
            <a:ext cx="6348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rows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13746" y="2590800"/>
            <a:ext cx="9730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019800"/>
            <a:ext cx="87811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Show that an integral max flow gives a solution to the matrix rounding problem.</a:t>
            </a:r>
          </a:p>
        </p:txBody>
      </p:sp>
    </p:spTree>
    <p:extLst>
      <p:ext uri="{BB962C8B-B14F-4D97-AF65-F5344CB8AC3E}">
        <p14:creationId xmlns:p14="http://schemas.microsoft.com/office/powerpoint/2010/main" val="38301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5" grpId="0" animBg="1"/>
      <p:bldP spid="36" grpId="0" animBg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8" grpId="0"/>
      <p:bldP spid="129" grpId="0"/>
      <p:bldP spid="130" grpId="0"/>
      <p:bldP spid="131" grpId="0" animBg="1"/>
      <p:bldP spid="132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Polynomial time </a:t>
            </a:r>
            <a:r>
              <a:rPr lang="en-US" sz="2000" b="1" dirty="0"/>
              <a:t>algorithm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Polynomial time </a:t>
            </a:r>
            <a:r>
              <a:rPr lang="en-US" sz="3200" b="1" dirty="0"/>
              <a:t>algorithms for Max-Flow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A natural question</a:t>
            </a:r>
            <a:r>
              <a:rPr lang="en-US" sz="2000" dirty="0"/>
              <a:t>: How to </a:t>
            </a:r>
            <a:r>
              <a:rPr lang="en-US" sz="2000" dirty="0">
                <a:solidFill>
                  <a:srgbClr val="002060"/>
                </a:solidFill>
              </a:rPr>
              <a:t>achieve polynomial running time 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6C31"/>
                </a:solidFill>
              </a:rPr>
              <a:t>A natural idea</a:t>
            </a:r>
            <a:r>
              <a:rPr lang="en-US" sz="2000" dirty="0"/>
              <a:t>: </a:t>
            </a:r>
          </a:p>
          <a:p>
            <a:pPr marL="0" indent="0" algn="ctr">
              <a:buNone/>
            </a:pPr>
            <a:r>
              <a:rPr lang="en-US" sz="2000" dirty="0"/>
              <a:t>Select the path of </a:t>
            </a:r>
            <a:r>
              <a:rPr lang="en-US" sz="2000" u="sng" dirty="0"/>
              <a:t>maximum</a:t>
            </a:r>
            <a:r>
              <a:rPr lang="en-US" sz="2000" dirty="0"/>
              <a:t> capacity.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3581400" y="2514600"/>
            <a:ext cx="5486400" cy="129540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select the paths in Ford-Fulkerson algorithm </a:t>
            </a:r>
            <a:r>
              <a:rPr lang="en-US" b="1" dirty="0">
                <a:solidFill>
                  <a:srgbClr val="002060"/>
                </a:solidFill>
              </a:rPr>
              <a:t>cleverly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47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algorithms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1</a:t>
            </a:r>
            <a:br>
              <a:rPr lang="en-US" sz="2800" dirty="0"/>
            </a:br>
            <a:r>
              <a:rPr lang="en-US" sz="2800" b="1" dirty="0">
                <a:solidFill>
                  <a:srgbClr val="002060"/>
                </a:solidFill>
              </a:rPr>
              <a:t>For Networks with </a:t>
            </a:r>
            <a:r>
              <a:rPr lang="en-US" sz="2800" b="1" dirty="0">
                <a:solidFill>
                  <a:srgbClr val="C00000"/>
                </a:solidFill>
              </a:rPr>
              <a:t>integer</a:t>
            </a:r>
            <a:r>
              <a:rPr lang="en-US" sz="2800" b="1" dirty="0">
                <a:solidFill>
                  <a:srgbClr val="002060"/>
                </a:solidFill>
              </a:rPr>
              <a:t> capacities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4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order to show that this algorithm takes polynomial time, we shall </a:t>
            </a:r>
            <a:r>
              <a:rPr lang="en-US" sz="2000" b="1" u="sng" dirty="0">
                <a:solidFill>
                  <a:srgbClr val="7030A0"/>
                </a:solidFill>
              </a:rPr>
              <a:t>reformulate</a:t>
            </a:r>
            <a:r>
              <a:rPr lang="en-US" sz="2000" dirty="0"/>
              <a:t> this algorithm. </a:t>
            </a:r>
          </a:p>
          <a:p>
            <a:pPr marL="0" indent="0">
              <a:buNone/>
            </a:pPr>
            <a:r>
              <a:rPr lang="en-US" sz="2000" dirty="0"/>
              <a:t>This will help in the analysis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55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p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17960</TotalTime>
  <Words>2454</Words>
  <Application>Microsoft Macintosh PowerPoint</Application>
  <PresentationFormat>On-screen Show (4:3)</PresentationFormat>
  <Paragraphs>644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Rounding of a matrix</vt:lpstr>
      <vt:lpstr>Integrality of max-flow</vt:lpstr>
      <vt:lpstr>Rounding of a matrix </vt:lpstr>
      <vt:lpstr>Rounding of a matrix </vt:lpstr>
      <vt:lpstr>Ford Fulkerson algorithm</vt:lpstr>
      <vt:lpstr>Polynomial time algorithms for Max-Flow</vt:lpstr>
      <vt:lpstr>Polynomial Time algorithms for max-flow</vt:lpstr>
      <vt:lpstr>Algorithm 1  </vt:lpstr>
      <vt:lpstr>Algorithm 1  </vt:lpstr>
      <vt:lpstr>PowerPoint Presentation</vt:lpstr>
      <vt:lpstr>PowerPoint Presentation</vt:lpstr>
      <vt:lpstr>PowerPoint Presentation</vt:lpstr>
      <vt:lpstr>PowerPoint Presentation</vt:lpstr>
      <vt:lpstr>Algorithm 1  </vt:lpstr>
      <vt:lpstr>Algorithm 1  </vt:lpstr>
      <vt:lpstr>Ford Fulkerson algorithm </vt:lpstr>
      <vt:lpstr>A non-terminating example for  networks with real edge weights</vt:lpstr>
      <vt:lpstr>Polynomial Time algorithms for max-flow</vt:lpstr>
      <vt:lpstr>Ford Fulkerson Algorithm </vt:lpstr>
      <vt:lpstr>Algorithm 2  </vt:lpstr>
      <vt:lpstr>Algorithm 2  </vt:lpstr>
      <vt:lpstr>Ford Fulkerson algorithm 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1339</cp:revision>
  <dcterms:created xsi:type="dcterms:W3CDTF">2011-12-03T04:13:03Z</dcterms:created>
  <dcterms:modified xsi:type="dcterms:W3CDTF">2024-09-23T02:14:03Z</dcterms:modified>
</cp:coreProperties>
</file>