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274" r:id="rId2"/>
    <p:sldId id="617" r:id="rId3"/>
    <p:sldId id="618" r:id="rId4"/>
    <p:sldId id="619" r:id="rId5"/>
    <p:sldId id="653" r:id="rId6"/>
    <p:sldId id="621" r:id="rId7"/>
    <p:sldId id="622" r:id="rId8"/>
    <p:sldId id="623" r:id="rId9"/>
    <p:sldId id="624" r:id="rId10"/>
    <p:sldId id="654" r:id="rId11"/>
    <p:sldId id="655" r:id="rId12"/>
    <p:sldId id="638" r:id="rId13"/>
    <p:sldId id="637" r:id="rId14"/>
    <p:sldId id="592" r:id="rId15"/>
    <p:sldId id="643" r:id="rId16"/>
    <p:sldId id="625" r:id="rId17"/>
    <p:sldId id="533" r:id="rId18"/>
    <p:sldId id="652" r:id="rId19"/>
    <p:sldId id="594" r:id="rId20"/>
    <p:sldId id="596" r:id="rId21"/>
    <p:sldId id="595" r:id="rId22"/>
    <p:sldId id="555" r:id="rId23"/>
    <p:sldId id="620" r:id="rId24"/>
    <p:sldId id="564" r:id="rId25"/>
    <p:sldId id="647" r:id="rId26"/>
    <p:sldId id="591" r:id="rId27"/>
    <p:sldId id="650" r:id="rId28"/>
    <p:sldId id="641" r:id="rId29"/>
    <p:sldId id="648" r:id="rId30"/>
    <p:sldId id="649" r:id="rId31"/>
    <p:sldId id="65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8E5C9A-18D8-E449-8E9F-94BFD04C52D0}" v="36" dt="2024-09-29T01:45:53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F58E5C9A-18D8-E449-8E9F-94BFD04C52D0}"/>
    <pc:docChg chg="custSel addSld modSld">
      <pc:chgData name="Raghunath Tewari" userId="2638bdda-d406-4938-a2a6-e4e967acb772" providerId="ADAL" clId="{F58E5C9A-18D8-E449-8E9F-94BFD04C52D0}" dt="2024-09-29T01:45:53.674" v="54" actId="20577"/>
      <pc:docMkLst>
        <pc:docMk/>
      </pc:docMkLst>
      <pc:sldChg chg="delSp mod delAnim">
        <pc:chgData name="Raghunath Tewari" userId="2638bdda-d406-4938-a2a6-e4e967acb772" providerId="ADAL" clId="{F58E5C9A-18D8-E449-8E9F-94BFD04C52D0}" dt="2024-09-28T05:20:15.003" v="1" actId="478"/>
        <pc:sldMkLst>
          <pc:docMk/>
          <pc:sldMk cId="1825646595" sldId="533"/>
        </pc:sldMkLst>
        <pc:spChg chg="del">
          <ac:chgData name="Raghunath Tewari" userId="2638bdda-d406-4938-a2a6-e4e967acb772" providerId="ADAL" clId="{F58E5C9A-18D8-E449-8E9F-94BFD04C52D0}" dt="2024-09-28T05:20:15.003" v="1" actId="478"/>
          <ac:spMkLst>
            <pc:docMk/>
            <pc:sldMk cId="1825646595" sldId="533"/>
            <ac:spMk id="2" creationId="{00000000-0000-0000-0000-000000000000}"/>
          </ac:spMkLst>
        </pc:spChg>
      </pc:sldChg>
      <pc:sldChg chg="addSp modSp mod modAnim">
        <pc:chgData name="Raghunath Tewari" userId="2638bdda-d406-4938-a2a6-e4e967acb772" providerId="ADAL" clId="{F58E5C9A-18D8-E449-8E9F-94BFD04C52D0}" dt="2024-09-29T01:45:53.674" v="54" actId="20577"/>
        <pc:sldMkLst>
          <pc:docMk/>
          <pc:sldMk cId="3644181465" sldId="595"/>
        </pc:sldMkLst>
        <pc:spChg chg="add mod">
          <ac:chgData name="Raghunath Tewari" userId="2638bdda-d406-4938-a2a6-e4e967acb772" providerId="ADAL" clId="{F58E5C9A-18D8-E449-8E9F-94BFD04C52D0}" dt="2024-09-29T01:45:53.674" v="54" actId="20577"/>
          <ac:spMkLst>
            <pc:docMk/>
            <pc:sldMk cId="3644181465" sldId="595"/>
            <ac:spMk id="8" creationId="{16DAC5EF-AD66-AEC6-816D-C02DA7A460BA}"/>
          </ac:spMkLst>
        </pc:spChg>
      </pc:sldChg>
      <pc:sldChg chg="modSp">
        <pc:chgData name="Raghunath Tewari" userId="2638bdda-d406-4938-a2a6-e4e967acb772" providerId="ADAL" clId="{F58E5C9A-18D8-E449-8E9F-94BFD04C52D0}" dt="2024-09-28T14:22:41.136" v="4"/>
        <pc:sldMkLst>
          <pc:docMk/>
          <pc:sldMk cId="3173754348" sldId="596"/>
        </pc:sldMkLst>
        <pc:spChg chg="mod">
          <ac:chgData name="Raghunath Tewari" userId="2638bdda-d406-4938-a2a6-e4e967acb772" providerId="ADAL" clId="{F58E5C9A-18D8-E449-8E9F-94BFD04C52D0}" dt="2024-09-28T14:22:41.136" v="4"/>
          <ac:spMkLst>
            <pc:docMk/>
            <pc:sldMk cId="3173754348" sldId="596"/>
            <ac:spMk id="25" creationId="{00000000-0000-0000-0000-000000000000}"/>
          </ac:spMkLst>
        </pc:spChg>
      </pc:sldChg>
      <pc:sldChg chg="add">
        <pc:chgData name="Raghunath Tewari" userId="2638bdda-d406-4938-a2a6-e4e967acb772" providerId="ADAL" clId="{F58E5C9A-18D8-E449-8E9F-94BFD04C52D0}" dt="2024-09-27T05:30:09.576" v="0"/>
        <pc:sldMkLst>
          <pc:docMk/>
          <pc:sldMk cId="686633828" sldId="617"/>
        </pc:sldMkLst>
      </pc:sldChg>
      <pc:sldChg chg="add">
        <pc:chgData name="Raghunath Tewari" userId="2638bdda-d406-4938-a2a6-e4e967acb772" providerId="ADAL" clId="{F58E5C9A-18D8-E449-8E9F-94BFD04C52D0}" dt="2024-09-27T05:30:09.576" v="0"/>
        <pc:sldMkLst>
          <pc:docMk/>
          <pc:sldMk cId="2887824734" sldId="618"/>
        </pc:sldMkLst>
      </pc:sldChg>
      <pc:sldChg chg="add">
        <pc:chgData name="Raghunath Tewari" userId="2638bdda-d406-4938-a2a6-e4e967acb772" providerId="ADAL" clId="{F58E5C9A-18D8-E449-8E9F-94BFD04C52D0}" dt="2024-09-27T05:30:09.576" v="0"/>
        <pc:sldMkLst>
          <pc:docMk/>
          <pc:sldMk cId="3573947617" sldId="619"/>
        </pc:sldMkLst>
      </pc:sldChg>
      <pc:sldChg chg="add">
        <pc:chgData name="Raghunath Tewari" userId="2638bdda-d406-4938-a2a6-e4e967acb772" providerId="ADAL" clId="{F58E5C9A-18D8-E449-8E9F-94BFD04C52D0}" dt="2024-09-27T05:30:09.576" v="0"/>
        <pc:sldMkLst>
          <pc:docMk/>
          <pc:sldMk cId="1128479657" sldId="621"/>
        </pc:sldMkLst>
      </pc:sldChg>
      <pc:sldChg chg="add">
        <pc:chgData name="Raghunath Tewari" userId="2638bdda-d406-4938-a2a6-e4e967acb772" providerId="ADAL" clId="{F58E5C9A-18D8-E449-8E9F-94BFD04C52D0}" dt="2024-09-27T05:30:09.576" v="0"/>
        <pc:sldMkLst>
          <pc:docMk/>
          <pc:sldMk cId="4197850287" sldId="622"/>
        </pc:sldMkLst>
      </pc:sldChg>
      <pc:sldChg chg="add">
        <pc:chgData name="Raghunath Tewari" userId="2638bdda-d406-4938-a2a6-e4e967acb772" providerId="ADAL" clId="{F58E5C9A-18D8-E449-8E9F-94BFD04C52D0}" dt="2024-09-27T05:30:09.576" v="0"/>
        <pc:sldMkLst>
          <pc:docMk/>
          <pc:sldMk cId="2217377531" sldId="623"/>
        </pc:sldMkLst>
      </pc:sldChg>
      <pc:sldChg chg="add">
        <pc:chgData name="Raghunath Tewari" userId="2638bdda-d406-4938-a2a6-e4e967acb772" providerId="ADAL" clId="{F58E5C9A-18D8-E449-8E9F-94BFD04C52D0}" dt="2024-09-27T05:30:09.576" v="0"/>
        <pc:sldMkLst>
          <pc:docMk/>
          <pc:sldMk cId="1791061223" sldId="624"/>
        </pc:sldMkLst>
      </pc:sldChg>
      <pc:sldChg chg="add">
        <pc:chgData name="Raghunath Tewari" userId="2638bdda-d406-4938-a2a6-e4e967acb772" providerId="ADAL" clId="{F58E5C9A-18D8-E449-8E9F-94BFD04C52D0}" dt="2024-09-27T05:30:09.576" v="0"/>
        <pc:sldMkLst>
          <pc:docMk/>
          <pc:sldMk cId="1272919706" sldId="637"/>
        </pc:sldMkLst>
      </pc:sldChg>
      <pc:sldChg chg="add">
        <pc:chgData name="Raghunath Tewari" userId="2638bdda-d406-4938-a2a6-e4e967acb772" providerId="ADAL" clId="{F58E5C9A-18D8-E449-8E9F-94BFD04C52D0}" dt="2024-09-27T05:30:09.576" v="0"/>
        <pc:sldMkLst>
          <pc:docMk/>
          <pc:sldMk cId="1009428243" sldId="638"/>
        </pc:sldMkLst>
      </pc:sldChg>
      <pc:sldChg chg="modSp mod">
        <pc:chgData name="Raghunath Tewari" userId="2638bdda-d406-4938-a2a6-e4e967acb772" providerId="ADAL" clId="{F58E5C9A-18D8-E449-8E9F-94BFD04C52D0}" dt="2024-09-29T01:26:39.972" v="20" actId="1035"/>
        <pc:sldMkLst>
          <pc:docMk/>
          <pc:sldMk cId="3954761373" sldId="651"/>
        </pc:sldMkLst>
        <pc:spChg chg="mod">
          <ac:chgData name="Raghunath Tewari" userId="2638bdda-d406-4938-a2a6-e4e967acb772" providerId="ADAL" clId="{F58E5C9A-18D8-E449-8E9F-94BFD04C52D0}" dt="2024-09-29T01:26:39.972" v="20" actId="1035"/>
          <ac:spMkLst>
            <pc:docMk/>
            <pc:sldMk cId="3954761373" sldId="651"/>
            <ac:spMk id="125" creationId="{00000000-0000-0000-0000-000000000000}"/>
          </ac:spMkLst>
        </pc:spChg>
        <pc:spChg chg="mod">
          <ac:chgData name="Raghunath Tewari" userId="2638bdda-d406-4938-a2a6-e4e967acb772" providerId="ADAL" clId="{F58E5C9A-18D8-E449-8E9F-94BFD04C52D0}" dt="2024-09-29T01:26:15.796" v="12" actId="1036"/>
          <ac:spMkLst>
            <pc:docMk/>
            <pc:sldMk cId="3954761373" sldId="651"/>
            <ac:spMk id="127" creationId="{00000000-0000-0000-0000-000000000000}"/>
          </ac:spMkLst>
        </pc:spChg>
      </pc:sldChg>
      <pc:sldChg chg="add">
        <pc:chgData name="Raghunath Tewari" userId="2638bdda-d406-4938-a2a6-e4e967acb772" providerId="ADAL" clId="{F58E5C9A-18D8-E449-8E9F-94BFD04C52D0}" dt="2024-09-27T05:30:09.576" v="0"/>
        <pc:sldMkLst>
          <pc:docMk/>
          <pc:sldMk cId="817148648" sldId="653"/>
        </pc:sldMkLst>
      </pc:sldChg>
      <pc:sldChg chg="add">
        <pc:chgData name="Raghunath Tewari" userId="2638bdda-d406-4938-a2a6-e4e967acb772" providerId="ADAL" clId="{F58E5C9A-18D8-E449-8E9F-94BFD04C52D0}" dt="2024-09-27T05:30:09.576" v="0"/>
        <pc:sldMkLst>
          <pc:docMk/>
          <pc:sldMk cId="2380580077" sldId="654"/>
        </pc:sldMkLst>
      </pc:sldChg>
      <pc:sldChg chg="add">
        <pc:chgData name="Raghunath Tewari" userId="2638bdda-d406-4938-a2a6-e4e967acb772" providerId="ADAL" clId="{F58E5C9A-18D8-E449-8E9F-94BFD04C52D0}" dt="2024-09-27T05:30:09.576" v="0"/>
        <pc:sldMkLst>
          <pc:docMk/>
          <pc:sldMk cId="1839764873" sldId="655"/>
        </pc:sldMkLst>
      </pc:sldChg>
    </pc:docChg>
  </pc:docChgLst>
  <pc:docChgLst>
    <pc:chgData name="Raghunath Tewari" userId="2638bdda-d406-4938-a2a6-e4e967acb772" providerId="ADAL" clId="{37D18C18-A7C6-2049-8BDB-752C6D7E09F4}"/>
    <pc:docChg chg="modSld">
      <pc:chgData name="Raghunath Tewari" userId="2638bdda-d406-4938-a2a6-e4e967acb772" providerId="ADAL" clId="{37D18C18-A7C6-2049-8BDB-752C6D7E09F4}" dt="2024-09-23T13:27:01.689" v="10" actId="20577"/>
      <pc:docMkLst>
        <pc:docMk/>
      </pc:docMkLst>
      <pc:sldChg chg="modSp mod">
        <pc:chgData name="Raghunath Tewari" userId="2638bdda-d406-4938-a2a6-e4e967acb772" providerId="ADAL" clId="{37D18C18-A7C6-2049-8BDB-752C6D7E09F4}" dt="2024-09-23T13:27:01.689" v="10" actId="20577"/>
        <pc:sldMkLst>
          <pc:docMk/>
          <pc:sldMk cId="0" sldId="274"/>
        </pc:sldMkLst>
        <pc:spChg chg="mod">
          <ac:chgData name="Raghunath Tewari" userId="2638bdda-d406-4938-a2a6-e4e967acb772" providerId="ADAL" clId="{37D18C18-A7C6-2049-8BDB-752C6D7E09F4}" dt="2024-09-23T13:26:58.238" v="8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37D18C18-A7C6-2049-8BDB-752C6D7E09F4}" dt="2024-09-23T13:27:01.689" v="10" actId="20577"/>
          <ac:spMkLst>
            <pc:docMk/>
            <pc:sldMk cId="0" sldId="2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.png"/><Relationship Id="rId3" Type="http://schemas.openxmlformats.org/officeDocument/2006/relationships/image" Target="../media/image1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1.png"/><Relationship Id="rId7" Type="http://schemas.openxmlformats.org/officeDocument/2006/relationships/image" Target="../media/image1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160.pn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20.png"/><Relationship Id="rId9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1.png"/><Relationship Id="rId7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>
                <a:solidFill>
                  <a:srgbClr val="C00000"/>
                </a:solidFill>
              </a:rPr>
              <a:t>Lecture 24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Generalization </a:t>
            </a:r>
            <a:r>
              <a:rPr lang="en-US" sz="2400" b="1" dirty="0">
                <a:solidFill>
                  <a:schemeClr val="tx1"/>
                </a:solidFill>
              </a:rPr>
              <a:t>of Maximum Flow -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9" name="Oval 108"/>
          <p:cNvSpPr/>
          <p:nvPr/>
        </p:nvSpPr>
        <p:spPr>
          <a:xfrm>
            <a:off x="4495800" y="3810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038600" y="2160541"/>
            <a:ext cx="1393918" cy="1671777"/>
            <a:chOff x="4038600" y="2160541"/>
            <a:chExt cx="1393918" cy="1671777"/>
          </a:xfrm>
        </p:grpSpPr>
        <p:cxnSp>
          <p:nvCxnSpPr>
            <p:cNvPr id="63" name="Straight Arrow Connector 62"/>
            <p:cNvCxnSpPr>
              <a:stCxn id="109" idx="0"/>
              <a:endCxn id="94" idx="4"/>
            </p:cNvCxnSpPr>
            <p:nvPr/>
          </p:nvCxnSpPr>
          <p:spPr>
            <a:xfrm flipH="1" flipV="1">
              <a:off x="4038600" y="2209800"/>
              <a:ext cx="533400" cy="1600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00" idx="3"/>
              <a:endCxn id="109" idx="7"/>
            </p:cNvCxnSpPr>
            <p:nvPr/>
          </p:nvCxnSpPr>
          <p:spPr>
            <a:xfrm flipH="1">
              <a:off x="4625882" y="2949482"/>
              <a:ext cx="806636" cy="8828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114800" y="2160541"/>
              <a:ext cx="1291855" cy="68117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>
            <a:off x="5410200" y="2819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22518" y="2362200"/>
            <a:ext cx="1196882" cy="501134"/>
            <a:chOff x="1622518" y="2362200"/>
            <a:chExt cx="1196882" cy="501134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22518" y="2492282"/>
              <a:ext cx="1040937" cy="37105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667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3537" y="2057400"/>
            <a:ext cx="1321263" cy="381000"/>
            <a:chOff x="2793537" y="2057400"/>
            <a:chExt cx="1321263" cy="38100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93537" y="2133600"/>
              <a:ext cx="1199206" cy="304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869737" y="3613666"/>
            <a:ext cx="1600200" cy="27253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00200" y="2937814"/>
            <a:ext cx="1117137" cy="67585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648200" y="2883932"/>
            <a:ext cx="2260137" cy="100226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91000" y="2133600"/>
            <a:ext cx="1977655" cy="538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6419" y="2187482"/>
            <a:ext cx="654236" cy="64256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743200" y="3537466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2200" y="2057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19005" y="5791200"/>
            <a:ext cx="471577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Using the last animation as a hint,</a:t>
            </a:r>
          </a:p>
          <a:p>
            <a:pPr algn="ctr"/>
            <a:r>
              <a:rPr lang="en-US" dirty="0"/>
              <a:t>make sincere attempts to think of the Theorem. </a:t>
            </a:r>
          </a:p>
        </p:txBody>
      </p:sp>
    </p:spTree>
    <p:extLst>
      <p:ext uri="{BB962C8B-B14F-4D97-AF65-F5344CB8AC3E}">
        <p14:creationId xmlns:p14="http://schemas.microsoft.com/office/powerpoint/2010/main" val="23805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“Keep following </a:t>
                </a:r>
                <a:r>
                  <a:rPr lang="en-US" sz="2000" u="sng" dirty="0"/>
                  <a:t>any stream of flow</a:t>
                </a:r>
                <a:r>
                  <a:rPr lang="en-US" sz="2000" dirty="0"/>
                  <a:t> originating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terminating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”.</a:t>
                </a:r>
              </a:p>
              <a:p>
                <a:r>
                  <a:rPr lang="en-US" sz="2000" dirty="0"/>
                  <a:t>If we reach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, we get a path</a:t>
                </a:r>
              </a:p>
              <a:p>
                <a:pPr lvl="1"/>
                <a:r>
                  <a:rPr lang="en-US" sz="1600" dirty="0"/>
                  <a:t>Reduce the flow on all edges of the path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/>
                  <a:t>The flow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reduces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dirty="0"/>
              </a:p>
              <a:p>
                <a:r>
                  <a:rPr lang="en-US" sz="2000" dirty="0"/>
                  <a:t>If we get into a loop</a:t>
                </a:r>
              </a:p>
              <a:p>
                <a:pPr lvl="1"/>
                <a:r>
                  <a:rPr lang="en-US" sz="1600" dirty="0"/>
                  <a:t>Reduce the flow on all  edges of the loop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/>
                  <a:t>The flow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is still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Based on the two cases, give a proof by </a:t>
                </a:r>
                <a:r>
                  <a:rPr lang="en-US" sz="1800" b="1" dirty="0"/>
                  <a:t>induction</a:t>
                </a:r>
                <a:r>
                  <a:rPr lang="en-US" sz="18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6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/>
          <a:lstStyle/>
          <a:p>
            <a:r>
              <a:rPr lang="en-US" sz="3600" b="1" dirty="0"/>
              <a:t>An </a:t>
            </a:r>
            <a:r>
              <a:rPr lang="en-US" sz="3600" b="1" dirty="0">
                <a:solidFill>
                  <a:srgbClr val="7030A0"/>
                </a:solidFill>
              </a:rPr>
              <a:t>inspirational</a:t>
            </a:r>
            <a:r>
              <a:rPr lang="en-US" sz="3600" b="1" dirty="0"/>
              <a:t>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2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Diagonal-Unit</a:t>
            </a:r>
            <a:r>
              <a:rPr lang="en-US" sz="3600" b="1" dirty="0"/>
              <a:t>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5684520"/>
            <a:ext cx="8727440" cy="6096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Problem</a:t>
            </a:r>
            <a:r>
              <a:rPr lang="en-US" sz="1800" b="0" dirty="0"/>
              <a:t>: Design an efficient algorithm to determine if we can transform a given </a:t>
            </a:r>
            <a:r>
              <a:rPr lang="en-US" sz="1800" dirty="0"/>
              <a:t>Boolean matrix</a:t>
            </a:r>
            <a:r>
              <a:rPr lang="en-US" sz="1800" b="0" dirty="0"/>
              <a:t> to a Diagonal-unit matrix using </a:t>
            </a:r>
            <a:r>
              <a:rPr lang="en-US" sz="1800" b="0" i="1" dirty="0"/>
              <a:t>any</a:t>
            </a:r>
            <a:r>
              <a:rPr lang="en-US" sz="1800" b="0" dirty="0"/>
              <a:t> sequence of swaps of rows or columns.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27601465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Content Placeholder 9"/>
              <p:cNvGraphicFramePr>
                <a:graphicFrameLocks/>
              </p:cNvGraphicFramePr>
              <p:nvPr/>
            </p:nvGraphicFramePr>
            <p:xfrm>
              <a:off x="55626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69008278"/>
                  </p:ext>
                </p:extLst>
              </p:nvPr>
            </p:nvGraphicFramePr>
            <p:xfrm>
              <a:off x="55626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885"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000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679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1786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679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1786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000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1786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0000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679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Right Arrow 1"/>
          <p:cNvSpPr/>
          <p:nvPr/>
        </p:nvSpPr>
        <p:spPr>
          <a:xfrm>
            <a:off x="4592320" y="3706368"/>
            <a:ext cx="817880" cy="713232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3" name="Curved Down Arrow 2"/>
          <p:cNvSpPr/>
          <p:nvPr/>
        </p:nvSpPr>
        <p:spPr>
          <a:xfrm>
            <a:off x="1905000" y="2057400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 flipH="1">
            <a:off x="1662421" y="5410200"/>
            <a:ext cx="1385579" cy="762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>
            <a:off x="304800" y="3810000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/>
          <p:cNvSpPr/>
          <p:nvPr/>
        </p:nvSpPr>
        <p:spPr>
          <a:xfrm flipV="1">
            <a:off x="3810000" y="3810000"/>
            <a:ext cx="731520" cy="1295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>
            <a:off x="335280" y="3200400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Left Arrow 24"/>
          <p:cNvSpPr/>
          <p:nvPr/>
        </p:nvSpPr>
        <p:spPr>
          <a:xfrm flipV="1">
            <a:off x="3840480" y="3124200"/>
            <a:ext cx="731520" cy="1295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65203" y="1383268"/>
                <a:ext cx="7357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Boolean matrix is a </a:t>
                </a:r>
                <a:r>
                  <a:rPr lang="en-US" b="1" dirty="0"/>
                  <a:t>Diagonal-Unit</a:t>
                </a:r>
                <a:r>
                  <a:rPr lang="en-US" dirty="0"/>
                  <a:t> matrix if all entries on its diagonal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03" y="1383268"/>
                <a:ext cx="735772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46" t="-8197" r="-4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36320" y="1008856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Definition</a:t>
            </a:r>
            <a:r>
              <a:rPr lang="en-US" dirty="0"/>
              <a:t>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2057400"/>
            <a:ext cx="21413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Row-swap</a:t>
            </a:r>
            <a:r>
              <a:rPr lang="en-US" dirty="0"/>
              <a:t> operation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46929" y="2052320"/>
            <a:ext cx="24568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Column-swap</a:t>
            </a:r>
            <a:r>
              <a:rPr lang="en-US" dirty="0"/>
              <a:t> operation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7400" y="2439908"/>
            <a:ext cx="23235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Diagonal-Unit</a:t>
            </a:r>
            <a:r>
              <a:rPr lang="en-US" dirty="0"/>
              <a:t> matrix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363" y="2428240"/>
            <a:ext cx="27242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 a </a:t>
            </a:r>
            <a:r>
              <a:rPr lang="en-US" b="1" dirty="0"/>
              <a:t>Diagonal-Unit</a:t>
            </a:r>
            <a:r>
              <a:rPr lang="en-US" dirty="0"/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12729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animBg="1"/>
      <p:bldP spid="2" grpId="0" animBg="1"/>
      <p:bldP spid="3" grpId="0" animBg="1"/>
      <p:bldP spid="3" grpId="1" animBg="1"/>
      <p:bldP spid="7" grpId="0" animBg="1"/>
      <p:bldP spid="7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12" grpId="0"/>
      <p:bldP spid="13" grpId="0"/>
      <p:bldP spid="14" grpId="0" animBg="1"/>
      <p:bldP spid="14" grpId="1" animBg="1"/>
      <p:bldP spid="22" grpId="0" animBg="1"/>
      <p:bldP spid="22" grpId="1" animBg="1"/>
      <p:bldP spid="15" grpId="0" animBg="1"/>
      <p:bldP spid="15" grpId="1" animBg="1"/>
      <p:bldP spid="23" grpId="0" animBg="1"/>
      <p:bldP spid="2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Generalization </a:t>
            </a:r>
            <a:r>
              <a:rPr lang="en-US" sz="2800" dirty="0"/>
              <a:t>of max-flow 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Part 2</a:t>
            </a:r>
            <a:br>
              <a:rPr lang="en-US" sz="2800" dirty="0"/>
            </a:br>
            <a:r>
              <a:rPr lang="en-US" sz="2800" b="1" dirty="0">
                <a:solidFill>
                  <a:schemeClr val="tx1"/>
                </a:solidFill>
              </a:rPr>
              <a:t>Extending the </a:t>
            </a:r>
            <a:r>
              <a:rPr lang="en-US" sz="2800" b="1" dirty="0">
                <a:solidFill>
                  <a:srgbClr val="006C31"/>
                </a:solidFill>
              </a:rPr>
              <a:t>capacity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2438400" y="4800600"/>
            <a:ext cx="41910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us first have a motivating problem that  is solved using this generalization.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3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Generalization </a:t>
            </a:r>
            <a:r>
              <a:rPr lang="en-US" sz="2800" dirty="0"/>
              <a:t>of max-flow 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Part 2</a:t>
            </a:r>
            <a:br>
              <a:rPr lang="en-US" sz="2800" dirty="0"/>
            </a:br>
            <a:r>
              <a:rPr lang="en-US" sz="2800" b="1" dirty="0">
                <a:solidFill>
                  <a:schemeClr val="tx1"/>
                </a:solidFill>
              </a:rPr>
              <a:t>Extending the </a:t>
            </a:r>
            <a:r>
              <a:rPr lang="en-US" sz="2800" b="1" dirty="0">
                <a:solidFill>
                  <a:srgbClr val="006C31"/>
                </a:solidFill>
              </a:rPr>
              <a:t>capacity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Survey Design Problem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(As a motivating example)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customers in market.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products to be surveyed.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b="1" dirty="0"/>
                  <a:t> : How to conduct the survey such that</a:t>
                </a:r>
              </a:p>
              <a:p>
                <a:r>
                  <a:rPr lang="en-US" sz="2000" dirty="0"/>
                  <a:t>A customer can review only that product which he/she has used earlier.</a:t>
                </a:r>
              </a:p>
              <a:p>
                <a:r>
                  <a:rPr lang="en-US" sz="2000" dirty="0"/>
                  <a:t>Customer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review </a:t>
                </a:r>
                <a:r>
                  <a:rPr lang="en-US" sz="2000" u="sng" dirty="0"/>
                  <a:t>at least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u="sng" dirty="0"/>
                  <a:t>at most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products.</a:t>
                </a:r>
              </a:p>
              <a:p>
                <a:r>
                  <a:rPr lang="en-US" sz="2000" dirty="0"/>
                  <a:t>Product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get  </a:t>
                </a:r>
                <a:r>
                  <a:rPr lang="en-US" sz="2000" u="sng" dirty="0"/>
                  <a:t>at least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reviews and </a:t>
                </a:r>
                <a:r>
                  <a:rPr lang="en-US" sz="2000" u="sng" dirty="0"/>
                  <a:t>at most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reviews.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76600" y="3048000"/>
            <a:ext cx="1828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3505200"/>
            <a:ext cx="10668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3505200"/>
            <a:ext cx="2743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3865880"/>
            <a:ext cx="19050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3865880"/>
            <a:ext cx="2743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3276600" y="4028440"/>
            <a:ext cx="5334000" cy="153416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this problem seem to have anything to do with flow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At least it does not appear on the first glance.</a:t>
            </a:r>
          </a:p>
        </p:txBody>
      </p:sp>
    </p:spTree>
    <p:extLst>
      <p:ext uri="{BB962C8B-B14F-4D97-AF65-F5344CB8AC3E}">
        <p14:creationId xmlns:p14="http://schemas.microsoft.com/office/powerpoint/2010/main" val="349112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9" grpId="0" animBg="1"/>
      <p:bldP spid="10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Generalization </a:t>
            </a:r>
            <a:r>
              <a:rPr lang="en-US" sz="2800" dirty="0"/>
              <a:t>of max-flow 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Part 1</a:t>
            </a:r>
            <a:br>
              <a:rPr lang="en-US" sz="2800" dirty="0"/>
            </a:br>
            <a:r>
              <a:rPr lang="en-US" sz="2800" b="1" dirty="0">
                <a:solidFill>
                  <a:schemeClr val="tx1"/>
                </a:solidFill>
              </a:rPr>
              <a:t>Extending the </a:t>
            </a:r>
            <a:r>
              <a:rPr lang="en-US" sz="2800" b="1" dirty="0">
                <a:solidFill>
                  <a:srgbClr val="006C31"/>
                </a:solidFill>
              </a:rPr>
              <a:t>conservation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</a:t>
                </a:r>
                <a:r>
                  <a:rPr lang="en-US" sz="2000" u="sng" dirty="0"/>
                  <a:t>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>
                <a:blip r:embed="rId2"/>
                <a:stretch>
                  <a:fillRect l="-616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Flow with </a:t>
            </a:r>
            <a:r>
              <a:rPr lang="en-US" sz="3200" b="1" dirty="0">
                <a:solidFill>
                  <a:srgbClr val="7030A0"/>
                </a:solidFill>
              </a:rPr>
              <a:t>lower bound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143000"/>
                <a:ext cx="85725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with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 and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Does there exist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 such that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with lower bound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 ?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if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Assign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143000"/>
                <a:ext cx="8572500" cy="4525963"/>
              </a:xfrm>
              <a:blipFill>
                <a:blip r:embed="rId2"/>
                <a:stretch>
                  <a:fillRect l="-591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90800" y="1524000"/>
            <a:ext cx="20574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3332480"/>
            <a:ext cx="20574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0800" y="4094480"/>
            <a:ext cx="43434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Applications </a:t>
            </a:r>
            <a:r>
              <a:rPr lang="en-US" sz="2800" dirty="0"/>
              <a:t>of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Maximum no. of 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paths from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to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Flow with </a:t>
            </a:r>
            <a:r>
              <a:rPr lang="en-US" sz="3200" b="1" dirty="0">
                <a:solidFill>
                  <a:srgbClr val="7030A0"/>
                </a:solidFill>
              </a:rPr>
              <a:t>lower bound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143000"/>
                <a:ext cx="85725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with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 and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Does there exist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 such that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with lower bound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if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=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Assign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143000"/>
                <a:ext cx="8572500" cy="4525963"/>
              </a:xfrm>
              <a:blipFill>
                <a:blip r:embed="rId2"/>
                <a:stretch>
                  <a:fillRect l="-591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905000" y="5029200"/>
            <a:ext cx="1752600" cy="1066800"/>
            <a:chOff x="3124200" y="4495800"/>
            <a:chExt cx="1752600" cy="1066800"/>
          </a:xfrm>
        </p:grpSpPr>
        <p:grpSp>
          <p:nvGrpSpPr>
            <p:cNvPr id="2" name="Group 1"/>
            <p:cNvGrpSpPr/>
            <p:nvPr/>
          </p:nvGrpSpPr>
          <p:grpSpPr>
            <a:xfrm>
              <a:off x="3815576" y="4953000"/>
              <a:ext cx="375424" cy="445532"/>
              <a:chOff x="3429000" y="2286000"/>
              <a:chExt cx="375424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581400" y="2286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3429000" y="2362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000" y="2362200"/>
                    <a:ext cx="37542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3200400" y="4495800"/>
              <a:ext cx="80288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0"/>
            </p:cNvCxnSpPr>
            <p:nvPr/>
          </p:nvCxnSpPr>
          <p:spPr>
            <a:xfrm>
              <a:off x="3124200" y="5029200"/>
              <a:ext cx="8790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8" idx="0"/>
            </p:cNvCxnSpPr>
            <p:nvPr/>
          </p:nvCxnSpPr>
          <p:spPr>
            <a:xfrm flipV="1">
              <a:off x="3124200" y="5029200"/>
              <a:ext cx="87908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120376" y="5067300"/>
              <a:ext cx="756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120376" y="4648200"/>
              <a:ext cx="756424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20376" y="5105400"/>
              <a:ext cx="756424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910840" y="5181600"/>
            <a:ext cx="756424" cy="914400"/>
            <a:chOff x="4272776" y="4800600"/>
            <a:chExt cx="756424" cy="9144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4272776" y="5219700"/>
              <a:ext cx="756424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272776" y="4800600"/>
              <a:ext cx="756424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272776" y="5257800"/>
              <a:ext cx="756424" cy="4572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905000" y="5029200"/>
            <a:ext cx="879088" cy="1066800"/>
            <a:chOff x="5562600" y="4648200"/>
            <a:chExt cx="879088" cy="1066800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5638800" y="4648200"/>
              <a:ext cx="802888" cy="533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562600" y="5181600"/>
              <a:ext cx="87908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562600" y="5181600"/>
              <a:ext cx="879088" cy="533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019800" y="4038600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038600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Down Ribbon 47"/>
          <p:cNvSpPr/>
          <p:nvPr/>
        </p:nvSpPr>
        <p:spPr>
          <a:xfrm>
            <a:off x="4876800" y="5140452"/>
            <a:ext cx="3810000" cy="9555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Reduce to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circulation with demand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Down Ribbon 24"/>
              <p:cNvSpPr/>
              <p:nvPr/>
            </p:nvSpPr>
            <p:spPr>
              <a:xfrm>
                <a:off x="3728224" y="4876800"/>
                <a:ext cx="5400536" cy="1905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2060"/>
                    </a:solidFill>
                  </a:rPr>
                  <a:t>Suppose 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ℓ(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  <m:d>
                          <m:d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&gt;0</a:t>
                </a:r>
              </a:p>
              <a:p>
                <a:pPr algn="ctr"/>
                <a:r>
                  <a:rPr lang="en-US" sz="1600" dirty="0">
                    <a:solidFill>
                      <a:srgbClr val="002060"/>
                    </a:solidFill>
                  </a:rPr>
                  <a:t>then there is surplus of flow accumulating into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. To ensure conservation constraint, we have to balance it by equivalent flow leaving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. </a:t>
                </a:r>
              </a:p>
              <a:p>
                <a:pPr algn="ctr"/>
                <a:r>
                  <a:rPr lang="en-US" sz="1600" dirty="0">
                    <a:solidFill>
                      <a:srgbClr val="002060"/>
                    </a:solidFill>
                  </a:rPr>
                  <a:t>Does it remind of some problem from past ?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5" name="Down Ribbo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224" y="4876800"/>
                <a:ext cx="5400536" cy="1905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5"/>
                <a:stretch>
                  <a:fillRect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75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25" grpId="0" animBg="1"/>
      <p:bldP spid="2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Flow with </a:t>
            </a:r>
            <a:r>
              <a:rPr lang="en-US" sz="3200" b="1" dirty="0">
                <a:solidFill>
                  <a:srgbClr val="7030A0"/>
                </a:solidFill>
              </a:rPr>
              <a:t>lower bound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143000"/>
                <a:ext cx="85725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with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 and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Does there exist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 such that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with lower bound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Solution</a:t>
                </a:r>
                <a:r>
                  <a:rPr lang="en-US" sz="2000" dirty="0"/>
                  <a:t>: 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), as follows.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,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= 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,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= ?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Flow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u="sng" dirty="0"/>
                  <a:t>with lower bound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1800" dirty="0"/>
                  <a:t> exists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</a:t>
                </a:r>
                <a:r>
                  <a:rPr lang="en-US" sz="1800" b="1" dirty="0"/>
                  <a:t>iff</a:t>
                </a:r>
                <a:r>
                  <a:rPr lang="en-US" sz="1800" dirty="0"/>
                  <a:t> a circulation with demand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/>
                  <a:t> exists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143000"/>
                <a:ext cx="8572500" cy="5486400"/>
              </a:xfrm>
              <a:blipFill>
                <a:blip r:embed="rId2"/>
                <a:stretch>
                  <a:fillRect l="-591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24400" y="4572000"/>
                <a:ext cx="3205621" cy="7943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572000"/>
                <a:ext cx="3205621" cy="794320"/>
              </a:xfrm>
              <a:prstGeom prst="rect">
                <a:avLst/>
              </a:prstGeom>
              <a:blipFill>
                <a:blip r:embed="rId3"/>
                <a:stretch>
                  <a:fillRect l="-17391" t="-119048" b="-160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67010" y="5486400"/>
                <a:ext cx="163859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/>
                      </a:rPr>
                      <m:t>−</m:t>
                    </m:r>
                    <m:r>
                      <a:rPr lang="en-US" b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10" y="5486400"/>
                <a:ext cx="1638590" cy="369332"/>
              </a:xfrm>
              <a:prstGeom prst="rect">
                <a:avLst/>
              </a:prstGeom>
              <a:blipFill>
                <a:blip r:embed="rId4"/>
                <a:stretch>
                  <a:fillRect t="-6667" r="-2308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795380" y="4572000"/>
            <a:ext cx="320562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16DAC5EF-AD66-AEC6-816D-C02DA7A460BA}"/>
              </a:ext>
            </a:extLst>
          </p:cNvPr>
          <p:cNvSpPr/>
          <p:nvPr/>
        </p:nvSpPr>
        <p:spPr>
          <a:xfrm>
            <a:off x="5676900" y="5775040"/>
            <a:ext cx="2971800" cy="990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>
                <a:solidFill>
                  <a:schemeClr val="tx1"/>
                </a:solidFill>
              </a:rPr>
              <a:t>: Prove the </a:t>
            </a:r>
            <a:r>
              <a:rPr lang="en-US" b="1" dirty="0">
                <a:solidFill>
                  <a:srgbClr val="C00000"/>
                </a:solidFill>
              </a:rPr>
              <a:t>Theorem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41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Applications </a:t>
            </a:r>
            <a:r>
              <a:rPr lang="en-US" sz="2800" dirty="0"/>
              <a:t>of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Flow with lower 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Designing a Survey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634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Survey Design Problem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(As a motivating example)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customers in market.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products to be surveyed.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b="1" dirty="0"/>
                  <a:t> : How to conduct the survey such that</a:t>
                </a:r>
              </a:p>
              <a:p>
                <a:r>
                  <a:rPr lang="en-US" sz="2000" dirty="0"/>
                  <a:t>A customer can review only that product which he/she has used earlier.</a:t>
                </a:r>
              </a:p>
              <a:p>
                <a:r>
                  <a:rPr lang="en-US" sz="2000" dirty="0"/>
                  <a:t>Customer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review </a:t>
                </a:r>
                <a:r>
                  <a:rPr lang="en-US" sz="2000" u="sng" dirty="0"/>
                  <a:t>at least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u="sng" dirty="0"/>
                  <a:t>at most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products.</a:t>
                </a:r>
              </a:p>
              <a:p>
                <a:r>
                  <a:rPr lang="en-US" sz="2000" dirty="0"/>
                  <a:t>Product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get  </a:t>
                </a:r>
                <a:r>
                  <a:rPr lang="en-US" sz="2000" u="sng" dirty="0"/>
                  <a:t>at least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reviews and </a:t>
                </a:r>
                <a:r>
                  <a:rPr lang="en-US" sz="2000" u="sng" dirty="0"/>
                  <a:t>at most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reviews.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76600" y="3048000"/>
            <a:ext cx="1828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1905000" y="4797552"/>
            <a:ext cx="5715000" cy="1298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formulate the problem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as an </a:t>
            </a:r>
            <a:r>
              <a:rPr lang="en-US" b="1" dirty="0">
                <a:solidFill>
                  <a:schemeClr val="tx1"/>
                </a:solidFill>
              </a:rPr>
              <a:t>instance</a:t>
            </a:r>
            <a:r>
              <a:rPr lang="en-US" dirty="0">
                <a:solidFill>
                  <a:schemeClr val="tx1"/>
                </a:solidFill>
              </a:rPr>
              <a:t> of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u="sng" dirty="0">
                <a:solidFill>
                  <a:srgbClr val="7030A0"/>
                </a:solidFill>
              </a:rPr>
              <a:t>feasible flow with </a:t>
            </a:r>
            <a:r>
              <a:rPr lang="en-US" u="sng" dirty="0">
                <a:solidFill>
                  <a:srgbClr val="C00000"/>
                </a:solidFill>
              </a:rPr>
              <a:t>lower bound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3505200"/>
            <a:ext cx="10668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3505200"/>
            <a:ext cx="2743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3865880"/>
            <a:ext cx="19050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3865880"/>
            <a:ext cx="2743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1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Survey Design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Constraints</a:t>
                </a:r>
                <a:r>
                  <a:rPr lang="en-US" sz="1800" dirty="0"/>
                  <a:t>:</a:t>
                </a:r>
              </a:p>
              <a:p>
                <a:r>
                  <a:rPr lang="en-US" sz="1800" dirty="0"/>
                  <a:t>A customer can review </a:t>
                </a:r>
                <a:r>
                  <a:rPr lang="en-US" sz="1800" u="sng" dirty="0"/>
                  <a:t>only that </a:t>
                </a:r>
                <a:r>
                  <a:rPr lang="en-US" sz="1800" dirty="0"/>
                  <a:t>product which he/she has used earlier.</a:t>
                </a:r>
              </a:p>
              <a:p>
                <a:r>
                  <a:rPr lang="en-US" sz="1800" dirty="0"/>
                  <a:t>Customer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must review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products.</a:t>
                </a:r>
              </a:p>
              <a:p>
                <a:r>
                  <a:rPr lang="en-US" sz="1800" dirty="0"/>
                  <a:t>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must get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reviews and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reviews.</a:t>
                </a:r>
              </a:p>
              <a:p>
                <a:endParaRPr lang="en-US" sz="1800" dirty="0"/>
              </a:p>
              <a:p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Survey Design is possible </a:t>
                </a:r>
              </a:p>
              <a:p>
                <a:pPr marL="0" indent="0" algn="ctr">
                  <a:buNone/>
                </a:pPr>
                <a:r>
                  <a:rPr lang="en-US" sz="1800" b="1" dirty="0"/>
                  <a:t>if and only if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corresponding flow with lower bound is feasible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572" t="-840" r="-2201" b="-7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362200" y="2525758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4724400" y="3338899"/>
              <a:ext cx="152400" cy="1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648200" y="3581402"/>
              <a:ext cx="152400" cy="62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648200" y="3935459"/>
              <a:ext cx="76200" cy="706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419600" y="29337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324350" y="4191000"/>
              <a:ext cx="952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2997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196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04219" y="3429000"/>
            <a:ext cx="352981" cy="521732"/>
            <a:chOff x="6276419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80710" y="2492282"/>
            <a:ext cx="1293627" cy="2841718"/>
            <a:chOff x="2033310" y="2492282"/>
            <a:chExt cx="1293627" cy="2841718"/>
          </a:xfrm>
        </p:grpSpPr>
        <p:cxnSp>
          <p:nvCxnSpPr>
            <p:cNvPr id="100" name="Straight Arrow Connector 99"/>
            <p:cNvCxnSpPr>
              <a:stCxn id="97" idx="7"/>
            </p:cNvCxnSpPr>
            <p:nvPr/>
          </p:nvCxnSpPr>
          <p:spPr>
            <a:xfrm flipV="1">
              <a:off x="2035082" y="2492282"/>
              <a:ext cx="12638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</p:cNvCxnSpPr>
            <p:nvPr/>
          </p:nvCxnSpPr>
          <p:spPr>
            <a:xfrm flipV="1">
              <a:off x="2057400" y="2949482"/>
              <a:ext cx="12415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</p:cNvCxnSpPr>
            <p:nvPr/>
          </p:nvCxnSpPr>
          <p:spPr>
            <a:xfrm flipV="1">
              <a:off x="2035082" y="3406682"/>
              <a:ext cx="12638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</p:cNvCxnSpPr>
            <p:nvPr/>
          </p:nvCxnSpPr>
          <p:spPr>
            <a:xfrm>
              <a:off x="2033310" y="358140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</p:cNvCxnSpPr>
            <p:nvPr/>
          </p:nvCxnSpPr>
          <p:spPr>
            <a:xfrm>
              <a:off x="2033310" y="3581400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</p:cNvCxnSpPr>
            <p:nvPr/>
          </p:nvCxnSpPr>
          <p:spPr>
            <a:xfrm>
              <a:off x="2033310" y="3581400"/>
              <a:ext cx="12713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</p:cNvCxnSpPr>
            <p:nvPr/>
          </p:nvCxnSpPr>
          <p:spPr>
            <a:xfrm>
              <a:off x="2033310" y="358140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581400" y="2590800"/>
            <a:ext cx="990600" cy="2133600"/>
            <a:chOff x="5334000" y="2590800"/>
            <a:chExt cx="990600" cy="2133600"/>
          </a:xfrm>
        </p:grpSpPr>
        <p:cxnSp>
          <p:nvCxnSpPr>
            <p:cNvPr id="121" name="Straight Arrow Connector 120"/>
            <p:cNvCxnSpPr>
              <a:endCxn id="93" idx="2"/>
            </p:cNvCxnSpPr>
            <p:nvPr/>
          </p:nvCxnSpPr>
          <p:spPr>
            <a:xfrm>
              <a:off x="5334000" y="2590800"/>
              <a:ext cx="9144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93" idx="3"/>
            </p:cNvCxnSpPr>
            <p:nvPr/>
          </p:nvCxnSpPr>
          <p:spPr>
            <a:xfrm>
              <a:off x="5334000" y="3352800"/>
              <a:ext cx="936718" cy="206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93" idx="3"/>
            </p:cNvCxnSpPr>
            <p:nvPr/>
          </p:nvCxnSpPr>
          <p:spPr>
            <a:xfrm flipV="1">
              <a:off x="5334000" y="3559082"/>
              <a:ext cx="936718" cy="479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676400" y="2438400"/>
            <a:ext cx="1774918" cy="2895600"/>
            <a:chOff x="1676400" y="2438400"/>
            <a:chExt cx="1774918" cy="2895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6764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406682"/>
                    <a:ext cx="1774918" cy="19273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3429000" y="40386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V="1">
                        <a:off x="3429000" y="4092482"/>
                        <a:ext cx="1774918" cy="12415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V="1">
                        <a:off x="3429000" y="3352800"/>
                        <a:ext cx="1752600" cy="990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429000" y="3352800"/>
                  <a:ext cx="17526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1676400" y="2438400"/>
              <a:ext cx="1774918" cy="860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676400" y="2895600"/>
              <a:ext cx="175260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676400" y="3352800"/>
              <a:ext cx="17526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066800" y="1905000"/>
            <a:ext cx="1179362" cy="3505200"/>
            <a:chOff x="1066800" y="1905000"/>
            <a:chExt cx="1179362" cy="3505200"/>
          </a:xfrm>
        </p:grpSpPr>
        <p:sp>
          <p:nvSpPr>
            <p:cNvPr id="128" name="Oval 127"/>
            <p:cNvSpPr/>
            <p:nvPr/>
          </p:nvSpPr>
          <p:spPr>
            <a:xfrm>
              <a:off x="1524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524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524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5240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524000" y="4267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1524000" y="4724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15240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66800" y="1905000"/>
              <a:ext cx="1179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Customers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6162" y="1916668"/>
            <a:ext cx="1009700" cy="2883932"/>
            <a:chOff x="3086162" y="1916668"/>
            <a:chExt cx="1009700" cy="2883932"/>
          </a:xfrm>
        </p:grpSpPr>
        <p:sp>
          <p:nvSpPr>
            <p:cNvPr id="171" name="Oval 170"/>
            <p:cNvSpPr/>
            <p:nvPr/>
          </p:nvSpPr>
          <p:spPr>
            <a:xfrm>
              <a:off x="3429000" y="2514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429000" y="3276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3429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3429000" y="3962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86162" y="1916668"/>
              <a:ext cx="10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Products</a:t>
              </a:r>
            </a:p>
          </p:txBody>
        </p:sp>
      </p:grpSp>
      <p:sp>
        <p:nvSpPr>
          <p:cNvPr id="53" name="Arc 52"/>
          <p:cNvSpPr/>
          <p:nvPr/>
        </p:nvSpPr>
        <p:spPr>
          <a:xfrm>
            <a:off x="252691" y="1905000"/>
            <a:ext cx="4319309" cy="3733800"/>
          </a:xfrm>
          <a:prstGeom prst="arc">
            <a:avLst>
              <a:gd name="adj1" fmla="val 21317833"/>
              <a:gd name="adj2" fmla="val 110992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2246162" y="5638800"/>
            <a:ext cx="1541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0416" y="4050268"/>
                <a:ext cx="849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6" y="4050268"/>
                <a:ext cx="849784" cy="369332"/>
              </a:xfrm>
              <a:prstGeom prst="rect">
                <a:avLst/>
              </a:prstGeom>
              <a:blipFill>
                <a:blip r:embed="rId6"/>
                <a:stretch>
                  <a:fillRect l="-5882" t="-6667" r="-44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blipFill>
                <a:blip r:embed="rId7"/>
                <a:stretch>
                  <a:fillRect l="-5479" t="-6250" r="-411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447800" y="4355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355068"/>
                <a:ext cx="3225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blipFill>
                <a:blip r:embed="rId10"/>
                <a:stretch>
                  <a:fillRect l="-16522" t="-106452" r="-1739" b="-16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2438400" y="1524000"/>
            <a:ext cx="659155" cy="958334"/>
            <a:chOff x="2438400" y="1524000"/>
            <a:chExt cx="659155" cy="958334"/>
          </a:xfrm>
        </p:grpSpPr>
        <p:sp>
          <p:nvSpPr>
            <p:cNvPr id="67" name="Down Arrow 66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692" t="-6667" r="-7692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57800" y="4370341"/>
                <a:ext cx="350520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to conserve flow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370341"/>
                <a:ext cx="3505200" cy="369332"/>
              </a:xfrm>
              <a:prstGeom prst="rect">
                <a:avLst/>
              </a:prstGeom>
              <a:blipFill>
                <a:blip r:embed="rId12"/>
                <a:stretch>
                  <a:fillRect l="-1439" t="-6452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38162" y="6024880"/>
                <a:ext cx="6096000" cy="685800"/>
              </a:xfrm>
              <a:prstGeom prst="cloudCallout">
                <a:avLst>
                  <a:gd name="adj1" fmla="val -23119"/>
                  <a:gd name="adj2" fmla="val 7742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if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has label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? </a:t>
                </a: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2" y="6024880"/>
                <a:ext cx="6096000" cy="685800"/>
              </a:xfrm>
              <a:prstGeom prst="cloudCallout">
                <a:avLst>
                  <a:gd name="adj1" fmla="val -23119"/>
                  <a:gd name="adj2" fmla="val 77425"/>
                </a:avLst>
              </a:prstGeom>
              <a:blipFill>
                <a:blip r:embed="rId13"/>
                <a:stretch>
                  <a:fillRect t="-28378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loud Callout 85"/>
              <p:cNvSpPr/>
              <p:nvPr/>
            </p:nvSpPr>
            <p:spPr>
              <a:xfrm>
                <a:off x="38162" y="6024880"/>
                <a:ext cx="6096000" cy="685800"/>
              </a:xfrm>
              <a:prstGeom prst="cloudCallout">
                <a:avLst>
                  <a:gd name="adj1" fmla="val -23119"/>
                  <a:gd name="adj2" fmla="val 7742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if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has label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? </a:t>
                </a:r>
              </a:p>
            </p:txBody>
          </p:sp>
        </mc:Choice>
        <mc:Fallback xmlns="">
          <p:sp>
            <p:nvSpPr>
              <p:cNvPr id="86" name="Cloud Callout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2" y="6024880"/>
                <a:ext cx="6096000" cy="685800"/>
              </a:xfrm>
              <a:prstGeom prst="cloudCallout">
                <a:avLst>
                  <a:gd name="adj1" fmla="val -23119"/>
                  <a:gd name="adj2" fmla="val 77425"/>
                </a:avLst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/>
          <p:cNvSpPr/>
          <p:nvPr/>
        </p:nvSpPr>
        <p:spPr>
          <a:xfrm>
            <a:off x="304800" y="6172200"/>
            <a:ext cx="5105399" cy="719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a sincere attempt to prove this Theorem on your own before seeing it on the next 2 slides.</a:t>
            </a:r>
          </a:p>
        </p:txBody>
      </p:sp>
    </p:spTree>
    <p:extLst>
      <p:ext uri="{BB962C8B-B14F-4D97-AF65-F5344CB8AC3E}">
        <p14:creationId xmlns:p14="http://schemas.microsoft.com/office/powerpoint/2010/main" val="40441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70" grpId="0"/>
      <p:bldP spid="53" grpId="0" animBg="1"/>
      <p:bldP spid="57" grpId="0"/>
      <p:bldP spid="177" grpId="0"/>
      <p:bldP spid="60" grpId="0"/>
      <p:bldP spid="178" grpId="0"/>
      <p:bldP spid="61" grpId="0"/>
      <p:bldP spid="5" grpId="0" animBg="1"/>
      <p:bldP spid="6" grpId="0" animBg="1"/>
      <p:bldP spid="6" grpId="1" animBg="1"/>
      <p:bldP spid="86" grpId="0" animBg="1"/>
      <p:bldP spid="86" grpId="1" animBg="1"/>
      <p:bldP spid="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Survey Design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295400"/>
                <a:ext cx="4419600" cy="47984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sz="1800" dirty="0">
                    <a:sym typeface="Wingdings" pitchFamily="2" charset="2"/>
                  </a:rPr>
                  <a:t>(part 1)</a:t>
                </a:r>
                <a:r>
                  <a:rPr lang="en-US" sz="1800" dirty="0"/>
                  <a:t> If survey design with these constraints is possible </a:t>
                </a:r>
              </a:p>
              <a:p>
                <a:pPr marL="0" indent="0" algn="ctr">
                  <a:buNone/>
                </a:pPr>
                <a:r>
                  <a:rPr lang="en-US" sz="1800" b="1" dirty="0"/>
                  <a:t>then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corresponding flow with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lower bound</a:t>
                </a:r>
                <a:r>
                  <a:rPr lang="en-US" sz="1800" dirty="0"/>
                  <a:t> is feasible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a survey, assign flow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as follows:</a:t>
                </a:r>
              </a:p>
              <a:p>
                <a:r>
                  <a:rPr lang="en-US" sz="1800" dirty="0"/>
                  <a:t>If customer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reviews 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If customer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reviews 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products,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If 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 receives 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/>
                  <a:t> reviews,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All </a:t>
                </a:r>
                <a:r>
                  <a:rPr lang="en-US" sz="1800" u="sng" dirty="0"/>
                  <a:t>lower bounds </a:t>
                </a:r>
                <a:r>
                  <a:rPr lang="en-US" sz="1800" dirty="0"/>
                  <a:t>on flows are satisfied.</a:t>
                </a:r>
              </a:p>
              <a:p>
                <a:pPr marL="0" indent="0">
                  <a:buNone/>
                </a:pPr>
                <a:r>
                  <a:rPr lang="en-US" sz="1800" u="sng" dirty="0"/>
                  <a:t>Conservation</a:t>
                </a:r>
                <a:r>
                  <a:rPr lang="en-US" sz="1800" dirty="0"/>
                  <a:t> of flow holds at each node.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295400"/>
                <a:ext cx="4419600" cy="4798497"/>
              </a:xfrm>
              <a:blipFill>
                <a:blip r:embed="rId2"/>
                <a:stretch>
                  <a:fillRect l="-1433" t="-792" b="-1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2362200" y="2525758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4724400" y="3338899"/>
              <a:ext cx="152400" cy="1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648200" y="3581402"/>
              <a:ext cx="152400" cy="62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648200" y="3935459"/>
              <a:ext cx="76200" cy="706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419600" y="29337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324350" y="4191000"/>
              <a:ext cx="952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2997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196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04219" y="3429000"/>
            <a:ext cx="352981" cy="521732"/>
            <a:chOff x="6276419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80710" y="2492282"/>
            <a:ext cx="1293627" cy="2841718"/>
            <a:chOff x="2033310" y="2492282"/>
            <a:chExt cx="1293627" cy="2841718"/>
          </a:xfrm>
        </p:grpSpPr>
        <p:cxnSp>
          <p:nvCxnSpPr>
            <p:cNvPr id="100" name="Straight Arrow Connector 99"/>
            <p:cNvCxnSpPr>
              <a:stCxn id="97" idx="7"/>
            </p:cNvCxnSpPr>
            <p:nvPr/>
          </p:nvCxnSpPr>
          <p:spPr>
            <a:xfrm flipV="1">
              <a:off x="2035082" y="2492282"/>
              <a:ext cx="12638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</p:cNvCxnSpPr>
            <p:nvPr/>
          </p:nvCxnSpPr>
          <p:spPr>
            <a:xfrm flipV="1">
              <a:off x="2057400" y="2949482"/>
              <a:ext cx="12415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</p:cNvCxnSpPr>
            <p:nvPr/>
          </p:nvCxnSpPr>
          <p:spPr>
            <a:xfrm flipV="1">
              <a:off x="2035082" y="3406682"/>
              <a:ext cx="12638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</p:cNvCxnSpPr>
            <p:nvPr/>
          </p:nvCxnSpPr>
          <p:spPr>
            <a:xfrm>
              <a:off x="2033310" y="358140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</p:cNvCxnSpPr>
            <p:nvPr/>
          </p:nvCxnSpPr>
          <p:spPr>
            <a:xfrm>
              <a:off x="2033310" y="3581400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</p:cNvCxnSpPr>
            <p:nvPr/>
          </p:nvCxnSpPr>
          <p:spPr>
            <a:xfrm>
              <a:off x="2033310" y="3581400"/>
              <a:ext cx="12713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</p:cNvCxnSpPr>
            <p:nvPr/>
          </p:nvCxnSpPr>
          <p:spPr>
            <a:xfrm>
              <a:off x="2033310" y="358140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581400" y="2590800"/>
            <a:ext cx="990600" cy="2133600"/>
            <a:chOff x="5334000" y="2590800"/>
            <a:chExt cx="990600" cy="2133600"/>
          </a:xfrm>
        </p:grpSpPr>
        <p:cxnSp>
          <p:nvCxnSpPr>
            <p:cNvPr id="121" name="Straight Arrow Connector 120"/>
            <p:cNvCxnSpPr>
              <a:endCxn id="93" idx="2"/>
            </p:cNvCxnSpPr>
            <p:nvPr/>
          </p:nvCxnSpPr>
          <p:spPr>
            <a:xfrm>
              <a:off x="5334000" y="2590800"/>
              <a:ext cx="9144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93" idx="3"/>
            </p:cNvCxnSpPr>
            <p:nvPr/>
          </p:nvCxnSpPr>
          <p:spPr>
            <a:xfrm>
              <a:off x="5334000" y="3352800"/>
              <a:ext cx="936718" cy="206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93" idx="3"/>
            </p:cNvCxnSpPr>
            <p:nvPr/>
          </p:nvCxnSpPr>
          <p:spPr>
            <a:xfrm flipV="1">
              <a:off x="5334000" y="3559082"/>
              <a:ext cx="936718" cy="479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676400" y="2438400"/>
            <a:ext cx="1774918" cy="2895600"/>
            <a:chOff x="1676400" y="2438400"/>
            <a:chExt cx="1774918" cy="2895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6764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406682"/>
                    <a:ext cx="1774918" cy="19273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3429000" y="40386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V="1">
                        <a:off x="3429000" y="4092482"/>
                        <a:ext cx="1774918" cy="12415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V="1">
                        <a:off x="3429000" y="3352800"/>
                        <a:ext cx="1752600" cy="990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429000" y="3352800"/>
                  <a:ext cx="17526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1676400" y="2438400"/>
              <a:ext cx="1774918" cy="860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676400" y="2895600"/>
              <a:ext cx="175260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676400" y="3352800"/>
              <a:ext cx="17526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066800" y="1905000"/>
            <a:ext cx="1179362" cy="3505200"/>
            <a:chOff x="1066800" y="1905000"/>
            <a:chExt cx="1179362" cy="3505200"/>
          </a:xfrm>
        </p:grpSpPr>
        <p:sp>
          <p:nvSpPr>
            <p:cNvPr id="128" name="Oval 127"/>
            <p:cNvSpPr/>
            <p:nvPr/>
          </p:nvSpPr>
          <p:spPr>
            <a:xfrm>
              <a:off x="1524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524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524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5240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524000" y="4267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1524000" y="4724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15240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66800" y="1905000"/>
              <a:ext cx="1179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Customers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6162" y="1916668"/>
            <a:ext cx="1009700" cy="2883932"/>
            <a:chOff x="3086162" y="1916668"/>
            <a:chExt cx="1009700" cy="2883932"/>
          </a:xfrm>
        </p:grpSpPr>
        <p:sp>
          <p:nvSpPr>
            <p:cNvPr id="171" name="Oval 170"/>
            <p:cNvSpPr/>
            <p:nvPr/>
          </p:nvSpPr>
          <p:spPr>
            <a:xfrm>
              <a:off x="3429000" y="2514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429000" y="3276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3429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3429000" y="3962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86162" y="1916668"/>
              <a:ext cx="10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Products</a:t>
              </a:r>
            </a:p>
          </p:txBody>
        </p:sp>
      </p:grpSp>
      <p:sp>
        <p:nvSpPr>
          <p:cNvPr id="53" name="Arc 52"/>
          <p:cNvSpPr/>
          <p:nvPr/>
        </p:nvSpPr>
        <p:spPr>
          <a:xfrm>
            <a:off x="252691" y="1905000"/>
            <a:ext cx="4319309" cy="3733800"/>
          </a:xfrm>
          <a:prstGeom prst="arc">
            <a:avLst>
              <a:gd name="adj1" fmla="val 21317833"/>
              <a:gd name="adj2" fmla="val 110992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2246162" y="5638800"/>
            <a:ext cx="1541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blipFill>
                <a:blip r:embed="rId6"/>
                <a:stretch>
                  <a:fillRect l="-5479" t="-6250" r="-411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blipFill>
                <a:blip r:embed="rId8"/>
                <a:stretch>
                  <a:fillRect l="-16522" t="-106452" r="-1739" b="-16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2438400" y="1524000"/>
            <a:ext cx="659155" cy="958334"/>
            <a:chOff x="2438400" y="1524000"/>
            <a:chExt cx="659155" cy="958334"/>
          </a:xfrm>
        </p:grpSpPr>
        <p:sp>
          <p:nvSpPr>
            <p:cNvPr id="67" name="Down Arrow 66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7692" t="-6667" r="-7692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50416" y="4050268"/>
                <a:ext cx="849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6" y="4050268"/>
                <a:ext cx="849784" cy="369332"/>
              </a:xfrm>
              <a:prstGeom prst="rect">
                <a:avLst/>
              </a:prstGeom>
              <a:blipFill>
                <a:blip r:embed="rId10"/>
                <a:stretch>
                  <a:fillRect l="-5882" t="-6667" r="-44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447800" y="4355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355068"/>
                <a:ext cx="32252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9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Survey Design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143000"/>
                <a:ext cx="441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sz="1800" dirty="0">
                    <a:sym typeface="Wingdings" pitchFamily="2" charset="2"/>
                  </a:rPr>
                  <a:t>(part 2)</a:t>
                </a:r>
                <a:r>
                  <a:rPr lang="en-US" sz="1800" dirty="0"/>
                  <a:t> If the corresponding flow with lower bound is feasible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then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survey design with the constraints is possible.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Design survey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as follows:</a:t>
                </a:r>
              </a:p>
              <a:p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>
                    <a:sym typeface="Wingdings" pitchFamily="2" charset="2"/>
                  </a:rPr>
                  <a:t>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 then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customer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reviews 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 then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since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satisfies lower bound and capacity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constraint, so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dirty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/>
                  <a:t>, then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since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satisfies lower bound and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capacity constraint, so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dirty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anose="05000000000000000000" pitchFamily="2" charset="2"/>
                  </a:rPr>
                  <a:t> Survey satisfies all 3 constraints.</a:t>
                </a:r>
                <a:endParaRPr lang="en-US" sz="18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143000"/>
                <a:ext cx="4419600" cy="5562600"/>
              </a:xfrm>
              <a:blipFill>
                <a:blip r:embed="rId2"/>
                <a:stretch>
                  <a:fillRect l="-1433" t="-685" r="-5158" b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362200" y="2525758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4724400" y="3338899"/>
              <a:ext cx="152400" cy="1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648200" y="3581402"/>
              <a:ext cx="152400" cy="62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648200" y="3935459"/>
              <a:ext cx="76200" cy="706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419600" y="29337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324350" y="4191000"/>
              <a:ext cx="952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2997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196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04219" y="3429000"/>
            <a:ext cx="352981" cy="521732"/>
            <a:chOff x="6276419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80710" y="2492282"/>
            <a:ext cx="1293627" cy="2841718"/>
            <a:chOff x="2033310" y="2492282"/>
            <a:chExt cx="1293627" cy="2841718"/>
          </a:xfrm>
        </p:grpSpPr>
        <p:cxnSp>
          <p:nvCxnSpPr>
            <p:cNvPr id="100" name="Straight Arrow Connector 99"/>
            <p:cNvCxnSpPr>
              <a:stCxn id="97" idx="7"/>
            </p:cNvCxnSpPr>
            <p:nvPr/>
          </p:nvCxnSpPr>
          <p:spPr>
            <a:xfrm flipV="1">
              <a:off x="2035082" y="2492282"/>
              <a:ext cx="12638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</p:cNvCxnSpPr>
            <p:nvPr/>
          </p:nvCxnSpPr>
          <p:spPr>
            <a:xfrm flipV="1">
              <a:off x="2057400" y="2949482"/>
              <a:ext cx="12415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</p:cNvCxnSpPr>
            <p:nvPr/>
          </p:nvCxnSpPr>
          <p:spPr>
            <a:xfrm flipV="1">
              <a:off x="2035082" y="3406682"/>
              <a:ext cx="12638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</p:cNvCxnSpPr>
            <p:nvPr/>
          </p:nvCxnSpPr>
          <p:spPr>
            <a:xfrm>
              <a:off x="2033310" y="358140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</p:cNvCxnSpPr>
            <p:nvPr/>
          </p:nvCxnSpPr>
          <p:spPr>
            <a:xfrm>
              <a:off x="2033310" y="3581400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</p:cNvCxnSpPr>
            <p:nvPr/>
          </p:nvCxnSpPr>
          <p:spPr>
            <a:xfrm>
              <a:off x="2033310" y="3581400"/>
              <a:ext cx="12713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</p:cNvCxnSpPr>
            <p:nvPr/>
          </p:nvCxnSpPr>
          <p:spPr>
            <a:xfrm>
              <a:off x="2033310" y="358140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581400" y="2590800"/>
            <a:ext cx="990600" cy="2133600"/>
            <a:chOff x="5334000" y="2590800"/>
            <a:chExt cx="990600" cy="2133600"/>
          </a:xfrm>
        </p:grpSpPr>
        <p:cxnSp>
          <p:nvCxnSpPr>
            <p:cNvPr id="121" name="Straight Arrow Connector 120"/>
            <p:cNvCxnSpPr>
              <a:endCxn id="93" idx="2"/>
            </p:cNvCxnSpPr>
            <p:nvPr/>
          </p:nvCxnSpPr>
          <p:spPr>
            <a:xfrm>
              <a:off x="5334000" y="2590800"/>
              <a:ext cx="9144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93" idx="3"/>
            </p:cNvCxnSpPr>
            <p:nvPr/>
          </p:nvCxnSpPr>
          <p:spPr>
            <a:xfrm>
              <a:off x="5334000" y="3352800"/>
              <a:ext cx="936718" cy="206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93" idx="3"/>
            </p:cNvCxnSpPr>
            <p:nvPr/>
          </p:nvCxnSpPr>
          <p:spPr>
            <a:xfrm flipV="1">
              <a:off x="5334000" y="3559082"/>
              <a:ext cx="936718" cy="479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676400" y="2438400"/>
            <a:ext cx="1774918" cy="2895600"/>
            <a:chOff x="1676400" y="2438400"/>
            <a:chExt cx="1774918" cy="2895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6764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406682"/>
                    <a:ext cx="1774918" cy="19273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3429000" y="40386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V="1">
                        <a:off x="3429000" y="4092482"/>
                        <a:ext cx="1774918" cy="12415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V="1">
                        <a:off x="3429000" y="3352800"/>
                        <a:ext cx="1752600" cy="990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429000" y="3352800"/>
                  <a:ext cx="17526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1676400" y="2438400"/>
              <a:ext cx="1774918" cy="860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676400" y="2895600"/>
              <a:ext cx="175260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676400" y="3352800"/>
              <a:ext cx="17526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066800" y="1905000"/>
            <a:ext cx="1179362" cy="3505200"/>
            <a:chOff x="1066800" y="1905000"/>
            <a:chExt cx="1179362" cy="3505200"/>
          </a:xfrm>
        </p:grpSpPr>
        <p:sp>
          <p:nvSpPr>
            <p:cNvPr id="128" name="Oval 127"/>
            <p:cNvSpPr/>
            <p:nvPr/>
          </p:nvSpPr>
          <p:spPr>
            <a:xfrm>
              <a:off x="1524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524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524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5240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524000" y="4267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1524000" y="4724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15240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66800" y="1905000"/>
              <a:ext cx="1179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Customers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6162" y="1916668"/>
            <a:ext cx="1009700" cy="2883932"/>
            <a:chOff x="3086162" y="1916668"/>
            <a:chExt cx="1009700" cy="2883932"/>
          </a:xfrm>
        </p:grpSpPr>
        <p:sp>
          <p:nvSpPr>
            <p:cNvPr id="171" name="Oval 170"/>
            <p:cNvSpPr/>
            <p:nvPr/>
          </p:nvSpPr>
          <p:spPr>
            <a:xfrm>
              <a:off x="3429000" y="2514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429000" y="3276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3429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3429000" y="3962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86162" y="1916668"/>
              <a:ext cx="10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Products</a:t>
              </a:r>
            </a:p>
          </p:txBody>
        </p:sp>
      </p:grpSp>
      <p:sp>
        <p:nvSpPr>
          <p:cNvPr id="53" name="Arc 52"/>
          <p:cNvSpPr/>
          <p:nvPr/>
        </p:nvSpPr>
        <p:spPr>
          <a:xfrm>
            <a:off x="252691" y="1905000"/>
            <a:ext cx="4319309" cy="3733800"/>
          </a:xfrm>
          <a:prstGeom prst="arc">
            <a:avLst>
              <a:gd name="adj1" fmla="val 21317833"/>
              <a:gd name="adj2" fmla="val 110992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2246162" y="5638800"/>
            <a:ext cx="1541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0416" y="3352800"/>
                <a:ext cx="849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6" y="3352800"/>
                <a:ext cx="849784" cy="369332"/>
              </a:xfrm>
              <a:prstGeom prst="rect">
                <a:avLst/>
              </a:prstGeom>
              <a:blipFill>
                <a:blip r:embed="rId6"/>
                <a:stretch>
                  <a:fillRect l="-5882" t="-6667" r="-441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blipFill>
                <a:blip r:embed="rId7"/>
                <a:stretch>
                  <a:fillRect l="-5479" t="-6250" r="-411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447800" y="3352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352800"/>
                <a:ext cx="3225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blipFill>
                <a:blip r:embed="rId10"/>
                <a:stretch>
                  <a:fillRect l="-16522" t="-106452" r="-1739" b="-16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2438400" y="1524000"/>
            <a:ext cx="659155" cy="958334"/>
            <a:chOff x="2438400" y="1524000"/>
            <a:chExt cx="659155" cy="958334"/>
          </a:xfrm>
        </p:grpSpPr>
        <p:sp>
          <p:nvSpPr>
            <p:cNvPr id="67" name="Down Arrow 66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692" t="-6667" r="-7692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019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Applications </a:t>
            </a:r>
            <a:r>
              <a:rPr lang="en-US" sz="2800" dirty="0"/>
              <a:t>of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Flow with lower 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An Airline Problem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840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</a:t>
            </a:r>
            <a:r>
              <a:rPr lang="en-US" sz="3600" b="1" dirty="0">
                <a:solidFill>
                  <a:srgbClr val="7030A0"/>
                </a:solidFill>
              </a:rPr>
              <a:t>Airline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cities to be served.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fights to be operated.</a:t>
                </a:r>
              </a:p>
              <a:p>
                <a:pPr marL="0" indent="0">
                  <a:buNone/>
                </a:pPr>
                <a:r>
                  <a:rPr lang="en-US" sz="2000" dirty="0"/>
                  <a:t>Flight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has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2000" dirty="0"/>
                  <a:t> parameters: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: source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: destination</a:t>
                </a:r>
              </a:p>
              <a:p>
                <a:r>
                  <a:rPr lang="en-US" sz="2000" dirty="0" err="1"/>
                  <a:t>dep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: departure time</a:t>
                </a:r>
              </a:p>
              <a:p>
                <a:r>
                  <a:rPr lang="en-US" sz="2000" dirty="0" err="1"/>
                  <a:t>arr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: arrival time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What is the minimum no. of </a:t>
                </a:r>
                <a:r>
                  <a:rPr lang="en-US" sz="2000" dirty="0" err="1"/>
                  <a:t>aeroplanes</a:t>
                </a:r>
                <a:r>
                  <a:rPr lang="en-US" sz="2000" dirty="0"/>
                  <a:t> to serve all flights ?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525963"/>
              </a:xfrm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28361" y="1828800"/>
                <a:ext cx="2563522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),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), dep(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 , </a:t>
                </a:r>
                <a:r>
                  <a:rPr lang="en-US" dirty="0" err="1"/>
                  <a:t>arr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))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1" y="1828800"/>
                <a:ext cx="2563522" cy="369332"/>
              </a:xfrm>
              <a:prstGeom prst="rect">
                <a:avLst/>
              </a:prstGeom>
              <a:blipFill>
                <a:blip r:embed="rId3"/>
                <a:stretch>
                  <a:fillRect l="-1961" t="-3226" r="-49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000" y="4278868"/>
                <a:ext cx="2914644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(Delhi, Bombay,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dirty="0"/>
                  <a:t> AM 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dirty="0"/>
                  <a:t>AM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278868"/>
                <a:ext cx="2914644" cy="369332"/>
              </a:xfrm>
              <a:prstGeom prst="rect">
                <a:avLst/>
              </a:prstGeom>
              <a:blipFill>
                <a:blip r:embed="rId4"/>
                <a:stretch>
                  <a:fillRect l="-1724" t="-6452" r="-43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24400" y="4191000"/>
                <a:ext cx="3771289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:r>
                  <a:rPr lang="en-US" dirty="0" err="1"/>
                  <a:t>Lucknow</a:t>
                </a:r>
                <a:r>
                  <a:rPr lang="en-US" dirty="0"/>
                  <a:t>, Hyderabad,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US" dirty="0"/>
                  <a:t> AM 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PM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91000"/>
                <a:ext cx="3771289" cy="369332"/>
              </a:xfrm>
              <a:prstGeom prst="rect">
                <a:avLst/>
              </a:prstGeom>
              <a:blipFill>
                <a:blip r:embed="rId5"/>
                <a:stretch>
                  <a:fillRect l="-1003"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2315" y="5125442"/>
                <a:ext cx="3399329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(Bombay, Hyderabad,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dirty="0"/>
                  <a:t>AM 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dirty="0"/>
                  <a:t>AM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5" y="5125442"/>
                <a:ext cx="3399329" cy="369332"/>
              </a:xfrm>
              <a:prstGeom prst="rect">
                <a:avLst/>
              </a:prstGeom>
              <a:blipFill>
                <a:blip r:embed="rId6"/>
                <a:stretch>
                  <a:fillRect l="-1111" t="-6667" r="-370" b="-2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48200" y="6019800"/>
                <a:ext cx="4126643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(Bombay, </a:t>
                </a:r>
                <a:r>
                  <a:rPr lang="en-US" dirty="0" err="1"/>
                  <a:t>Lucknow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𝟑𝟎</m:t>
                    </m:r>
                  </m:oMath>
                </a14:m>
                <a:r>
                  <a:rPr lang="en-US" dirty="0"/>
                  <a:t>AM 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𝟑𝟎</m:t>
                    </m:r>
                  </m:oMath>
                </a14:m>
                <a:r>
                  <a:rPr lang="en-US" dirty="0"/>
                  <a:t>AM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019800"/>
                <a:ext cx="4126643" cy="369332"/>
              </a:xfrm>
              <a:prstGeom prst="rect">
                <a:avLst/>
              </a:prstGeom>
              <a:blipFill>
                <a:blip r:embed="rId7"/>
                <a:stretch>
                  <a:fillRect l="-1223"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48200" y="5125442"/>
                <a:ext cx="2935419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(Delhi, Chennai,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dirty="0"/>
                  <a:t> AM 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dirty="0"/>
                  <a:t>AM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125442"/>
                <a:ext cx="2935419" cy="369332"/>
              </a:xfrm>
              <a:prstGeom prst="rect">
                <a:avLst/>
              </a:prstGeom>
              <a:blipFill>
                <a:blip r:embed="rId8"/>
                <a:stretch>
                  <a:fillRect l="-1717" t="-6667" r="-858" b="-2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1000" y="6019800"/>
                <a:ext cx="3392788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(Chennai, Bombay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US" dirty="0"/>
                  <a:t> AM 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PM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19800"/>
                <a:ext cx="3392788" cy="369332"/>
              </a:xfrm>
              <a:prstGeom prst="rect">
                <a:avLst/>
              </a:prstGeom>
              <a:blipFill>
                <a:blip r:embed="rId9"/>
                <a:stretch>
                  <a:fillRect l="-1487"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3276600" y="4463534"/>
            <a:ext cx="1371600" cy="1740932"/>
            <a:chOff x="3448044" y="4463534"/>
            <a:chExt cx="1371600" cy="174093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448044" y="4463534"/>
              <a:ext cx="91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45928" y="4463534"/>
              <a:ext cx="0" cy="1740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1"/>
            </p:cNvCxnSpPr>
            <p:nvPr/>
          </p:nvCxnSpPr>
          <p:spPr>
            <a:xfrm>
              <a:off x="4352922" y="6204466"/>
              <a:ext cx="4667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414839" y="4463534"/>
            <a:ext cx="4576761" cy="1790085"/>
            <a:chOff x="4414839" y="4463534"/>
            <a:chExt cx="4576761" cy="1790085"/>
          </a:xfrm>
        </p:grpSpPr>
        <p:grpSp>
          <p:nvGrpSpPr>
            <p:cNvPr id="31" name="Group 30"/>
            <p:cNvGrpSpPr/>
            <p:nvPr/>
          </p:nvGrpSpPr>
          <p:grpSpPr>
            <a:xfrm>
              <a:off x="4414839" y="4463534"/>
              <a:ext cx="4576761" cy="1773198"/>
              <a:chOff x="-112079" y="4174113"/>
              <a:chExt cx="4576761" cy="177319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-112079" y="4463534"/>
                <a:ext cx="45767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64682" y="4463534"/>
                <a:ext cx="0" cy="14837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-97796" y="4174113"/>
                <a:ext cx="29527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>
              <a:off x="4419600" y="4463534"/>
              <a:ext cx="0" cy="2894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775408" y="6253619"/>
              <a:ext cx="21619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1524000" y="3657600"/>
            <a:ext cx="63246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Callout 24"/>
          <p:cNvSpPr/>
          <p:nvPr/>
        </p:nvSpPr>
        <p:spPr>
          <a:xfrm>
            <a:off x="4618127" y="2198132"/>
            <a:ext cx="4146556" cy="1066800"/>
          </a:xfrm>
          <a:prstGeom prst="cloudCallout">
            <a:avLst>
              <a:gd name="adj1" fmla="val -23119"/>
              <a:gd name="adj2" fmla="val 7742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minimum number of </a:t>
            </a:r>
            <a:r>
              <a:rPr lang="en-US" dirty="0" err="1">
                <a:solidFill>
                  <a:schemeClr val="tx1"/>
                </a:solidFill>
              </a:rPr>
              <a:t>aeroplanes</a:t>
            </a:r>
            <a:r>
              <a:rPr lang="en-US" dirty="0">
                <a:solidFill>
                  <a:schemeClr val="tx1"/>
                </a:solidFill>
              </a:rPr>
              <a:t> to serve these flights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50153" y="3308032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153" y="3308032"/>
                <a:ext cx="3754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0" y="5310108"/>
            <a:ext cx="8498019" cy="894358"/>
            <a:chOff x="0" y="5310108"/>
            <a:chExt cx="8498019" cy="894358"/>
          </a:xfrm>
        </p:grpSpPr>
        <p:grpSp>
          <p:nvGrpSpPr>
            <p:cNvPr id="27" name="Group 26"/>
            <p:cNvGrpSpPr/>
            <p:nvPr/>
          </p:nvGrpSpPr>
          <p:grpSpPr>
            <a:xfrm>
              <a:off x="0" y="5310108"/>
              <a:ext cx="8498019" cy="894358"/>
              <a:chOff x="-4135575" y="4463534"/>
              <a:chExt cx="8498019" cy="894358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3448044" y="4463534"/>
                <a:ext cx="914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345928" y="4463534"/>
                <a:ext cx="0" cy="4343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-4135575" y="5357892"/>
                <a:ext cx="4667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/>
            <p:cNvCxnSpPr/>
            <p:nvPr/>
          </p:nvCxnSpPr>
          <p:spPr>
            <a:xfrm>
              <a:off x="0" y="5744495"/>
              <a:ext cx="84980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063" y="5770079"/>
              <a:ext cx="0" cy="4343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285465" y="3318192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465" y="3318192"/>
                <a:ext cx="3754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285465" y="3318192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465" y="3318192"/>
                <a:ext cx="3754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loud Callout 46"/>
          <p:cNvSpPr/>
          <p:nvPr/>
        </p:nvSpPr>
        <p:spPr>
          <a:xfrm>
            <a:off x="4628287" y="2204164"/>
            <a:ext cx="4146556" cy="1066800"/>
          </a:xfrm>
          <a:prstGeom prst="cloudCallout">
            <a:avLst>
              <a:gd name="adj1" fmla="val -23119"/>
              <a:gd name="adj2" fmla="val 7742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minimum number of </a:t>
            </a:r>
            <a:r>
              <a:rPr lang="en-US" dirty="0" err="1">
                <a:solidFill>
                  <a:schemeClr val="tx1"/>
                </a:solidFill>
              </a:rPr>
              <a:t>aeroplanes</a:t>
            </a:r>
            <a:r>
              <a:rPr lang="en-US" dirty="0">
                <a:solidFill>
                  <a:schemeClr val="tx1"/>
                </a:solidFill>
              </a:rPr>
              <a:t> to serve these flights ?</a:t>
            </a:r>
          </a:p>
        </p:txBody>
      </p:sp>
      <p:sp>
        <p:nvSpPr>
          <p:cNvPr id="48" name="Cloud Callout 47"/>
          <p:cNvSpPr/>
          <p:nvPr/>
        </p:nvSpPr>
        <p:spPr>
          <a:xfrm>
            <a:off x="4603851" y="2204720"/>
            <a:ext cx="4146556" cy="1066800"/>
          </a:xfrm>
          <a:prstGeom prst="cloudCallout">
            <a:avLst>
              <a:gd name="adj1" fmla="val -23119"/>
              <a:gd name="adj2" fmla="val 7742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minimum number of </a:t>
            </a:r>
            <a:r>
              <a:rPr lang="en-US" dirty="0" err="1">
                <a:solidFill>
                  <a:schemeClr val="tx1"/>
                </a:solidFill>
              </a:rPr>
              <a:t>aeroplanes</a:t>
            </a:r>
            <a:r>
              <a:rPr lang="en-US" dirty="0">
                <a:solidFill>
                  <a:schemeClr val="tx1"/>
                </a:solidFill>
              </a:rPr>
              <a:t> to serve these flights ?</a:t>
            </a:r>
          </a:p>
        </p:txBody>
      </p:sp>
    </p:spTree>
    <p:extLst>
      <p:ext uri="{BB962C8B-B14F-4D97-AF65-F5344CB8AC3E}">
        <p14:creationId xmlns:p14="http://schemas.microsoft.com/office/powerpoint/2010/main" val="20082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5" grpId="0" animBg="1"/>
      <p:bldP spid="25" grpId="0" animBg="1"/>
      <p:bldP spid="25" grpId="1" animBg="1"/>
      <p:bldP spid="2" grpId="0" animBg="1"/>
      <p:bldP spid="2" grpId="1" animBg="1"/>
      <p:bldP spid="42" grpId="0" animBg="1"/>
      <p:bldP spid="42" grpId="1" animBg="1"/>
      <p:bldP spid="43" grpId="0" animBg="1"/>
      <p:bldP spid="47" grpId="0" animBg="1"/>
      <p:bldP spid="47" grpId="1" animBg="1"/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Constructing</a:t>
            </a:r>
            <a:r>
              <a:rPr lang="en-US" sz="3200" b="1" dirty="0"/>
              <a:t> an instance of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Flow with lower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57600" y="2057400"/>
            <a:ext cx="1600200" cy="152400"/>
            <a:chOff x="3657600" y="2189480"/>
            <a:chExt cx="1600200" cy="152400"/>
          </a:xfrm>
        </p:grpSpPr>
        <p:sp>
          <p:nvSpPr>
            <p:cNvPr id="5" name="Oval 4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6"/>
              <a:endCxn id="5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657600" y="2667000"/>
            <a:ext cx="1600200" cy="152400"/>
            <a:chOff x="3657600" y="2189480"/>
            <a:chExt cx="1600200" cy="152400"/>
          </a:xfrm>
        </p:grpSpPr>
        <p:sp>
          <p:nvSpPr>
            <p:cNvPr id="12" name="Oval 11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3" idx="6"/>
              <a:endCxn id="12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657600" y="3276600"/>
            <a:ext cx="1600200" cy="152400"/>
            <a:chOff x="3657600" y="2189480"/>
            <a:chExt cx="1600200" cy="152400"/>
          </a:xfrm>
        </p:grpSpPr>
        <p:sp>
          <p:nvSpPr>
            <p:cNvPr id="16" name="Oval 15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6"/>
              <a:endCxn id="16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657600" y="3886200"/>
            <a:ext cx="1600200" cy="152400"/>
            <a:chOff x="3657600" y="2189480"/>
            <a:chExt cx="1600200" cy="152400"/>
          </a:xfrm>
        </p:grpSpPr>
        <p:sp>
          <p:nvSpPr>
            <p:cNvPr id="20" name="Oval 19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6"/>
              <a:endCxn id="20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657600" y="4495800"/>
            <a:ext cx="1600200" cy="152400"/>
            <a:chOff x="3657600" y="2189480"/>
            <a:chExt cx="1600200" cy="152400"/>
          </a:xfrm>
        </p:grpSpPr>
        <p:sp>
          <p:nvSpPr>
            <p:cNvPr id="24" name="Oval 23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25" idx="6"/>
              <a:endCxn id="24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657600" y="5105400"/>
            <a:ext cx="1600200" cy="152400"/>
            <a:chOff x="3657600" y="2189480"/>
            <a:chExt cx="16002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9" idx="6"/>
              <a:endCxn id="28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1447800" y="3581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15200" y="36576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141445" y="1099066"/>
            <a:ext cx="659155" cy="958334"/>
            <a:chOff x="2438400" y="1524000"/>
            <a:chExt cx="659155" cy="958334"/>
          </a:xfrm>
        </p:grpSpPr>
        <p:sp>
          <p:nvSpPr>
            <p:cNvPr id="38" name="Down Arrow 37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556" t="-6667" r="-555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1897990" y="6057411"/>
                <a:ext cx="5412130" cy="71930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flight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create two nodes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Introduce an edge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990" y="6057411"/>
                <a:ext cx="5412130" cy="719309"/>
              </a:xfrm>
              <a:prstGeom prst="round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1333500" y="6075881"/>
                <a:ext cx="6477000" cy="71930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Each of these edges will have </a:t>
                </a:r>
                <a:r>
                  <a:rPr lang="en-US" b="1" dirty="0">
                    <a:solidFill>
                      <a:schemeClr val="tx1"/>
                    </a:solidFill>
                  </a:rPr>
                  <a:t>lower-bound</a:t>
                </a:r>
                <a:r>
                  <a:rPr lang="en-US" dirty="0">
                    <a:solidFill>
                      <a:schemeClr val="tx1"/>
                    </a:solidFill>
                  </a:rPr>
                  <a:t> as well as </a:t>
                </a:r>
                <a:r>
                  <a:rPr lang="en-US" b="1" dirty="0">
                    <a:solidFill>
                      <a:schemeClr val="tx1"/>
                    </a:solidFill>
                  </a:rPr>
                  <a:t>capacity</a:t>
                </a:r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6075881"/>
                <a:ext cx="6477000" cy="71930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1314755" y="6002556"/>
                <a:ext cx="6578600" cy="86257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Add directed-edge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if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destination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)=</a:t>
                </a:r>
                <a:r>
                  <a:rPr lang="en-US" b="1" dirty="0">
                    <a:solidFill>
                      <a:schemeClr val="tx1"/>
                    </a:solidFill>
                  </a:rPr>
                  <a:t>source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and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Departure-time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)&gt;</a:t>
                </a:r>
                <a:r>
                  <a:rPr lang="en-US" b="1" dirty="0">
                    <a:solidFill>
                      <a:schemeClr val="tx1"/>
                    </a:solidFill>
                  </a:rPr>
                  <a:t>Arrival-time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55" y="6002556"/>
                <a:ext cx="6578600" cy="862574"/>
              </a:xfrm>
              <a:prstGeom prst="roundRect">
                <a:avLst/>
              </a:prstGeom>
              <a:blipFill>
                <a:blip r:embed="rId5"/>
                <a:stretch>
                  <a:fillRect t="-4225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3344506" y="3352804"/>
            <a:ext cx="2141894" cy="1219196"/>
            <a:chOff x="3344506" y="3352804"/>
            <a:chExt cx="2141894" cy="1219196"/>
          </a:xfrm>
        </p:grpSpPr>
        <p:grpSp>
          <p:nvGrpSpPr>
            <p:cNvPr id="43" name="Group 42"/>
            <p:cNvGrpSpPr/>
            <p:nvPr/>
          </p:nvGrpSpPr>
          <p:grpSpPr>
            <a:xfrm>
              <a:off x="3344506" y="3352804"/>
              <a:ext cx="2141894" cy="1219196"/>
              <a:chOff x="-16517" y="5310108"/>
              <a:chExt cx="8531052" cy="130087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927020" y="5310108"/>
                <a:ext cx="7587515" cy="1300879"/>
                <a:chOff x="-3208555" y="4463534"/>
                <a:chExt cx="7587515" cy="1300879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4362443" y="4463534"/>
                  <a:ext cx="16517" cy="8130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-3208555" y="5764413"/>
                  <a:ext cx="4667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/>
              <p:cNvCxnSpPr/>
              <p:nvPr/>
            </p:nvCxnSpPr>
            <p:spPr>
              <a:xfrm>
                <a:off x="-16517" y="6123161"/>
                <a:ext cx="84980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16517" y="6123156"/>
                <a:ext cx="24579" cy="4878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3350677" y="4572000"/>
              <a:ext cx="2307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352800" y="2133600"/>
            <a:ext cx="2141894" cy="1828800"/>
            <a:chOff x="3344506" y="3352804"/>
            <a:chExt cx="2141894" cy="1219196"/>
          </a:xfrm>
        </p:grpSpPr>
        <p:grpSp>
          <p:nvGrpSpPr>
            <p:cNvPr id="59" name="Group 58"/>
            <p:cNvGrpSpPr/>
            <p:nvPr/>
          </p:nvGrpSpPr>
          <p:grpSpPr>
            <a:xfrm>
              <a:off x="3344506" y="3352804"/>
              <a:ext cx="2141894" cy="1219196"/>
              <a:chOff x="-16517" y="5310108"/>
              <a:chExt cx="8531052" cy="1300879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927020" y="5310108"/>
                <a:ext cx="7587515" cy="1300879"/>
                <a:chOff x="-3208555" y="4463534"/>
                <a:chExt cx="7587515" cy="1300879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362443" y="4463534"/>
                  <a:ext cx="16517" cy="65044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-3208555" y="5764413"/>
                  <a:ext cx="4667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-16517" y="5960548"/>
                <a:ext cx="84980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-16513" y="5960548"/>
                <a:ext cx="24575" cy="6504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>
              <a:off x="3350677" y="4572000"/>
              <a:ext cx="2307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flipV="1">
            <a:off x="3048000" y="2133598"/>
            <a:ext cx="2514600" cy="3048008"/>
            <a:chOff x="3344506" y="3352803"/>
            <a:chExt cx="2141894" cy="1189461"/>
          </a:xfrm>
        </p:grpSpPr>
        <p:grpSp>
          <p:nvGrpSpPr>
            <p:cNvPr id="70" name="Group 69"/>
            <p:cNvGrpSpPr/>
            <p:nvPr/>
          </p:nvGrpSpPr>
          <p:grpSpPr>
            <a:xfrm>
              <a:off x="3344506" y="3352803"/>
              <a:ext cx="2141894" cy="1189459"/>
              <a:chOff x="-16517" y="5310108"/>
              <a:chExt cx="8531052" cy="126915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84895" y="5310108"/>
                <a:ext cx="6929640" cy="1269150"/>
                <a:chOff x="-2550680" y="4463534"/>
                <a:chExt cx="6929640" cy="126915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362443" y="4463534"/>
                  <a:ext cx="16517" cy="8130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-2550680" y="5732684"/>
                  <a:ext cx="46672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/>
              <p:nvPr/>
            </p:nvCxnSpPr>
            <p:spPr>
              <a:xfrm>
                <a:off x="-16517" y="6123161"/>
                <a:ext cx="84980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8062" y="6123156"/>
                <a:ext cx="3" cy="4561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/>
            <p:nvPr/>
          </p:nvCxnSpPr>
          <p:spPr>
            <a:xfrm flipV="1">
              <a:off x="3350677" y="4542264"/>
              <a:ext cx="4481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ounded Rectangle 79"/>
          <p:cNvSpPr/>
          <p:nvPr/>
        </p:nvSpPr>
        <p:spPr>
          <a:xfrm>
            <a:off x="1333500" y="6007636"/>
            <a:ext cx="6477000" cy="7193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Introduce a source and a sink.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ounded Rectangle 80"/>
              <p:cNvSpPr/>
              <p:nvPr/>
            </p:nvSpPr>
            <p:spPr>
              <a:xfrm>
                <a:off x="1398245" y="6007636"/>
                <a:ext cx="6477000" cy="71930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Add an edge from source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for each flight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Add an edge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to sink for each flight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1" name="Rounded 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245" y="6007636"/>
                <a:ext cx="6477000" cy="719309"/>
              </a:xfrm>
              <a:prstGeom prst="roundRect">
                <a:avLst/>
              </a:prstGeom>
              <a:blipFill>
                <a:blip r:embed="rId6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1447800" y="2286000"/>
            <a:ext cx="6019799" cy="3581400"/>
            <a:chOff x="1447800" y="2286000"/>
            <a:chExt cx="6019799" cy="3581400"/>
          </a:xfrm>
        </p:grpSpPr>
        <p:sp>
          <p:nvSpPr>
            <p:cNvPr id="82" name="Arc 81"/>
            <p:cNvSpPr/>
            <p:nvPr/>
          </p:nvSpPr>
          <p:spPr>
            <a:xfrm>
              <a:off x="1447800" y="2286000"/>
              <a:ext cx="6019799" cy="3581400"/>
            </a:xfrm>
            <a:prstGeom prst="arc">
              <a:avLst>
                <a:gd name="adj1" fmla="val 21317833"/>
                <a:gd name="adj2" fmla="val 1117654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4417862" y="5867400"/>
              <a:ext cx="1541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569660" y="2133604"/>
            <a:ext cx="2128919" cy="3027559"/>
            <a:chOff x="2014557" y="2492283"/>
            <a:chExt cx="1307287" cy="2566057"/>
          </a:xfrm>
        </p:grpSpPr>
        <p:cxnSp>
          <p:nvCxnSpPr>
            <p:cNvPr id="86" name="Straight Arrow Connector 85"/>
            <p:cNvCxnSpPr>
              <a:stCxn id="35" idx="6"/>
            </p:cNvCxnSpPr>
            <p:nvPr/>
          </p:nvCxnSpPr>
          <p:spPr>
            <a:xfrm flipV="1">
              <a:off x="2033310" y="2492283"/>
              <a:ext cx="1265608" cy="12916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2057400" y="3008956"/>
              <a:ext cx="1228466" cy="775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17" idx="2"/>
            </p:cNvCxnSpPr>
            <p:nvPr/>
          </p:nvCxnSpPr>
          <p:spPr>
            <a:xfrm flipV="1">
              <a:off x="2035082" y="3525632"/>
              <a:ext cx="1261598" cy="2583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028217" y="379178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028217" y="3817419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014557" y="383914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057400" y="2133604"/>
            <a:ext cx="659155" cy="958334"/>
            <a:chOff x="2438400" y="1524000"/>
            <a:chExt cx="659155" cy="958334"/>
          </a:xfrm>
        </p:grpSpPr>
        <p:sp>
          <p:nvSpPr>
            <p:cNvPr id="99" name="Down Arrow 98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9434" t="-6667" r="-566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/>
          <p:cNvGrpSpPr/>
          <p:nvPr/>
        </p:nvGrpSpPr>
        <p:grpSpPr>
          <a:xfrm>
            <a:off x="2998445" y="1143000"/>
            <a:ext cx="659155" cy="958334"/>
            <a:chOff x="2438400" y="1524000"/>
            <a:chExt cx="659155" cy="958334"/>
          </a:xfrm>
        </p:grpSpPr>
        <p:sp>
          <p:nvSpPr>
            <p:cNvPr id="102" name="Down Arrow 101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9615" t="-10000" r="-7692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257800" y="2133604"/>
            <a:ext cx="2079718" cy="3027560"/>
            <a:chOff x="5257800" y="2133604"/>
            <a:chExt cx="2079718" cy="302756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260969" y="2133604"/>
              <a:ext cx="2076549" cy="1828796"/>
              <a:chOff x="4270369" y="1981204"/>
              <a:chExt cx="2076549" cy="1828796"/>
            </a:xfrm>
          </p:grpSpPr>
          <p:cxnSp>
            <p:nvCxnSpPr>
              <p:cNvPr id="105" name="Straight Arrow Connector 104"/>
              <p:cNvCxnSpPr>
                <a:endCxn id="36" idx="1"/>
              </p:cNvCxnSpPr>
              <p:nvPr/>
            </p:nvCxnSpPr>
            <p:spPr>
              <a:xfrm>
                <a:off x="4297605" y="1981204"/>
                <a:ext cx="2049313" cy="15463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4297605" y="2590800"/>
                <a:ext cx="1973113" cy="9682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4270369" y="3200400"/>
                <a:ext cx="2000349" cy="3586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4270369" y="3581400"/>
                <a:ext cx="2054231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Straight Arrow Connector 112"/>
            <p:cNvCxnSpPr>
              <a:stCxn id="24" idx="6"/>
              <a:endCxn id="36" idx="3"/>
            </p:cNvCxnSpPr>
            <p:nvPr/>
          </p:nvCxnSpPr>
          <p:spPr>
            <a:xfrm flipV="1">
              <a:off x="5257800" y="3787682"/>
              <a:ext cx="2079718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36" idx="3"/>
            </p:cNvCxnSpPr>
            <p:nvPr/>
          </p:nvCxnSpPr>
          <p:spPr>
            <a:xfrm flipV="1">
              <a:off x="5260969" y="3787682"/>
              <a:ext cx="2076549" cy="1373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6172200" y="2057400"/>
            <a:ext cx="659155" cy="958334"/>
            <a:chOff x="2438400" y="1524000"/>
            <a:chExt cx="659155" cy="958334"/>
          </a:xfrm>
        </p:grpSpPr>
        <p:sp>
          <p:nvSpPr>
            <p:cNvPr id="123" name="Down Arrow 122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9434" t="-10000" r="-566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4048065" y="5922254"/>
                <a:ext cx="726481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065" y="5922254"/>
                <a:ext cx="726481" cy="513282"/>
              </a:xfrm>
              <a:prstGeom prst="rect">
                <a:avLst/>
              </a:prstGeom>
              <a:blipFill>
                <a:blip r:embed="rId10"/>
                <a:stretch>
                  <a:fillRect l="-6897" r="-6897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2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 animBg="1"/>
      <p:bldP spid="36" grpId="0" animBg="1"/>
      <p:bldP spid="34" grpId="0" animBg="1"/>
      <p:bldP spid="34" grpId="1" animBg="1"/>
      <p:bldP spid="41" grpId="0" animBg="1"/>
      <p:bldP spid="41" grpId="1" animBg="1"/>
      <p:bldP spid="42" grpId="0" animBg="1"/>
      <p:bldP spid="42" grpId="1" uiExpand="1" build="allAtOnce" animBg="1"/>
      <p:bldP spid="80" grpId="0" animBg="1"/>
      <p:bldP spid="80" grpId="1" animBg="1"/>
      <p:bldP spid="81" grpId="0" animBg="1"/>
      <p:bldP spid="81" grpId="1" animBg="1"/>
      <p:bldP spid="1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Two paths are said to be edge-disjoint  if they </a:t>
                </a:r>
                <a:r>
                  <a:rPr lang="en-US" sz="2000" b="1" u="sng" dirty="0"/>
                  <a:t>do not share</a:t>
                </a:r>
                <a:r>
                  <a:rPr lang="en-US" sz="2000" dirty="0"/>
                  <a:t> any edge.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/>
                  <a:t>: Given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</a:t>
                </a:r>
                <a:r>
                  <a:rPr lang="en-US" sz="2000" b="1" u="sng" dirty="0"/>
                  <a:t>maximum number</a:t>
                </a:r>
                <a:r>
                  <a:rPr lang="en-US" sz="2000" dirty="0"/>
                  <a:t> of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3124200"/>
            <a:ext cx="3124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Constructing</a:t>
            </a:r>
            <a:r>
              <a:rPr lang="en-US" sz="3200" b="1" dirty="0"/>
              <a:t> an instance of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Flow with lower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57600" y="2057400"/>
            <a:ext cx="1600200" cy="152400"/>
            <a:chOff x="3657600" y="2189480"/>
            <a:chExt cx="1600200" cy="152400"/>
          </a:xfrm>
        </p:grpSpPr>
        <p:sp>
          <p:nvSpPr>
            <p:cNvPr id="5" name="Oval 4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6"/>
              <a:endCxn id="5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657600" y="2667000"/>
            <a:ext cx="1600200" cy="152400"/>
            <a:chOff x="3657600" y="2189480"/>
            <a:chExt cx="1600200" cy="152400"/>
          </a:xfrm>
        </p:grpSpPr>
        <p:sp>
          <p:nvSpPr>
            <p:cNvPr id="12" name="Oval 11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3" idx="6"/>
              <a:endCxn id="12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657600" y="3276600"/>
            <a:ext cx="1600200" cy="152400"/>
            <a:chOff x="3657600" y="2189480"/>
            <a:chExt cx="1600200" cy="152400"/>
          </a:xfrm>
        </p:grpSpPr>
        <p:sp>
          <p:nvSpPr>
            <p:cNvPr id="16" name="Oval 15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6"/>
              <a:endCxn id="16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657600" y="3886200"/>
            <a:ext cx="1600200" cy="152400"/>
            <a:chOff x="3657600" y="2189480"/>
            <a:chExt cx="1600200" cy="152400"/>
          </a:xfrm>
        </p:grpSpPr>
        <p:sp>
          <p:nvSpPr>
            <p:cNvPr id="20" name="Oval 19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6"/>
              <a:endCxn id="20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657600" y="4495800"/>
            <a:ext cx="1600200" cy="152400"/>
            <a:chOff x="3657600" y="2189480"/>
            <a:chExt cx="1600200" cy="152400"/>
          </a:xfrm>
        </p:grpSpPr>
        <p:sp>
          <p:nvSpPr>
            <p:cNvPr id="24" name="Oval 23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25" idx="6"/>
              <a:endCxn id="24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657600" y="5105400"/>
            <a:ext cx="1600200" cy="152400"/>
            <a:chOff x="3657600" y="2189480"/>
            <a:chExt cx="16002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9" idx="6"/>
              <a:endCxn id="28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1447800" y="3581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15200" y="36576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141445" y="1099066"/>
            <a:ext cx="659155" cy="958334"/>
            <a:chOff x="2438400" y="1524000"/>
            <a:chExt cx="659155" cy="958334"/>
          </a:xfrm>
        </p:grpSpPr>
        <p:sp>
          <p:nvSpPr>
            <p:cNvPr id="38" name="Down Arrow 37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556" t="-6667" r="-555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344506" y="3352804"/>
            <a:ext cx="2141894" cy="1219196"/>
            <a:chOff x="3344506" y="3352804"/>
            <a:chExt cx="2141894" cy="1219196"/>
          </a:xfrm>
        </p:grpSpPr>
        <p:grpSp>
          <p:nvGrpSpPr>
            <p:cNvPr id="43" name="Group 42"/>
            <p:cNvGrpSpPr/>
            <p:nvPr/>
          </p:nvGrpSpPr>
          <p:grpSpPr>
            <a:xfrm>
              <a:off x="3344506" y="3352804"/>
              <a:ext cx="2141894" cy="1219196"/>
              <a:chOff x="-16517" y="5310108"/>
              <a:chExt cx="8531052" cy="130087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927020" y="5310108"/>
                <a:ext cx="7587515" cy="1300879"/>
                <a:chOff x="-3208555" y="4463534"/>
                <a:chExt cx="7587515" cy="1300879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4362443" y="4463534"/>
                  <a:ext cx="16517" cy="8130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-3208555" y="5764413"/>
                  <a:ext cx="4667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/>
              <p:cNvCxnSpPr/>
              <p:nvPr/>
            </p:nvCxnSpPr>
            <p:spPr>
              <a:xfrm>
                <a:off x="-16517" y="6123161"/>
                <a:ext cx="84980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16517" y="6123156"/>
                <a:ext cx="24579" cy="4878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3350677" y="4572000"/>
              <a:ext cx="2307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352800" y="2133600"/>
            <a:ext cx="2141894" cy="1828800"/>
            <a:chOff x="3344506" y="3352804"/>
            <a:chExt cx="2141894" cy="1219196"/>
          </a:xfrm>
        </p:grpSpPr>
        <p:grpSp>
          <p:nvGrpSpPr>
            <p:cNvPr id="59" name="Group 58"/>
            <p:cNvGrpSpPr/>
            <p:nvPr/>
          </p:nvGrpSpPr>
          <p:grpSpPr>
            <a:xfrm>
              <a:off x="3344506" y="3352804"/>
              <a:ext cx="2141894" cy="1219196"/>
              <a:chOff x="-16517" y="5310108"/>
              <a:chExt cx="8531052" cy="1300879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927020" y="5310108"/>
                <a:ext cx="7587515" cy="1300879"/>
                <a:chOff x="-3208555" y="4463534"/>
                <a:chExt cx="7587515" cy="1300879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362443" y="4463534"/>
                  <a:ext cx="16517" cy="65044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-3208555" y="5764413"/>
                  <a:ext cx="4667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-16517" y="5960548"/>
                <a:ext cx="84980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-16513" y="5960548"/>
                <a:ext cx="24575" cy="6504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>
              <a:off x="3350677" y="4572000"/>
              <a:ext cx="2307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flipV="1">
            <a:off x="3048000" y="2133598"/>
            <a:ext cx="2514600" cy="3048008"/>
            <a:chOff x="3344506" y="3352803"/>
            <a:chExt cx="2141894" cy="1189461"/>
          </a:xfrm>
        </p:grpSpPr>
        <p:grpSp>
          <p:nvGrpSpPr>
            <p:cNvPr id="70" name="Group 69"/>
            <p:cNvGrpSpPr/>
            <p:nvPr/>
          </p:nvGrpSpPr>
          <p:grpSpPr>
            <a:xfrm>
              <a:off x="3344506" y="3352803"/>
              <a:ext cx="2141894" cy="1189459"/>
              <a:chOff x="-16517" y="5310108"/>
              <a:chExt cx="8531052" cy="126915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84895" y="5310108"/>
                <a:ext cx="6929640" cy="1269150"/>
                <a:chOff x="-2550680" y="4463534"/>
                <a:chExt cx="6929640" cy="126915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362443" y="4463534"/>
                  <a:ext cx="16517" cy="8130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-2550680" y="5732684"/>
                  <a:ext cx="46672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/>
              <p:nvPr/>
            </p:nvCxnSpPr>
            <p:spPr>
              <a:xfrm>
                <a:off x="-16517" y="6123161"/>
                <a:ext cx="84980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8062" y="6123156"/>
                <a:ext cx="3" cy="4561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/>
            <p:nvPr/>
          </p:nvCxnSpPr>
          <p:spPr>
            <a:xfrm flipV="1">
              <a:off x="3350677" y="4542264"/>
              <a:ext cx="4481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447800" y="2286000"/>
            <a:ext cx="6019799" cy="3581400"/>
            <a:chOff x="1447800" y="2286000"/>
            <a:chExt cx="6019799" cy="3581400"/>
          </a:xfrm>
        </p:grpSpPr>
        <p:sp>
          <p:nvSpPr>
            <p:cNvPr id="82" name="Arc 81"/>
            <p:cNvSpPr/>
            <p:nvPr/>
          </p:nvSpPr>
          <p:spPr>
            <a:xfrm>
              <a:off x="1447800" y="2286000"/>
              <a:ext cx="6019799" cy="3581400"/>
            </a:xfrm>
            <a:prstGeom prst="arc">
              <a:avLst>
                <a:gd name="adj1" fmla="val 21317833"/>
                <a:gd name="adj2" fmla="val 1117654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4417862" y="5867400"/>
              <a:ext cx="1541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569660" y="2133604"/>
            <a:ext cx="2128919" cy="3027559"/>
            <a:chOff x="2014557" y="2492283"/>
            <a:chExt cx="1307287" cy="2566057"/>
          </a:xfrm>
        </p:grpSpPr>
        <p:cxnSp>
          <p:nvCxnSpPr>
            <p:cNvPr id="86" name="Straight Arrow Connector 85"/>
            <p:cNvCxnSpPr>
              <a:stCxn id="35" idx="6"/>
            </p:cNvCxnSpPr>
            <p:nvPr/>
          </p:nvCxnSpPr>
          <p:spPr>
            <a:xfrm flipV="1">
              <a:off x="2033310" y="2492283"/>
              <a:ext cx="1265608" cy="12916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2057400" y="3008956"/>
              <a:ext cx="1228466" cy="775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17" idx="2"/>
            </p:cNvCxnSpPr>
            <p:nvPr/>
          </p:nvCxnSpPr>
          <p:spPr>
            <a:xfrm flipV="1">
              <a:off x="2035082" y="3525632"/>
              <a:ext cx="1261598" cy="2583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028217" y="379178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028217" y="3817419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014557" y="383914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057400" y="2133604"/>
            <a:ext cx="659155" cy="958334"/>
            <a:chOff x="2438400" y="1524000"/>
            <a:chExt cx="659155" cy="958334"/>
          </a:xfrm>
        </p:grpSpPr>
        <p:sp>
          <p:nvSpPr>
            <p:cNvPr id="99" name="Down Arrow 98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9434" t="-6667" r="-566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/>
          <p:cNvGrpSpPr/>
          <p:nvPr/>
        </p:nvGrpSpPr>
        <p:grpSpPr>
          <a:xfrm>
            <a:off x="2998445" y="1143000"/>
            <a:ext cx="659155" cy="958334"/>
            <a:chOff x="2438400" y="1524000"/>
            <a:chExt cx="659155" cy="958334"/>
          </a:xfrm>
        </p:grpSpPr>
        <p:sp>
          <p:nvSpPr>
            <p:cNvPr id="102" name="Down Arrow 101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9615" t="-10000" r="-7692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257800" y="2133604"/>
            <a:ext cx="2079718" cy="3027560"/>
            <a:chOff x="5257800" y="2133604"/>
            <a:chExt cx="2079718" cy="302756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260969" y="2133604"/>
              <a:ext cx="2076549" cy="1828796"/>
              <a:chOff x="4270369" y="1981204"/>
              <a:chExt cx="2076549" cy="1828796"/>
            </a:xfrm>
          </p:grpSpPr>
          <p:cxnSp>
            <p:nvCxnSpPr>
              <p:cNvPr id="105" name="Straight Arrow Connector 104"/>
              <p:cNvCxnSpPr>
                <a:endCxn id="36" idx="1"/>
              </p:cNvCxnSpPr>
              <p:nvPr/>
            </p:nvCxnSpPr>
            <p:spPr>
              <a:xfrm>
                <a:off x="4297605" y="1981204"/>
                <a:ext cx="2049313" cy="15463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4297605" y="2590800"/>
                <a:ext cx="1973113" cy="9682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4270369" y="3200400"/>
                <a:ext cx="2000349" cy="3586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4270369" y="3581400"/>
                <a:ext cx="2054231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Straight Arrow Connector 112"/>
            <p:cNvCxnSpPr>
              <a:stCxn id="24" idx="6"/>
              <a:endCxn id="36" idx="3"/>
            </p:cNvCxnSpPr>
            <p:nvPr/>
          </p:nvCxnSpPr>
          <p:spPr>
            <a:xfrm flipV="1">
              <a:off x="5257800" y="3787682"/>
              <a:ext cx="2079718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36" idx="3"/>
            </p:cNvCxnSpPr>
            <p:nvPr/>
          </p:nvCxnSpPr>
          <p:spPr>
            <a:xfrm flipV="1">
              <a:off x="5260969" y="3787682"/>
              <a:ext cx="2076549" cy="1373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6172200" y="2057400"/>
            <a:ext cx="659155" cy="958334"/>
            <a:chOff x="2438400" y="1524000"/>
            <a:chExt cx="659155" cy="958334"/>
          </a:xfrm>
        </p:grpSpPr>
        <p:sp>
          <p:nvSpPr>
            <p:cNvPr id="123" name="Down Arrow 122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9434" t="-10000" r="-566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4048065" y="5922254"/>
                <a:ext cx="726481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065" y="5922254"/>
                <a:ext cx="726481" cy="513282"/>
              </a:xfrm>
              <a:prstGeom prst="rect">
                <a:avLst/>
              </a:prstGeom>
              <a:blipFill>
                <a:blip r:embed="rId6"/>
                <a:stretch>
                  <a:fillRect l="-6897" r="-6897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ounded Rectangle 93"/>
          <p:cNvSpPr/>
          <p:nvPr/>
        </p:nvSpPr>
        <p:spPr>
          <a:xfrm>
            <a:off x="1473200" y="6443491"/>
            <a:ext cx="6375400" cy="4145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will be one instance of </a:t>
            </a:r>
            <a:r>
              <a:rPr lang="en-US" b="1" dirty="0">
                <a:solidFill>
                  <a:srgbClr val="7030A0"/>
                </a:solidFill>
              </a:rPr>
              <a:t>flow with lower-bound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Constructing</a:t>
            </a:r>
            <a:r>
              <a:rPr lang="en-US" sz="3200" b="1" dirty="0"/>
              <a:t> an instance of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Flow with lower bound</a:t>
            </a:r>
          </a:p>
        </p:txBody>
      </p:sp>
      <p:pic>
        <p:nvPicPr>
          <p:cNvPr id="51" name="Content Placeholder 5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80" y="2523190"/>
            <a:ext cx="558050" cy="4468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57600" y="2057400"/>
            <a:ext cx="1600200" cy="152400"/>
            <a:chOff x="3657600" y="2189480"/>
            <a:chExt cx="1600200" cy="152400"/>
          </a:xfrm>
        </p:grpSpPr>
        <p:sp>
          <p:nvSpPr>
            <p:cNvPr id="5" name="Oval 4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6"/>
              <a:endCxn id="5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657600" y="2667000"/>
            <a:ext cx="1600200" cy="152400"/>
            <a:chOff x="3657600" y="2189480"/>
            <a:chExt cx="1600200" cy="152400"/>
          </a:xfrm>
        </p:grpSpPr>
        <p:sp>
          <p:nvSpPr>
            <p:cNvPr id="12" name="Oval 11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3" idx="6"/>
              <a:endCxn id="12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657600" y="3276600"/>
            <a:ext cx="1600200" cy="152400"/>
            <a:chOff x="3657600" y="2189480"/>
            <a:chExt cx="1600200" cy="152400"/>
          </a:xfrm>
        </p:grpSpPr>
        <p:sp>
          <p:nvSpPr>
            <p:cNvPr id="16" name="Oval 15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6"/>
              <a:endCxn id="16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657600" y="3886200"/>
            <a:ext cx="1600200" cy="152400"/>
            <a:chOff x="3657600" y="2189480"/>
            <a:chExt cx="1600200" cy="152400"/>
          </a:xfrm>
        </p:grpSpPr>
        <p:sp>
          <p:nvSpPr>
            <p:cNvPr id="20" name="Oval 19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6"/>
              <a:endCxn id="20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657600" y="4495800"/>
            <a:ext cx="1600200" cy="152400"/>
            <a:chOff x="3657600" y="2189480"/>
            <a:chExt cx="1600200" cy="152400"/>
          </a:xfrm>
        </p:grpSpPr>
        <p:sp>
          <p:nvSpPr>
            <p:cNvPr id="24" name="Oval 23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25" idx="6"/>
              <a:endCxn id="24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657600" y="5105400"/>
            <a:ext cx="1600200" cy="152400"/>
            <a:chOff x="3657600" y="2189480"/>
            <a:chExt cx="16002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9" idx="6"/>
              <a:endCxn id="28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1447800" y="3581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15200" y="36576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141445" y="1099066"/>
            <a:ext cx="659155" cy="958334"/>
            <a:chOff x="2438400" y="1524000"/>
            <a:chExt cx="659155" cy="958334"/>
          </a:xfrm>
        </p:grpSpPr>
        <p:sp>
          <p:nvSpPr>
            <p:cNvPr id="38" name="Down Arrow 37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556" t="-6667" r="-555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344506" y="3352804"/>
            <a:ext cx="2141894" cy="1219196"/>
            <a:chOff x="3344506" y="3352804"/>
            <a:chExt cx="2141894" cy="1219196"/>
          </a:xfrm>
        </p:grpSpPr>
        <p:grpSp>
          <p:nvGrpSpPr>
            <p:cNvPr id="43" name="Group 42"/>
            <p:cNvGrpSpPr/>
            <p:nvPr/>
          </p:nvGrpSpPr>
          <p:grpSpPr>
            <a:xfrm>
              <a:off x="3344506" y="3352804"/>
              <a:ext cx="2141894" cy="1219196"/>
              <a:chOff x="-16517" y="5310108"/>
              <a:chExt cx="8531052" cy="130087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927020" y="5310108"/>
                <a:ext cx="7587515" cy="1300879"/>
                <a:chOff x="-3208555" y="4463534"/>
                <a:chExt cx="7587515" cy="1300879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4362443" y="4463534"/>
                  <a:ext cx="16517" cy="8130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-3208555" y="5764413"/>
                  <a:ext cx="4667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/>
              <p:cNvCxnSpPr/>
              <p:nvPr/>
            </p:nvCxnSpPr>
            <p:spPr>
              <a:xfrm>
                <a:off x="-16517" y="6123161"/>
                <a:ext cx="84980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16517" y="6123156"/>
                <a:ext cx="24579" cy="4878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3350677" y="4572000"/>
              <a:ext cx="2307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352800" y="2133600"/>
            <a:ext cx="2141894" cy="1828800"/>
            <a:chOff x="3344506" y="3352804"/>
            <a:chExt cx="2141894" cy="1219196"/>
          </a:xfrm>
        </p:grpSpPr>
        <p:grpSp>
          <p:nvGrpSpPr>
            <p:cNvPr id="59" name="Group 58"/>
            <p:cNvGrpSpPr/>
            <p:nvPr/>
          </p:nvGrpSpPr>
          <p:grpSpPr>
            <a:xfrm>
              <a:off x="3344506" y="3352804"/>
              <a:ext cx="2141894" cy="1219196"/>
              <a:chOff x="-16517" y="5310108"/>
              <a:chExt cx="8531052" cy="1300879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927020" y="5310108"/>
                <a:ext cx="7587515" cy="1300879"/>
                <a:chOff x="-3208555" y="4463534"/>
                <a:chExt cx="7587515" cy="1300879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362443" y="4463534"/>
                  <a:ext cx="16517" cy="65044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-3208555" y="5764413"/>
                  <a:ext cx="4667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-16517" y="5960548"/>
                <a:ext cx="84980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-16513" y="5960548"/>
                <a:ext cx="24575" cy="6504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>
              <a:off x="3350677" y="4572000"/>
              <a:ext cx="2307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flipV="1">
            <a:off x="3048000" y="2133598"/>
            <a:ext cx="2514600" cy="3048008"/>
            <a:chOff x="3344506" y="3352803"/>
            <a:chExt cx="2141894" cy="1189461"/>
          </a:xfrm>
        </p:grpSpPr>
        <p:grpSp>
          <p:nvGrpSpPr>
            <p:cNvPr id="70" name="Group 69"/>
            <p:cNvGrpSpPr/>
            <p:nvPr/>
          </p:nvGrpSpPr>
          <p:grpSpPr>
            <a:xfrm>
              <a:off x="3344506" y="3352803"/>
              <a:ext cx="2141894" cy="1189459"/>
              <a:chOff x="-16517" y="5310108"/>
              <a:chExt cx="8531052" cy="126915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84895" y="5310108"/>
                <a:ext cx="6929640" cy="1269150"/>
                <a:chOff x="-2550680" y="4463534"/>
                <a:chExt cx="6929640" cy="126915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362443" y="4463534"/>
                  <a:ext cx="16517" cy="8130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-2550680" y="5732684"/>
                  <a:ext cx="46672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/>
              <p:nvPr/>
            </p:nvCxnSpPr>
            <p:spPr>
              <a:xfrm>
                <a:off x="-16517" y="6123161"/>
                <a:ext cx="84980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8062" y="6123156"/>
                <a:ext cx="3" cy="4561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/>
            <p:nvPr/>
          </p:nvCxnSpPr>
          <p:spPr>
            <a:xfrm flipV="1">
              <a:off x="3350677" y="4542264"/>
              <a:ext cx="4481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447800" y="2286000"/>
            <a:ext cx="6019799" cy="3581400"/>
            <a:chOff x="1447800" y="2286000"/>
            <a:chExt cx="6019799" cy="3581400"/>
          </a:xfrm>
        </p:grpSpPr>
        <p:sp>
          <p:nvSpPr>
            <p:cNvPr id="82" name="Arc 81"/>
            <p:cNvSpPr/>
            <p:nvPr/>
          </p:nvSpPr>
          <p:spPr>
            <a:xfrm>
              <a:off x="1447800" y="2286000"/>
              <a:ext cx="6019799" cy="3581400"/>
            </a:xfrm>
            <a:prstGeom prst="arc">
              <a:avLst>
                <a:gd name="adj1" fmla="val 21317833"/>
                <a:gd name="adj2" fmla="val 1117654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4417862" y="5867400"/>
              <a:ext cx="1541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569660" y="2133604"/>
            <a:ext cx="2128919" cy="3027559"/>
            <a:chOff x="2014557" y="2492283"/>
            <a:chExt cx="1307287" cy="2566057"/>
          </a:xfrm>
        </p:grpSpPr>
        <p:cxnSp>
          <p:nvCxnSpPr>
            <p:cNvPr id="86" name="Straight Arrow Connector 85"/>
            <p:cNvCxnSpPr>
              <a:stCxn id="35" idx="6"/>
            </p:cNvCxnSpPr>
            <p:nvPr/>
          </p:nvCxnSpPr>
          <p:spPr>
            <a:xfrm flipV="1">
              <a:off x="2033310" y="2492283"/>
              <a:ext cx="1265608" cy="12916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2057400" y="3008956"/>
              <a:ext cx="1228466" cy="775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17" idx="2"/>
            </p:cNvCxnSpPr>
            <p:nvPr/>
          </p:nvCxnSpPr>
          <p:spPr>
            <a:xfrm flipV="1">
              <a:off x="2035082" y="3525632"/>
              <a:ext cx="1261598" cy="2583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028217" y="379178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028217" y="3817419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014557" y="383914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5257800" y="2133604"/>
            <a:ext cx="2079718" cy="3027560"/>
            <a:chOff x="5257800" y="2133604"/>
            <a:chExt cx="2079718" cy="302756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260969" y="2133604"/>
              <a:ext cx="2076549" cy="1828796"/>
              <a:chOff x="4270369" y="1981204"/>
              <a:chExt cx="2076549" cy="1828796"/>
            </a:xfrm>
          </p:grpSpPr>
          <p:cxnSp>
            <p:nvCxnSpPr>
              <p:cNvPr id="105" name="Straight Arrow Connector 104"/>
              <p:cNvCxnSpPr>
                <a:endCxn id="36" idx="1"/>
              </p:cNvCxnSpPr>
              <p:nvPr/>
            </p:nvCxnSpPr>
            <p:spPr>
              <a:xfrm>
                <a:off x="4297605" y="1981204"/>
                <a:ext cx="2049313" cy="15463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4297605" y="2590800"/>
                <a:ext cx="1973113" cy="9682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4270369" y="3200400"/>
                <a:ext cx="2000349" cy="3586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4270369" y="3581400"/>
                <a:ext cx="2054231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Straight Arrow Connector 112"/>
            <p:cNvCxnSpPr>
              <a:stCxn id="24" idx="6"/>
              <a:endCxn id="36" idx="3"/>
            </p:cNvCxnSpPr>
            <p:nvPr/>
          </p:nvCxnSpPr>
          <p:spPr>
            <a:xfrm flipV="1">
              <a:off x="5257800" y="3787682"/>
              <a:ext cx="2079718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36" idx="3"/>
            </p:cNvCxnSpPr>
            <p:nvPr/>
          </p:nvCxnSpPr>
          <p:spPr>
            <a:xfrm flipV="1">
              <a:off x="5260969" y="3787682"/>
              <a:ext cx="2076549" cy="1373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4048065" y="5922254"/>
                <a:ext cx="989373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  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065" y="5922254"/>
                <a:ext cx="989373" cy="513282"/>
              </a:xfrm>
              <a:prstGeom prst="rect">
                <a:avLst/>
              </a:prstGeom>
              <a:blipFill>
                <a:blip r:embed="rId4"/>
                <a:stretch>
                  <a:fillRect l="-5063" r="-3797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09600" y="3516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16868"/>
                <a:ext cx="3930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81800" y="2341606"/>
                <a:ext cx="2480807" cy="92333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Suppose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 </a:t>
                </a:r>
                <a:r>
                  <a:rPr lang="en-US" dirty="0"/>
                  <a:t>flights can be served </a:t>
                </a:r>
              </a:p>
              <a:p>
                <a:pPr algn="ctr"/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aeroplanes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341606"/>
                <a:ext cx="2480807" cy="923330"/>
              </a:xfrm>
              <a:prstGeom prst="rect">
                <a:avLst/>
              </a:prstGeom>
              <a:blipFill>
                <a:blip r:embed="rId6"/>
                <a:stretch>
                  <a:fillRect t="-1333" r="-1523"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71022" y="6040804"/>
                <a:ext cx="37862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022" y="6040804"/>
                <a:ext cx="3786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302671" y="5602069"/>
                <a:ext cx="2917529" cy="64633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Flow with lower bound exists</a:t>
                </a:r>
              </a:p>
              <a:p>
                <a:pPr algn="ctr"/>
                <a:r>
                  <a:rPr lang="en-US" dirty="0"/>
                  <a:t>for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71" y="5602069"/>
                <a:ext cx="2917529" cy="646331"/>
              </a:xfrm>
              <a:prstGeom prst="rect">
                <a:avLst/>
              </a:prstGeom>
              <a:blipFill>
                <a:blip r:embed="rId8"/>
                <a:stretch>
                  <a:fillRect l="-862" t="-1887" r="-1293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Up-Down Arrow 30"/>
          <p:cNvSpPr/>
          <p:nvPr/>
        </p:nvSpPr>
        <p:spPr>
          <a:xfrm>
            <a:off x="7772400" y="3276599"/>
            <a:ext cx="402204" cy="2325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Callout 31"/>
          <p:cNvSpPr/>
          <p:nvPr/>
        </p:nvSpPr>
        <p:spPr>
          <a:xfrm>
            <a:off x="0" y="5562600"/>
            <a:ext cx="3810000" cy="1069848"/>
          </a:xfrm>
          <a:prstGeom prst="cloudCallout">
            <a:avLst>
              <a:gd name="adj1" fmla="val -22166"/>
              <a:gd name="adj2" fmla="val 681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compute the smallest number of </a:t>
            </a:r>
            <a:r>
              <a:rPr lang="en-US" dirty="0" err="1">
                <a:solidFill>
                  <a:schemeClr val="tx1"/>
                </a:solidFill>
              </a:rPr>
              <a:t>aeroplanes</a:t>
            </a:r>
            <a:r>
              <a:rPr lang="en-US" dirty="0">
                <a:solidFill>
                  <a:schemeClr val="tx1"/>
                </a:solidFill>
              </a:rPr>
              <a:t>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841985" y="6454894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85" y="6454894"/>
                <a:ext cx="3754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Bent-Up Arrow 33"/>
          <p:cNvSpPr/>
          <p:nvPr/>
        </p:nvSpPr>
        <p:spPr>
          <a:xfrm flipH="1">
            <a:off x="4592275" y="6324600"/>
            <a:ext cx="1083388" cy="365760"/>
          </a:xfrm>
          <a:prstGeom prst="bentUpArrow">
            <a:avLst>
              <a:gd name="adj1" fmla="val 11111"/>
              <a:gd name="adj2" fmla="val 15972"/>
              <a:gd name="adj3" fmla="val 25000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5872977" y="6488668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977" y="6488668"/>
                <a:ext cx="3754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5867400" y="6477000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6477000"/>
                <a:ext cx="3754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872977" y="6488668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977" y="6488668"/>
                <a:ext cx="3754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4365334" y="6019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1" name="Oval 40"/>
          <p:cNvSpPr/>
          <p:nvPr/>
        </p:nvSpPr>
        <p:spPr>
          <a:xfrm>
            <a:off x="3581400" y="5028622"/>
            <a:ext cx="277874" cy="3116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581400" y="2590800"/>
            <a:ext cx="277874" cy="3116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581400" y="3193534"/>
            <a:ext cx="277874" cy="3116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1676400" y="3352800"/>
            <a:ext cx="2054514" cy="304800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1600200" y="2743200"/>
            <a:ext cx="2000559" cy="914400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600200" y="3733800"/>
            <a:ext cx="2070329" cy="1438472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5056126" y="2590800"/>
            <a:ext cx="277874" cy="3116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056126" y="3200400"/>
            <a:ext cx="277874" cy="3116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029200" y="5022334"/>
            <a:ext cx="277874" cy="3116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288205" y="2743200"/>
            <a:ext cx="1973113" cy="968282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5260969" y="3733800"/>
            <a:ext cx="2054231" cy="228600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5257800" y="3787682"/>
            <a:ext cx="2079718" cy="784318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>
            <a:off x="1447800" y="2286000"/>
            <a:ext cx="6019799" cy="3581400"/>
          </a:xfrm>
          <a:prstGeom prst="arc">
            <a:avLst>
              <a:gd name="adj1" fmla="val 21317833"/>
              <a:gd name="adj2" fmla="val 11176546"/>
            </a:avLst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048000" y="2057400"/>
            <a:ext cx="2514600" cy="3200400"/>
            <a:chOff x="3200400" y="2209800"/>
            <a:chExt cx="2514600" cy="3200400"/>
          </a:xfrm>
        </p:grpSpPr>
        <p:grpSp>
          <p:nvGrpSpPr>
            <p:cNvPr id="132" name="Group 131"/>
            <p:cNvGrpSpPr/>
            <p:nvPr/>
          </p:nvGrpSpPr>
          <p:grpSpPr>
            <a:xfrm>
              <a:off x="3810000" y="2209800"/>
              <a:ext cx="1600200" cy="152400"/>
              <a:chOff x="3657600" y="2189480"/>
              <a:chExt cx="1600200" cy="152400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5105400" y="218948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3657600" y="218948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Arrow Connector 134"/>
              <p:cNvCxnSpPr>
                <a:stCxn id="134" idx="6"/>
                <a:endCxn id="133" idx="2"/>
              </p:cNvCxnSpPr>
              <p:nvPr/>
            </p:nvCxnSpPr>
            <p:spPr>
              <a:xfrm>
                <a:off x="3810000" y="2265680"/>
                <a:ext cx="1295400" cy="0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3810000" y="2819400"/>
              <a:ext cx="1600200" cy="152400"/>
              <a:chOff x="3657600" y="2189480"/>
              <a:chExt cx="1600200" cy="152400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5105400" y="218948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657600" y="218948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7" idx="2"/>
              </p:cNvCxnSpPr>
              <p:nvPr/>
            </p:nvCxnSpPr>
            <p:spPr>
              <a:xfrm>
                <a:off x="3810000" y="2265680"/>
                <a:ext cx="1295400" cy="0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810000" y="3429000"/>
              <a:ext cx="1600200" cy="152400"/>
              <a:chOff x="3657600" y="2189480"/>
              <a:chExt cx="1600200" cy="15240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5105400" y="218948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657600" y="218948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Arrow Connector 142"/>
              <p:cNvCxnSpPr>
                <a:stCxn id="142" idx="6"/>
                <a:endCxn id="141" idx="2"/>
              </p:cNvCxnSpPr>
              <p:nvPr/>
            </p:nvCxnSpPr>
            <p:spPr>
              <a:xfrm>
                <a:off x="3810000" y="2265680"/>
                <a:ext cx="1295400" cy="0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3810000" y="4038600"/>
              <a:ext cx="1600200" cy="152400"/>
              <a:chOff x="3657600" y="2189480"/>
              <a:chExt cx="1600200" cy="15240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5105400" y="218948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3657600" y="218948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Arrow Connector 146"/>
              <p:cNvCxnSpPr>
                <a:stCxn id="146" idx="6"/>
                <a:endCxn id="145" idx="2"/>
              </p:cNvCxnSpPr>
              <p:nvPr/>
            </p:nvCxnSpPr>
            <p:spPr>
              <a:xfrm>
                <a:off x="3810000" y="2265680"/>
                <a:ext cx="1295400" cy="0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3810000" y="4648200"/>
              <a:ext cx="1600200" cy="152400"/>
              <a:chOff x="3657600" y="2189480"/>
              <a:chExt cx="1600200" cy="1524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105400" y="218948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657600" y="218948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Arrow Connector 150"/>
              <p:cNvCxnSpPr>
                <a:stCxn id="150" idx="6"/>
                <a:endCxn id="149" idx="2"/>
              </p:cNvCxnSpPr>
              <p:nvPr/>
            </p:nvCxnSpPr>
            <p:spPr>
              <a:xfrm>
                <a:off x="3810000" y="2265680"/>
                <a:ext cx="1295400" cy="0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3810000" y="5257800"/>
              <a:ext cx="1600200" cy="152400"/>
              <a:chOff x="3657600" y="2189480"/>
              <a:chExt cx="1600200" cy="15240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5105400" y="218948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657600" y="218948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Arrow Connector 154"/>
              <p:cNvCxnSpPr>
                <a:stCxn id="154" idx="6"/>
                <a:endCxn id="153" idx="2"/>
              </p:cNvCxnSpPr>
              <p:nvPr/>
            </p:nvCxnSpPr>
            <p:spPr>
              <a:xfrm>
                <a:off x="3810000" y="2265680"/>
                <a:ext cx="1295400" cy="0"/>
              </a:xfrm>
              <a:prstGeom prst="straightConnector1">
                <a:avLst/>
              </a:prstGeom>
              <a:ln w="57150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3496906" y="3505204"/>
              <a:ext cx="2141894" cy="1219196"/>
              <a:chOff x="3344506" y="3352804"/>
              <a:chExt cx="2141894" cy="1219196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3344506" y="3352804"/>
                <a:ext cx="2141894" cy="1219196"/>
                <a:chOff x="-16517" y="5310108"/>
                <a:chExt cx="8531052" cy="1300879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927020" y="5310108"/>
                  <a:ext cx="7587515" cy="1300879"/>
                  <a:chOff x="-3208555" y="4463534"/>
                  <a:chExt cx="7587515" cy="1300879"/>
                </a:xfrm>
              </p:grpSpPr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3448044" y="4463534"/>
                    <a:ext cx="914400" cy="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>
                    <a:off x="4362443" y="4463534"/>
                    <a:ext cx="16517" cy="813053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Arrow Connector 163"/>
                  <p:cNvCxnSpPr/>
                  <p:nvPr/>
                </p:nvCxnSpPr>
                <p:spPr>
                  <a:xfrm>
                    <a:off x="-3208555" y="5764413"/>
                    <a:ext cx="46672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-16517" y="6123161"/>
                  <a:ext cx="8498019" cy="0"/>
                </a:xfrm>
                <a:prstGeom prst="line">
                  <a:avLst/>
                </a:prstGeom>
                <a:ln w="571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-16517" y="6123156"/>
                  <a:ext cx="24579" cy="487831"/>
                </a:xfrm>
                <a:prstGeom prst="line">
                  <a:avLst/>
                </a:prstGeom>
                <a:ln w="571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8" name="Straight Connector 157"/>
              <p:cNvCxnSpPr/>
              <p:nvPr/>
            </p:nvCxnSpPr>
            <p:spPr>
              <a:xfrm>
                <a:off x="3350677" y="4572000"/>
                <a:ext cx="230723" cy="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3505200" y="2286000"/>
              <a:ext cx="2141894" cy="1828800"/>
              <a:chOff x="3344506" y="3352804"/>
              <a:chExt cx="2141894" cy="1219196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344506" y="3352804"/>
                <a:ext cx="2141894" cy="1219196"/>
                <a:chOff x="-16517" y="5310108"/>
                <a:chExt cx="8531052" cy="1300879"/>
              </a:xfrm>
            </p:grpSpPr>
            <p:grpSp>
              <p:nvGrpSpPr>
                <p:cNvPr id="168" name="Group 167"/>
                <p:cNvGrpSpPr/>
                <p:nvPr/>
              </p:nvGrpSpPr>
              <p:grpSpPr>
                <a:xfrm>
                  <a:off x="927020" y="5310108"/>
                  <a:ext cx="7587515" cy="1300879"/>
                  <a:chOff x="-3208555" y="4463534"/>
                  <a:chExt cx="7587515" cy="1300879"/>
                </a:xfrm>
              </p:grpSpPr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3448044" y="4463534"/>
                    <a:ext cx="914400" cy="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4362443" y="4463534"/>
                    <a:ext cx="16517" cy="65044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Arrow Connector 172"/>
                  <p:cNvCxnSpPr/>
                  <p:nvPr/>
                </p:nvCxnSpPr>
                <p:spPr>
                  <a:xfrm>
                    <a:off x="-3208555" y="5764413"/>
                    <a:ext cx="46672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-16517" y="5960548"/>
                  <a:ext cx="8498017" cy="0"/>
                </a:xfrm>
                <a:prstGeom prst="line">
                  <a:avLst/>
                </a:prstGeom>
                <a:ln w="571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H="1">
                  <a:off x="-16513" y="5960548"/>
                  <a:ext cx="24575" cy="650439"/>
                </a:xfrm>
                <a:prstGeom prst="line">
                  <a:avLst/>
                </a:prstGeom>
                <a:ln w="571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7" name="Straight Connector 166"/>
              <p:cNvCxnSpPr/>
              <p:nvPr/>
            </p:nvCxnSpPr>
            <p:spPr>
              <a:xfrm>
                <a:off x="3350677" y="4572000"/>
                <a:ext cx="230723" cy="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 flipV="1">
              <a:off x="3200400" y="2285998"/>
              <a:ext cx="2514600" cy="3048008"/>
              <a:chOff x="3344506" y="3352803"/>
              <a:chExt cx="2141894" cy="1189461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3344506" y="3352803"/>
                <a:ext cx="2141894" cy="1189459"/>
                <a:chOff x="-16517" y="5310108"/>
                <a:chExt cx="8531052" cy="1269150"/>
              </a:xfrm>
            </p:grpSpPr>
            <p:grpSp>
              <p:nvGrpSpPr>
                <p:cNvPr id="177" name="Group 176"/>
                <p:cNvGrpSpPr/>
                <p:nvPr/>
              </p:nvGrpSpPr>
              <p:grpSpPr>
                <a:xfrm>
                  <a:off x="1584895" y="5310108"/>
                  <a:ext cx="6929640" cy="1269150"/>
                  <a:chOff x="-2550680" y="4463534"/>
                  <a:chExt cx="6929640" cy="126915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3448044" y="4463534"/>
                    <a:ext cx="914400" cy="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362443" y="4463534"/>
                    <a:ext cx="16517" cy="813053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Arrow Connector 181"/>
                  <p:cNvCxnSpPr/>
                  <p:nvPr/>
                </p:nvCxnSpPr>
                <p:spPr>
                  <a:xfrm>
                    <a:off x="-2550680" y="5732684"/>
                    <a:ext cx="46672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-16517" y="6123161"/>
                  <a:ext cx="8498019" cy="0"/>
                </a:xfrm>
                <a:prstGeom prst="line">
                  <a:avLst/>
                </a:prstGeom>
                <a:ln w="571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H="1">
                  <a:off x="8062" y="6123156"/>
                  <a:ext cx="3" cy="456102"/>
                </a:xfrm>
                <a:prstGeom prst="line">
                  <a:avLst/>
                </a:prstGeom>
                <a:ln w="571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6" name="Straight Connector 175"/>
              <p:cNvCxnSpPr/>
              <p:nvPr/>
            </p:nvCxnSpPr>
            <p:spPr>
              <a:xfrm flipV="1">
                <a:off x="3350677" y="4542264"/>
                <a:ext cx="448170" cy="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3" name="Content Placeholder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7150" y="3200400"/>
            <a:ext cx="558050" cy="44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" name="Content Placeholder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350" y="5039515"/>
            <a:ext cx="558050" cy="44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76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126" grpId="0"/>
      <p:bldP spid="91" grpId="0"/>
      <p:bldP spid="7" grpId="0" animBg="1"/>
      <p:bldP spid="9" grpId="0" animBg="1"/>
      <p:bldP spid="96" grpId="0" animBg="1"/>
      <p:bldP spid="31" grpId="0" animBg="1"/>
      <p:bldP spid="32" grpId="0" animBg="1"/>
      <p:bldP spid="97" grpId="0" animBg="1"/>
      <p:bldP spid="34" grpId="0" animBg="1"/>
      <p:bldP spid="109" grpId="0" animBg="1"/>
      <p:bldP spid="110" grpId="0" animBg="1"/>
      <p:bldP spid="111" grpId="0" animBg="1"/>
      <p:bldP spid="40" grpId="0"/>
      <p:bldP spid="41" grpId="0" animBg="1"/>
      <p:bldP spid="114" grpId="0" animBg="1"/>
      <p:bldP spid="115" grpId="0" animBg="1"/>
      <p:bldP spid="120" grpId="0" animBg="1"/>
      <p:bldP spid="125" grpId="0" animBg="1"/>
      <p:bldP spid="127" grpId="0" animBg="1"/>
      <p:bldP spid="1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7630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1800" dirty="0"/>
                  <a:t>: View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as a flow network, and compute </a:t>
                </a:r>
                <a:r>
                  <a:rPr lang="en-US" sz="1800" b="1" dirty="0"/>
                  <a:t>max-flow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will be capacities of edges ?</a:t>
                </a:r>
              </a:p>
              <a:p>
                <a:pPr marL="0" indent="0">
                  <a:buNone/>
                </a:pPr>
                <a:r>
                  <a:rPr lang="en-US" sz="1800" dirty="0"/>
                  <a:t>Answer: unit capacity.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relationship exists between the two instances ?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A natural guess/intuition</a:t>
                </a: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/>
                  <a:t>maximum no.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= max-flow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corresponding flow network.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763000" cy="5486400"/>
              </a:xfrm>
              <a:blipFill rotWithShape="1">
                <a:blip r:embed="rId3"/>
                <a:stretch>
                  <a:fillRect l="-765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94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maximum no.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=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max-flow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corresponding flow network.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71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if and only if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corresponding flow network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847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10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1) If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then 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corresponding flow network.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</a:t>
                </a:r>
              </a:p>
              <a:p>
                <a:r>
                  <a:rPr lang="en-US" sz="1800" dirty="0"/>
                  <a:t>Consider any given set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Send flow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unit along each path.</a:t>
                </a:r>
              </a:p>
              <a:p>
                <a:r>
                  <a:rPr lang="en-US" sz="1800" b="1" dirty="0"/>
                  <a:t>Capacity</a:t>
                </a:r>
                <a:r>
                  <a:rPr lang="en-US" sz="1800" dirty="0"/>
                  <a:t> as well as </a:t>
                </a:r>
                <a:r>
                  <a:rPr lang="en-US" sz="1800" b="1" dirty="0"/>
                  <a:t>conservation</a:t>
                </a:r>
                <a:r>
                  <a:rPr lang="en-US" sz="1800" dirty="0"/>
                  <a:t> constraints are satisfied (give </a:t>
                </a:r>
                <a:r>
                  <a:rPr lang="en-US" sz="1800" u="sng" dirty="0"/>
                  <a:t>appropriate</a:t>
                </a:r>
                <a:r>
                  <a:rPr lang="en-US" sz="1800" dirty="0"/>
                  <a:t> arguments).</a:t>
                </a:r>
              </a:p>
              <a:p>
                <a:r>
                  <a:rPr lang="en-US" sz="1800" dirty="0"/>
                  <a:t>Value of flow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10600" cy="5486400"/>
              </a:xfrm>
              <a:blipFill rotWithShape="1">
                <a:blip r:embed="rId3"/>
                <a:stretch>
                  <a:fillRect l="-708" t="-556" r="-1132" b="-16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1626063" y="2057400"/>
            <a:ext cx="5330455" cy="1905000"/>
            <a:chOff x="1626063" y="2057400"/>
            <a:chExt cx="5330455" cy="1905000"/>
          </a:xfrm>
        </p:grpSpPr>
        <p:grpSp>
          <p:nvGrpSpPr>
            <p:cNvPr id="79" name="Group 78"/>
            <p:cNvGrpSpPr/>
            <p:nvPr/>
          </p:nvGrpSpPr>
          <p:grpSpPr>
            <a:xfrm>
              <a:off x="1626063" y="2937814"/>
              <a:ext cx="5330455" cy="1024586"/>
              <a:chOff x="1626063" y="2937814"/>
              <a:chExt cx="5330455" cy="1024586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743200" y="3537466"/>
                <a:ext cx="1905000" cy="424934"/>
                <a:chOff x="3429000" y="4343400"/>
                <a:chExt cx="1905000" cy="424934"/>
              </a:xfrm>
            </p:grpSpPr>
            <p:cxnSp>
              <p:nvCxnSpPr>
                <p:cNvPr id="39" name="Straight Arrow Connector 38"/>
                <p:cNvCxnSpPr>
                  <a:endCxn id="41" idx="2"/>
                </p:cNvCxnSpPr>
                <p:nvPr/>
              </p:nvCxnSpPr>
              <p:spPr>
                <a:xfrm>
                  <a:off x="3581400" y="4419600"/>
                  <a:ext cx="1600200" cy="27253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81600" y="4615934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2" name="Straight Arrow Connector 41"/>
              <p:cNvCxnSpPr/>
              <p:nvPr/>
            </p:nvCxnSpPr>
            <p:spPr>
              <a:xfrm>
                <a:off x="1626063" y="2937814"/>
                <a:ext cx="1117137" cy="6758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4648200" y="2937814"/>
                <a:ext cx="2308318" cy="9483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648381" y="2819400"/>
              <a:ext cx="5285819" cy="152400"/>
              <a:chOff x="1648381" y="2819400"/>
              <a:chExt cx="5285819" cy="15240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1648381" y="2883932"/>
                <a:ext cx="101861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2667000" y="2819400"/>
                <a:ext cx="1524000" cy="152400"/>
                <a:chOff x="3429000" y="4343400"/>
                <a:chExt cx="1524000" cy="152400"/>
              </a:xfrm>
            </p:grpSpPr>
            <p:cxnSp>
              <p:nvCxnSpPr>
                <p:cNvPr id="48" name="Straight Arrow Connector 47"/>
                <p:cNvCxnSpPr>
                  <a:endCxn id="50" idx="2"/>
                </p:cNvCxnSpPr>
                <p:nvPr/>
              </p:nvCxnSpPr>
              <p:spPr>
                <a:xfrm>
                  <a:off x="3581400" y="4419600"/>
                  <a:ext cx="1219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800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191000" y="2819400"/>
                <a:ext cx="1371600" cy="152400"/>
                <a:chOff x="3581400" y="4343400"/>
                <a:chExt cx="1371600" cy="152400"/>
              </a:xfrm>
            </p:grpSpPr>
            <p:cxnSp>
              <p:nvCxnSpPr>
                <p:cNvPr id="55" name="Straight Arrow Connector 54"/>
                <p:cNvCxnSpPr>
                  <a:endCxn id="57" idx="2"/>
                </p:cNvCxnSpPr>
                <p:nvPr/>
              </p:nvCxnSpPr>
              <p:spPr>
                <a:xfrm>
                  <a:off x="3581400" y="4419600"/>
                  <a:ext cx="1219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/>
                <p:cNvSpPr/>
                <p:nvPr/>
              </p:nvSpPr>
              <p:spPr>
                <a:xfrm>
                  <a:off x="4800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562600" y="2883932"/>
                <a:ext cx="1371600" cy="116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648381" y="2057400"/>
              <a:ext cx="5308137" cy="805934"/>
              <a:chOff x="1648381" y="2057400"/>
              <a:chExt cx="5308137" cy="80593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667000" y="2057400"/>
                <a:ext cx="1524000" cy="457200"/>
                <a:chOff x="3429000" y="4038600"/>
                <a:chExt cx="1524000" cy="45720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3581400" y="4114800"/>
                  <a:ext cx="1199206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800600" y="4038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4" name="Straight Arrow Connector 33"/>
              <p:cNvCxnSpPr/>
              <p:nvPr/>
            </p:nvCxnSpPr>
            <p:spPr>
              <a:xfrm flipV="1">
                <a:off x="1648381" y="2492282"/>
                <a:ext cx="1040937" cy="3710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4191000" y="2133600"/>
                <a:ext cx="1241518" cy="7081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5540282" y="2057400"/>
                <a:ext cx="784318" cy="708118"/>
                <a:chOff x="3559082" y="3581400"/>
                <a:chExt cx="784318" cy="708118"/>
              </a:xfrm>
            </p:grpSpPr>
            <p:cxnSp>
              <p:nvCxnSpPr>
                <p:cNvPr id="67" name="Straight Arrow Connector 66"/>
                <p:cNvCxnSpPr>
                  <a:stCxn id="57" idx="7"/>
                  <a:endCxn id="68" idx="3"/>
                </p:cNvCxnSpPr>
                <p:nvPr/>
              </p:nvCxnSpPr>
              <p:spPr>
                <a:xfrm flipV="1">
                  <a:off x="3559082" y="3711482"/>
                  <a:ext cx="654236" cy="5780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Oval 67"/>
                <p:cNvSpPr/>
                <p:nvPr/>
              </p:nvSpPr>
              <p:spPr>
                <a:xfrm>
                  <a:off x="41910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4" name="Straight Arrow Connector 73"/>
              <p:cNvCxnSpPr/>
              <p:nvPr/>
            </p:nvCxnSpPr>
            <p:spPr>
              <a:xfrm>
                <a:off x="6302282" y="2187482"/>
                <a:ext cx="654236" cy="6425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1600200" y="2133600"/>
            <a:ext cx="5330455" cy="1752600"/>
            <a:chOff x="1447800" y="-152400"/>
            <a:chExt cx="5330455" cy="1752600"/>
          </a:xfrm>
        </p:grpSpPr>
        <p:grpSp>
          <p:nvGrpSpPr>
            <p:cNvPr id="44" name="Group 43"/>
            <p:cNvGrpSpPr/>
            <p:nvPr/>
          </p:nvGrpSpPr>
          <p:grpSpPr>
            <a:xfrm>
              <a:off x="1447800" y="651814"/>
              <a:ext cx="5330455" cy="948386"/>
              <a:chOff x="1447800" y="651814"/>
              <a:chExt cx="5330455" cy="948386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2717337" y="1327666"/>
                <a:ext cx="1600200" cy="272534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1447800" y="651814"/>
                <a:ext cx="1117137" cy="67585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V="1">
                <a:off x="4469937" y="651814"/>
                <a:ext cx="2308318" cy="94838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470118" y="597932"/>
              <a:ext cx="5285819" cy="11668"/>
              <a:chOff x="1470118" y="597932"/>
              <a:chExt cx="5285819" cy="11668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>
                <a:off x="1470118" y="597932"/>
                <a:ext cx="1018619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2641137" y="609600"/>
                <a:ext cx="121920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4012737" y="609600"/>
                <a:ext cx="121920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5384337" y="597932"/>
                <a:ext cx="1371600" cy="1166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470118" y="-152400"/>
              <a:ext cx="5308137" cy="729734"/>
              <a:chOff x="1470118" y="-152400"/>
              <a:chExt cx="5308137" cy="7297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41137" y="-152400"/>
                <a:ext cx="1199206" cy="30480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70118" y="206282"/>
                <a:ext cx="1040937" cy="37105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012737" y="-152400"/>
                <a:ext cx="1241518" cy="70811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5362019" y="-98518"/>
                <a:ext cx="654236" cy="57803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6124019" y="-98518"/>
                <a:ext cx="654236" cy="64256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9785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      and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</a:t>
                </a: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/>
                  <a:t>there exists a 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such that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for all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1800" dirty="0"/>
                  <a:t>: To construct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using edges carrying unit flow.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4" name="Rounded Rectangle 13"/>
          <p:cNvSpPr/>
          <p:nvPr/>
        </p:nvSpPr>
        <p:spPr>
          <a:xfrm>
            <a:off x="1572181" y="5410200"/>
            <a:ext cx="2268211" cy="381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Integrality</a:t>
            </a:r>
            <a:r>
              <a:rPr lang="en-US" dirty="0">
                <a:solidFill>
                  <a:schemeClr val="tx1"/>
                </a:solidFill>
              </a:rPr>
              <a:t> of flow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29200" y="5410200"/>
            <a:ext cx="20574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Unit edge capacity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8824" y="6172200"/>
            <a:ext cx="3089376" cy="5181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“Keep following </a:t>
                </a:r>
                <a:r>
                  <a:rPr lang="en-US" sz="1800" u="sng" dirty="0"/>
                  <a:t>any stream of flow</a:t>
                </a:r>
                <a:r>
                  <a:rPr lang="en-US" sz="1800" dirty="0"/>
                  <a:t> originating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and terminating 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”.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What if we get caught in a loop </a:t>
                </a:r>
                <a:r>
                  <a:rPr lang="en-US" sz="1800" dirty="0">
                    <a:sym typeface="Wingdings" pitchFamily="2" charset="2"/>
                  </a:rPr>
                  <a:t>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But is it possible in a flow 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Yes, INDEED.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 b="-4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3" name="Straight Arrow Connector 62"/>
          <p:cNvCxnSpPr>
            <a:stCxn id="109" idx="0"/>
            <a:endCxn id="94" idx="4"/>
          </p:cNvCxnSpPr>
          <p:nvPr/>
        </p:nvCxnSpPr>
        <p:spPr>
          <a:xfrm flipH="1" flipV="1">
            <a:off x="4038600" y="2209800"/>
            <a:ext cx="533400" cy="1600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495800" y="2949482"/>
            <a:ext cx="936718" cy="1012918"/>
            <a:chOff x="4495800" y="2949482"/>
            <a:chExt cx="936718" cy="1012918"/>
          </a:xfrm>
        </p:grpSpPr>
        <p:cxnSp>
          <p:nvCxnSpPr>
            <p:cNvPr id="65" name="Straight Arrow Connector 64"/>
            <p:cNvCxnSpPr>
              <a:stCxn id="100" idx="3"/>
              <a:endCxn id="109" idx="7"/>
            </p:cNvCxnSpPr>
            <p:nvPr/>
          </p:nvCxnSpPr>
          <p:spPr>
            <a:xfrm flipH="1">
              <a:off x="4625882" y="2949482"/>
              <a:ext cx="806636" cy="8828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44958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14800" y="2160541"/>
            <a:ext cx="1447800" cy="811259"/>
            <a:chOff x="4114800" y="2160541"/>
            <a:chExt cx="1447800" cy="811259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4114800" y="2160541"/>
              <a:ext cx="1291855" cy="68117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5410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22518" y="2362200"/>
            <a:ext cx="1196882" cy="501134"/>
            <a:chOff x="1622518" y="2362200"/>
            <a:chExt cx="1196882" cy="501134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22518" y="2492282"/>
              <a:ext cx="1040937" cy="37105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667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3537" y="2057400"/>
            <a:ext cx="1321263" cy="381000"/>
            <a:chOff x="2793537" y="2057400"/>
            <a:chExt cx="1321263" cy="38100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93537" y="2133600"/>
              <a:ext cx="1199206" cy="304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15423</TotalTime>
  <Words>2652</Words>
  <Application>Microsoft Macintosh PowerPoint</Application>
  <PresentationFormat>On-screen Show (4:3)</PresentationFormat>
  <Paragraphs>458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Wingdings</vt:lpstr>
      <vt:lpstr>Office Theme</vt:lpstr>
      <vt:lpstr>Design and Analysis of Algorithms CS345  </vt:lpstr>
      <vt:lpstr>Applications of max-flow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An inspirational problem</vt:lpstr>
      <vt:lpstr>Diagonal-Unit matrix </vt:lpstr>
      <vt:lpstr>Generalization of max-flow Problem</vt:lpstr>
      <vt:lpstr>Generalization of max-flow Problem</vt:lpstr>
      <vt:lpstr>Survey Design Problem (As a motivating example)</vt:lpstr>
      <vt:lpstr>Generalization of max-flow Problem</vt:lpstr>
      <vt:lpstr>Circulation with demand</vt:lpstr>
      <vt:lpstr>Flow with lower bound </vt:lpstr>
      <vt:lpstr>Flow with lower bound </vt:lpstr>
      <vt:lpstr>Flow with lower bound </vt:lpstr>
      <vt:lpstr>Applications of Flow with lower bound</vt:lpstr>
      <vt:lpstr>Survey Design Problem (As a motivating example)</vt:lpstr>
      <vt:lpstr>Survey Design Problem</vt:lpstr>
      <vt:lpstr>Survey Design Problem</vt:lpstr>
      <vt:lpstr>Survey Design Problem</vt:lpstr>
      <vt:lpstr>Applications of Flow with lower bound</vt:lpstr>
      <vt:lpstr>An Airline Problem </vt:lpstr>
      <vt:lpstr>Constructing an instance of  Flow with lower bound</vt:lpstr>
      <vt:lpstr>Constructing an instance of  Flow with lower bound</vt:lpstr>
      <vt:lpstr>Constructing an instance of  Flow with lower bound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1370</cp:revision>
  <dcterms:created xsi:type="dcterms:W3CDTF">2011-12-03T04:13:03Z</dcterms:created>
  <dcterms:modified xsi:type="dcterms:W3CDTF">2024-09-29T01:45:59Z</dcterms:modified>
</cp:coreProperties>
</file>