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74" r:id="rId2"/>
    <p:sldId id="636" r:id="rId3"/>
    <p:sldId id="625" r:id="rId4"/>
    <p:sldId id="646" r:id="rId5"/>
    <p:sldId id="624" r:id="rId6"/>
    <p:sldId id="612" r:id="rId7"/>
    <p:sldId id="615" r:id="rId8"/>
    <p:sldId id="616" r:id="rId9"/>
    <p:sldId id="611" r:id="rId10"/>
    <p:sldId id="613" r:id="rId11"/>
    <p:sldId id="617" r:id="rId12"/>
    <p:sldId id="614" r:id="rId13"/>
    <p:sldId id="620" r:id="rId14"/>
    <p:sldId id="651" r:id="rId15"/>
    <p:sldId id="645" r:id="rId16"/>
    <p:sldId id="627" r:id="rId17"/>
    <p:sldId id="622" r:id="rId18"/>
    <p:sldId id="623" r:id="rId19"/>
    <p:sldId id="629" r:id="rId20"/>
    <p:sldId id="630" r:id="rId21"/>
    <p:sldId id="632" r:id="rId22"/>
    <p:sldId id="633" r:id="rId23"/>
    <p:sldId id="634" r:id="rId24"/>
    <p:sldId id="635" r:id="rId25"/>
    <p:sldId id="637" r:id="rId26"/>
    <p:sldId id="638" r:id="rId27"/>
    <p:sldId id="639" r:id="rId28"/>
    <p:sldId id="640" r:id="rId29"/>
    <p:sldId id="641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D13F07-372E-C443-BBFD-6818BB003B09}" v="9" dt="2024-10-03T12:35:18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AAD13F07-372E-C443-BBFD-6818BB003B09}"/>
    <pc:docChg chg="custSel modSld">
      <pc:chgData name="Raghunath Tewari" userId="2638bdda-d406-4938-a2a6-e4e967acb772" providerId="ADAL" clId="{AAD13F07-372E-C443-BBFD-6818BB003B09}" dt="2024-10-03T12:59:59.908" v="22" actId="478"/>
      <pc:docMkLst>
        <pc:docMk/>
      </pc:docMkLst>
      <pc:sldChg chg="modSp mod">
        <pc:chgData name="Raghunath Tewari" userId="2638bdda-d406-4938-a2a6-e4e967acb772" providerId="ADAL" clId="{AAD13F07-372E-C443-BBFD-6818BB003B09}" dt="2024-09-23T13:29:04.345" v="11" actId="20577"/>
        <pc:sldMkLst>
          <pc:docMk/>
          <pc:sldMk cId="0" sldId="274"/>
        </pc:sldMkLst>
        <pc:spChg chg="mod">
          <ac:chgData name="Raghunath Tewari" userId="2638bdda-d406-4938-a2a6-e4e967acb772" providerId="ADAL" clId="{AAD13F07-372E-C443-BBFD-6818BB003B09}" dt="2024-09-23T13:29:04.345" v="11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AAD13F07-372E-C443-BBFD-6818BB003B09}" dt="2024-09-23T13:28:57.951" v="1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AAD13F07-372E-C443-BBFD-6818BB003B09}" dt="2024-10-03T12:35:18.321" v="18" actId="313"/>
        <pc:sldMkLst>
          <pc:docMk/>
          <pc:sldMk cId="797145660" sldId="611"/>
        </pc:sldMkLst>
        <pc:spChg chg="mod">
          <ac:chgData name="Raghunath Tewari" userId="2638bdda-d406-4938-a2a6-e4e967acb772" providerId="ADAL" clId="{AAD13F07-372E-C443-BBFD-6818BB003B09}" dt="2024-10-03T12:35:18.321" v="18" actId="313"/>
          <ac:spMkLst>
            <pc:docMk/>
            <pc:sldMk cId="797145660" sldId="611"/>
            <ac:spMk id="88" creationId="{00000000-0000-0000-0000-000000000000}"/>
          </ac:spMkLst>
        </pc:spChg>
      </pc:sldChg>
      <pc:sldChg chg="delSp mod">
        <pc:chgData name="Raghunath Tewari" userId="2638bdda-d406-4938-a2a6-e4e967acb772" providerId="ADAL" clId="{AAD13F07-372E-C443-BBFD-6818BB003B09}" dt="2024-10-03T12:59:16.886" v="20" actId="478"/>
        <pc:sldMkLst>
          <pc:docMk/>
          <pc:sldMk cId="2314179988" sldId="639"/>
        </pc:sldMkLst>
        <pc:spChg chg="del">
          <ac:chgData name="Raghunath Tewari" userId="2638bdda-d406-4938-a2a6-e4e967acb772" providerId="ADAL" clId="{AAD13F07-372E-C443-BBFD-6818BB003B09}" dt="2024-10-03T12:59:11.195" v="19" actId="478"/>
          <ac:spMkLst>
            <pc:docMk/>
            <pc:sldMk cId="2314179988" sldId="639"/>
            <ac:spMk id="88" creationId="{00000000-0000-0000-0000-000000000000}"/>
          </ac:spMkLst>
        </pc:spChg>
        <pc:spChg chg="del">
          <ac:chgData name="Raghunath Tewari" userId="2638bdda-d406-4938-a2a6-e4e967acb772" providerId="ADAL" clId="{AAD13F07-372E-C443-BBFD-6818BB003B09}" dt="2024-10-03T12:59:16.886" v="20" actId="478"/>
          <ac:spMkLst>
            <pc:docMk/>
            <pc:sldMk cId="2314179988" sldId="639"/>
            <ac:spMk id="154" creationId="{00000000-0000-0000-0000-000000000000}"/>
          </ac:spMkLst>
        </pc:spChg>
      </pc:sldChg>
      <pc:sldChg chg="delSp mod">
        <pc:chgData name="Raghunath Tewari" userId="2638bdda-d406-4938-a2a6-e4e967acb772" providerId="ADAL" clId="{AAD13F07-372E-C443-BBFD-6818BB003B09}" dt="2024-10-03T12:59:59.908" v="22" actId="478"/>
        <pc:sldMkLst>
          <pc:docMk/>
          <pc:sldMk cId="510998742" sldId="640"/>
        </pc:sldMkLst>
        <pc:spChg chg="del">
          <ac:chgData name="Raghunath Tewari" userId="2638bdda-d406-4938-a2a6-e4e967acb772" providerId="ADAL" clId="{AAD13F07-372E-C443-BBFD-6818BB003B09}" dt="2024-10-03T12:59:54.946" v="21" actId="478"/>
          <ac:spMkLst>
            <pc:docMk/>
            <pc:sldMk cId="510998742" sldId="640"/>
            <ac:spMk id="88" creationId="{00000000-0000-0000-0000-000000000000}"/>
          </ac:spMkLst>
        </pc:spChg>
        <pc:spChg chg="del">
          <ac:chgData name="Raghunath Tewari" userId="2638bdda-d406-4938-a2a6-e4e967acb772" providerId="ADAL" clId="{AAD13F07-372E-C443-BBFD-6818BB003B09}" dt="2024-10-03T12:59:59.908" v="22" actId="478"/>
          <ac:spMkLst>
            <pc:docMk/>
            <pc:sldMk cId="510998742" sldId="640"/>
            <ac:spMk id="154" creationId="{00000000-0000-0000-0000-000000000000}"/>
          </ac:spMkLst>
        </pc:spChg>
      </pc:sldChg>
      <pc:sldChg chg="modSp modAnim">
        <pc:chgData name="Raghunath Tewari" userId="2638bdda-d406-4938-a2a6-e4e967acb772" providerId="ADAL" clId="{AAD13F07-372E-C443-BBFD-6818BB003B09}" dt="2024-09-29T02:12:06.664" v="17" actId="20577"/>
        <pc:sldMkLst>
          <pc:docMk/>
          <pc:sldMk cId="2155412087" sldId="641"/>
        </pc:sldMkLst>
        <pc:spChg chg="mod">
          <ac:chgData name="Raghunath Tewari" userId="2638bdda-d406-4938-a2a6-e4e967acb772" providerId="ADAL" clId="{AAD13F07-372E-C443-BBFD-6818BB003B09}" dt="2024-09-29T02:12:06.664" v="17" actId="20577"/>
          <ac:spMkLst>
            <pc:docMk/>
            <pc:sldMk cId="2155412087" sldId="641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7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2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2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180.png"/><Relationship Id="rId4" Type="http://schemas.openxmlformats.org/officeDocument/2006/relationships/image" Target="../media/image7.png"/><Relationship Id="rId9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2.png"/><Relationship Id="rId21" Type="http://schemas.openxmlformats.org/officeDocument/2006/relationships/image" Target="../media/image170.png"/><Relationship Id="rId17" Type="http://schemas.openxmlformats.org/officeDocument/2006/relationships/image" Target="../media/image8.png"/><Relationship Id="rId25" Type="http://schemas.openxmlformats.org/officeDocument/2006/relationships/image" Target="../media/image21.png"/><Relationship Id="rId2" Type="http://schemas.openxmlformats.org/officeDocument/2006/relationships/image" Target="../media/image24.png"/><Relationship Id="rId16" Type="http://schemas.openxmlformats.org/officeDocument/2006/relationships/image" Target="../media/image7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4.xml"/><Relationship Id="rId24" Type="http://schemas.openxmlformats.org/officeDocument/2006/relationships/image" Target="../media/image20.png"/><Relationship Id="rId15" Type="http://schemas.openxmlformats.org/officeDocument/2006/relationships/image" Target="../media/image6.png"/><Relationship Id="rId23" Type="http://schemas.openxmlformats.org/officeDocument/2006/relationships/image" Target="../media/image19.png"/><Relationship Id="rId19" Type="http://schemas.openxmlformats.org/officeDocument/2006/relationships/image" Target="../media/image12.png"/><Relationship Id="rId14" Type="http://schemas.openxmlformats.org/officeDocument/2006/relationships/image" Target="../media/image241.png"/><Relationship Id="rId22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0.png"/><Relationship Id="rId26" Type="http://schemas.openxmlformats.org/officeDocument/2006/relationships/image" Target="../media/image31.png"/><Relationship Id="rId39" Type="http://schemas.openxmlformats.org/officeDocument/2006/relationships/image" Target="../media/image55.png"/><Relationship Id="rId3" Type="http://schemas.openxmlformats.org/officeDocument/2006/relationships/image" Target="../media/image511.png"/><Relationship Id="rId21" Type="http://schemas.openxmlformats.org/officeDocument/2006/relationships/image" Target="../media/image33.png"/><Relationship Id="rId34" Type="http://schemas.openxmlformats.org/officeDocument/2006/relationships/image" Target="../media/image19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180.png"/><Relationship Id="rId38" Type="http://schemas.openxmlformats.org/officeDocument/2006/relationships/image" Target="../media/image53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4.xml"/><Relationship Id="rId24" Type="http://schemas.openxmlformats.org/officeDocument/2006/relationships/image" Target="../media/image36.png"/><Relationship Id="rId32" Type="http://schemas.openxmlformats.org/officeDocument/2006/relationships/image" Target="../media/image170.png"/><Relationship Id="rId37" Type="http://schemas.openxmlformats.org/officeDocument/2006/relationships/image" Target="../media/image52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8.png"/><Relationship Id="rId36" Type="http://schemas.openxmlformats.org/officeDocument/2006/relationships/image" Target="../media/image21.png"/><Relationship Id="rId31" Type="http://schemas.openxmlformats.org/officeDocument/2006/relationships/image" Target="../media/image160.png"/><Relationship Id="rId4" Type="http://schemas.openxmlformats.org/officeDocument/2006/relationships/image" Target="../media/image26.png"/><Relationship Id="rId14" Type="http://schemas.openxmlformats.org/officeDocument/2006/relationships/image" Target="../media/image260.png"/><Relationship Id="rId22" Type="http://schemas.openxmlformats.org/officeDocument/2006/relationships/image" Target="../media/image34.png"/><Relationship Id="rId27" Type="http://schemas.openxmlformats.org/officeDocument/2006/relationships/image" Target="../media/image7.png"/><Relationship Id="rId30" Type="http://schemas.openxmlformats.org/officeDocument/2006/relationships/image" Target="../media/image12.png"/><Relationship Id="rId35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5.png"/><Relationship Id="rId26" Type="http://schemas.openxmlformats.org/officeDocument/2006/relationships/image" Target="../media/image45.png"/><Relationship Id="rId39" Type="http://schemas.openxmlformats.org/officeDocument/2006/relationships/image" Target="../media/image8.png"/><Relationship Id="rId21" Type="http://schemas.openxmlformats.org/officeDocument/2006/relationships/image" Target="../media/image40.png"/><Relationship Id="rId34" Type="http://schemas.openxmlformats.org/officeDocument/2006/relationships/image" Target="../media/image28.png"/><Relationship Id="rId42" Type="http://schemas.openxmlformats.org/officeDocument/2006/relationships/image" Target="../media/image160.png"/><Relationship Id="rId47" Type="http://schemas.openxmlformats.org/officeDocument/2006/relationships/image" Target="../media/image21.png"/><Relationship Id="rId17" Type="http://schemas.openxmlformats.org/officeDocument/2006/relationships/image" Target="../media/image34.png"/><Relationship Id="rId25" Type="http://schemas.openxmlformats.org/officeDocument/2006/relationships/image" Target="../media/image44.png"/><Relationship Id="rId33" Type="http://schemas.openxmlformats.org/officeDocument/2006/relationships/image" Target="../media/image27.png"/><Relationship Id="rId38" Type="http://schemas.openxmlformats.org/officeDocument/2006/relationships/image" Target="../media/image7.png"/><Relationship Id="rId46" Type="http://schemas.openxmlformats.org/officeDocument/2006/relationships/image" Target="../media/image20.png"/><Relationship Id="rId2" Type="http://schemas.openxmlformats.org/officeDocument/2006/relationships/image" Target="../media/image56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48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4" Type="http://schemas.openxmlformats.org/officeDocument/2006/relationships/image" Target="../media/image43.png"/><Relationship Id="rId32" Type="http://schemas.openxmlformats.org/officeDocument/2006/relationships/image" Target="../media/image260.png"/><Relationship Id="rId37" Type="http://schemas.openxmlformats.org/officeDocument/2006/relationships/image" Target="../media/image6.png"/><Relationship Id="rId40" Type="http://schemas.openxmlformats.org/officeDocument/2006/relationships/image" Target="../media/image112.png"/><Relationship Id="rId45" Type="http://schemas.openxmlformats.org/officeDocument/2006/relationships/image" Target="../media/image19.png"/><Relationship Id="rId15" Type="http://schemas.openxmlformats.org/officeDocument/2006/relationships/image" Target="../media/image32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30.png"/><Relationship Id="rId19" Type="http://schemas.openxmlformats.org/officeDocument/2006/relationships/image" Target="../media/image36.png"/><Relationship Id="rId31" Type="http://schemas.openxmlformats.org/officeDocument/2006/relationships/image" Target="../media/image50.png"/><Relationship Id="rId44" Type="http://schemas.openxmlformats.org/officeDocument/2006/relationships/image" Target="../media/image180.png"/><Relationship Id="rId14" Type="http://schemas.openxmlformats.org/officeDocument/2006/relationships/image" Target="../media/image241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29.png"/><Relationship Id="rId43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7" Type="http://schemas.openxmlformats.org/officeDocument/2006/relationships/image" Target="../media/image57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63.png"/><Relationship Id="rId7" Type="http://schemas.openxmlformats.org/officeDocument/2006/relationships/image" Target="../media/image53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Relationship Id="rId9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3.png"/><Relationship Id="rId7" Type="http://schemas.openxmlformats.org/officeDocument/2006/relationships/image" Target="../media/image5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0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0.png"/><Relationship Id="rId10" Type="http://schemas.openxmlformats.org/officeDocument/2006/relationships/image" Target="../media/image14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0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0.png"/><Relationship Id="rId10" Type="http://schemas.openxmlformats.org/officeDocument/2006/relationships/image" Target="../media/image14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>
                <a:solidFill>
                  <a:srgbClr val="002060"/>
                </a:solidFill>
              </a:rPr>
              <a:t>CS345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25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Applications </a:t>
            </a:r>
            <a:r>
              <a:rPr lang="en-US" sz="2400" b="1" dirty="0">
                <a:solidFill>
                  <a:schemeClr val="tx1"/>
                </a:solidFill>
              </a:rPr>
              <a:t>and</a:t>
            </a:r>
            <a:r>
              <a:rPr lang="en-US" sz="2400" b="1" dirty="0">
                <a:solidFill>
                  <a:srgbClr val="7030A0"/>
                </a:solidFill>
              </a:rPr>
              <a:t> Generalization </a:t>
            </a:r>
            <a:r>
              <a:rPr lang="en-US" sz="2400" b="1" dirty="0">
                <a:solidFill>
                  <a:schemeClr val="tx1"/>
                </a:solidFill>
              </a:rPr>
              <a:t>of Maximum Flow – III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(Last lecture of the topic)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Project Selection </a:t>
            </a:r>
            <a:r>
              <a:rPr lang="en-US" sz="3200" b="1" dirty="0"/>
              <a:t>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projects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: subset of projects with </a:t>
                </a:r>
                <a:r>
                  <a:rPr lang="en-US" sz="1800" b="1" dirty="0"/>
                  <a:t>profit</a:t>
                </a:r>
              </a:p>
              <a:p>
                <a:pPr marL="0" indent="0">
                  <a:buNone/>
                </a:pPr>
                <a:r>
                  <a:rPr lang="en-US" sz="1800" dirty="0"/>
                  <a:t>	Project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has profit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18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: subset of projects with </a:t>
                </a:r>
                <a:r>
                  <a:rPr lang="en-US" sz="1800" b="1" dirty="0"/>
                  <a:t>cost</a:t>
                </a:r>
              </a:p>
              <a:p>
                <a:pPr marL="0" indent="0">
                  <a:buNone/>
                </a:pPr>
                <a:r>
                  <a:rPr lang="en-US" sz="1800" dirty="0"/>
                  <a:t>	 Project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has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Dependency</a:t>
                </a:r>
                <a:r>
                  <a:rPr lang="en-US" sz="1800" dirty="0"/>
                  <a:t> among projects: </a:t>
                </a:r>
              </a:p>
              <a:p>
                <a:pPr marL="0" indent="0">
                  <a:buNone/>
                </a:pPr>
                <a:r>
                  <a:rPr lang="en-US" sz="1800" dirty="0"/>
                  <a:t>	To gain profit from a project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	some other projects may have to be completed.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Problem: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Select a subset of project such that</a:t>
                </a:r>
              </a:p>
              <a:p>
                <a:r>
                  <a:rPr lang="en-US" sz="1800" dirty="0"/>
                  <a:t>Net profit is </a:t>
                </a:r>
                <a:r>
                  <a:rPr lang="en-US" sz="1800" b="1" dirty="0"/>
                  <a:t>maximum</a:t>
                </a:r>
                <a:r>
                  <a:rPr lang="en-US" sz="1800" dirty="0"/>
                  <a:t>. </a:t>
                </a:r>
              </a:p>
              <a:p>
                <a:r>
                  <a:rPr lang="en-US" sz="1800" dirty="0"/>
                  <a:t>The dependency constraint is satisfied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… There is one more </a:t>
                </a:r>
                <a:r>
                  <a:rPr lang="en-US" sz="1800" b="1" u="sng" dirty="0"/>
                  <a:t>constraint</a:t>
                </a:r>
                <a:r>
                  <a:rPr lang="en-US" sz="1800" dirty="0">
                    <a:sym typeface="Wingdings" panose="05000000000000000000" pitchFamily="2" charset="2"/>
                  </a:rPr>
                  <a:t></a:t>
                </a: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b="-19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066248" y="2952749"/>
            <a:ext cx="3925352" cy="1104901"/>
          </a:xfrm>
          <a:prstGeom prst="cloudCallout">
            <a:avLst>
              <a:gd name="adj1" fmla="val -23414"/>
              <a:gd name="adj2" fmla="val 7763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formulate it as a </a:t>
            </a:r>
            <a:r>
              <a:rPr lang="en-US" b="1" dirty="0">
                <a:solidFill>
                  <a:schemeClr val="tx1"/>
                </a:solidFill>
              </a:rPr>
              <a:t>graph</a:t>
            </a:r>
            <a:r>
              <a:rPr lang="en-US" dirty="0">
                <a:solidFill>
                  <a:schemeClr val="tx1"/>
                </a:solidFill>
              </a:rPr>
              <a:t> problem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9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Project Selection </a:t>
            </a:r>
            <a:r>
              <a:rPr lang="en-US" sz="3200" b="1" dirty="0"/>
              <a:t>Problem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862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04800" y="2209800"/>
            <a:ext cx="4761448" cy="1295400"/>
            <a:chOff x="304800" y="2209800"/>
            <a:chExt cx="4761448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304800" y="2209800"/>
              <a:ext cx="3770848" cy="1295400"/>
              <a:chOff x="5715000" y="3505200"/>
              <a:chExt cx="3770848" cy="1295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381000" y="3810000"/>
            <a:ext cx="4482296" cy="1512332"/>
            <a:chOff x="381000" y="3810000"/>
            <a:chExt cx="4482296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2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Project Selection </a:t>
            </a:r>
            <a:r>
              <a:rPr lang="en-US" sz="3200" b="1" dirty="0"/>
              <a:t>Problem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05400" y="1628435"/>
                <a:ext cx="3962400" cy="4497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Compute a subset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∪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 of projects  such that</a:t>
                </a:r>
              </a:p>
              <a:p>
                <a:r>
                  <a:rPr lang="en-US" sz="1800" dirty="0"/>
                  <a:t>There is </a:t>
                </a:r>
                <a:r>
                  <a:rPr lang="en-US" sz="1800" b="1" dirty="0"/>
                  <a:t>no</a:t>
                </a:r>
                <a:r>
                  <a:rPr lang="en-US" sz="1800" dirty="0"/>
                  <a:t> project in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𝑨</m:t>
                        </m:r>
                      </m:e>
                    </m:bar>
                  </m:oMath>
                </a14:m>
                <a:r>
                  <a:rPr lang="en-US" sz="1800" dirty="0"/>
                  <a:t> on which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any project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depends.</a:t>
                </a:r>
              </a:p>
              <a:p>
                <a:r>
                  <a:rPr lang="en-US" sz="1800" dirty="0"/>
                  <a:t>The net profit is </a:t>
                </a:r>
                <a:r>
                  <a:rPr lang="en-US" sz="1800" b="1" dirty="0"/>
                  <a:t>maximum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Min-cut Problem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Compute a subset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in a flow network  such that</a:t>
                </a:r>
              </a:p>
              <a:p>
                <a:r>
                  <a:rPr lang="en-US" sz="1800" dirty="0"/>
                  <a:t>The weight of edges leaving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b="1" dirty="0"/>
                  <a:t>minimized</a:t>
                </a:r>
                <a:r>
                  <a:rPr lang="en-US" sz="1800" dirty="0"/>
                  <a:t>.</a:t>
                </a:r>
              </a:p>
              <a:p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05400" y="1628435"/>
                <a:ext cx="3962400" cy="4497728"/>
              </a:xfrm>
              <a:blipFill rotWithShape="1">
                <a:blip r:embed="rId2"/>
                <a:stretch>
                  <a:fillRect l="-1385" t="-678" r="-3692" b="-9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81000" y="2362200"/>
            <a:ext cx="1752600" cy="27970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5800" y="5421868"/>
            <a:ext cx="7993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Invalid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89905" y="5638800"/>
            <a:ext cx="7294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valid</a:t>
            </a:r>
          </a:p>
        </p:txBody>
      </p:sp>
      <p:sp>
        <p:nvSpPr>
          <p:cNvPr id="44" name="Oval 43"/>
          <p:cNvSpPr/>
          <p:nvPr/>
        </p:nvSpPr>
        <p:spPr>
          <a:xfrm rot="993582">
            <a:off x="1981200" y="1828800"/>
            <a:ext cx="1905000" cy="3429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286000" y="5334000"/>
            <a:ext cx="7993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Invalid</a:t>
            </a:r>
          </a:p>
        </p:txBody>
      </p:sp>
      <p:sp>
        <p:nvSpPr>
          <p:cNvPr id="47" name="Oval 46"/>
          <p:cNvSpPr/>
          <p:nvPr/>
        </p:nvSpPr>
        <p:spPr>
          <a:xfrm>
            <a:off x="1303449" y="1981200"/>
            <a:ext cx="2506551" cy="3429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/>
          <p:cNvSpPr/>
          <p:nvPr/>
        </p:nvSpPr>
        <p:spPr>
          <a:xfrm>
            <a:off x="6553200" y="3543300"/>
            <a:ext cx="685800" cy="9525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04800" y="2209800"/>
            <a:ext cx="4761448" cy="1295400"/>
            <a:chOff x="304800" y="2209800"/>
            <a:chExt cx="4761448" cy="1295400"/>
          </a:xfrm>
        </p:grpSpPr>
        <p:grpSp>
          <p:nvGrpSpPr>
            <p:cNvPr id="73" name="Group 72"/>
            <p:cNvGrpSpPr/>
            <p:nvPr/>
          </p:nvGrpSpPr>
          <p:grpSpPr>
            <a:xfrm>
              <a:off x="304800" y="2209800"/>
              <a:ext cx="3770848" cy="1295400"/>
              <a:chOff x="5715000" y="3505200"/>
              <a:chExt cx="3770848" cy="1295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381000" y="3810000"/>
            <a:ext cx="4482296" cy="1512332"/>
            <a:chOff x="381000" y="3810000"/>
            <a:chExt cx="4482296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492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22" grpId="0" animBg="1"/>
      <p:bldP spid="22" grpId="1" animBg="1"/>
      <p:bldP spid="23" grpId="0" animBg="1"/>
      <p:bldP spid="23" grpId="1" animBg="1"/>
      <p:bldP spid="42" grpId="0" animBg="1"/>
      <p:bldP spid="44" grpId="0" animBg="1"/>
      <p:bldP spid="44" grpId="1" animBg="1"/>
      <p:bldP spid="45" grpId="0" animBg="1"/>
      <p:bldP spid="45" grpId="1" animBg="1"/>
      <p:bldP spid="47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Project Selection </a:t>
            </a:r>
            <a:r>
              <a:rPr lang="en-US" sz="3200" b="1" dirty="0"/>
              <a:t>Problem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00600" y="1628435"/>
                <a:ext cx="4267200" cy="44977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dirty="0"/>
                  <a:t>Compute a subset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600" b="1" i="1" dirty="0">
                        <a:latin typeface="Cambria Math"/>
                      </a:rPr>
                      <m:t>∪</m:t>
                    </m:r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600" dirty="0"/>
                  <a:t> of </a:t>
                </a:r>
                <a:r>
                  <a:rPr lang="en-US" sz="1600" b="1" dirty="0"/>
                  <a:t>valid</a:t>
                </a:r>
                <a:r>
                  <a:rPr lang="en-US" sz="1600" dirty="0"/>
                  <a:t> projects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18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18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</m:t>
                      </m:r>
                      <m:r>
                        <a:rPr lang="en-US" sz="18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𝑡𝑜𝑡𝑎𝑙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∩</m:t>
                          </m:r>
                          <m:r>
                            <a:rPr lang="en-US" sz="1800" b="1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sz="18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US" sz="1800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00600" y="1628435"/>
                <a:ext cx="4267200" cy="4497728"/>
              </a:xfrm>
              <a:blipFill rotWithShape="1">
                <a:blip r:embed="rId2"/>
                <a:stretch>
                  <a:fillRect l="-1286" t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934200" y="4800600"/>
            <a:ext cx="1828800" cy="521732"/>
            <a:chOff x="6934200" y="5029200"/>
            <a:chExt cx="1828800" cy="521732"/>
          </a:xfrm>
        </p:grpSpPr>
        <p:sp>
          <p:nvSpPr>
            <p:cNvPr id="25" name="Right Brace 24"/>
            <p:cNvSpPr/>
            <p:nvPr/>
          </p:nvSpPr>
          <p:spPr>
            <a:xfrm rot="5400000">
              <a:off x="7732776" y="4230624"/>
              <a:ext cx="231648" cy="1828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62800" y="5181600"/>
              <a:ext cx="1416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Minimization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00600" y="2221468"/>
            <a:ext cx="1305935" cy="507014"/>
            <a:chOff x="7086600" y="5181600"/>
            <a:chExt cx="1305935" cy="507014"/>
          </a:xfrm>
        </p:grpSpPr>
        <p:sp>
          <p:nvSpPr>
            <p:cNvPr id="73" name="Right Brace 72"/>
            <p:cNvSpPr/>
            <p:nvPr/>
          </p:nvSpPr>
          <p:spPr>
            <a:xfrm rot="5400000" flipH="1">
              <a:off x="7616197" y="5151414"/>
              <a:ext cx="236201" cy="83819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86600" y="5181600"/>
              <a:ext cx="1305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Maximization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35073" y="1524000"/>
            <a:ext cx="2979727" cy="4255532"/>
            <a:chOff x="1135073" y="1524000"/>
            <a:chExt cx="2979727" cy="4255532"/>
          </a:xfrm>
        </p:grpSpPr>
        <p:sp>
          <p:nvSpPr>
            <p:cNvPr id="76" name="Oval 75"/>
            <p:cNvSpPr/>
            <p:nvPr/>
          </p:nvSpPr>
          <p:spPr>
            <a:xfrm>
              <a:off x="1135073" y="1524000"/>
              <a:ext cx="2979727" cy="3886200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304800" y="2209800"/>
            <a:ext cx="4761448" cy="1295400"/>
            <a:chOff x="304800" y="2209800"/>
            <a:chExt cx="4761448" cy="1295400"/>
          </a:xfrm>
        </p:grpSpPr>
        <p:grpSp>
          <p:nvGrpSpPr>
            <p:cNvPr id="79" name="Group 78"/>
            <p:cNvGrpSpPr/>
            <p:nvPr/>
          </p:nvGrpSpPr>
          <p:grpSpPr>
            <a:xfrm>
              <a:off x="304800" y="2209800"/>
              <a:ext cx="3770848" cy="1295400"/>
              <a:chOff x="5715000" y="3505200"/>
              <a:chExt cx="3770848" cy="1295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381000" y="3810000"/>
            <a:ext cx="4482296" cy="1512332"/>
            <a:chOff x="381000" y="3810000"/>
            <a:chExt cx="4482296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2"/>
          <p:cNvSpPr/>
          <p:nvPr/>
        </p:nvSpPr>
        <p:spPr>
          <a:xfrm>
            <a:off x="5867397" y="2579132"/>
            <a:ext cx="762003" cy="7197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629400" y="2514600"/>
            <a:ext cx="11430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19797" y="3318814"/>
            <a:ext cx="1600203" cy="7197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3" grpId="0" animBg="1"/>
      <p:bldP spid="60" grpId="0" animBg="1"/>
      <p:bldP spid="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Project Selection </a:t>
            </a:r>
            <a:r>
              <a:rPr lang="en-US" sz="32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646237"/>
                <a:ext cx="38862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Compute a </a:t>
                </a:r>
                <a:r>
                  <a:rPr lang="en-US" sz="1800" b="1" dirty="0"/>
                  <a:t>valid</a:t>
                </a:r>
                <a:r>
                  <a:rPr lang="en-US" sz="1800" dirty="0"/>
                  <a:t> subset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of projects such that</a:t>
                </a:r>
                <a:endParaRPr lang="en-US" sz="18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i="1" dirty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US" sz="1800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is </a:t>
                </a:r>
                <a:r>
                  <a:rPr lang="en-US" sz="1800" b="1" dirty="0"/>
                  <a:t>minimized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646237"/>
                <a:ext cx="3886200" cy="4830763"/>
              </a:xfrm>
              <a:blipFill rotWithShape="1">
                <a:blip r:embed="rId3"/>
                <a:stretch>
                  <a:fillRect l="-1254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135073" y="1524000"/>
            <a:ext cx="2979727" cy="4255532"/>
            <a:chOff x="1135073" y="1524000"/>
            <a:chExt cx="2979727" cy="4255532"/>
          </a:xfrm>
        </p:grpSpPr>
        <p:sp>
          <p:nvSpPr>
            <p:cNvPr id="75" name="Oval 74"/>
            <p:cNvSpPr/>
            <p:nvPr/>
          </p:nvSpPr>
          <p:spPr>
            <a:xfrm>
              <a:off x="1135073" y="1524000"/>
              <a:ext cx="2979727" cy="3886200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Oval 72"/>
          <p:cNvSpPr/>
          <p:nvPr/>
        </p:nvSpPr>
        <p:spPr>
          <a:xfrm>
            <a:off x="2667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90800" y="6324600"/>
            <a:ext cx="304800" cy="3048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39683" y="1779541"/>
            <a:ext cx="3854635" cy="2106659"/>
            <a:chOff x="739683" y="1779541"/>
            <a:chExt cx="3854635" cy="2106659"/>
          </a:xfrm>
        </p:grpSpPr>
        <p:cxnSp>
          <p:nvCxnSpPr>
            <p:cNvPr id="76" name="Straight Arrow Connector 75"/>
            <p:cNvCxnSpPr>
              <a:stCxn id="73" idx="5"/>
            </p:cNvCxnSpPr>
            <p:nvPr/>
          </p:nvCxnSpPr>
          <p:spPr>
            <a:xfrm>
              <a:off x="2927163" y="1936563"/>
              <a:ext cx="773062" cy="1383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6"/>
              <a:endCxn id="18" idx="1"/>
            </p:cNvCxnSpPr>
            <p:nvPr/>
          </p:nvCxnSpPr>
          <p:spPr>
            <a:xfrm>
              <a:off x="2971800" y="1828800"/>
              <a:ext cx="1622518" cy="10129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2743200" y="1981200"/>
              <a:ext cx="42625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3" idx="3"/>
            </p:cNvCxnSpPr>
            <p:nvPr/>
          </p:nvCxnSpPr>
          <p:spPr>
            <a:xfrm flipH="1">
              <a:off x="1752600" y="1936563"/>
              <a:ext cx="959037" cy="11876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3" idx="2"/>
            </p:cNvCxnSpPr>
            <p:nvPr/>
          </p:nvCxnSpPr>
          <p:spPr>
            <a:xfrm flipH="1">
              <a:off x="739683" y="1828800"/>
              <a:ext cx="1927317" cy="1219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590800" y="1779541"/>
              <a:ext cx="914400" cy="2106659"/>
              <a:chOff x="2526297" y="1482857"/>
              <a:chExt cx="914400" cy="2106659"/>
            </a:xfrm>
          </p:grpSpPr>
          <p:sp>
            <p:nvSpPr>
              <p:cNvPr id="34" name="Arc 33"/>
              <p:cNvSpPr/>
              <p:nvPr/>
            </p:nvSpPr>
            <p:spPr>
              <a:xfrm rot="21307376">
                <a:off x="2526297" y="1482857"/>
                <a:ext cx="914400" cy="2106659"/>
              </a:xfrm>
              <a:prstGeom prst="arc">
                <a:avLst>
                  <a:gd name="adj1" fmla="val 7895002"/>
                  <a:gd name="adj2" fmla="val 15370221"/>
                </a:avLst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>
                <a:stCxn id="34" idx="0"/>
              </p:cNvCxnSpPr>
              <p:nvPr/>
            </p:nvCxnSpPr>
            <p:spPr>
              <a:xfrm>
                <a:off x="2613638" y="3032276"/>
                <a:ext cx="22874" cy="5889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/>
          <p:cNvGrpSpPr/>
          <p:nvPr/>
        </p:nvGrpSpPr>
        <p:grpSpPr>
          <a:xfrm>
            <a:off x="1458186" y="5438001"/>
            <a:ext cx="2417628" cy="657999"/>
            <a:chOff x="1305786" y="5045333"/>
            <a:chExt cx="2417628" cy="657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448786" y="51215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786" y="5121533"/>
                  <a:ext cx="370614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327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352800" y="5426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426333"/>
                  <a:ext cx="370614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327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752600" y="5045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5045333"/>
                  <a:ext cx="370614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5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1305786" y="51977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786" y="5197733"/>
                  <a:ext cx="37061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491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3124200" y="5045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045333"/>
                  <a:ext cx="370614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r="-5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1515150" y="1856601"/>
            <a:ext cx="2151300" cy="1038999"/>
            <a:chOff x="1515150" y="1856601"/>
            <a:chExt cx="2151300" cy="1038999"/>
          </a:xfrm>
        </p:grpSpPr>
        <p:grpSp>
          <p:nvGrpSpPr>
            <p:cNvPr id="99" name="Group 98"/>
            <p:cNvGrpSpPr/>
            <p:nvPr/>
          </p:nvGrpSpPr>
          <p:grpSpPr>
            <a:xfrm>
              <a:off x="1515150" y="1856601"/>
              <a:ext cx="2151300" cy="1038999"/>
              <a:chOff x="448350" y="2923401"/>
              <a:chExt cx="2151300" cy="103899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448350" y="3228201"/>
                <a:ext cx="2066250" cy="734199"/>
                <a:chOff x="5858550" y="4523601"/>
                <a:chExt cx="2066250" cy="7341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5858550" y="4523601"/>
                      <a:ext cx="389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3" name="TextBox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58550" y="4523601"/>
                      <a:ext cx="389850" cy="276999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 r="-468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6391950" y="4572000"/>
                      <a:ext cx="389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4" name="TextBox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1950" y="4572000"/>
                      <a:ext cx="389850" cy="276999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 r="-6250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7534950" y="4659868"/>
                      <a:ext cx="389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5" name="TextBox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34950" y="4659868"/>
                      <a:ext cx="389850" cy="276999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 r="-468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6629400" y="4980801"/>
                      <a:ext cx="3898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2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29400" y="4980801"/>
                      <a:ext cx="389850" cy="276999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 r="-468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2209800" y="2923401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2923401"/>
                    <a:ext cx="389850" cy="276999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634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2667000" y="1981200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1981200"/>
                  <a:ext cx="38985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r="-634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892082" y="4038600"/>
            <a:ext cx="3473636" cy="2438400"/>
            <a:chOff x="892082" y="4038600"/>
            <a:chExt cx="3473636" cy="243840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892082" y="4778282"/>
              <a:ext cx="1698718" cy="16987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654082" y="4549682"/>
              <a:ext cx="981355" cy="18195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2635437" y="5029200"/>
              <a:ext cx="107763" cy="1295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2850963" y="4038600"/>
              <a:ext cx="1514755" cy="23306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2895600" y="5235482"/>
              <a:ext cx="1317718" cy="1241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04800" y="2221468"/>
            <a:ext cx="4761448" cy="1283732"/>
            <a:chOff x="304800" y="2221468"/>
            <a:chExt cx="4761448" cy="1283732"/>
          </a:xfrm>
        </p:grpSpPr>
        <p:grpSp>
          <p:nvGrpSpPr>
            <p:cNvPr id="89" name="Group 88"/>
            <p:cNvGrpSpPr/>
            <p:nvPr/>
          </p:nvGrpSpPr>
          <p:grpSpPr>
            <a:xfrm>
              <a:off x="304800" y="2221468"/>
              <a:ext cx="3770848" cy="1283732"/>
              <a:chOff x="5715000" y="3516868"/>
              <a:chExt cx="3770848" cy="12837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8196025" y="35168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168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/>
          <p:cNvGrpSpPr/>
          <p:nvPr/>
        </p:nvGrpSpPr>
        <p:grpSpPr>
          <a:xfrm>
            <a:off x="381000" y="3810000"/>
            <a:ext cx="4482296" cy="1512332"/>
            <a:chOff x="381000" y="3810000"/>
            <a:chExt cx="4482296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066248" y="3505200"/>
                <a:ext cx="3925352" cy="1104901"/>
              </a:xfrm>
              <a:prstGeom prst="cloudCallout">
                <a:avLst>
                  <a:gd name="adj1" fmla="val -23414"/>
                  <a:gd name="adj2" fmla="val 7763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can we  express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𝒒</m:t>
                        </m:r>
                      </m:e>
                      <m:sup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as a function of </a:t>
                </a:r>
                <a:r>
                  <a:rPr lang="en-US" b="1" dirty="0">
                    <a:solidFill>
                      <a:schemeClr val="tx1"/>
                    </a:solidFill>
                  </a:rPr>
                  <a:t>cut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48" y="3505200"/>
                <a:ext cx="3925352" cy="1104901"/>
              </a:xfrm>
              <a:prstGeom prst="cloudCallout">
                <a:avLst>
                  <a:gd name="adj1" fmla="val -23414"/>
                  <a:gd name="adj2" fmla="val 77636"/>
                </a:avLst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loud Callout 112"/>
              <p:cNvSpPr/>
              <p:nvPr/>
            </p:nvSpPr>
            <p:spPr>
              <a:xfrm>
                <a:off x="4454911" y="3810000"/>
                <a:ext cx="4689089" cy="1181101"/>
              </a:xfrm>
              <a:prstGeom prst="cloudCallout">
                <a:avLst>
                  <a:gd name="adj1" fmla="val -23414"/>
                  <a:gd name="adj2" fmla="val 7763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How to ensure that subset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corresponding to the min-cut is </a:t>
                </a:r>
                <a:r>
                  <a:rPr lang="en-US" b="1" dirty="0">
                    <a:solidFill>
                      <a:schemeClr val="tx1"/>
                    </a:solidFill>
                  </a:rPr>
                  <a:t>valid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13" name="Cloud Callout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911" y="3810000"/>
                <a:ext cx="4689089" cy="1181101"/>
              </a:xfrm>
              <a:prstGeom prst="cloudCallout">
                <a:avLst>
                  <a:gd name="adj1" fmla="val -23414"/>
                  <a:gd name="adj2" fmla="val 77636"/>
                </a:avLst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443775" y="5334000"/>
                <a:ext cx="3243025" cy="5334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 No black edge should leave</a:t>
                </a:r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775" y="5334000"/>
                <a:ext cx="3243025" cy="533400"/>
              </a:xfrm>
              <a:prstGeom prst="round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73" grpId="0" animBg="1"/>
      <p:bldP spid="74" grpId="0" animBg="1"/>
      <p:bldP spid="3" grpId="0" animBg="1"/>
      <p:bldP spid="3" grpId="1" animBg="1"/>
      <p:bldP spid="113" grpId="0" animBg="1"/>
      <p:bldP spid="113" grpId="1" animBg="1"/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Project Selection </a:t>
            </a:r>
            <a:r>
              <a:rPr lang="en-US" sz="3200" b="1" dirty="0"/>
              <a:t>Problem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1600" y="1646237"/>
                <a:ext cx="38862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Compute a </a:t>
                </a:r>
                <a:r>
                  <a:rPr lang="en-US" sz="1800" b="1" dirty="0"/>
                  <a:t>valid</a:t>
                </a:r>
                <a:r>
                  <a:rPr lang="en-US" sz="1800" dirty="0"/>
                  <a:t> subset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of projects such that</a:t>
                </a:r>
                <a:endParaRPr lang="en-US" sz="18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𝒒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i="1" dirty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US" sz="1800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is </a:t>
                </a:r>
                <a:r>
                  <a:rPr lang="en-US" sz="1800" b="1" dirty="0"/>
                  <a:t>minimized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1800" dirty="0">
                    <a:sym typeface="Wingdings" pitchFamily="2" charset="2"/>
                  </a:rPr>
                  <a:t>:  </a:t>
                </a:r>
                <a:r>
                  <a:rPr lang="en-US" sz="1800" b="1" dirty="0"/>
                  <a:t>cut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/>
                  <a:t>  is the </a:t>
                </a:r>
                <a:r>
                  <a:rPr lang="en-US" sz="1800" dirty="0">
                    <a:sym typeface="Wingdings" pitchFamily="2" charset="2"/>
                  </a:rPr>
                  <a:t>min-cut, if and only if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maximizes the net profit.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1600" y="1646237"/>
                <a:ext cx="3886200" cy="4830763"/>
              </a:xfrm>
              <a:blipFill rotWithShape="1">
                <a:blip r:embed="rId2"/>
                <a:stretch>
                  <a:fillRect l="-1254" t="-631" b="-25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644682" y="3505200"/>
            <a:ext cx="98518" cy="1393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09600" y="2362200"/>
            <a:ext cx="4114800" cy="1143000"/>
            <a:chOff x="2514600" y="2362200"/>
            <a:chExt cx="4114800" cy="1143000"/>
          </a:xfrm>
        </p:grpSpPr>
        <p:sp>
          <p:nvSpPr>
            <p:cNvPr id="6" name="Oval 5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3124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864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14600" y="3048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77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" y="3886200"/>
            <a:ext cx="3733800" cy="1371600"/>
            <a:chOff x="2667000" y="3886200"/>
            <a:chExt cx="3733800" cy="1371600"/>
          </a:xfrm>
        </p:grpSpPr>
        <p:sp>
          <p:nvSpPr>
            <p:cNvPr id="14" name="Oval 13"/>
            <p:cNvSpPr/>
            <p:nvPr/>
          </p:nvSpPr>
          <p:spPr>
            <a:xfrm>
              <a:off x="3429000" y="4419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876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67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48400" y="3886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96000" y="5105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76400" y="3254282"/>
            <a:ext cx="936718" cy="1622518"/>
            <a:chOff x="3635282" y="3254282"/>
            <a:chExt cx="936718" cy="1622518"/>
          </a:xfrm>
        </p:grpSpPr>
        <p:cxnSp>
          <p:nvCxnSpPr>
            <p:cNvPr id="40" name="Straight Arrow Connector 39"/>
            <p:cNvCxnSpPr>
              <a:stCxn id="11" idx="4"/>
              <a:endCxn id="14" idx="7"/>
            </p:cNvCxnSpPr>
            <p:nvPr/>
          </p:nvCxnSpPr>
          <p:spPr>
            <a:xfrm flipH="1">
              <a:off x="3635282" y="3276600"/>
              <a:ext cx="98518" cy="1165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1" idx="5"/>
              <a:endCxn id="19" idx="0"/>
            </p:cNvCxnSpPr>
            <p:nvPr/>
          </p:nvCxnSpPr>
          <p:spPr>
            <a:xfrm>
              <a:off x="3787682" y="3254282"/>
              <a:ext cx="784318" cy="1622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828800" y="2438400"/>
            <a:ext cx="1774918" cy="914400"/>
            <a:chOff x="3733800" y="2438400"/>
            <a:chExt cx="1774918" cy="914400"/>
          </a:xfrm>
        </p:grpSpPr>
        <p:cxnSp>
          <p:nvCxnSpPr>
            <p:cNvPr id="24" name="Straight Arrow Connector 23"/>
            <p:cNvCxnSpPr>
              <a:stCxn id="6" idx="5"/>
              <a:endCxn id="13" idx="1"/>
            </p:cNvCxnSpPr>
            <p:nvPr/>
          </p:nvCxnSpPr>
          <p:spPr>
            <a:xfrm>
              <a:off x="4702082" y="2492282"/>
              <a:ext cx="806636" cy="806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3733800" y="2438400"/>
              <a:ext cx="860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648200" y="25146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971800"/>
            <a:ext cx="1981200" cy="2155918"/>
            <a:chOff x="4572000" y="2971800"/>
            <a:chExt cx="1981200" cy="2155918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6378482" y="2971800"/>
              <a:ext cx="174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3"/>
              <a:endCxn id="19" idx="6"/>
            </p:cNvCxnSpPr>
            <p:nvPr/>
          </p:nvCxnSpPr>
          <p:spPr>
            <a:xfrm flipH="1">
              <a:off x="4572000" y="4016282"/>
              <a:ext cx="1698718" cy="936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4"/>
              <a:endCxn id="28" idx="7"/>
            </p:cNvCxnSpPr>
            <p:nvPr/>
          </p:nvCxnSpPr>
          <p:spPr>
            <a:xfrm flipH="1">
              <a:off x="6226082" y="4038600"/>
              <a:ext cx="98518" cy="1089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H="1">
            <a:off x="2693941" y="3406682"/>
            <a:ext cx="909777" cy="1470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5800" y="3178082"/>
            <a:ext cx="914400" cy="1492436"/>
            <a:chOff x="2590800" y="3178082"/>
            <a:chExt cx="914400" cy="1492436"/>
          </a:xfrm>
        </p:grpSpPr>
        <p:cxnSp>
          <p:nvCxnSpPr>
            <p:cNvPr id="46" name="Straight Arrow Connector 45"/>
            <p:cNvCxnSpPr>
              <a:stCxn id="17" idx="4"/>
              <a:endCxn id="20" idx="7"/>
            </p:cNvCxnSpPr>
            <p:nvPr/>
          </p:nvCxnSpPr>
          <p:spPr>
            <a:xfrm>
              <a:off x="2590800" y="3200400"/>
              <a:ext cx="206282" cy="147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7" idx="5"/>
              <a:endCxn id="14" idx="0"/>
            </p:cNvCxnSpPr>
            <p:nvPr/>
          </p:nvCxnSpPr>
          <p:spPr>
            <a:xfrm>
              <a:off x="2644682" y="3178082"/>
              <a:ext cx="860518" cy="1241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135073" y="1524000"/>
            <a:ext cx="2979727" cy="4255532"/>
            <a:chOff x="1135073" y="1524000"/>
            <a:chExt cx="2979727" cy="4255532"/>
          </a:xfrm>
        </p:grpSpPr>
        <p:sp>
          <p:nvSpPr>
            <p:cNvPr id="75" name="Oval 74"/>
            <p:cNvSpPr/>
            <p:nvPr/>
          </p:nvSpPr>
          <p:spPr>
            <a:xfrm>
              <a:off x="1135073" y="1524000"/>
              <a:ext cx="2979727" cy="3886200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150" y="5410200"/>
                  <a:ext cx="38985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Oval 72"/>
          <p:cNvSpPr/>
          <p:nvPr/>
        </p:nvSpPr>
        <p:spPr>
          <a:xfrm>
            <a:off x="2667000" y="16764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90800" y="6324600"/>
            <a:ext cx="304800" cy="3048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39683" y="1779541"/>
            <a:ext cx="3854635" cy="2106659"/>
            <a:chOff x="739683" y="1779541"/>
            <a:chExt cx="3854635" cy="2106659"/>
          </a:xfrm>
        </p:grpSpPr>
        <p:cxnSp>
          <p:nvCxnSpPr>
            <p:cNvPr id="76" name="Straight Arrow Connector 75"/>
            <p:cNvCxnSpPr>
              <a:stCxn id="73" idx="5"/>
            </p:cNvCxnSpPr>
            <p:nvPr/>
          </p:nvCxnSpPr>
          <p:spPr>
            <a:xfrm>
              <a:off x="2927163" y="1936563"/>
              <a:ext cx="773062" cy="1383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6"/>
              <a:endCxn id="18" idx="1"/>
            </p:cNvCxnSpPr>
            <p:nvPr/>
          </p:nvCxnSpPr>
          <p:spPr>
            <a:xfrm>
              <a:off x="2971800" y="1828800"/>
              <a:ext cx="1622518" cy="101291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2743200" y="1981200"/>
              <a:ext cx="42625" cy="3810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3" idx="3"/>
            </p:cNvCxnSpPr>
            <p:nvPr/>
          </p:nvCxnSpPr>
          <p:spPr>
            <a:xfrm flipH="1">
              <a:off x="1752600" y="1936563"/>
              <a:ext cx="959037" cy="118763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3" idx="2"/>
            </p:cNvCxnSpPr>
            <p:nvPr/>
          </p:nvCxnSpPr>
          <p:spPr>
            <a:xfrm flipH="1">
              <a:off x="739683" y="1828800"/>
              <a:ext cx="1927317" cy="12192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590800" y="1779541"/>
              <a:ext cx="914400" cy="2106659"/>
              <a:chOff x="2526297" y="1482857"/>
              <a:chExt cx="914400" cy="2106659"/>
            </a:xfrm>
          </p:grpSpPr>
          <p:sp>
            <p:nvSpPr>
              <p:cNvPr id="34" name="Arc 33"/>
              <p:cNvSpPr/>
              <p:nvPr/>
            </p:nvSpPr>
            <p:spPr>
              <a:xfrm rot="21307376">
                <a:off x="2526297" y="1482857"/>
                <a:ext cx="914400" cy="2106659"/>
              </a:xfrm>
              <a:prstGeom prst="arc">
                <a:avLst>
                  <a:gd name="adj1" fmla="val 7895002"/>
                  <a:gd name="adj2" fmla="val 15370221"/>
                </a:avLst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/>
              <p:cNvCxnSpPr>
                <a:stCxn id="34" idx="0"/>
              </p:cNvCxnSpPr>
              <p:nvPr/>
            </p:nvCxnSpPr>
            <p:spPr>
              <a:xfrm>
                <a:off x="2613638" y="3032276"/>
                <a:ext cx="22874" cy="5889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/>
          <p:cNvGrpSpPr/>
          <p:nvPr/>
        </p:nvGrpSpPr>
        <p:grpSpPr>
          <a:xfrm>
            <a:off x="892082" y="4038600"/>
            <a:ext cx="3473636" cy="2438400"/>
            <a:chOff x="892082" y="4038600"/>
            <a:chExt cx="3473636" cy="2438400"/>
          </a:xfrm>
        </p:grpSpPr>
        <p:cxnSp>
          <p:nvCxnSpPr>
            <p:cNvPr id="82" name="Straight Arrow Connector 81"/>
            <p:cNvCxnSpPr>
              <a:stCxn id="20" idx="5"/>
              <a:endCxn id="74" idx="2"/>
            </p:cNvCxnSpPr>
            <p:nvPr/>
          </p:nvCxnSpPr>
          <p:spPr>
            <a:xfrm>
              <a:off x="892082" y="4778282"/>
              <a:ext cx="1698718" cy="16987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4" idx="5"/>
              <a:endCxn id="74" idx="1"/>
            </p:cNvCxnSpPr>
            <p:nvPr/>
          </p:nvCxnSpPr>
          <p:spPr>
            <a:xfrm>
              <a:off x="1654082" y="4549682"/>
              <a:ext cx="981355" cy="18195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74" idx="0"/>
            </p:cNvCxnSpPr>
            <p:nvPr/>
          </p:nvCxnSpPr>
          <p:spPr>
            <a:xfrm>
              <a:off x="2635437" y="5029200"/>
              <a:ext cx="107763" cy="1295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74" idx="7"/>
            </p:cNvCxnSpPr>
            <p:nvPr/>
          </p:nvCxnSpPr>
          <p:spPr>
            <a:xfrm flipH="1">
              <a:off x="2850963" y="4038600"/>
              <a:ext cx="1514755" cy="23306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28" idx="3"/>
              <a:endCxn id="74" idx="6"/>
            </p:cNvCxnSpPr>
            <p:nvPr/>
          </p:nvCxnSpPr>
          <p:spPr>
            <a:xfrm flipH="1">
              <a:off x="2895600" y="5235482"/>
              <a:ext cx="1317718" cy="12415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1515150" y="1856601"/>
            <a:ext cx="2151300" cy="1038999"/>
            <a:chOff x="448350" y="2923401"/>
            <a:chExt cx="2151300" cy="1038999"/>
          </a:xfrm>
        </p:grpSpPr>
        <p:grpSp>
          <p:nvGrpSpPr>
            <p:cNvPr id="106" name="Group 105"/>
            <p:cNvGrpSpPr/>
            <p:nvPr/>
          </p:nvGrpSpPr>
          <p:grpSpPr>
            <a:xfrm>
              <a:off x="448350" y="3228201"/>
              <a:ext cx="2066250" cy="734199"/>
              <a:chOff x="5858550" y="4523601"/>
              <a:chExt cx="2066250" cy="734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858550" y="4523601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8550" y="4523601"/>
                    <a:ext cx="389850" cy="27699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r="-468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6391950" y="4572000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1950" y="4572000"/>
                    <a:ext cx="389850" cy="27699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625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7534950" y="4659868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4950" y="4659868"/>
                    <a:ext cx="389850" cy="27699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r="-468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6629400" y="4980801"/>
                    <a:ext cx="3898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4980801"/>
                    <a:ext cx="389850" cy="27699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r="-468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2209800" y="2923401"/>
                  <a:ext cx="3898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2923401"/>
                  <a:ext cx="389850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r="-634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667000" y="1981200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12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981200"/>
                <a:ext cx="389850" cy="276999"/>
              </a:xfrm>
              <a:prstGeom prst="rect">
                <a:avLst/>
              </a:prstGeom>
              <a:blipFill rotWithShape="1">
                <a:blip r:embed="rId20"/>
                <a:stretch>
                  <a:fillRect r="-634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16436" y="2743200"/>
            <a:ext cx="4512495" cy="2057400"/>
            <a:chOff x="416436" y="2743200"/>
            <a:chExt cx="4512495" cy="2057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495800" y="32766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3276600"/>
                  <a:ext cx="433131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3148269" y="3821668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8269" y="3821668"/>
                  <a:ext cx="433131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16436" y="3696209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36" y="3696209"/>
                  <a:ext cx="433131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197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015552" y="27432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552" y="2743200"/>
                  <a:ext cx="433131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635437" y="3853934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437" y="3853934"/>
                  <a:ext cx="433131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97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691069" y="280875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69" y="2808750"/>
                  <a:ext cx="433131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1805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048000" y="2907268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907268"/>
                  <a:ext cx="433131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3276600" y="4431268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431268"/>
                  <a:ext cx="433131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4331909" y="440895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1909" y="4408950"/>
                  <a:ext cx="433131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981200" y="41148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4114800"/>
                  <a:ext cx="433131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624269" y="3810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269" y="3810000"/>
                  <a:ext cx="433131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914400" y="3810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810000"/>
                  <a:ext cx="433131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1458186" y="5438001"/>
            <a:ext cx="2417628" cy="657999"/>
            <a:chOff x="1305786" y="5045333"/>
            <a:chExt cx="2417628" cy="657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2448786" y="51215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786" y="5121533"/>
                  <a:ext cx="370614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r="-327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3352800" y="5426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426333"/>
                  <a:ext cx="37061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r="-327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1752600" y="5045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5045333"/>
                  <a:ext cx="370614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r="-5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305786" y="51977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786" y="5197733"/>
                  <a:ext cx="370614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r="-491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3124200" y="5045333"/>
                  <a:ext cx="3706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045333"/>
                  <a:ext cx="370614" cy="276999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r="-5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04800" y="2209800"/>
            <a:ext cx="4761448" cy="1295400"/>
            <a:chOff x="304800" y="2209800"/>
            <a:chExt cx="4761448" cy="1295400"/>
          </a:xfrm>
        </p:grpSpPr>
        <p:grpSp>
          <p:nvGrpSpPr>
            <p:cNvPr id="99" name="Group 98"/>
            <p:cNvGrpSpPr/>
            <p:nvPr/>
          </p:nvGrpSpPr>
          <p:grpSpPr>
            <a:xfrm>
              <a:off x="304800" y="2209800"/>
              <a:ext cx="3770848" cy="1295400"/>
              <a:chOff x="5715000" y="3505200"/>
              <a:chExt cx="3770848" cy="1295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6025" y="3505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7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00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2025" y="42672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04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625" y="44312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41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825" y="2678668"/>
                  <a:ext cx="375423" cy="369332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Group 124"/>
          <p:cNvGrpSpPr/>
          <p:nvPr/>
        </p:nvGrpSpPr>
        <p:grpSpPr>
          <a:xfrm>
            <a:off x="381000" y="3810000"/>
            <a:ext cx="4482296" cy="1512332"/>
            <a:chOff x="381000" y="3810000"/>
            <a:chExt cx="4482296" cy="151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673" y="4736068"/>
                  <a:ext cx="375423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4953000"/>
                  <a:ext cx="375423" cy="36933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73" y="4267200"/>
                  <a:ext cx="375423" cy="369332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495800"/>
                  <a:ext cx="375423" cy="369332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873" y="3810000"/>
                  <a:ext cx="375423" cy="36933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Down Ribbon 7"/>
          <p:cNvSpPr/>
          <p:nvPr/>
        </p:nvSpPr>
        <p:spPr>
          <a:xfrm>
            <a:off x="5791200" y="3853934"/>
            <a:ext cx="3048000" cy="8821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black edges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6592" y="4355068"/>
            <a:ext cx="11782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too heavy.</a:t>
            </a:r>
          </a:p>
        </p:txBody>
      </p:sp>
    </p:spTree>
    <p:extLst>
      <p:ext uri="{BB962C8B-B14F-4D97-AF65-F5344CB8AC3E}">
        <p14:creationId xmlns:p14="http://schemas.microsoft.com/office/powerpoint/2010/main" val="372677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Application of </a:t>
            </a:r>
            <a:r>
              <a:rPr lang="en-US" sz="2800" b="1" dirty="0">
                <a:solidFill>
                  <a:srgbClr val="C00000"/>
                </a:solidFill>
              </a:rPr>
              <a:t>Min-CUT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0070C0"/>
                </a:solidFill>
              </a:rPr>
              <a:t>(summary of steps)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Suppose some problem requires computation of a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subset of objects</a:t>
                </a:r>
                <a:r>
                  <a:rPr lang="en-US" sz="2000" dirty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such that some function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maximized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Step1</a:t>
                </a:r>
                <a:r>
                  <a:rPr lang="en-US" sz="2000" dirty="0"/>
                  <a:t>. Formulate  the function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/>
                  <a:t> clearly.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Step2</a:t>
                </a:r>
                <a:r>
                  <a:rPr lang="en-US" sz="2000" dirty="0"/>
                  <a:t>. Manipulate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/>
                  <a:t> so as to get another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:r>
                  <a:rPr lang="en-US" sz="2000" b="1" dirty="0"/>
                  <a:t>maximizing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/>
                  <a:t> is equivalent to </a:t>
                </a:r>
                <a:r>
                  <a:rPr lang="en-US" sz="2000" b="1" dirty="0"/>
                  <a:t>minimizing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Step3</a:t>
                </a:r>
                <a:r>
                  <a:rPr lang="en-US" sz="2000" dirty="0"/>
                  <a:t>. Express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/>
                  <a:t> as the capacity of a cut.</a:t>
                </a:r>
              </a:p>
              <a:p>
                <a:pPr lvl="1"/>
                <a:r>
                  <a:rPr lang="en-US" sz="1600" dirty="0"/>
                  <a:t>Add source and sink </a:t>
                </a:r>
              </a:p>
              <a:p>
                <a:pPr lvl="1"/>
                <a:r>
                  <a:rPr lang="en-US" sz="1600" dirty="0"/>
                  <a:t>Connect source/sink to vertices with suitable weights 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Step4</a:t>
                </a:r>
                <a:r>
                  <a:rPr lang="en-US" sz="2000" dirty="0"/>
                  <a:t>. State and prove the theorem that relates min-cut of the network to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that minimizes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(and hence maximizes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741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19200" y="2667000"/>
            <a:ext cx="518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33528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33528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4200" y="3810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8862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4495800"/>
            <a:ext cx="518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9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Application  </a:t>
            </a:r>
            <a:r>
              <a:rPr lang="en-US" sz="2800" dirty="0">
                <a:solidFill>
                  <a:srgbClr val="0070C0"/>
                </a:solidFill>
              </a:rPr>
              <a:t>2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C00000"/>
                </a:solidFill>
              </a:rPr>
              <a:t>Min-CUT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Image 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4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2243931"/>
            <a:ext cx="6029325" cy="3238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2590800" y="5410200"/>
            <a:ext cx="3276600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image is a grid of pixels.</a:t>
            </a:r>
          </a:p>
        </p:txBody>
      </p:sp>
    </p:spTree>
    <p:extLst>
      <p:ext uri="{BB962C8B-B14F-4D97-AF65-F5344CB8AC3E}">
        <p14:creationId xmlns:p14="http://schemas.microsoft.com/office/powerpoint/2010/main" val="4410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An image consists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pixels.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pixel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to be assigned to 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or</a:t>
                </a:r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background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are non-negative real no.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Assign each pixel to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background</a:t>
                </a:r>
                <a:r>
                  <a:rPr lang="en-US" sz="2000" dirty="0"/>
                  <a:t> so that the sum of their values is maximized.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95800" cy="4525963"/>
              </a:xfrm>
              <a:blipFill rotWithShape="1">
                <a:blip r:embed="rId2"/>
                <a:stretch>
                  <a:fillRect l="-1355" t="-674" r="-1762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5105400" y="2514600"/>
            <a:ext cx="3352800" cy="2895600"/>
            <a:chOff x="5105400" y="2514600"/>
            <a:chExt cx="3352800" cy="2895600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400" y="2514600"/>
              <a:ext cx="3352800" cy="152400"/>
              <a:chOff x="5105400" y="2819400"/>
              <a:chExt cx="3352800" cy="152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105400" y="2819400"/>
                <a:ext cx="152400" cy="152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72200" y="2819400"/>
                <a:ext cx="152400" cy="152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239000" y="2819400"/>
                <a:ext cx="152400" cy="152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305800" y="2819400"/>
                <a:ext cx="152400" cy="152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105400" y="3429000"/>
              <a:ext cx="3352800" cy="152400"/>
              <a:chOff x="5105400" y="2819400"/>
              <a:chExt cx="3352800" cy="1524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1054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2390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3058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105400" y="4343400"/>
              <a:ext cx="3352800" cy="152400"/>
              <a:chOff x="5105400" y="2819400"/>
              <a:chExt cx="3352800" cy="1524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1054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1722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2390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3058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105400" y="5257800"/>
              <a:ext cx="3352800" cy="152400"/>
              <a:chOff x="5105400" y="2819400"/>
              <a:chExt cx="3352800" cy="1524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1054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2390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305800" y="28194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2362200" y="2362200"/>
            <a:ext cx="1832126" cy="381000"/>
            <a:chOff x="2362200" y="2362200"/>
            <a:chExt cx="1832126" cy="381000"/>
          </a:xfrm>
        </p:grpSpPr>
        <p:sp>
          <p:nvSpPr>
            <p:cNvPr id="65" name="Right Arrow 64"/>
            <p:cNvSpPr/>
            <p:nvPr/>
          </p:nvSpPr>
          <p:spPr>
            <a:xfrm>
              <a:off x="2362200" y="2362200"/>
              <a:ext cx="7620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0400" y="2362200"/>
                  <a:ext cx="993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/>
                    <a:t> value </a:t>
                  </a: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362200"/>
                  <a:ext cx="9939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27" t="-8333" r="-98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/>
          <p:cNvGrpSpPr/>
          <p:nvPr/>
        </p:nvGrpSpPr>
        <p:grpSpPr>
          <a:xfrm>
            <a:off x="2362200" y="3048000"/>
            <a:ext cx="1841744" cy="381000"/>
            <a:chOff x="2362200" y="2362200"/>
            <a:chExt cx="1841744" cy="381000"/>
          </a:xfrm>
        </p:grpSpPr>
        <p:sp>
          <p:nvSpPr>
            <p:cNvPr id="69" name="Right Arrow 68"/>
            <p:cNvSpPr/>
            <p:nvPr/>
          </p:nvSpPr>
          <p:spPr>
            <a:xfrm>
              <a:off x="2362200" y="2362200"/>
              <a:ext cx="7620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200400" y="2362200"/>
                  <a:ext cx="1003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/>
                    <a:t> value </a:t>
                  </a: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362200"/>
                  <a:ext cx="10035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0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26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Applications of </a:t>
            </a:r>
            <a:r>
              <a:rPr lang="en-US" sz="3200" b="1" dirty="0">
                <a:solidFill>
                  <a:srgbClr val="C00000"/>
                </a:solidFill>
              </a:rPr>
              <a:t>Min-cut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These applications are arguably the most </a:t>
                </a:r>
                <a:r>
                  <a:rPr lang="en-US" sz="2000" b="1" dirty="0"/>
                  <a:t>non-trivial</a:t>
                </a:r>
                <a:r>
                  <a:rPr lang="en-US" sz="2000" dirty="0"/>
                  <a:t> applications. </a:t>
                </a:r>
              </a:p>
              <a:p>
                <a:pPr marL="0" indent="0">
                  <a:buNone/>
                </a:pPr>
                <a:r>
                  <a:rPr lang="en-US" sz="2000" dirty="0"/>
                  <a:t>Try to realize this fact consciously while going through these slides.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begin with basic terminologies and facts about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cut </a:t>
                </a:r>
                <a:r>
                  <a:rPr lang="en-US" sz="2000" dirty="0"/>
                  <a:t>and min-cut.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Remember and </a:t>
                </a:r>
                <a:r>
                  <a:rPr lang="en-US" sz="2000" b="1" dirty="0"/>
                  <a:t>understand</a:t>
                </a:r>
                <a:r>
                  <a:rPr lang="en-US" sz="2000" dirty="0"/>
                  <a:t> them fully.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An image consists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pixels.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pixel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to be assigned to 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or</a:t>
                </a:r>
              </a:p>
              <a:p>
                <a:r>
                  <a:rPr lang="en-US" sz="2000" b="1" dirty="0">
                    <a:solidFill>
                      <a:srgbClr val="002060"/>
                    </a:solidFill>
                  </a:rPr>
                  <a:t>background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are non-negative real no.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Assign each pixel to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background</a:t>
                </a:r>
                <a:r>
                  <a:rPr lang="en-US" sz="2000" dirty="0"/>
                  <a:t> so that the sum of their values is maximized.</a:t>
                </a:r>
              </a:p>
              <a:p>
                <a:pPr marL="0" indent="0">
                  <a:buNone/>
                </a:pPr>
                <a:r>
                  <a:rPr lang="en-US" sz="2000" dirty="0"/>
                  <a:t>…There is one more </a:t>
                </a:r>
                <a:r>
                  <a:rPr lang="en-US" sz="2000" b="1" u="sng" dirty="0"/>
                  <a:t>constraint</a:t>
                </a:r>
                <a:r>
                  <a:rPr lang="en-US" sz="2000" dirty="0">
                    <a:sym typeface="Wingdings" panose="05000000000000000000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95800" cy="4525963"/>
              </a:xfrm>
              <a:blipFill rotWithShape="1">
                <a:blip r:embed="rId2"/>
                <a:stretch>
                  <a:fillRect l="-1355" t="-674" r="-813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2362200" y="2362200"/>
            <a:ext cx="1832126" cy="381000"/>
            <a:chOff x="2362200" y="2362200"/>
            <a:chExt cx="1832126" cy="381000"/>
          </a:xfrm>
        </p:grpSpPr>
        <p:sp>
          <p:nvSpPr>
            <p:cNvPr id="65" name="Right Arrow 64"/>
            <p:cNvSpPr/>
            <p:nvPr/>
          </p:nvSpPr>
          <p:spPr>
            <a:xfrm>
              <a:off x="2362200" y="2362200"/>
              <a:ext cx="7620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200400" y="2362200"/>
                  <a:ext cx="993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dirty="0"/>
                    <a:t>value </a:t>
                  </a: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362200"/>
                  <a:ext cx="99392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27" t="-8333" r="-98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2362200" y="3048000"/>
            <a:ext cx="1841744" cy="381000"/>
            <a:chOff x="2362200" y="2362200"/>
            <a:chExt cx="1841744" cy="381000"/>
          </a:xfrm>
        </p:grpSpPr>
        <p:sp>
          <p:nvSpPr>
            <p:cNvPr id="68" name="Right Arrow 67"/>
            <p:cNvSpPr/>
            <p:nvPr/>
          </p:nvSpPr>
          <p:spPr>
            <a:xfrm>
              <a:off x="2362200" y="2362200"/>
              <a:ext cx="7620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200400" y="2362200"/>
                  <a:ext cx="1003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/>
                    <a:t>value </a:t>
                  </a: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362200"/>
                  <a:ext cx="10035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09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533400" y="4038600"/>
                <a:ext cx="3810000" cy="8382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pixel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neighboring pixel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get different assignments, then there is a penalty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038600"/>
                <a:ext cx="3810000" cy="838200"/>
              </a:xfrm>
              <a:prstGeom prst="roundRect">
                <a:avLst/>
              </a:prstGeom>
              <a:blipFill rotWithShape="1">
                <a:blip r:embed="rId5"/>
                <a:stretch>
                  <a:fillRect t="-8511" r="-159" b="-13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23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0" grpId="0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Assign each pixel to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foreground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background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that the sum of their values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minus</a:t>
                </a:r>
                <a:r>
                  <a:rPr lang="en-US" sz="2000" dirty="0"/>
                  <a:t> total penalties is maximized.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Step1</a:t>
                </a:r>
                <a:r>
                  <a:rPr lang="en-US" sz="2000" dirty="0"/>
                  <a:t>: Express formally the “function” to be maximized.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𝐨𝐫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Step2</a:t>
                </a:r>
                <a:r>
                  <a:rPr lang="en-US" sz="2000" dirty="0"/>
                  <a:t>: find the corresponding minimization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 b="-1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  <a:solidFill>
            <a:schemeClr val="tx2">
              <a:lumMod val="75000"/>
            </a:schemeClr>
          </a:solidFill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>
          <a:xfrm>
            <a:off x="1447800" y="4648200"/>
            <a:ext cx="762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209800" y="4648200"/>
            <a:ext cx="685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95600" y="4648200"/>
            <a:ext cx="15240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4" grpId="0" animBg="1"/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be the subset of pixels assigned to foreground.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/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</m:t>
                      </m:r>
                    </m:oMath>
                  </m:oMathPara>
                </a14:m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1" i="1" dirty="0" smtClean="0">
                          <a:latin typeface="Cambria Math"/>
                        </a:rPr>
                        <m:t>               </m:t>
                      </m:r>
                    </m:oMath>
                  </m:oMathPara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/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b="-13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766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be the subset of pixels assigned to foreground.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20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20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20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/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𝑩</m:t>
                      </m:r>
                      <m:r>
                        <a:rPr lang="en-US" sz="14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400" b="1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1400" b="1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1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14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4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dirty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b="1" i="1" dirty="0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400" b="0" i="1" dirty="0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en-US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6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6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sz="16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14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1400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bar>
                                  <m:r>
                                    <a:rPr lang="en-US" sz="14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/>
                              </m:eqAr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4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4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1686935" y="4964668"/>
            <a:ext cx="2656465" cy="521732"/>
            <a:chOff x="6106535" y="5029200"/>
            <a:chExt cx="2656465" cy="521732"/>
          </a:xfrm>
        </p:grpSpPr>
        <p:sp>
          <p:nvSpPr>
            <p:cNvPr id="65" name="Right Brace 64"/>
            <p:cNvSpPr/>
            <p:nvPr/>
          </p:nvSpPr>
          <p:spPr>
            <a:xfrm rot="5400000">
              <a:off x="7318944" y="3816791"/>
              <a:ext cx="231648" cy="2656465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37178" y="5181600"/>
              <a:ext cx="1416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Minimization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81000" y="2312386"/>
            <a:ext cx="1305935" cy="507014"/>
            <a:chOff x="7086600" y="5181600"/>
            <a:chExt cx="1305935" cy="507014"/>
          </a:xfrm>
        </p:grpSpPr>
        <p:sp>
          <p:nvSpPr>
            <p:cNvPr id="68" name="Right Brace 67"/>
            <p:cNvSpPr/>
            <p:nvPr/>
          </p:nvSpPr>
          <p:spPr>
            <a:xfrm rot="5400000" flipH="1">
              <a:off x="7616197" y="5151414"/>
              <a:ext cx="236201" cy="83819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86600" y="5181600"/>
              <a:ext cx="1305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Maximization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9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/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940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/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Step3</a:t>
                </a:r>
                <a:r>
                  <a:rPr lang="en-US" sz="1800" dirty="0"/>
                  <a:t>: Add source,  sinks, edges so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turns out to be capacity of cut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740400" y="1788160"/>
            <a:ext cx="2865120" cy="3810000"/>
            <a:chOff x="5740400" y="1788160"/>
            <a:chExt cx="2865120" cy="3810000"/>
          </a:xfrm>
        </p:grpSpPr>
        <p:sp>
          <p:nvSpPr>
            <p:cNvPr id="5" name="Freeform 4"/>
            <p:cNvSpPr/>
            <p:nvPr/>
          </p:nvSpPr>
          <p:spPr>
            <a:xfrm>
              <a:off x="5740400" y="1788160"/>
              <a:ext cx="2865120" cy="3810000"/>
            </a:xfrm>
            <a:custGeom>
              <a:avLst/>
              <a:gdLst>
                <a:gd name="connsiteX0" fmla="*/ 0 w 2672080"/>
                <a:gd name="connsiteY0" fmla="*/ 10160 h 3291840"/>
                <a:gd name="connsiteX1" fmla="*/ 50800 w 2672080"/>
                <a:gd name="connsiteY1" fmla="*/ 365760 h 3291840"/>
                <a:gd name="connsiteX2" fmla="*/ 426720 w 2672080"/>
                <a:gd name="connsiteY2" fmla="*/ 701040 h 3291840"/>
                <a:gd name="connsiteX3" fmla="*/ 772160 w 2672080"/>
                <a:gd name="connsiteY3" fmla="*/ 1158240 h 3291840"/>
                <a:gd name="connsiteX4" fmla="*/ 457200 w 2672080"/>
                <a:gd name="connsiteY4" fmla="*/ 1666240 h 3291840"/>
                <a:gd name="connsiteX5" fmla="*/ 30480 w 2672080"/>
                <a:gd name="connsiteY5" fmla="*/ 1910080 h 3291840"/>
                <a:gd name="connsiteX6" fmla="*/ 0 w 2672080"/>
                <a:gd name="connsiteY6" fmla="*/ 2286000 h 3291840"/>
                <a:gd name="connsiteX7" fmla="*/ 325120 w 2672080"/>
                <a:gd name="connsiteY7" fmla="*/ 2621280 h 3291840"/>
                <a:gd name="connsiteX8" fmla="*/ 2062480 w 2672080"/>
                <a:gd name="connsiteY8" fmla="*/ 2661920 h 3291840"/>
                <a:gd name="connsiteX9" fmla="*/ 2245360 w 2672080"/>
                <a:gd name="connsiteY9" fmla="*/ 3281680 h 3291840"/>
                <a:gd name="connsiteX10" fmla="*/ 2661920 w 2672080"/>
                <a:gd name="connsiteY10" fmla="*/ 3291840 h 3291840"/>
                <a:gd name="connsiteX11" fmla="*/ 2672080 w 2672080"/>
                <a:gd name="connsiteY11" fmla="*/ 1788160 h 3291840"/>
                <a:gd name="connsiteX12" fmla="*/ 487680 w 2672080"/>
                <a:gd name="connsiteY12" fmla="*/ 0 h 3291840"/>
                <a:gd name="connsiteX13" fmla="*/ 0 w 2672080"/>
                <a:gd name="connsiteY13" fmla="*/ 10160 h 329184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579120 w 2763520"/>
                <a:gd name="connsiteY12" fmla="*/ 49784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351280 w 2763520"/>
                <a:gd name="connsiteY12" fmla="*/ 11176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351280 w 2763520"/>
                <a:gd name="connsiteY12" fmla="*/ 111760 h 3789680"/>
                <a:gd name="connsiteX13" fmla="*/ 0 w 2763520"/>
                <a:gd name="connsiteY13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21920 w 2763520"/>
                <a:gd name="connsiteY5" fmla="*/ 240792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219200 w 2763520"/>
                <a:gd name="connsiteY12" fmla="*/ 1137920 h 3789680"/>
                <a:gd name="connsiteX13" fmla="*/ 1351280 w 2763520"/>
                <a:gd name="connsiteY13" fmla="*/ 111760 h 3789680"/>
                <a:gd name="connsiteX14" fmla="*/ 0 w 2763520"/>
                <a:gd name="connsiteY14" fmla="*/ 0 h 3789680"/>
                <a:gd name="connsiteX0" fmla="*/ 0 w 2763520"/>
                <a:gd name="connsiteY0" fmla="*/ 0 h 3789680"/>
                <a:gd name="connsiteX1" fmla="*/ 142240 w 2763520"/>
                <a:gd name="connsiteY1" fmla="*/ 863600 h 3789680"/>
                <a:gd name="connsiteX2" fmla="*/ 518160 w 2763520"/>
                <a:gd name="connsiteY2" fmla="*/ 1198880 h 3789680"/>
                <a:gd name="connsiteX3" fmla="*/ 863600 w 2763520"/>
                <a:gd name="connsiteY3" fmla="*/ 1656080 h 3789680"/>
                <a:gd name="connsiteX4" fmla="*/ 548640 w 2763520"/>
                <a:gd name="connsiteY4" fmla="*/ 2164080 h 3789680"/>
                <a:gd name="connsiteX5" fmla="*/ 172720 w 2763520"/>
                <a:gd name="connsiteY5" fmla="*/ 2428240 h 3789680"/>
                <a:gd name="connsiteX6" fmla="*/ 91440 w 2763520"/>
                <a:gd name="connsiteY6" fmla="*/ 2783840 h 3789680"/>
                <a:gd name="connsiteX7" fmla="*/ 416560 w 2763520"/>
                <a:gd name="connsiteY7" fmla="*/ 3119120 h 3789680"/>
                <a:gd name="connsiteX8" fmla="*/ 2153920 w 2763520"/>
                <a:gd name="connsiteY8" fmla="*/ 3159760 h 3789680"/>
                <a:gd name="connsiteX9" fmla="*/ 2336800 w 2763520"/>
                <a:gd name="connsiteY9" fmla="*/ 3779520 h 3789680"/>
                <a:gd name="connsiteX10" fmla="*/ 2753360 w 2763520"/>
                <a:gd name="connsiteY10" fmla="*/ 3789680 h 3789680"/>
                <a:gd name="connsiteX11" fmla="*/ 2763520 w 2763520"/>
                <a:gd name="connsiteY11" fmla="*/ 2286000 h 3789680"/>
                <a:gd name="connsiteX12" fmla="*/ 1219200 w 2763520"/>
                <a:gd name="connsiteY12" fmla="*/ 1137920 h 3789680"/>
                <a:gd name="connsiteX13" fmla="*/ 1351280 w 2763520"/>
                <a:gd name="connsiteY13" fmla="*/ 111760 h 3789680"/>
                <a:gd name="connsiteX14" fmla="*/ 0 w 2763520"/>
                <a:gd name="connsiteY14" fmla="*/ 0 h 3789680"/>
                <a:gd name="connsiteX0" fmla="*/ 0 w 2763520"/>
                <a:gd name="connsiteY0" fmla="*/ 20320 h 3810000"/>
                <a:gd name="connsiteX1" fmla="*/ 142240 w 2763520"/>
                <a:gd name="connsiteY1" fmla="*/ 883920 h 3810000"/>
                <a:gd name="connsiteX2" fmla="*/ 518160 w 2763520"/>
                <a:gd name="connsiteY2" fmla="*/ 1219200 h 3810000"/>
                <a:gd name="connsiteX3" fmla="*/ 863600 w 2763520"/>
                <a:gd name="connsiteY3" fmla="*/ 1676400 h 3810000"/>
                <a:gd name="connsiteX4" fmla="*/ 548640 w 2763520"/>
                <a:gd name="connsiteY4" fmla="*/ 2184400 h 3810000"/>
                <a:gd name="connsiteX5" fmla="*/ 172720 w 2763520"/>
                <a:gd name="connsiteY5" fmla="*/ 2448560 h 3810000"/>
                <a:gd name="connsiteX6" fmla="*/ 91440 w 2763520"/>
                <a:gd name="connsiteY6" fmla="*/ 2804160 h 3810000"/>
                <a:gd name="connsiteX7" fmla="*/ 416560 w 2763520"/>
                <a:gd name="connsiteY7" fmla="*/ 3139440 h 3810000"/>
                <a:gd name="connsiteX8" fmla="*/ 2153920 w 2763520"/>
                <a:gd name="connsiteY8" fmla="*/ 3180080 h 3810000"/>
                <a:gd name="connsiteX9" fmla="*/ 2336800 w 2763520"/>
                <a:gd name="connsiteY9" fmla="*/ 3799840 h 3810000"/>
                <a:gd name="connsiteX10" fmla="*/ 2753360 w 2763520"/>
                <a:gd name="connsiteY10" fmla="*/ 3810000 h 3810000"/>
                <a:gd name="connsiteX11" fmla="*/ 2763520 w 2763520"/>
                <a:gd name="connsiteY11" fmla="*/ 2306320 h 3810000"/>
                <a:gd name="connsiteX12" fmla="*/ 1219200 w 2763520"/>
                <a:gd name="connsiteY12" fmla="*/ 1158240 h 3810000"/>
                <a:gd name="connsiteX13" fmla="*/ 1361440 w 2763520"/>
                <a:gd name="connsiteY13" fmla="*/ 0 h 3810000"/>
                <a:gd name="connsiteX14" fmla="*/ 0 w 2763520"/>
                <a:gd name="connsiteY14" fmla="*/ 20320 h 3810000"/>
                <a:gd name="connsiteX0" fmla="*/ 71120 w 2672080"/>
                <a:gd name="connsiteY0" fmla="*/ 142240 h 3810000"/>
                <a:gd name="connsiteX1" fmla="*/ 50800 w 2672080"/>
                <a:gd name="connsiteY1" fmla="*/ 883920 h 3810000"/>
                <a:gd name="connsiteX2" fmla="*/ 426720 w 2672080"/>
                <a:gd name="connsiteY2" fmla="*/ 1219200 h 3810000"/>
                <a:gd name="connsiteX3" fmla="*/ 772160 w 2672080"/>
                <a:gd name="connsiteY3" fmla="*/ 1676400 h 3810000"/>
                <a:gd name="connsiteX4" fmla="*/ 457200 w 2672080"/>
                <a:gd name="connsiteY4" fmla="*/ 2184400 h 3810000"/>
                <a:gd name="connsiteX5" fmla="*/ 81280 w 2672080"/>
                <a:gd name="connsiteY5" fmla="*/ 2448560 h 3810000"/>
                <a:gd name="connsiteX6" fmla="*/ 0 w 2672080"/>
                <a:gd name="connsiteY6" fmla="*/ 2804160 h 3810000"/>
                <a:gd name="connsiteX7" fmla="*/ 325120 w 2672080"/>
                <a:gd name="connsiteY7" fmla="*/ 3139440 h 3810000"/>
                <a:gd name="connsiteX8" fmla="*/ 2062480 w 2672080"/>
                <a:gd name="connsiteY8" fmla="*/ 3180080 h 3810000"/>
                <a:gd name="connsiteX9" fmla="*/ 2245360 w 2672080"/>
                <a:gd name="connsiteY9" fmla="*/ 3799840 h 3810000"/>
                <a:gd name="connsiteX10" fmla="*/ 2661920 w 2672080"/>
                <a:gd name="connsiteY10" fmla="*/ 3810000 h 3810000"/>
                <a:gd name="connsiteX11" fmla="*/ 2672080 w 2672080"/>
                <a:gd name="connsiteY11" fmla="*/ 2306320 h 3810000"/>
                <a:gd name="connsiteX12" fmla="*/ 1127760 w 2672080"/>
                <a:gd name="connsiteY12" fmla="*/ 1158240 h 3810000"/>
                <a:gd name="connsiteX13" fmla="*/ 1270000 w 2672080"/>
                <a:gd name="connsiteY13" fmla="*/ 0 h 3810000"/>
                <a:gd name="connsiteX14" fmla="*/ 71120 w 2672080"/>
                <a:gd name="connsiteY14" fmla="*/ 142240 h 3810000"/>
                <a:gd name="connsiteX0" fmla="*/ 0 w 2865120"/>
                <a:gd name="connsiteY0" fmla="*/ 0 h 3810000"/>
                <a:gd name="connsiteX1" fmla="*/ 243840 w 2865120"/>
                <a:gd name="connsiteY1" fmla="*/ 883920 h 3810000"/>
                <a:gd name="connsiteX2" fmla="*/ 619760 w 2865120"/>
                <a:gd name="connsiteY2" fmla="*/ 1219200 h 3810000"/>
                <a:gd name="connsiteX3" fmla="*/ 965200 w 2865120"/>
                <a:gd name="connsiteY3" fmla="*/ 1676400 h 3810000"/>
                <a:gd name="connsiteX4" fmla="*/ 650240 w 2865120"/>
                <a:gd name="connsiteY4" fmla="*/ 2184400 h 3810000"/>
                <a:gd name="connsiteX5" fmla="*/ 274320 w 2865120"/>
                <a:gd name="connsiteY5" fmla="*/ 2448560 h 3810000"/>
                <a:gd name="connsiteX6" fmla="*/ 193040 w 2865120"/>
                <a:gd name="connsiteY6" fmla="*/ 2804160 h 3810000"/>
                <a:gd name="connsiteX7" fmla="*/ 518160 w 2865120"/>
                <a:gd name="connsiteY7" fmla="*/ 3139440 h 3810000"/>
                <a:gd name="connsiteX8" fmla="*/ 2255520 w 2865120"/>
                <a:gd name="connsiteY8" fmla="*/ 3180080 h 3810000"/>
                <a:gd name="connsiteX9" fmla="*/ 2438400 w 2865120"/>
                <a:gd name="connsiteY9" fmla="*/ 3799840 h 3810000"/>
                <a:gd name="connsiteX10" fmla="*/ 2854960 w 2865120"/>
                <a:gd name="connsiteY10" fmla="*/ 3810000 h 3810000"/>
                <a:gd name="connsiteX11" fmla="*/ 2865120 w 2865120"/>
                <a:gd name="connsiteY11" fmla="*/ 2306320 h 3810000"/>
                <a:gd name="connsiteX12" fmla="*/ 1320800 w 2865120"/>
                <a:gd name="connsiteY12" fmla="*/ 1158240 h 3810000"/>
                <a:gd name="connsiteX13" fmla="*/ 1463040 w 2865120"/>
                <a:gd name="connsiteY13" fmla="*/ 0 h 3810000"/>
                <a:gd name="connsiteX14" fmla="*/ 0 w 2865120"/>
                <a:gd name="connsiteY14" fmla="*/ 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65120" h="3810000">
                  <a:moveTo>
                    <a:pt x="0" y="0"/>
                  </a:moveTo>
                  <a:lnTo>
                    <a:pt x="243840" y="883920"/>
                  </a:lnTo>
                  <a:lnTo>
                    <a:pt x="619760" y="1219200"/>
                  </a:lnTo>
                  <a:lnTo>
                    <a:pt x="965200" y="1676400"/>
                  </a:lnTo>
                  <a:lnTo>
                    <a:pt x="650240" y="2184400"/>
                  </a:lnTo>
                  <a:lnTo>
                    <a:pt x="274320" y="2448560"/>
                  </a:lnTo>
                  <a:lnTo>
                    <a:pt x="193040" y="2804160"/>
                  </a:lnTo>
                  <a:lnTo>
                    <a:pt x="518160" y="3139440"/>
                  </a:lnTo>
                  <a:lnTo>
                    <a:pt x="2255520" y="3180080"/>
                  </a:lnTo>
                  <a:lnTo>
                    <a:pt x="2438400" y="3799840"/>
                  </a:lnTo>
                  <a:lnTo>
                    <a:pt x="2854960" y="3810000"/>
                  </a:lnTo>
                  <a:cubicBezTo>
                    <a:pt x="2858347" y="3308773"/>
                    <a:pt x="2861733" y="2807547"/>
                    <a:pt x="2865120" y="2306320"/>
                  </a:cubicBezTo>
                  <a:cubicBezTo>
                    <a:pt x="2678853" y="1845733"/>
                    <a:pt x="1556173" y="1520613"/>
                    <a:pt x="1320800" y="1158240"/>
                  </a:cubicBezTo>
                  <a:cubicBezTo>
                    <a:pt x="1085427" y="795867"/>
                    <a:pt x="1735667" y="171027"/>
                    <a:pt x="146304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57150"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534950" y="49530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950" y="4953000"/>
                  <a:ext cx="38985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434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4" grpId="0" animBg="1"/>
      <p:bldP spid="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/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Step3</a:t>
                </a:r>
                <a:r>
                  <a:rPr lang="en-US" sz="1800" dirty="0"/>
                  <a:t>: Add source,  sinks, edges so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turns out to be capacity of cut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For each pixel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r>
                  <a:rPr lang="en-US" sz="1800" dirty="0"/>
                  <a:t>Add edge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Add edge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r="-1744" b="-7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5257800" y="2590800"/>
              <a:ext cx="3048000" cy="0"/>
              <a:chOff x="5257800" y="2590800"/>
              <a:chExt cx="3048000" cy="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5740400" y="1788160"/>
            <a:ext cx="2865120" cy="3810000"/>
          </a:xfrm>
          <a:custGeom>
            <a:avLst/>
            <a:gdLst>
              <a:gd name="connsiteX0" fmla="*/ 0 w 2672080"/>
              <a:gd name="connsiteY0" fmla="*/ 10160 h 3291840"/>
              <a:gd name="connsiteX1" fmla="*/ 50800 w 2672080"/>
              <a:gd name="connsiteY1" fmla="*/ 365760 h 3291840"/>
              <a:gd name="connsiteX2" fmla="*/ 426720 w 2672080"/>
              <a:gd name="connsiteY2" fmla="*/ 701040 h 3291840"/>
              <a:gd name="connsiteX3" fmla="*/ 772160 w 2672080"/>
              <a:gd name="connsiteY3" fmla="*/ 1158240 h 3291840"/>
              <a:gd name="connsiteX4" fmla="*/ 457200 w 2672080"/>
              <a:gd name="connsiteY4" fmla="*/ 1666240 h 3291840"/>
              <a:gd name="connsiteX5" fmla="*/ 30480 w 2672080"/>
              <a:gd name="connsiteY5" fmla="*/ 1910080 h 3291840"/>
              <a:gd name="connsiteX6" fmla="*/ 0 w 2672080"/>
              <a:gd name="connsiteY6" fmla="*/ 2286000 h 3291840"/>
              <a:gd name="connsiteX7" fmla="*/ 325120 w 2672080"/>
              <a:gd name="connsiteY7" fmla="*/ 2621280 h 3291840"/>
              <a:gd name="connsiteX8" fmla="*/ 2062480 w 2672080"/>
              <a:gd name="connsiteY8" fmla="*/ 2661920 h 3291840"/>
              <a:gd name="connsiteX9" fmla="*/ 2245360 w 2672080"/>
              <a:gd name="connsiteY9" fmla="*/ 3281680 h 3291840"/>
              <a:gd name="connsiteX10" fmla="*/ 2661920 w 2672080"/>
              <a:gd name="connsiteY10" fmla="*/ 3291840 h 3291840"/>
              <a:gd name="connsiteX11" fmla="*/ 2672080 w 2672080"/>
              <a:gd name="connsiteY11" fmla="*/ 1788160 h 3291840"/>
              <a:gd name="connsiteX12" fmla="*/ 487680 w 2672080"/>
              <a:gd name="connsiteY12" fmla="*/ 0 h 3291840"/>
              <a:gd name="connsiteX13" fmla="*/ 0 w 2672080"/>
              <a:gd name="connsiteY13" fmla="*/ 10160 h 329184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579120 w 2763520"/>
              <a:gd name="connsiteY12" fmla="*/ 49784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72720 w 2763520"/>
              <a:gd name="connsiteY5" fmla="*/ 242824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20320 h 3810000"/>
              <a:gd name="connsiteX1" fmla="*/ 142240 w 2763520"/>
              <a:gd name="connsiteY1" fmla="*/ 883920 h 3810000"/>
              <a:gd name="connsiteX2" fmla="*/ 518160 w 2763520"/>
              <a:gd name="connsiteY2" fmla="*/ 1219200 h 3810000"/>
              <a:gd name="connsiteX3" fmla="*/ 863600 w 2763520"/>
              <a:gd name="connsiteY3" fmla="*/ 1676400 h 3810000"/>
              <a:gd name="connsiteX4" fmla="*/ 548640 w 2763520"/>
              <a:gd name="connsiteY4" fmla="*/ 2184400 h 3810000"/>
              <a:gd name="connsiteX5" fmla="*/ 172720 w 2763520"/>
              <a:gd name="connsiteY5" fmla="*/ 2448560 h 3810000"/>
              <a:gd name="connsiteX6" fmla="*/ 91440 w 2763520"/>
              <a:gd name="connsiteY6" fmla="*/ 2804160 h 3810000"/>
              <a:gd name="connsiteX7" fmla="*/ 416560 w 2763520"/>
              <a:gd name="connsiteY7" fmla="*/ 3139440 h 3810000"/>
              <a:gd name="connsiteX8" fmla="*/ 2153920 w 2763520"/>
              <a:gd name="connsiteY8" fmla="*/ 3180080 h 3810000"/>
              <a:gd name="connsiteX9" fmla="*/ 2336800 w 2763520"/>
              <a:gd name="connsiteY9" fmla="*/ 3799840 h 3810000"/>
              <a:gd name="connsiteX10" fmla="*/ 2753360 w 2763520"/>
              <a:gd name="connsiteY10" fmla="*/ 3810000 h 3810000"/>
              <a:gd name="connsiteX11" fmla="*/ 2763520 w 2763520"/>
              <a:gd name="connsiteY11" fmla="*/ 2306320 h 3810000"/>
              <a:gd name="connsiteX12" fmla="*/ 1219200 w 2763520"/>
              <a:gd name="connsiteY12" fmla="*/ 1158240 h 3810000"/>
              <a:gd name="connsiteX13" fmla="*/ 1361440 w 2763520"/>
              <a:gd name="connsiteY13" fmla="*/ 0 h 3810000"/>
              <a:gd name="connsiteX14" fmla="*/ 0 w 2763520"/>
              <a:gd name="connsiteY14" fmla="*/ 20320 h 3810000"/>
              <a:gd name="connsiteX0" fmla="*/ 71120 w 2672080"/>
              <a:gd name="connsiteY0" fmla="*/ 142240 h 3810000"/>
              <a:gd name="connsiteX1" fmla="*/ 50800 w 2672080"/>
              <a:gd name="connsiteY1" fmla="*/ 883920 h 3810000"/>
              <a:gd name="connsiteX2" fmla="*/ 426720 w 2672080"/>
              <a:gd name="connsiteY2" fmla="*/ 1219200 h 3810000"/>
              <a:gd name="connsiteX3" fmla="*/ 772160 w 2672080"/>
              <a:gd name="connsiteY3" fmla="*/ 1676400 h 3810000"/>
              <a:gd name="connsiteX4" fmla="*/ 457200 w 2672080"/>
              <a:gd name="connsiteY4" fmla="*/ 2184400 h 3810000"/>
              <a:gd name="connsiteX5" fmla="*/ 81280 w 2672080"/>
              <a:gd name="connsiteY5" fmla="*/ 2448560 h 3810000"/>
              <a:gd name="connsiteX6" fmla="*/ 0 w 2672080"/>
              <a:gd name="connsiteY6" fmla="*/ 2804160 h 3810000"/>
              <a:gd name="connsiteX7" fmla="*/ 325120 w 2672080"/>
              <a:gd name="connsiteY7" fmla="*/ 3139440 h 3810000"/>
              <a:gd name="connsiteX8" fmla="*/ 2062480 w 2672080"/>
              <a:gd name="connsiteY8" fmla="*/ 3180080 h 3810000"/>
              <a:gd name="connsiteX9" fmla="*/ 2245360 w 2672080"/>
              <a:gd name="connsiteY9" fmla="*/ 3799840 h 3810000"/>
              <a:gd name="connsiteX10" fmla="*/ 2661920 w 2672080"/>
              <a:gd name="connsiteY10" fmla="*/ 3810000 h 3810000"/>
              <a:gd name="connsiteX11" fmla="*/ 2672080 w 2672080"/>
              <a:gd name="connsiteY11" fmla="*/ 2306320 h 3810000"/>
              <a:gd name="connsiteX12" fmla="*/ 1127760 w 2672080"/>
              <a:gd name="connsiteY12" fmla="*/ 1158240 h 3810000"/>
              <a:gd name="connsiteX13" fmla="*/ 1270000 w 2672080"/>
              <a:gd name="connsiteY13" fmla="*/ 0 h 3810000"/>
              <a:gd name="connsiteX14" fmla="*/ 71120 w 2672080"/>
              <a:gd name="connsiteY14" fmla="*/ 142240 h 3810000"/>
              <a:gd name="connsiteX0" fmla="*/ 0 w 2865120"/>
              <a:gd name="connsiteY0" fmla="*/ 0 h 3810000"/>
              <a:gd name="connsiteX1" fmla="*/ 243840 w 2865120"/>
              <a:gd name="connsiteY1" fmla="*/ 883920 h 3810000"/>
              <a:gd name="connsiteX2" fmla="*/ 619760 w 2865120"/>
              <a:gd name="connsiteY2" fmla="*/ 1219200 h 3810000"/>
              <a:gd name="connsiteX3" fmla="*/ 965200 w 2865120"/>
              <a:gd name="connsiteY3" fmla="*/ 1676400 h 3810000"/>
              <a:gd name="connsiteX4" fmla="*/ 650240 w 2865120"/>
              <a:gd name="connsiteY4" fmla="*/ 2184400 h 3810000"/>
              <a:gd name="connsiteX5" fmla="*/ 274320 w 2865120"/>
              <a:gd name="connsiteY5" fmla="*/ 2448560 h 3810000"/>
              <a:gd name="connsiteX6" fmla="*/ 193040 w 2865120"/>
              <a:gd name="connsiteY6" fmla="*/ 2804160 h 3810000"/>
              <a:gd name="connsiteX7" fmla="*/ 518160 w 2865120"/>
              <a:gd name="connsiteY7" fmla="*/ 3139440 h 3810000"/>
              <a:gd name="connsiteX8" fmla="*/ 2255520 w 2865120"/>
              <a:gd name="connsiteY8" fmla="*/ 3180080 h 3810000"/>
              <a:gd name="connsiteX9" fmla="*/ 2438400 w 2865120"/>
              <a:gd name="connsiteY9" fmla="*/ 3799840 h 3810000"/>
              <a:gd name="connsiteX10" fmla="*/ 2854960 w 2865120"/>
              <a:gd name="connsiteY10" fmla="*/ 3810000 h 3810000"/>
              <a:gd name="connsiteX11" fmla="*/ 2865120 w 2865120"/>
              <a:gd name="connsiteY11" fmla="*/ 2306320 h 3810000"/>
              <a:gd name="connsiteX12" fmla="*/ 1320800 w 2865120"/>
              <a:gd name="connsiteY12" fmla="*/ 1158240 h 3810000"/>
              <a:gd name="connsiteX13" fmla="*/ 1463040 w 2865120"/>
              <a:gd name="connsiteY13" fmla="*/ 0 h 3810000"/>
              <a:gd name="connsiteX14" fmla="*/ 0 w 2865120"/>
              <a:gd name="connsiteY14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5120" h="3810000">
                <a:moveTo>
                  <a:pt x="0" y="0"/>
                </a:moveTo>
                <a:lnTo>
                  <a:pt x="243840" y="883920"/>
                </a:lnTo>
                <a:lnTo>
                  <a:pt x="619760" y="1219200"/>
                </a:lnTo>
                <a:lnTo>
                  <a:pt x="965200" y="1676400"/>
                </a:lnTo>
                <a:lnTo>
                  <a:pt x="650240" y="2184400"/>
                </a:lnTo>
                <a:lnTo>
                  <a:pt x="274320" y="2448560"/>
                </a:lnTo>
                <a:lnTo>
                  <a:pt x="193040" y="2804160"/>
                </a:lnTo>
                <a:lnTo>
                  <a:pt x="518160" y="3139440"/>
                </a:lnTo>
                <a:lnTo>
                  <a:pt x="2255520" y="3180080"/>
                </a:lnTo>
                <a:lnTo>
                  <a:pt x="2438400" y="3799840"/>
                </a:lnTo>
                <a:lnTo>
                  <a:pt x="2854960" y="3810000"/>
                </a:lnTo>
                <a:cubicBezTo>
                  <a:pt x="2858347" y="3308773"/>
                  <a:pt x="2861733" y="2807547"/>
                  <a:pt x="2865120" y="2306320"/>
                </a:cubicBezTo>
                <a:cubicBezTo>
                  <a:pt x="2678853" y="1845733"/>
                  <a:pt x="1556173" y="1520613"/>
                  <a:pt x="1320800" y="1158240"/>
                </a:cubicBezTo>
                <a:cubicBezTo>
                  <a:pt x="1085427" y="795867"/>
                  <a:pt x="1735667" y="171027"/>
                  <a:pt x="1463040" y="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5235482" y="2057400"/>
            <a:ext cx="3146518" cy="3222718"/>
            <a:chOff x="5235482" y="2057400"/>
            <a:chExt cx="3146518" cy="3222718"/>
          </a:xfrm>
        </p:grpSpPr>
        <p:grpSp>
          <p:nvGrpSpPr>
            <p:cNvPr id="107" name="Group 106"/>
            <p:cNvGrpSpPr/>
            <p:nvPr/>
          </p:nvGrpSpPr>
          <p:grpSpPr>
            <a:xfrm>
              <a:off x="5235482" y="2057400"/>
              <a:ext cx="3146518" cy="3222718"/>
              <a:chOff x="5235482" y="2057400"/>
              <a:chExt cx="3146518" cy="3222718"/>
            </a:xfrm>
          </p:grpSpPr>
          <p:cxnSp>
            <p:nvCxnSpPr>
              <p:cNvPr id="66" name="Straight Arrow Connector 65"/>
              <p:cNvCxnSpPr>
                <a:stCxn id="64" idx="2"/>
              </p:cNvCxnSpPr>
              <p:nvPr/>
            </p:nvCxnSpPr>
            <p:spPr>
              <a:xfrm flipH="1">
                <a:off x="5257801" y="2057400"/>
                <a:ext cx="1371599" cy="49834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4" idx="3"/>
                <a:endCxn id="29" idx="7"/>
              </p:cNvCxnSpPr>
              <p:nvPr/>
            </p:nvCxnSpPr>
            <p:spPr>
              <a:xfrm flipH="1">
                <a:off x="6302282" y="2165163"/>
                <a:ext cx="371755" cy="3717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64" idx="5"/>
                <a:endCxn id="30" idx="1"/>
              </p:cNvCxnSpPr>
              <p:nvPr/>
            </p:nvCxnSpPr>
            <p:spPr>
              <a:xfrm>
                <a:off x="6889563" y="2165163"/>
                <a:ext cx="371755" cy="3717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64" idx="6"/>
                <a:endCxn id="31" idx="0"/>
              </p:cNvCxnSpPr>
              <p:nvPr/>
            </p:nvCxnSpPr>
            <p:spPr>
              <a:xfrm>
                <a:off x="6934200" y="2057400"/>
                <a:ext cx="1447800" cy="4572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64" idx="2"/>
                <a:endCxn id="13" idx="7"/>
              </p:cNvCxnSpPr>
              <p:nvPr/>
            </p:nvCxnSpPr>
            <p:spPr>
              <a:xfrm flipH="1">
                <a:off x="5235482" y="2057400"/>
                <a:ext cx="1393918" cy="13177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64" idx="3"/>
                <a:endCxn id="18" idx="7"/>
              </p:cNvCxnSpPr>
              <p:nvPr/>
            </p:nvCxnSpPr>
            <p:spPr>
              <a:xfrm flipH="1">
                <a:off x="5235482" y="2165163"/>
                <a:ext cx="1438555" cy="22005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64" idx="4"/>
                <a:endCxn id="15" idx="0"/>
              </p:cNvCxnSpPr>
              <p:nvPr/>
            </p:nvCxnSpPr>
            <p:spPr>
              <a:xfrm>
                <a:off x="6781800" y="2209800"/>
                <a:ext cx="533400" cy="1143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64" idx="6"/>
              </p:cNvCxnSpPr>
              <p:nvPr/>
            </p:nvCxnSpPr>
            <p:spPr>
              <a:xfrm>
                <a:off x="6934200" y="2057400"/>
                <a:ext cx="1447800" cy="12954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endCxn id="23" idx="7"/>
              </p:cNvCxnSpPr>
              <p:nvPr/>
            </p:nvCxnSpPr>
            <p:spPr>
              <a:xfrm flipH="1">
                <a:off x="5235482" y="2209800"/>
                <a:ext cx="1546318" cy="30703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endCxn id="14" idx="7"/>
              </p:cNvCxnSpPr>
              <p:nvPr/>
            </p:nvCxnSpPr>
            <p:spPr>
              <a:xfrm flipH="1">
                <a:off x="6302282" y="2209800"/>
                <a:ext cx="479518" cy="116531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64" idx="5"/>
                <a:endCxn id="26" idx="1"/>
              </p:cNvCxnSpPr>
              <p:nvPr/>
            </p:nvCxnSpPr>
            <p:spPr>
              <a:xfrm>
                <a:off x="6889563" y="2165163"/>
                <a:ext cx="1438555" cy="31149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Arrow Connector 107"/>
            <p:cNvCxnSpPr>
              <a:endCxn id="21" idx="0"/>
            </p:cNvCxnSpPr>
            <p:nvPr/>
          </p:nvCxnSpPr>
          <p:spPr>
            <a:xfrm>
              <a:off x="6934200" y="2209800"/>
              <a:ext cx="1447800" cy="2133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6302282" y="2209800"/>
              <a:ext cx="479518" cy="2133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20" idx="1"/>
            </p:cNvCxnSpPr>
            <p:nvPr/>
          </p:nvCxnSpPr>
          <p:spPr>
            <a:xfrm>
              <a:off x="6781800" y="2209800"/>
              <a:ext cx="479518" cy="21559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6302282" y="2209800"/>
              <a:ext cx="479518" cy="3048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25" idx="0"/>
            </p:cNvCxnSpPr>
            <p:nvPr/>
          </p:nvCxnSpPr>
          <p:spPr>
            <a:xfrm>
              <a:off x="6781800" y="2286000"/>
              <a:ext cx="533400" cy="2971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 rot="10800000">
            <a:off x="5181600" y="2644682"/>
            <a:ext cx="3146518" cy="3146518"/>
            <a:chOff x="5235482" y="2079718"/>
            <a:chExt cx="3146518" cy="3146518"/>
          </a:xfrm>
        </p:grpSpPr>
        <p:grpSp>
          <p:nvGrpSpPr>
            <p:cNvPr id="125" name="Group 124"/>
            <p:cNvGrpSpPr/>
            <p:nvPr/>
          </p:nvGrpSpPr>
          <p:grpSpPr>
            <a:xfrm>
              <a:off x="5235482" y="2079718"/>
              <a:ext cx="3092636" cy="3146518"/>
              <a:chOff x="5235482" y="2079718"/>
              <a:chExt cx="3092636" cy="3146518"/>
            </a:xfrm>
          </p:grpSpPr>
          <p:cxnSp>
            <p:nvCxnSpPr>
              <p:cNvPr id="131" name="Straight Arrow Connector 130"/>
              <p:cNvCxnSpPr>
                <a:stCxn id="26" idx="2"/>
                <a:endCxn id="65" idx="7"/>
              </p:cNvCxnSpPr>
              <p:nvPr/>
            </p:nvCxnSpPr>
            <p:spPr>
              <a:xfrm rot="10800000" flipH="1">
                <a:off x="5257800" y="2187481"/>
                <a:ext cx="1416237" cy="3494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25" idx="2"/>
                <a:endCxn id="65" idx="7"/>
              </p:cNvCxnSpPr>
              <p:nvPr/>
            </p:nvCxnSpPr>
            <p:spPr>
              <a:xfrm rot="10800000" flipH="1">
                <a:off x="6324600" y="2187481"/>
                <a:ext cx="349437" cy="3494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rot="10800000">
                <a:off x="6934200" y="2165162"/>
                <a:ext cx="304800" cy="3178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23" idx="5"/>
                <a:endCxn id="65" idx="2"/>
              </p:cNvCxnSpPr>
              <p:nvPr/>
            </p:nvCxnSpPr>
            <p:spPr>
              <a:xfrm rot="10800000">
                <a:off x="6934200" y="2079718"/>
                <a:ext cx="1393918" cy="4033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21" idx="3"/>
                <a:endCxn id="65" idx="7"/>
              </p:cNvCxnSpPr>
              <p:nvPr/>
            </p:nvCxnSpPr>
            <p:spPr>
              <a:xfrm rot="10800000" flipH="1">
                <a:off x="5235482" y="2187481"/>
                <a:ext cx="1438555" cy="12099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endCxn id="65" idx="7"/>
              </p:cNvCxnSpPr>
              <p:nvPr/>
            </p:nvCxnSpPr>
            <p:spPr>
              <a:xfrm rot="10800000" flipH="1">
                <a:off x="5257800" y="2187481"/>
                <a:ext cx="1416237" cy="21782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9" idx="5"/>
                <a:endCxn id="65" idx="0"/>
              </p:cNvCxnSpPr>
              <p:nvPr/>
            </p:nvCxnSpPr>
            <p:spPr>
              <a:xfrm rot="10800000">
                <a:off x="6781800" y="2232118"/>
                <a:ext cx="479518" cy="11653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8" idx="5"/>
                <a:endCxn id="65" idx="2"/>
              </p:cNvCxnSpPr>
              <p:nvPr/>
            </p:nvCxnSpPr>
            <p:spPr>
              <a:xfrm rot="10800000">
                <a:off x="6934200" y="2079718"/>
                <a:ext cx="1393918" cy="13177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endCxn id="65" idx="0"/>
              </p:cNvCxnSpPr>
              <p:nvPr/>
            </p:nvCxnSpPr>
            <p:spPr>
              <a:xfrm rot="10800000" flipH="1">
                <a:off x="5235482" y="2232118"/>
                <a:ext cx="1546318" cy="2971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20" idx="3"/>
                <a:endCxn id="65" idx="0"/>
              </p:cNvCxnSpPr>
              <p:nvPr/>
            </p:nvCxnSpPr>
            <p:spPr>
              <a:xfrm rot="10800000" flipH="1">
                <a:off x="6302282" y="2232118"/>
                <a:ext cx="479518" cy="11653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28" idx="5"/>
                <a:endCxn id="65" idx="1"/>
              </p:cNvCxnSpPr>
              <p:nvPr/>
            </p:nvCxnSpPr>
            <p:spPr>
              <a:xfrm rot="10800000">
                <a:off x="6889563" y="2187481"/>
                <a:ext cx="1438555" cy="30387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Arrow Connector 125"/>
            <p:cNvCxnSpPr>
              <a:stCxn id="13" idx="4"/>
              <a:endCxn id="65" idx="1"/>
            </p:cNvCxnSpPr>
            <p:nvPr/>
          </p:nvCxnSpPr>
          <p:spPr>
            <a:xfrm rot="10800000">
              <a:off x="6889563" y="2187481"/>
              <a:ext cx="1492437" cy="2178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5" idx="4"/>
              <a:endCxn id="65" idx="0"/>
            </p:cNvCxnSpPr>
            <p:nvPr/>
          </p:nvCxnSpPr>
          <p:spPr>
            <a:xfrm rot="10800000" flipH="1">
              <a:off x="6248400" y="2232118"/>
              <a:ext cx="53340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65" idx="0"/>
            </p:cNvCxnSpPr>
            <p:nvPr/>
          </p:nvCxnSpPr>
          <p:spPr>
            <a:xfrm rot="10800000">
              <a:off x="6781800" y="2232118"/>
              <a:ext cx="479518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30" idx="3"/>
              <a:endCxn id="65" idx="0"/>
            </p:cNvCxnSpPr>
            <p:nvPr/>
          </p:nvCxnSpPr>
          <p:spPr>
            <a:xfrm rot="10800000" flipH="1">
              <a:off x="6302282" y="2232118"/>
              <a:ext cx="479518" cy="2994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9" idx="4"/>
            </p:cNvCxnSpPr>
            <p:nvPr/>
          </p:nvCxnSpPr>
          <p:spPr>
            <a:xfrm rot="10800000">
              <a:off x="6781801" y="2272758"/>
              <a:ext cx="533399" cy="2931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12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/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Step3</a:t>
                </a:r>
                <a:r>
                  <a:rPr lang="en-US" sz="1800" dirty="0"/>
                  <a:t>: Add source,  sinks, edges so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turns out to be capacity of cut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8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For each pairs of neighboring pixels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Add edge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)with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Add edge 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r="-1744" b="-9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6324600" y="2590800"/>
              <a:ext cx="1981200" cy="0"/>
              <a:chOff x="6324600" y="2590800"/>
              <a:chExt cx="1981200" cy="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5740400" y="1788160"/>
            <a:ext cx="2865120" cy="3810000"/>
          </a:xfrm>
          <a:custGeom>
            <a:avLst/>
            <a:gdLst>
              <a:gd name="connsiteX0" fmla="*/ 0 w 2672080"/>
              <a:gd name="connsiteY0" fmla="*/ 10160 h 3291840"/>
              <a:gd name="connsiteX1" fmla="*/ 50800 w 2672080"/>
              <a:gd name="connsiteY1" fmla="*/ 365760 h 3291840"/>
              <a:gd name="connsiteX2" fmla="*/ 426720 w 2672080"/>
              <a:gd name="connsiteY2" fmla="*/ 701040 h 3291840"/>
              <a:gd name="connsiteX3" fmla="*/ 772160 w 2672080"/>
              <a:gd name="connsiteY3" fmla="*/ 1158240 h 3291840"/>
              <a:gd name="connsiteX4" fmla="*/ 457200 w 2672080"/>
              <a:gd name="connsiteY4" fmla="*/ 1666240 h 3291840"/>
              <a:gd name="connsiteX5" fmla="*/ 30480 w 2672080"/>
              <a:gd name="connsiteY5" fmla="*/ 1910080 h 3291840"/>
              <a:gd name="connsiteX6" fmla="*/ 0 w 2672080"/>
              <a:gd name="connsiteY6" fmla="*/ 2286000 h 3291840"/>
              <a:gd name="connsiteX7" fmla="*/ 325120 w 2672080"/>
              <a:gd name="connsiteY7" fmla="*/ 2621280 h 3291840"/>
              <a:gd name="connsiteX8" fmla="*/ 2062480 w 2672080"/>
              <a:gd name="connsiteY8" fmla="*/ 2661920 h 3291840"/>
              <a:gd name="connsiteX9" fmla="*/ 2245360 w 2672080"/>
              <a:gd name="connsiteY9" fmla="*/ 3281680 h 3291840"/>
              <a:gd name="connsiteX10" fmla="*/ 2661920 w 2672080"/>
              <a:gd name="connsiteY10" fmla="*/ 3291840 h 3291840"/>
              <a:gd name="connsiteX11" fmla="*/ 2672080 w 2672080"/>
              <a:gd name="connsiteY11" fmla="*/ 1788160 h 3291840"/>
              <a:gd name="connsiteX12" fmla="*/ 487680 w 2672080"/>
              <a:gd name="connsiteY12" fmla="*/ 0 h 3291840"/>
              <a:gd name="connsiteX13" fmla="*/ 0 w 2672080"/>
              <a:gd name="connsiteY13" fmla="*/ 10160 h 329184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579120 w 2763520"/>
              <a:gd name="connsiteY12" fmla="*/ 49784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72720 w 2763520"/>
              <a:gd name="connsiteY5" fmla="*/ 242824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20320 h 3810000"/>
              <a:gd name="connsiteX1" fmla="*/ 142240 w 2763520"/>
              <a:gd name="connsiteY1" fmla="*/ 883920 h 3810000"/>
              <a:gd name="connsiteX2" fmla="*/ 518160 w 2763520"/>
              <a:gd name="connsiteY2" fmla="*/ 1219200 h 3810000"/>
              <a:gd name="connsiteX3" fmla="*/ 863600 w 2763520"/>
              <a:gd name="connsiteY3" fmla="*/ 1676400 h 3810000"/>
              <a:gd name="connsiteX4" fmla="*/ 548640 w 2763520"/>
              <a:gd name="connsiteY4" fmla="*/ 2184400 h 3810000"/>
              <a:gd name="connsiteX5" fmla="*/ 172720 w 2763520"/>
              <a:gd name="connsiteY5" fmla="*/ 2448560 h 3810000"/>
              <a:gd name="connsiteX6" fmla="*/ 91440 w 2763520"/>
              <a:gd name="connsiteY6" fmla="*/ 2804160 h 3810000"/>
              <a:gd name="connsiteX7" fmla="*/ 416560 w 2763520"/>
              <a:gd name="connsiteY7" fmla="*/ 3139440 h 3810000"/>
              <a:gd name="connsiteX8" fmla="*/ 2153920 w 2763520"/>
              <a:gd name="connsiteY8" fmla="*/ 3180080 h 3810000"/>
              <a:gd name="connsiteX9" fmla="*/ 2336800 w 2763520"/>
              <a:gd name="connsiteY9" fmla="*/ 3799840 h 3810000"/>
              <a:gd name="connsiteX10" fmla="*/ 2753360 w 2763520"/>
              <a:gd name="connsiteY10" fmla="*/ 3810000 h 3810000"/>
              <a:gd name="connsiteX11" fmla="*/ 2763520 w 2763520"/>
              <a:gd name="connsiteY11" fmla="*/ 2306320 h 3810000"/>
              <a:gd name="connsiteX12" fmla="*/ 1219200 w 2763520"/>
              <a:gd name="connsiteY12" fmla="*/ 1158240 h 3810000"/>
              <a:gd name="connsiteX13" fmla="*/ 1361440 w 2763520"/>
              <a:gd name="connsiteY13" fmla="*/ 0 h 3810000"/>
              <a:gd name="connsiteX14" fmla="*/ 0 w 2763520"/>
              <a:gd name="connsiteY14" fmla="*/ 20320 h 3810000"/>
              <a:gd name="connsiteX0" fmla="*/ 71120 w 2672080"/>
              <a:gd name="connsiteY0" fmla="*/ 142240 h 3810000"/>
              <a:gd name="connsiteX1" fmla="*/ 50800 w 2672080"/>
              <a:gd name="connsiteY1" fmla="*/ 883920 h 3810000"/>
              <a:gd name="connsiteX2" fmla="*/ 426720 w 2672080"/>
              <a:gd name="connsiteY2" fmla="*/ 1219200 h 3810000"/>
              <a:gd name="connsiteX3" fmla="*/ 772160 w 2672080"/>
              <a:gd name="connsiteY3" fmla="*/ 1676400 h 3810000"/>
              <a:gd name="connsiteX4" fmla="*/ 457200 w 2672080"/>
              <a:gd name="connsiteY4" fmla="*/ 2184400 h 3810000"/>
              <a:gd name="connsiteX5" fmla="*/ 81280 w 2672080"/>
              <a:gd name="connsiteY5" fmla="*/ 2448560 h 3810000"/>
              <a:gd name="connsiteX6" fmla="*/ 0 w 2672080"/>
              <a:gd name="connsiteY6" fmla="*/ 2804160 h 3810000"/>
              <a:gd name="connsiteX7" fmla="*/ 325120 w 2672080"/>
              <a:gd name="connsiteY7" fmla="*/ 3139440 h 3810000"/>
              <a:gd name="connsiteX8" fmla="*/ 2062480 w 2672080"/>
              <a:gd name="connsiteY8" fmla="*/ 3180080 h 3810000"/>
              <a:gd name="connsiteX9" fmla="*/ 2245360 w 2672080"/>
              <a:gd name="connsiteY9" fmla="*/ 3799840 h 3810000"/>
              <a:gd name="connsiteX10" fmla="*/ 2661920 w 2672080"/>
              <a:gd name="connsiteY10" fmla="*/ 3810000 h 3810000"/>
              <a:gd name="connsiteX11" fmla="*/ 2672080 w 2672080"/>
              <a:gd name="connsiteY11" fmla="*/ 2306320 h 3810000"/>
              <a:gd name="connsiteX12" fmla="*/ 1127760 w 2672080"/>
              <a:gd name="connsiteY12" fmla="*/ 1158240 h 3810000"/>
              <a:gd name="connsiteX13" fmla="*/ 1270000 w 2672080"/>
              <a:gd name="connsiteY13" fmla="*/ 0 h 3810000"/>
              <a:gd name="connsiteX14" fmla="*/ 71120 w 2672080"/>
              <a:gd name="connsiteY14" fmla="*/ 142240 h 3810000"/>
              <a:gd name="connsiteX0" fmla="*/ 0 w 2865120"/>
              <a:gd name="connsiteY0" fmla="*/ 0 h 3810000"/>
              <a:gd name="connsiteX1" fmla="*/ 243840 w 2865120"/>
              <a:gd name="connsiteY1" fmla="*/ 883920 h 3810000"/>
              <a:gd name="connsiteX2" fmla="*/ 619760 w 2865120"/>
              <a:gd name="connsiteY2" fmla="*/ 1219200 h 3810000"/>
              <a:gd name="connsiteX3" fmla="*/ 965200 w 2865120"/>
              <a:gd name="connsiteY3" fmla="*/ 1676400 h 3810000"/>
              <a:gd name="connsiteX4" fmla="*/ 650240 w 2865120"/>
              <a:gd name="connsiteY4" fmla="*/ 2184400 h 3810000"/>
              <a:gd name="connsiteX5" fmla="*/ 274320 w 2865120"/>
              <a:gd name="connsiteY5" fmla="*/ 2448560 h 3810000"/>
              <a:gd name="connsiteX6" fmla="*/ 193040 w 2865120"/>
              <a:gd name="connsiteY6" fmla="*/ 2804160 h 3810000"/>
              <a:gd name="connsiteX7" fmla="*/ 518160 w 2865120"/>
              <a:gd name="connsiteY7" fmla="*/ 3139440 h 3810000"/>
              <a:gd name="connsiteX8" fmla="*/ 2255520 w 2865120"/>
              <a:gd name="connsiteY8" fmla="*/ 3180080 h 3810000"/>
              <a:gd name="connsiteX9" fmla="*/ 2438400 w 2865120"/>
              <a:gd name="connsiteY9" fmla="*/ 3799840 h 3810000"/>
              <a:gd name="connsiteX10" fmla="*/ 2854960 w 2865120"/>
              <a:gd name="connsiteY10" fmla="*/ 3810000 h 3810000"/>
              <a:gd name="connsiteX11" fmla="*/ 2865120 w 2865120"/>
              <a:gd name="connsiteY11" fmla="*/ 2306320 h 3810000"/>
              <a:gd name="connsiteX12" fmla="*/ 1320800 w 2865120"/>
              <a:gd name="connsiteY12" fmla="*/ 1158240 h 3810000"/>
              <a:gd name="connsiteX13" fmla="*/ 1463040 w 2865120"/>
              <a:gd name="connsiteY13" fmla="*/ 0 h 3810000"/>
              <a:gd name="connsiteX14" fmla="*/ 0 w 2865120"/>
              <a:gd name="connsiteY14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5120" h="3810000">
                <a:moveTo>
                  <a:pt x="0" y="0"/>
                </a:moveTo>
                <a:lnTo>
                  <a:pt x="243840" y="883920"/>
                </a:lnTo>
                <a:lnTo>
                  <a:pt x="619760" y="1219200"/>
                </a:lnTo>
                <a:lnTo>
                  <a:pt x="965200" y="1676400"/>
                </a:lnTo>
                <a:lnTo>
                  <a:pt x="650240" y="2184400"/>
                </a:lnTo>
                <a:lnTo>
                  <a:pt x="274320" y="2448560"/>
                </a:lnTo>
                <a:lnTo>
                  <a:pt x="193040" y="2804160"/>
                </a:lnTo>
                <a:lnTo>
                  <a:pt x="518160" y="3139440"/>
                </a:lnTo>
                <a:lnTo>
                  <a:pt x="2255520" y="3180080"/>
                </a:lnTo>
                <a:lnTo>
                  <a:pt x="2438400" y="3799840"/>
                </a:lnTo>
                <a:lnTo>
                  <a:pt x="2854960" y="3810000"/>
                </a:lnTo>
                <a:cubicBezTo>
                  <a:pt x="2858347" y="3308773"/>
                  <a:pt x="2861733" y="2807547"/>
                  <a:pt x="2865120" y="2306320"/>
                </a:cubicBezTo>
                <a:cubicBezTo>
                  <a:pt x="2678853" y="1845733"/>
                  <a:pt x="1556173" y="1520613"/>
                  <a:pt x="1320800" y="1158240"/>
                </a:cubicBezTo>
                <a:cubicBezTo>
                  <a:pt x="1085427" y="795867"/>
                  <a:pt x="1735667" y="171027"/>
                  <a:pt x="1463040" y="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 rot="21420638">
            <a:off x="6120898" y="3317730"/>
            <a:ext cx="1370770" cy="990600"/>
            <a:chOff x="5740400" y="2754923"/>
            <a:chExt cx="914400" cy="914400"/>
          </a:xfrm>
        </p:grpSpPr>
        <p:sp>
          <p:nvSpPr>
            <p:cNvPr id="10" name="Arc 9"/>
            <p:cNvSpPr/>
            <p:nvPr/>
          </p:nvSpPr>
          <p:spPr>
            <a:xfrm>
              <a:off x="5740400" y="2754923"/>
              <a:ext cx="914400" cy="914400"/>
            </a:xfrm>
            <a:prstGeom prst="arc">
              <a:avLst>
                <a:gd name="adj1" fmla="val 12871187"/>
                <a:gd name="adj2" fmla="val 1967843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>
              <a:endCxn id="10" idx="2"/>
            </p:cNvCxnSpPr>
            <p:nvPr/>
          </p:nvCxnSpPr>
          <p:spPr>
            <a:xfrm rot="179362">
              <a:off x="6482700" y="2870386"/>
              <a:ext cx="61392" cy="40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 rot="10800000">
            <a:off x="6096830" y="2667000"/>
            <a:ext cx="1370770" cy="990600"/>
            <a:chOff x="5740400" y="2754923"/>
            <a:chExt cx="914400" cy="914400"/>
          </a:xfrm>
        </p:grpSpPr>
        <p:sp>
          <p:nvSpPr>
            <p:cNvPr id="122" name="Arc 121"/>
            <p:cNvSpPr/>
            <p:nvPr/>
          </p:nvSpPr>
          <p:spPr>
            <a:xfrm>
              <a:off x="5740400" y="2754923"/>
              <a:ext cx="914400" cy="914400"/>
            </a:xfrm>
            <a:prstGeom prst="arc">
              <a:avLst>
                <a:gd name="adj1" fmla="val 12871187"/>
                <a:gd name="adj2" fmla="val 1967843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>
              <a:endCxn id="122" idx="2"/>
            </p:cNvCxnSpPr>
            <p:nvPr/>
          </p:nvCxnSpPr>
          <p:spPr>
            <a:xfrm rot="179362">
              <a:off x="6482700" y="2870386"/>
              <a:ext cx="61392" cy="40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5257800" y="2590800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324600" y="3505200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5257801" y="2057400"/>
            <a:ext cx="3124199" cy="498343"/>
            <a:chOff x="5257801" y="2057400"/>
            <a:chExt cx="3124199" cy="498343"/>
          </a:xfrm>
        </p:grpSpPr>
        <p:cxnSp>
          <p:nvCxnSpPr>
            <p:cNvPr id="147" name="Straight Arrow Connector 146"/>
            <p:cNvCxnSpPr/>
            <p:nvPr/>
          </p:nvCxnSpPr>
          <p:spPr>
            <a:xfrm flipH="1">
              <a:off x="5257801" y="2057400"/>
              <a:ext cx="1371599" cy="4983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6934200" y="2057400"/>
              <a:ext cx="144780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235482" y="5334000"/>
            <a:ext cx="3070319" cy="457200"/>
            <a:chOff x="5235482" y="5334000"/>
            <a:chExt cx="3070319" cy="457200"/>
          </a:xfrm>
        </p:grpSpPr>
        <p:cxnSp>
          <p:nvCxnSpPr>
            <p:cNvPr id="149" name="Straight Arrow Connector 148"/>
            <p:cNvCxnSpPr>
              <a:endCxn id="65" idx="6"/>
            </p:cNvCxnSpPr>
            <p:nvPr/>
          </p:nvCxnSpPr>
          <p:spPr>
            <a:xfrm flipH="1">
              <a:off x="6934200" y="5334000"/>
              <a:ext cx="13716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65" idx="2"/>
            </p:cNvCxnSpPr>
            <p:nvPr/>
          </p:nvCxnSpPr>
          <p:spPr>
            <a:xfrm>
              <a:off x="5235482" y="5387882"/>
              <a:ext cx="1393918" cy="403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1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5" grpId="0"/>
      <p:bldP spid="1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Image Segmentation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be the subset of pixels assigned to foreground.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sz="1800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bar>
                            <m:barPr>
                              <m:pos m:val="top"/>
                              <m:ctrlPr>
                                <a:rPr lang="en-US" sz="18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ba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8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e/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1800" dirty="0"/>
                  <a:t>: Compute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that minimizes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Step4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1800" dirty="0">
                    <a:sym typeface="Wingdings" pitchFamily="2" charset="2"/>
                  </a:rPr>
                  <a:t>:  </a:t>
                </a:r>
                <a:r>
                  <a:rPr lang="en-US" sz="1800" b="1" dirty="0"/>
                  <a:t>cut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bar>
                          <m:barPr>
                            <m:pos m:val="top"/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bar>
                      </m:e>
                    </m:d>
                  </m:oMath>
                </a14:m>
                <a:r>
                  <a:rPr lang="en-US" sz="1800" dirty="0"/>
                  <a:t>  is the </a:t>
                </a:r>
                <a:r>
                  <a:rPr lang="en-US" sz="1800" dirty="0">
                    <a:sym typeface="Wingdings" pitchFamily="2" charset="2"/>
                  </a:rPr>
                  <a:t>min-cut, if and only 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achieves minimum value.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191000" cy="4525963"/>
              </a:xfrm>
              <a:blipFill rotWithShape="1">
                <a:blip r:embed="rId2"/>
                <a:stretch>
                  <a:fillRect l="-1453" t="-674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3352800" cy="152400"/>
            <a:chOff x="5105400" y="2819400"/>
            <a:chExt cx="3352800" cy="152400"/>
          </a:xfrm>
        </p:grpSpPr>
        <p:sp>
          <p:nvSpPr>
            <p:cNvPr id="13" name="Oval 1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5400" y="4343400"/>
            <a:ext cx="3352800" cy="152400"/>
            <a:chOff x="5105400" y="2819400"/>
            <a:chExt cx="3352800" cy="152400"/>
          </a:xfrm>
        </p:grpSpPr>
        <p:sp>
          <p:nvSpPr>
            <p:cNvPr id="18" name="Oval 1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05400" y="5257800"/>
            <a:ext cx="3352800" cy="152400"/>
            <a:chOff x="5105400" y="2819400"/>
            <a:chExt cx="3352800" cy="152400"/>
          </a:xfrm>
        </p:grpSpPr>
        <p:sp>
          <p:nvSpPr>
            <p:cNvPr id="23" name="Oval 22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5400" y="2514600"/>
            <a:ext cx="3352800" cy="152400"/>
            <a:chOff x="5105400" y="2819400"/>
            <a:chExt cx="3352800" cy="152400"/>
          </a:xfrm>
        </p:grpSpPr>
        <p:sp>
          <p:nvSpPr>
            <p:cNvPr id="28" name="Oval 27"/>
            <p:cNvSpPr/>
            <p:nvPr/>
          </p:nvSpPr>
          <p:spPr>
            <a:xfrm>
              <a:off x="5105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72200" y="2819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239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05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1600" y="2590800"/>
            <a:ext cx="3200400" cy="2743200"/>
            <a:chOff x="5181600" y="2590800"/>
            <a:chExt cx="3200400" cy="2743200"/>
          </a:xfrm>
        </p:grpSpPr>
        <p:grpSp>
          <p:nvGrpSpPr>
            <p:cNvPr id="33" name="Group 32"/>
            <p:cNvGrpSpPr/>
            <p:nvPr/>
          </p:nvGrpSpPr>
          <p:grpSpPr>
            <a:xfrm>
              <a:off x="6324600" y="2590800"/>
              <a:ext cx="1981200" cy="0"/>
              <a:chOff x="6324600" y="2590800"/>
              <a:chExt cx="1981200" cy="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5181600" y="2667000"/>
              <a:ext cx="3200400" cy="762000"/>
              <a:chOff x="5181600" y="2667000"/>
              <a:chExt cx="3200400" cy="76200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51816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484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73152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382000" y="2667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181600" y="3581400"/>
              <a:ext cx="3200400" cy="762000"/>
              <a:chOff x="5181600" y="2590800"/>
              <a:chExt cx="3200400" cy="7620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81600" y="4495800"/>
              <a:ext cx="3200400" cy="762000"/>
              <a:chOff x="5181600" y="2590800"/>
              <a:chExt cx="3200400" cy="76200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51816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484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73152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382000" y="25908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5257800" y="3505200"/>
              <a:ext cx="3048000" cy="0"/>
              <a:chOff x="5257800" y="2590800"/>
              <a:chExt cx="3048000" cy="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257800" y="4419600"/>
              <a:ext cx="3048000" cy="0"/>
              <a:chOff x="5257800" y="2590800"/>
              <a:chExt cx="3048000" cy="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257800" y="5334000"/>
              <a:ext cx="3048000" cy="0"/>
              <a:chOff x="5257800" y="2590800"/>
              <a:chExt cx="3048000" cy="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2578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246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391400" y="2590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05000"/>
                <a:ext cx="304800" cy="3048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04800" cy="3048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5740400" y="1788160"/>
            <a:ext cx="2865120" cy="3810000"/>
          </a:xfrm>
          <a:custGeom>
            <a:avLst/>
            <a:gdLst>
              <a:gd name="connsiteX0" fmla="*/ 0 w 2672080"/>
              <a:gd name="connsiteY0" fmla="*/ 10160 h 3291840"/>
              <a:gd name="connsiteX1" fmla="*/ 50800 w 2672080"/>
              <a:gd name="connsiteY1" fmla="*/ 365760 h 3291840"/>
              <a:gd name="connsiteX2" fmla="*/ 426720 w 2672080"/>
              <a:gd name="connsiteY2" fmla="*/ 701040 h 3291840"/>
              <a:gd name="connsiteX3" fmla="*/ 772160 w 2672080"/>
              <a:gd name="connsiteY3" fmla="*/ 1158240 h 3291840"/>
              <a:gd name="connsiteX4" fmla="*/ 457200 w 2672080"/>
              <a:gd name="connsiteY4" fmla="*/ 1666240 h 3291840"/>
              <a:gd name="connsiteX5" fmla="*/ 30480 w 2672080"/>
              <a:gd name="connsiteY5" fmla="*/ 1910080 h 3291840"/>
              <a:gd name="connsiteX6" fmla="*/ 0 w 2672080"/>
              <a:gd name="connsiteY6" fmla="*/ 2286000 h 3291840"/>
              <a:gd name="connsiteX7" fmla="*/ 325120 w 2672080"/>
              <a:gd name="connsiteY7" fmla="*/ 2621280 h 3291840"/>
              <a:gd name="connsiteX8" fmla="*/ 2062480 w 2672080"/>
              <a:gd name="connsiteY8" fmla="*/ 2661920 h 3291840"/>
              <a:gd name="connsiteX9" fmla="*/ 2245360 w 2672080"/>
              <a:gd name="connsiteY9" fmla="*/ 3281680 h 3291840"/>
              <a:gd name="connsiteX10" fmla="*/ 2661920 w 2672080"/>
              <a:gd name="connsiteY10" fmla="*/ 3291840 h 3291840"/>
              <a:gd name="connsiteX11" fmla="*/ 2672080 w 2672080"/>
              <a:gd name="connsiteY11" fmla="*/ 1788160 h 3291840"/>
              <a:gd name="connsiteX12" fmla="*/ 487680 w 2672080"/>
              <a:gd name="connsiteY12" fmla="*/ 0 h 3291840"/>
              <a:gd name="connsiteX13" fmla="*/ 0 w 2672080"/>
              <a:gd name="connsiteY13" fmla="*/ 10160 h 329184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579120 w 2763520"/>
              <a:gd name="connsiteY12" fmla="*/ 49784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351280 w 2763520"/>
              <a:gd name="connsiteY12" fmla="*/ 111760 h 3789680"/>
              <a:gd name="connsiteX13" fmla="*/ 0 w 2763520"/>
              <a:gd name="connsiteY13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21920 w 2763520"/>
              <a:gd name="connsiteY5" fmla="*/ 240792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0 h 3789680"/>
              <a:gd name="connsiteX1" fmla="*/ 142240 w 2763520"/>
              <a:gd name="connsiteY1" fmla="*/ 863600 h 3789680"/>
              <a:gd name="connsiteX2" fmla="*/ 518160 w 2763520"/>
              <a:gd name="connsiteY2" fmla="*/ 1198880 h 3789680"/>
              <a:gd name="connsiteX3" fmla="*/ 863600 w 2763520"/>
              <a:gd name="connsiteY3" fmla="*/ 1656080 h 3789680"/>
              <a:gd name="connsiteX4" fmla="*/ 548640 w 2763520"/>
              <a:gd name="connsiteY4" fmla="*/ 2164080 h 3789680"/>
              <a:gd name="connsiteX5" fmla="*/ 172720 w 2763520"/>
              <a:gd name="connsiteY5" fmla="*/ 2428240 h 3789680"/>
              <a:gd name="connsiteX6" fmla="*/ 91440 w 2763520"/>
              <a:gd name="connsiteY6" fmla="*/ 2783840 h 3789680"/>
              <a:gd name="connsiteX7" fmla="*/ 416560 w 2763520"/>
              <a:gd name="connsiteY7" fmla="*/ 3119120 h 3789680"/>
              <a:gd name="connsiteX8" fmla="*/ 2153920 w 2763520"/>
              <a:gd name="connsiteY8" fmla="*/ 3159760 h 3789680"/>
              <a:gd name="connsiteX9" fmla="*/ 2336800 w 2763520"/>
              <a:gd name="connsiteY9" fmla="*/ 3779520 h 3789680"/>
              <a:gd name="connsiteX10" fmla="*/ 2753360 w 2763520"/>
              <a:gd name="connsiteY10" fmla="*/ 3789680 h 3789680"/>
              <a:gd name="connsiteX11" fmla="*/ 2763520 w 2763520"/>
              <a:gd name="connsiteY11" fmla="*/ 2286000 h 3789680"/>
              <a:gd name="connsiteX12" fmla="*/ 1219200 w 2763520"/>
              <a:gd name="connsiteY12" fmla="*/ 1137920 h 3789680"/>
              <a:gd name="connsiteX13" fmla="*/ 1351280 w 2763520"/>
              <a:gd name="connsiteY13" fmla="*/ 111760 h 3789680"/>
              <a:gd name="connsiteX14" fmla="*/ 0 w 2763520"/>
              <a:gd name="connsiteY14" fmla="*/ 0 h 3789680"/>
              <a:gd name="connsiteX0" fmla="*/ 0 w 2763520"/>
              <a:gd name="connsiteY0" fmla="*/ 20320 h 3810000"/>
              <a:gd name="connsiteX1" fmla="*/ 142240 w 2763520"/>
              <a:gd name="connsiteY1" fmla="*/ 883920 h 3810000"/>
              <a:gd name="connsiteX2" fmla="*/ 518160 w 2763520"/>
              <a:gd name="connsiteY2" fmla="*/ 1219200 h 3810000"/>
              <a:gd name="connsiteX3" fmla="*/ 863600 w 2763520"/>
              <a:gd name="connsiteY3" fmla="*/ 1676400 h 3810000"/>
              <a:gd name="connsiteX4" fmla="*/ 548640 w 2763520"/>
              <a:gd name="connsiteY4" fmla="*/ 2184400 h 3810000"/>
              <a:gd name="connsiteX5" fmla="*/ 172720 w 2763520"/>
              <a:gd name="connsiteY5" fmla="*/ 2448560 h 3810000"/>
              <a:gd name="connsiteX6" fmla="*/ 91440 w 2763520"/>
              <a:gd name="connsiteY6" fmla="*/ 2804160 h 3810000"/>
              <a:gd name="connsiteX7" fmla="*/ 416560 w 2763520"/>
              <a:gd name="connsiteY7" fmla="*/ 3139440 h 3810000"/>
              <a:gd name="connsiteX8" fmla="*/ 2153920 w 2763520"/>
              <a:gd name="connsiteY8" fmla="*/ 3180080 h 3810000"/>
              <a:gd name="connsiteX9" fmla="*/ 2336800 w 2763520"/>
              <a:gd name="connsiteY9" fmla="*/ 3799840 h 3810000"/>
              <a:gd name="connsiteX10" fmla="*/ 2753360 w 2763520"/>
              <a:gd name="connsiteY10" fmla="*/ 3810000 h 3810000"/>
              <a:gd name="connsiteX11" fmla="*/ 2763520 w 2763520"/>
              <a:gd name="connsiteY11" fmla="*/ 2306320 h 3810000"/>
              <a:gd name="connsiteX12" fmla="*/ 1219200 w 2763520"/>
              <a:gd name="connsiteY12" fmla="*/ 1158240 h 3810000"/>
              <a:gd name="connsiteX13" fmla="*/ 1361440 w 2763520"/>
              <a:gd name="connsiteY13" fmla="*/ 0 h 3810000"/>
              <a:gd name="connsiteX14" fmla="*/ 0 w 2763520"/>
              <a:gd name="connsiteY14" fmla="*/ 20320 h 3810000"/>
              <a:gd name="connsiteX0" fmla="*/ 71120 w 2672080"/>
              <a:gd name="connsiteY0" fmla="*/ 142240 h 3810000"/>
              <a:gd name="connsiteX1" fmla="*/ 50800 w 2672080"/>
              <a:gd name="connsiteY1" fmla="*/ 883920 h 3810000"/>
              <a:gd name="connsiteX2" fmla="*/ 426720 w 2672080"/>
              <a:gd name="connsiteY2" fmla="*/ 1219200 h 3810000"/>
              <a:gd name="connsiteX3" fmla="*/ 772160 w 2672080"/>
              <a:gd name="connsiteY3" fmla="*/ 1676400 h 3810000"/>
              <a:gd name="connsiteX4" fmla="*/ 457200 w 2672080"/>
              <a:gd name="connsiteY4" fmla="*/ 2184400 h 3810000"/>
              <a:gd name="connsiteX5" fmla="*/ 81280 w 2672080"/>
              <a:gd name="connsiteY5" fmla="*/ 2448560 h 3810000"/>
              <a:gd name="connsiteX6" fmla="*/ 0 w 2672080"/>
              <a:gd name="connsiteY6" fmla="*/ 2804160 h 3810000"/>
              <a:gd name="connsiteX7" fmla="*/ 325120 w 2672080"/>
              <a:gd name="connsiteY7" fmla="*/ 3139440 h 3810000"/>
              <a:gd name="connsiteX8" fmla="*/ 2062480 w 2672080"/>
              <a:gd name="connsiteY8" fmla="*/ 3180080 h 3810000"/>
              <a:gd name="connsiteX9" fmla="*/ 2245360 w 2672080"/>
              <a:gd name="connsiteY9" fmla="*/ 3799840 h 3810000"/>
              <a:gd name="connsiteX10" fmla="*/ 2661920 w 2672080"/>
              <a:gd name="connsiteY10" fmla="*/ 3810000 h 3810000"/>
              <a:gd name="connsiteX11" fmla="*/ 2672080 w 2672080"/>
              <a:gd name="connsiteY11" fmla="*/ 2306320 h 3810000"/>
              <a:gd name="connsiteX12" fmla="*/ 1127760 w 2672080"/>
              <a:gd name="connsiteY12" fmla="*/ 1158240 h 3810000"/>
              <a:gd name="connsiteX13" fmla="*/ 1270000 w 2672080"/>
              <a:gd name="connsiteY13" fmla="*/ 0 h 3810000"/>
              <a:gd name="connsiteX14" fmla="*/ 71120 w 2672080"/>
              <a:gd name="connsiteY14" fmla="*/ 142240 h 3810000"/>
              <a:gd name="connsiteX0" fmla="*/ 0 w 2865120"/>
              <a:gd name="connsiteY0" fmla="*/ 0 h 3810000"/>
              <a:gd name="connsiteX1" fmla="*/ 243840 w 2865120"/>
              <a:gd name="connsiteY1" fmla="*/ 883920 h 3810000"/>
              <a:gd name="connsiteX2" fmla="*/ 619760 w 2865120"/>
              <a:gd name="connsiteY2" fmla="*/ 1219200 h 3810000"/>
              <a:gd name="connsiteX3" fmla="*/ 965200 w 2865120"/>
              <a:gd name="connsiteY3" fmla="*/ 1676400 h 3810000"/>
              <a:gd name="connsiteX4" fmla="*/ 650240 w 2865120"/>
              <a:gd name="connsiteY4" fmla="*/ 2184400 h 3810000"/>
              <a:gd name="connsiteX5" fmla="*/ 274320 w 2865120"/>
              <a:gd name="connsiteY5" fmla="*/ 2448560 h 3810000"/>
              <a:gd name="connsiteX6" fmla="*/ 193040 w 2865120"/>
              <a:gd name="connsiteY6" fmla="*/ 2804160 h 3810000"/>
              <a:gd name="connsiteX7" fmla="*/ 518160 w 2865120"/>
              <a:gd name="connsiteY7" fmla="*/ 3139440 h 3810000"/>
              <a:gd name="connsiteX8" fmla="*/ 2255520 w 2865120"/>
              <a:gd name="connsiteY8" fmla="*/ 3180080 h 3810000"/>
              <a:gd name="connsiteX9" fmla="*/ 2438400 w 2865120"/>
              <a:gd name="connsiteY9" fmla="*/ 3799840 h 3810000"/>
              <a:gd name="connsiteX10" fmla="*/ 2854960 w 2865120"/>
              <a:gd name="connsiteY10" fmla="*/ 3810000 h 3810000"/>
              <a:gd name="connsiteX11" fmla="*/ 2865120 w 2865120"/>
              <a:gd name="connsiteY11" fmla="*/ 2306320 h 3810000"/>
              <a:gd name="connsiteX12" fmla="*/ 1320800 w 2865120"/>
              <a:gd name="connsiteY12" fmla="*/ 1158240 h 3810000"/>
              <a:gd name="connsiteX13" fmla="*/ 1463040 w 2865120"/>
              <a:gd name="connsiteY13" fmla="*/ 0 h 3810000"/>
              <a:gd name="connsiteX14" fmla="*/ 0 w 2865120"/>
              <a:gd name="connsiteY14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5120" h="3810000">
                <a:moveTo>
                  <a:pt x="0" y="0"/>
                </a:moveTo>
                <a:lnTo>
                  <a:pt x="243840" y="883920"/>
                </a:lnTo>
                <a:lnTo>
                  <a:pt x="619760" y="1219200"/>
                </a:lnTo>
                <a:lnTo>
                  <a:pt x="965200" y="1676400"/>
                </a:lnTo>
                <a:lnTo>
                  <a:pt x="650240" y="2184400"/>
                </a:lnTo>
                <a:lnTo>
                  <a:pt x="274320" y="2448560"/>
                </a:lnTo>
                <a:lnTo>
                  <a:pt x="193040" y="2804160"/>
                </a:lnTo>
                <a:lnTo>
                  <a:pt x="518160" y="3139440"/>
                </a:lnTo>
                <a:lnTo>
                  <a:pt x="2255520" y="3180080"/>
                </a:lnTo>
                <a:lnTo>
                  <a:pt x="2438400" y="3799840"/>
                </a:lnTo>
                <a:lnTo>
                  <a:pt x="2854960" y="3810000"/>
                </a:lnTo>
                <a:cubicBezTo>
                  <a:pt x="2858347" y="3308773"/>
                  <a:pt x="2861733" y="2807547"/>
                  <a:pt x="2865120" y="2306320"/>
                </a:cubicBezTo>
                <a:cubicBezTo>
                  <a:pt x="2678853" y="1845733"/>
                  <a:pt x="1556173" y="1520613"/>
                  <a:pt x="1320800" y="1158240"/>
                </a:cubicBezTo>
                <a:cubicBezTo>
                  <a:pt x="1085427" y="795867"/>
                  <a:pt x="1735667" y="171027"/>
                  <a:pt x="1463040" y="0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 rot="21420638">
            <a:off x="6120898" y="3317730"/>
            <a:ext cx="1370770" cy="990600"/>
            <a:chOff x="5740400" y="2754923"/>
            <a:chExt cx="914400" cy="914400"/>
          </a:xfrm>
        </p:grpSpPr>
        <p:sp>
          <p:nvSpPr>
            <p:cNvPr id="10" name="Arc 9"/>
            <p:cNvSpPr/>
            <p:nvPr/>
          </p:nvSpPr>
          <p:spPr>
            <a:xfrm>
              <a:off x="5740400" y="2754923"/>
              <a:ext cx="914400" cy="914400"/>
            </a:xfrm>
            <a:prstGeom prst="arc">
              <a:avLst>
                <a:gd name="adj1" fmla="val 12871187"/>
                <a:gd name="adj2" fmla="val 1967843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>
              <a:endCxn id="10" idx="2"/>
            </p:cNvCxnSpPr>
            <p:nvPr/>
          </p:nvCxnSpPr>
          <p:spPr>
            <a:xfrm rot="179362">
              <a:off x="6482700" y="2870386"/>
              <a:ext cx="61392" cy="40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 rot="10800000">
            <a:off x="6096830" y="2667000"/>
            <a:ext cx="1370770" cy="990600"/>
            <a:chOff x="5740400" y="2754923"/>
            <a:chExt cx="914400" cy="914400"/>
          </a:xfrm>
        </p:grpSpPr>
        <p:sp>
          <p:nvSpPr>
            <p:cNvPr id="122" name="Arc 121"/>
            <p:cNvSpPr/>
            <p:nvPr/>
          </p:nvSpPr>
          <p:spPr>
            <a:xfrm>
              <a:off x="5740400" y="2754923"/>
              <a:ext cx="914400" cy="914400"/>
            </a:xfrm>
            <a:prstGeom prst="arc">
              <a:avLst>
                <a:gd name="adj1" fmla="val 12871187"/>
                <a:gd name="adj2" fmla="val 1967843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/>
            <p:cNvCxnSpPr>
              <a:endCxn id="122" idx="2"/>
            </p:cNvCxnSpPr>
            <p:nvPr/>
          </p:nvCxnSpPr>
          <p:spPr>
            <a:xfrm rot="179362">
              <a:off x="6482700" y="2870386"/>
              <a:ext cx="61392" cy="40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>
            <a:off x="5257800" y="2590800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32252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505200"/>
                <a:ext cx="32733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5257801" y="2057400"/>
            <a:ext cx="3124199" cy="498343"/>
            <a:chOff x="5257801" y="2057400"/>
            <a:chExt cx="3124199" cy="498343"/>
          </a:xfrm>
        </p:grpSpPr>
        <p:cxnSp>
          <p:nvCxnSpPr>
            <p:cNvPr id="147" name="Straight Arrow Connector 146"/>
            <p:cNvCxnSpPr/>
            <p:nvPr/>
          </p:nvCxnSpPr>
          <p:spPr>
            <a:xfrm flipH="1">
              <a:off x="5257801" y="2057400"/>
              <a:ext cx="1371599" cy="4983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6934200" y="2057400"/>
              <a:ext cx="144780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235482" y="5334000"/>
            <a:ext cx="3070319" cy="457200"/>
            <a:chOff x="5235482" y="5334000"/>
            <a:chExt cx="3070319" cy="457200"/>
          </a:xfrm>
        </p:grpSpPr>
        <p:cxnSp>
          <p:nvCxnSpPr>
            <p:cNvPr id="149" name="Straight Arrow Connector 148"/>
            <p:cNvCxnSpPr>
              <a:endCxn id="65" idx="6"/>
            </p:cNvCxnSpPr>
            <p:nvPr/>
          </p:nvCxnSpPr>
          <p:spPr>
            <a:xfrm flipH="1">
              <a:off x="6934200" y="5334000"/>
              <a:ext cx="13716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65" idx="2"/>
            </p:cNvCxnSpPr>
            <p:nvPr/>
          </p:nvCxnSpPr>
          <p:spPr>
            <a:xfrm>
              <a:off x="5235482" y="5387882"/>
              <a:ext cx="1393918" cy="403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50" y="4953000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99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Try to internalize the solution of the two problems we solved in this lecture.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These </a:t>
            </a:r>
            <a:r>
              <a:rPr lang="en-US" sz="2000"/>
              <a:t>are non-trivial </a:t>
            </a:r>
            <a:r>
              <a:rPr lang="en-US" sz="2000" dirty="0"/>
              <a:t>applications of </a:t>
            </a:r>
            <a:r>
              <a:rPr lang="en-US" sz="2000" b="1" dirty="0"/>
              <a:t>max flow </a:t>
            </a:r>
            <a:r>
              <a:rPr lang="en-US" sz="2000" dirty="0"/>
              <a:t>and </a:t>
            </a:r>
            <a:r>
              <a:rPr lang="en-US" sz="2000" b="1" dirty="0"/>
              <a:t>min-cut</a:t>
            </a:r>
            <a:r>
              <a:rPr lang="en-US" sz="2000" dirty="0"/>
              <a:t>. 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94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 build="p"/>
      <p:bldP spid="30" grpId="0" animBg="1"/>
      <p:bldP spid="52" grpId="0"/>
      <p:bldP spid="57" grpId="0" animBg="1"/>
      <p:bldP spid="58" grpId="0" animBg="1"/>
      <p:bldP spid="5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  </a:t>
                </a:r>
                <a:r>
                  <a:rPr lang="en-US" sz="1800" b="1" dirty="0"/>
                  <a:t>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Capacity 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Min-cut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Cut of </a:t>
                </a:r>
                <a:r>
                  <a:rPr lang="en-US" sz="1800" u="sng" dirty="0"/>
                  <a:t>least capacity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2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42280" y="4756666"/>
            <a:ext cx="1828800" cy="216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Ribbon 54"/>
          <p:cNvSpPr/>
          <p:nvPr/>
        </p:nvSpPr>
        <p:spPr>
          <a:xfrm>
            <a:off x="1636697" y="5656350"/>
            <a:ext cx="5830903" cy="89685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Note</a:t>
            </a:r>
            <a:r>
              <a:rPr lang="en-US" dirty="0">
                <a:solidFill>
                  <a:srgbClr val="002060"/>
                </a:solidFill>
              </a:rPr>
              <a:t>: capacity of </a:t>
            </a:r>
            <a:r>
              <a:rPr lang="en-US" u="sng" dirty="0">
                <a:solidFill>
                  <a:srgbClr val="002060"/>
                </a:solidFill>
              </a:rPr>
              <a:t>only outgoing edges</a:t>
            </a:r>
            <a:r>
              <a:rPr lang="en-US" dirty="0">
                <a:solidFill>
                  <a:srgbClr val="002060"/>
                </a:solidFill>
              </a:rPr>
              <a:t> is considered in capacity of a cut.</a:t>
            </a:r>
          </a:p>
        </p:txBody>
      </p:sp>
    </p:spTree>
    <p:extLst>
      <p:ext uri="{BB962C8B-B14F-4D97-AF65-F5344CB8AC3E}">
        <p14:creationId xmlns:p14="http://schemas.microsoft.com/office/powerpoint/2010/main" val="12992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2" grpId="0" animBg="1"/>
      <p:bldP spid="55" grpId="0" animBg="1"/>
      <p:bldP spid="5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Min-cut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network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source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sink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b="1" dirty="0"/>
                  <a:t>maximum value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flow is equal to 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75674" y="3440668"/>
            <a:ext cx="241572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capacity of </a:t>
            </a:r>
            <a:r>
              <a:rPr lang="en-US" b="1" dirty="0"/>
              <a:t>min-cut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88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Application of </a:t>
            </a:r>
            <a:r>
              <a:rPr lang="en-US" sz="2800" dirty="0">
                <a:solidFill>
                  <a:srgbClr val="C00000"/>
                </a:solidFill>
              </a:rPr>
              <a:t>min-cut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Selection of </a:t>
            </a:r>
            <a:r>
              <a:rPr lang="en-US" sz="2800" b="1" dirty="0">
                <a:solidFill>
                  <a:srgbClr val="0070C0"/>
                </a:solidFill>
              </a:rPr>
              <a:t>Projects</a:t>
            </a:r>
            <a:r>
              <a:rPr lang="en-US" sz="2800" b="1" dirty="0">
                <a:solidFill>
                  <a:schemeClr val="tx1"/>
                </a:solidFill>
              </a:rPr>
              <a:t> for </a:t>
            </a:r>
            <a:r>
              <a:rPr lang="en-US" sz="2800" b="1" dirty="0">
                <a:solidFill>
                  <a:srgbClr val="0070C0"/>
                </a:solidFill>
              </a:rPr>
              <a:t>maximum profit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Example of Project Selection: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14600"/>
            <a:ext cx="4397534" cy="29170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29000" y="92458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Open Pit Mining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25029" y="1676400"/>
            <a:ext cx="345197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Mines are not always underground</a:t>
            </a:r>
          </a:p>
        </p:txBody>
      </p:sp>
    </p:spTree>
    <p:extLst>
      <p:ext uri="{BB962C8B-B14F-4D97-AF65-F5344CB8AC3E}">
        <p14:creationId xmlns:p14="http://schemas.microsoft.com/office/powerpoint/2010/main" val="132214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Example of Project Selection:</a:t>
            </a:r>
            <a:br>
              <a:rPr lang="en-US" sz="3200" b="1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2377281"/>
            <a:ext cx="5429250" cy="2971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92458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Open Pit Mining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7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Example of Project Selection:</a:t>
            </a:r>
            <a:br>
              <a:rPr lang="en-US" sz="3200" b="1" dirty="0"/>
            </a:br>
            <a:r>
              <a:rPr lang="en-US" sz="3200" b="1" dirty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Slabs with </a:t>
            </a:r>
            <a:r>
              <a:rPr lang="en-US" sz="1800" b="1" dirty="0">
                <a:solidFill>
                  <a:srgbClr val="0070C0"/>
                </a:solidFill>
              </a:rPr>
              <a:t>profit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Different shades of blue   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 different amount of profit</a:t>
            </a:r>
            <a:endParaRPr lang="en-US" sz="1800" dirty="0"/>
          </a:p>
        </p:txBody>
      </p:sp>
      <p:sp>
        <p:nvSpPr>
          <p:cNvPr id="28" name="Content Placeholder 2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Slabs with </a:t>
            </a:r>
            <a:r>
              <a:rPr lang="en-US" sz="1800" b="1" dirty="0">
                <a:solidFill>
                  <a:srgbClr val="C00000"/>
                </a:solidFill>
              </a:rPr>
              <a:t>cost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Different shades of red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 different amount of cost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32004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2286000"/>
            <a:ext cx="914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2286000"/>
            <a:ext cx="2438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200400"/>
            <a:ext cx="14478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8400" y="2286000"/>
            <a:ext cx="9144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3657600"/>
            <a:ext cx="1295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2743200"/>
            <a:ext cx="9144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5600" y="2743200"/>
            <a:ext cx="6096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6800" y="3200400"/>
            <a:ext cx="13716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3657600"/>
            <a:ext cx="2057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0" y="2743200"/>
            <a:ext cx="12192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2286000"/>
            <a:ext cx="18288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4400" y="2743200"/>
            <a:ext cx="19812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43600" y="2286000"/>
            <a:ext cx="16002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0" y="3200400"/>
            <a:ext cx="2057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38800" y="2743200"/>
            <a:ext cx="1600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19400" y="3657600"/>
            <a:ext cx="9144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38800" y="3657600"/>
            <a:ext cx="9144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48000" y="4114800"/>
            <a:ext cx="9144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62400" y="4114800"/>
            <a:ext cx="914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33600" y="4114800"/>
            <a:ext cx="9144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76800" y="4114800"/>
            <a:ext cx="914400" cy="457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09600" y="5562600"/>
            <a:ext cx="1828800" cy="228600"/>
            <a:chOff x="609600" y="5562600"/>
            <a:chExt cx="1828800" cy="228600"/>
          </a:xfrm>
        </p:grpSpPr>
        <p:sp>
          <p:nvSpPr>
            <p:cNvPr id="29" name="Rectangle 28"/>
            <p:cNvSpPr/>
            <p:nvPr/>
          </p:nvSpPr>
          <p:spPr>
            <a:xfrm>
              <a:off x="609600" y="5562600"/>
              <a:ext cx="457200" cy="228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95400" y="5562600"/>
              <a:ext cx="457200" cy="228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5562600"/>
              <a:ext cx="457200" cy="2286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24400" y="5562600"/>
            <a:ext cx="2438400" cy="228600"/>
            <a:chOff x="4724400" y="5562600"/>
            <a:chExt cx="2438400" cy="228600"/>
          </a:xfrm>
        </p:grpSpPr>
        <p:sp>
          <p:nvSpPr>
            <p:cNvPr id="33" name="Rectangle 32"/>
            <p:cNvSpPr/>
            <p:nvPr/>
          </p:nvSpPr>
          <p:spPr>
            <a:xfrm>
              <a:off x="4724400" y="5562600"/>
              <a:ext cx="457200" cy="2286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34000" y="5562600"/>
              <a:ext cx="457200" cy="228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19800" y="5562600"/>
              <a:ext cx="4572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705600" y="55626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>
            <a:off x="4572000" y="37338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4572000" y="3352800"/>
            <a:ext cx="1676400" cy="152400"/>
            <a:chOff x="4572000" y="3352800"/>
            <a:chExt cx="1676400" cy="152400"/>
          </a:xfrm>
        </p:grpSpPr>
        <p:sp>
          <p:nvSpPr>
            <p:cNvPr id="40" name="Oval 39"/>
            <p:cNvSpPr/>
            <p:nvPr/>
          </p:nvSpPr>
          <p:spPr>
            <a:xfrm>
              <a:off x="4572000" y="335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335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191000" y="2895600"/>
            <a:ext cx="2209800" cy="152400"/>
            <a:chOff x="4191000" y="2895600"/>
            <a:chExt cx="2209800" cy="152400"/>
          </a:xfrm>
        </p:grpSpPr>
        <p:sp>
          <p:nvSpPr>
            <p:cNvPr id="42" name="Oval 41"/>
            <p:cNvSpPr/>
            <p:nvPr/>
          </p:nvSpPr>
          <p:spPr>
            <a:xfrm>
              <a:off x="62484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816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1910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810000" y="2438400"/>
            <a:ext cx="3048000" cy="152400"/>
            <a:chOff x="3810000" y="2438400"/>
            <a:chExt cx="3048000" cy="152400"/>
          </a:xfrm>
        </p:grpSpPr>
        <p:sp>
          <p:nvSpPr>
            <p:cNvPr id="45" name="Oval 44"/>
            <p:cNvSpPr/>
            <p:nvPr/>
          </p:nvSpPr>
          <p:spPr>
            <a:xfrm>
              <a:off x="3810000" y="2438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05400" y="2438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705600" y="2438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648200" y="3505200"/>
            <a:ext cx="1524000" cy="358682"/>
            <a:chOff x="4648200" y="3505200"/>
            <a:chExt cx="1524000" cy="358682"/>
          </a:xfrm>
        </p:grpSpPr>
        <p:cxnSp>
          <p:nvCxnSpPr>
            <p:cNvPr id="48" name="Straight Arrow Connector 47"/>
            <p:cNvCxnSpPr>
              <a:stCxn id="39" idx="0"/>
              <a:endCxn id="40" idx="4"/>
            </p:cNvCxnSpPr>
            <p:nvPr/>
          </p:nvCxnSpPr>
          <p:spPr>
            <a:xfrm flipV="1">
              <a:off x="4648200" y="3505200"/>
              <a:ext cx="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9" idx="5"/>
            </p:cNvCxnSpPr>
            <p:nvPr/>
          </p:nvCxnSpPr>
          <p:spPr>
            <a:xfrm flipV="1">
              <a:off x="4702082" y="3505200"/>
              <a:ext cx="1470118" cy="3586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886200" y="2568482"/>
            <a:ext cx="2857500" cy="403318"/>
            <a:chOff x="3886200" y="2568482"/>
            <a:chExt cx="2857500" cy="403318"/>
          </a:xfrm>
        </p:grpSpPr>
        <p:cxnSp>
          <p:nvCxnSpPr>
            <p:cNvPr id="60" name="Straight Arrow Connector 59"/>
            <p:cNvCxnSpPr>
              <a:stCxn id="42" idx="7"/>
            </p:cNvCxnSpPr>
            <p:nvPr/>
          </p:nvCxnSpPr>
          <p:spPr>
            <a:xfrm flipV="1">
              <a:off x="6378482" y="2590800"/>
              <a:ext cx="365218" cy="327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2" idx="2"/>
              <a:endCxn id="46" idx="5"/>
            </p:cNvCxnSpPr>
            <p:nvPr/>
          </p:nvCxnSpPr>
          <p:spPr>
            <a:xfrm flipH="1" flipV="1">
              <a:off x="5235482" y="2568482"/>
              <a:ext cx="1012918" cy="4033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4" idx="7"/>
              <a:endCxn id="46" idx="3"/>
            </p:cNvCxnSpPr>
            <p:nvPr/>
          </p:nvCxnSpPr>
          <p:spPr>
            <a:xfrm flipV="1">
              <a:off x="4321082" y="2568482"/>
              <a:ext cx="806636" cy="349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4" idx="0"/>
            </p:cNvCxnSpPr>
            <p:nvPr/>
          </p:nvCxnSpPr>
          <p:spPr>
            <a:xfrm flipH="1" flipV="1">
              <a:off x="3886200" y="2590800"/>
              <a:ext cx="3810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43" idx="0"/>
            </p:cNvCxnSpPr>
            <p:nvPr/>
          </p:nvCxnSpPr>
          <p:spPr>
            <a:xfrm flipH="1" flipV="1">
              <a:off x="5181600" y="2590800"/>
              <a:ext cx="762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321082" y="3025682"/>
            <a:ext cx="2003518" cy="349436"/>
            <a:chOff x="4321082" y="3025682"/>
            <a:chExt cx="2003518" cy="349436"/>
          </a:xfrm>
        </p:grpSpPr>
        <p:cxnSp>
          <p:nvCxnSpPr>
            <p:cNvPr id="54" name="Straight Arrow Connector 53"/>
            <p:cNvCxnSpPr>
              <a:endCxn id="42" idx="4"/>
            </p:cNvCxnSpPr>
            <p:nvPr/>
          </p:nvCxnSpPr>
          <p:spPr>
            <a:xfrm flipV="1">
              <a:off x="6172200" y="3048000"/>
              <a:ext cx="1524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1" idx="1"/>
              <a:endCxn id="43" idx="5"/>
            </p:cNvCxnSpPr>
            <p:nvPr/>
          </p:nvCxnSpPr>
          <p:spPr>
            <a:xfrm flipH="1" flipV="1">
              <a:off x="5311682" y="3025682"/>
              <a:ext cx="806636" cy="349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0" idx="7"/>
              <a:endCxn id="43" idx="3"/>
            </p:cNvCxnSpPr>
            <p:nvPr/>
          </p:nvCxnSpPr>
          <p:spPr>
            <a:xfrm flipV="1">
              <a:off x="4702082" y="3025682"/>
              <a:ext cx="501836" cy="349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40" idx="1"/>
              <a:endCxn id="44" idx="5"/>
            </p:cNvCxnSpPr>
            <p:nvPr/>
          </p:nvCxnSpPr>
          <p:spPr>
            <a:xfrm flipH="1" flipV="1">
              <a:off x="4321082" y="3025682"/>
              <a:ext cx="273236" cy="349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Line Callout 2 87"/>
          <p:cNvSpPr/>
          <p:nvPr/>
        </p:nvSpPr>
        <p:spPr>
          <a:xfrm>
            <a:off x="6248400" y="4343400"/>
            <a:ext cx="2362200" cy="612648"/>
          </a:xfrm>
          <a:prstGeom prst="borderCallout2">
            <a:avLst>
              <a:gd name="adj1" fmla="val 45284"/>
              <a:gd name="adj2" fmla="val -1021"/>
              <a:gd name="adj3" fmla="val 45284"/>
              <a:gd name="adj4" fmla="val -20538"/>
              <a:gd name="adj5" fmla="val -78213"/>
              <a:gd name="adj6" fmla="val -66452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 extract this slab rich in aluminum, you need to extract all slabs lying above it.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29000" y="92458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Open Pit Mining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71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 uiExpand="1" build="p"/>
      <p:bldP spid="39" grpId="0" animBg="1"/>
      <p:bldP spid="8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17844</TotalTime>
  <Words>1474</Words>
  <Application>Microsoft Macintosh PowerPoint</Application>
  <PresentationFormat>On-screen Show (4:3)</PresentationFormat>
  <Paragraphs>409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Design and Analysis of Algorithms CS345 </vt:lpstr>
      <vt:lpstr>Applications of Min-cut</vt:lpstr>
      <vt:lpstr>s-t cut</vt:lpstr>
      <vt:lpstr>s-t cut</vt:lpstr>
      <vt:lpstr>Min-cut</vt:lpstr>
      <vt:lpstr>Application of min-cut</vt:lpstr>
      <vt:lpstr>Example of Project Selection: </vt:lpstr>
      <vt:lpstr>Example of Project Selection: </vt:lpstr>
      <vt:lpstr>Example of Project Selection:  </vt:lpstr>
      <vt:lpstr>Project Selection Problem</vt:lpstr>
      <vt:lpstr>Project Selection Problem</vt:lpstr>
      <vt:lpstr>Project Selection Problem</vt:lpstr>
      <vt:lpstr>Project Selection Problem</vt:lpstr>
      <vt:lpstr>Project Selection Problem</vt:lpstr>
      <vt:lpstr>Project Selection Problem</vt:lpstr>
      <vt:lpstr>Application of Min-CUT (summary of steps)</vt:lpstr>
      <vt:lpstr>Application  2 of Min-CUT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Image Segmentation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1481</cp:revision>
  <dcterms:created xsi:type="dcterms:W3CDTF">2011-12-03T04:13:03Z</dcterms:created>
  <dcterms:modified xsi:type="dcterms:W3CDTF">2024-10-03T13:00:07Z</dcterms:modified>
</cp:coreProperties>
</file>