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274" r:id="rId2"/>
    <p:sldId id="483" r:id="rId3"/>
    <p:sldId id="526" r:id="rId4"/>
    <p:sldId id="488" r:id="rId5"/>
    <p:sldId id="489" r:id="rId6"/>
    <p:sldId id="490" r:id="rId7"/>
    <p:sldId id="497" r:id="rId8"/>
    <p:sldId id="499" r:id="rId9"/>
    <p:sldId id="509" r:id="rId10"/>
    <p:sldId id="496" r:id="rId11"/>
    <p:sldId id="494" r:id="rId12"/>
    <p:sldId id="521" r:id="rId13"/>
    <p:sldId id="514" r:id="rId14"/>
    <p:sldId id="493" r:id="rId15"/>
    <p:sldId id="495" r:id="rId16"/>
    <p:sldId id="500" r:id="rId17"/>
    <p:sldId id="502" r:id="rId18"/>
    <p:sldId id="505" r:id="rId19"/>
    <p:sldId id="515" r:id="rId20"/>
    <p:sldId id="503" r:id="rId21"/>
    <p:sldId id="506" r:id="rId22"/>
    <p:sldId id="524" r:id="rId23"/>
    <p:sldId id="516" r:id="rId24"/>
    <p:sldId id="518" r:id="rId25"/>
    <p:sldId id="508" r:id="rId26"/>
    <p:sldId id="517" r:id="rId27"/>
    <p:sldId id="501" r:id="rId28"/>
    <p:sldId id="51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4DD0D-9AE0-814B-A8B1-8F52C4D7392D}" v="33" dt="2024-10-16T02:50:43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20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C7206CB1-17D4-724D-AA71-2F8446DA09AB}"/>
    <pc:docChg chg="modSld">
      <pc:chgData name="Raghunath Tewari" userId="2638bdda-d406-4938-a2a6-e4e967acb772" providerId="ADAL" clId="{C7206CB1-17D4-724D-AA71-2F8446DA09AB}" dt="2024-09-25T17:25:15.190" v="11" actId="20577"/>
      <pc:docMkLst>
        <pc:docMk/>
      </pc:docMkLst>
      <pc:sldChg chg="modSp mod">
        <pc:chgData name="Raghunath Tewari" userId="2638bdda-d406-4938-a2a6-e4e967acb772" providerId="ADAL" clId="{C7206CB1-17D4-724D-AA71-2F8446DA09AB}" dt="2024-09-25T17:25:15.190" v="11" actId="20577"/>
        <pc:sldMkLst>
          <pc:docMk/>
          <pc:sldMk cId="0" sldId="274"/>
        </pc:sldMkLst>
        <pc:spChg chg="mod">
          <ac:chgData name="Raghunath Tewari" userId="2638bdda-d406-4938-a2a6-e4e967acb772" providerId="ADAL" clId="{C7206CB1-17D4-724D-AA71-2F8446DA09AB}" dt="2024-09-25T17:25:09.989" v="9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C7206CB1-17D4-724D-AA71-2F8446DA09AB}" dt="2024-09-25T17:25:15.190" v="11" actId="20577"/>
          <ac:spMkLst>
            <pc:docMk/>
            <pc:sldMk cId="0" sldId="274"/>
            <ac:spMk id="3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4CA4DD0D-9AE0-814B-A8B1-8F52C4D7392D}"/>
    <pc:docChg chg="custSel delSld modSld">
      <pc:chgData name="Raghunath Tewari" userId="2638bdda-d406-4938-a2a6-e4e967acb772" providerId="ADAL" clId="{4CA4DD0D-9AE0-814B-A8B1-8F52C4D7392D}" dt="2024-10-16T02:50:43.895" v="43" actId="20577"/>
      <pc:docMkLst>
        <pc:docMk/>
      </pc:docMkLst>
      <pc:sldChg chg="modSp">
        <pc:chgData name="Raghunath Tewari" userId="2638bdda-d406-4938-a2a6-e4e967acb772" providerId="ADAL" clId="{4CA4DD0D-9AE0-814B-A8B1-8F52C4D7392D}" dt="2024-10-16T01:46:24.010" v="35" actId="20577"/>
        <pc:sldMkLst>
          <pc:docMk/>
          <pc:sldMk cId="842357477" sldId="501"/>
        </pc:sldMkLst>
        <pc:spChg chg="mod">
          <ac:chgData name="Raghunath Tewari" userId="2638bdda-d406-4938-a2a6-e4e967acb772" providerId="ADAL" clId="{4CA4DD0D-9AE0-814B-A8B1-8F52C4D7392D}" dt="2024-10-16T01:46:24.010" v="35" actId="20577"/>
          <ac:spMkLst>
            <pc:docMk/>
            <pc:sldMk cId="842357477" sldId="501"/>
            <ac:spMk id="43" creationId="{00000000-0000-0000-0000-000000000000}"/>
          </ac:spMkLst>
        </pc:spChg>
      </pc:sldChg>
      <pc:sldChg chg="modSp modAnim">
        <pc:chgData name="Raghunath Tewari" userId="2638bdda-d406-4938-a2a6-e4e967acb772" providerId="ADAL" clId="{4CA4DD0D-9AE0-814B-A8B1-8F52C4D7392D}" dt="2024-10-16T02:50:43.895" v="43" actId="20577"/>
        <pc:sldMkLst>
          <pc:docMk/>
          <pc:sldMk cId="3604757749" sldId="519"/>
        </pc:sldMkLst>
        <pc:spChg chg="mod">
          <ac:chgData name="Raghunath Tewari" userId="2638bdda-d406-4938-a2a6-e4e967acb772" providerId="ADAL" clId="{4CA4DD0D-9AE0-814B-A8B1-8F52C4D7392D}" dt="2024-10-16T02:50:43.895" v="43" actId="20577"/>
          <ac:spMkLst>
            <pc:docMk/>
            <pc:sldMk cId="3604757749" sldId="519"/>
            <ac:spMk id="3" creationId="{00000000-0000-0000-0000-000000000000}"/>
          </ac:spMkLst>
        </pc:spChg>
      </pc:sldChg>
      <pc:sldChg chg="del">
        <pc:chgData name="Raghunath Tewari" userId="2638bdda-d406-4938-a2a6-e4e967acb772" providerId="ADAL" clId="{4CA4DD0D-9AE0-814B-A8B1-8F52C4D7392D}" dt="2024-10-15T13:56:56.131" v="9" actId="2696"/>
        <pc:sldMkLst>
          <pc:docMk/>
          <pc:sldMk cId="3016247182" sldId="534"/>
        </pc:sldMkLst>
      </pc:sldChg>
      <pc:sldChg chg="delSp modSp del mod">
        <pc:chgData name="Raghunath Tewari" userId="2638bdda-d406-4938-a2a6-e4e967acb772" providerId="ADAL" clId="{4CA4DD0D-9AE0-814B-A8B1-8F52C4D7392D}" dt="2024-10-15T15:29:28.257" v="10" actId="2696"/>
        <pc:sldMkLst>
          <pc:docMk/>
          <pc:sldMk cId="3556128194" sldId="535"/>
        </pc:sldMkLst>
        <pc:spChg chg="del">
          <ac:chgData name="Raghunath Tewari" userId="2638bdda-d406-4938-a2a6-e4e967acb772" providerId="ADAL" clId="{4CA4DD0D-9AE0-814B-A8B1-8F52C4D7392D}" dt="2024-10-14T21:15:58.474" v="6" actId="478"/>
          <ac:spMkLst>
            <pc:docMk/>
            <pc:sldMk cId="3556128194" sldId="535"/>
            <ac:spMk id="34" creationId="{00000000-0000-0000-0000-000000000000}"/>
          </ac:spMkLst>
        </pc:spChg>
        <pc:spChg chg="mod">
          <ac:chgData name="Raghunath Tewari" userId="2638bdda-d406-4938-a2a6-e4e967acb772" providerId="ADAL" clId="{4CA4DD0D-9AE0-814B-A8B1-8F52C4D7392D}" dt="2024-10-14T21:16:03.118" v="8" actId="1035"/>
          <ac:spMkLst>
            <pc:docMk/>
            <pc:sldMk cId="3556128194" sldId="535"/>
            <ac:spMk id="4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8.png"/><Relationship Id="rId7" Type="http://schemas.openxmlformats.org/officeDocument/2006/relationships/image" Target="../media/image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411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7" Type="http://schemas.openxmlformats.org/officeDocument/2006/relationships/image" Target="../media/image14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1.png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0.png"/><Relationship Id="rId21" Type="http://schemas.openxmlformats.org/officeDocument/2006/relationships/image" Target="../media/image32.png"/><Relationship Id="rId7" Type="http://schemas.openxmlformats.org/officeDocument/2006/relationships/image" Target="../media/image14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0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.png"/><Relationship Id="rId5" Type="http://schemas.openxmlformats.org/officeDocument/2006/relationships/image" Target="../media/image120.png"/><Relationship Id="rId15" Type="http://schemas.openxmlformats.org/officeDocument/2006/relationships/image" Target="../media/image22.png"/><Relationship Id="rId10" Type="http://schemas.openxmlformats.org/officeDocument/2006/relationships/image" Target="../media/image171.png"/><Relationship Id="rId19" Type="http://schemas.openxmlformats.org/officeDocument/2006/relationships/image" Target="../media/image26.png"/><Relationship Id="rId4" Type="http://schemas.openxmlformats.org/officeDocument/2006/relationships/image" Target="../media/image111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7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2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25.png"/><Relationship Id="rId5" Type="http://schemas.openxmlformats.org/officeDocument/2006/relationships/image" Target="../media/image120.png"/><Relationship Id="rId10" Type="http://schemas.openxmlformats.org/officeDocument/2006/relationships/image" Target="../media/image24.png"/><Relationship Id="rId4" Type="http://schemas.openxmlformats.org/officeDocument/2006/relationships/image" Target="../media/image111.png"/><Relationship Id="rId9" Type="http://schemas.openxmlformats.org/officeDocument/2006/relationships/image" Target="../media/image170.png"/><Relationship Id="rId14" Type="http://schemas.openxmlformats.org/officeDocument/2006/relationships/image" Target="../media/image3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60.png"/><Relationship Id="rId21" Type="http://schemas.openxmlformats.org/officeDocument/2006/relationships/image" Target="../media/image52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50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2.png"/><Relationship Id="rId5" Type="http://schemas.openxmlformats.org/officeDocument/2006/relationships/image" Target="../media/image120.png"/><Relationship Id="rId15" Type="http://schemas.openxmlformats.org/officeDocument/2006/relationships/image" Target="../media/image46.png"/><Relationship Id="rId10" Type="http://schemas.openxmlformats.org/officeDocument/2006/relationships/image" Target="../media/image410.png"/><Relationship Id="rId19" Type="http://schemas.openxmlformats.org/officeDocument/2006/relationships/image" Target="../media/image50.png"/><Relationship Id="rId4" Type="http://schemas.openxmlformats.org/officeDocument/2006/relationships/image" Target="../media/image370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0.png"/><Relationship Id="rId7" Type="http://schemas.openxmlformats.org/officeDocument/2006/relationships/image" Target="../media/image56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23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332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360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12.png"/><Relationship Id="rId4" Type="http://schemas.openxmlformats.org/officeDocument/2006/relationships/image" Target="../media/image60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>
                <a:solidFill>
                  <a:srgbClr val="C00000"/>
                </a:solidFill>
              </a:rPr>
              <a:t>Lecture 27</a:t>
            </a: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>
                <a:solidFill>
                  <a:srgbClr val="7030A0"/>
                </a:solidFill>
              </a:rPr>
              <a:t>Amortized Analysis – II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(Application: Dynamic Table)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trivial</a:t>
                </a:r>
                <a:r>
                  <a:rPr lang="en-US" sz="3200" b="1" dirty="0"/>
                  <a:t> way to perform</a:t>
                </a:r>
                <a:br>
                  <a:rPr lang="en-US" sz="3200" b="1" dirty="0"/>
                </a:br>
                <a:r>
                  <a:rPr lang="en-US" sz="3200" b="1" dirty="0"/>
                  <a:t>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If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);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</a:t>
                </a:r>
                <a:r>
                  <a:rPr lang="en-US" sz="2000" dirty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Insert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insertions </a:t>
                </a:r>
                <a:r>
                  <a:rPr lang="en-US" sz="2000" dirty="0">
                    <a:sym typeface="Wingdings" pitchFamily="2" charset="2"/>
                  </a:rPr>
                  <a:t> 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16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71800" y="2743200"/>
            <a:ext cx="15869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// Table is full !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33400" y="5715000"/>
            <a:ext cx="76200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4431792" y="3048000"/>
                <a:ext cx="978408" cy="484632"/>
              </a:xfrm>
              <a:prstGeom prst="lef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048000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Left Arrow 11"/>
              <p:cNvSpPr/>
              <p:nvPr/>
            </p:nvSpPr>
            <p:spPr>
              <a:xfrm>
                <a:off x="2590800" y="3429000"/>
                <a:ext cx="978408" cy="484632"/>
              </a:xfrm>
              <a:prstGeom prst="lef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Left Arrow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429000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Ribbon 8"/>
          <p:cNvSpPr/>
          <p:nvPr/>
        </p:nvSpPr>
        <p:spPr>
          <a:xfrm>
            <a:off x="4558709" y="4191000"/>
            <a:ext cx="4280491" cy="12105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Idea: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Every time a table is full, create a new table of </a:t>
            </a:r>
            <a:r>
              <a:rPr lang="en-US" b="1" dirty="0">
                <a:solidFill>
                  <a:schemeClr val="tx1"/>
                </a:solidFill>
              </a:rPr>
              <a:t>double  the size.</a:t>
            </a:r>
          </a:p>
        </p:txBody>
      </p:sp>
    </p:spTree>
    <p:extLst>
      <p:ext uri="{BB962C8B-B14F-4D97-AF65-F5344CB8AC3E}">
        <p14:creationId xmlns:p14="http://schemas.microsoft.com/office/powerpoint/2010/main" val="369688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11" grpId="0" animBg="1"/>
      <p:bldP spid="12" grpId="0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/>
                  <a:t> way to perform</a:t>
                </a:r>
                <a:br>
                  <a:rPr lang="en-US" sz="3200" b="1" dirty="0"/>
                </a:br>
                <a:r>
                  <a:rPr lang="en-US" sz="3200" b="1" dirty="0"/>
                  <a:t>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If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free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);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</a:t>
                </a:r>
                <a:r>
                  <a:rPr lang="en-US" sz="2000" dirty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Insert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2743200"/>
            <a:ext cx="158690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// Table is full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59105" y="3135868"/>
                <a:ext cx="62709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05" y="3135868"/>
                <a:ext cx="62709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16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431792" y="3048000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048000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4419600" y="34777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477768"/>
                <a:ext cx="978408" cy="484632"/>
              </a:xfrm>
              <a:prstGeom prst="leftArrow">
                <a:avLst/>
              </a:prstGeom>
              <a:blipFill rotWithShape="1">
                <a:blip r:embed="rId6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Ribbon 8"/>
          <p:cNvSpPr/>
          <p:nvPr/>
        </p:nvSpPr>
        <p:spPr>
          <a:xfrm>
            <a:off x="3886201" y="4267200"/>
            <a:ext cx="4953000" cy="11343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table is at least </a:t>
            </a:r>
            <a:r>
              <a:rPr lang="en-US" b="1" dirty="0">
                <a:solidFill>
                  <a:schemeClr val="tx1"/>
                </a:solidFill>
              </a:rPr>
              <a:t>half-full </a:t>
            </a:r>
            <a:r>
              <a:rPr lang="en-US" dirty="0">
                <a:solidFill>
                  <a:schemeClr val="tx1"/>
                </a:solidFill>
              </a:rPr>
              <a:t>always.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 space utilization is at least 50%.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43200" y="1992868"/>
                <a:ext cx="62869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);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992868"/>
                <a:ext cx="628698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7767" t="-8197" r="-165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loud Callout 12"/>
          <p:cNvSpPr/>
          <p:nvPr/>
        </p:nvSpPr>
        <p:spPr>
          <a:xfrm>
            <a:off x="5715000" y="1371600"/>
            <a:ext cx="3048000" cy="993648"/>
          </a:xfrm>
          <a:prstGeom prst="cloudCallout">
            <a:avLst>
              <a:gd name="adj1" fmla="val -31837"/>
              <a:gd name="adj2" fmla="val 8737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Space utilization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10400" y="2379358"/>
                <a:ext cx="7184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𝟓𝟎</m:t>
                      </m:r>
                      <m:r>
                        <a:rPr lang="en-US" b="1" i="1" smtClean="0"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379358"/>
                <a:ext cx="71846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916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37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9" grpId="1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 flipH="1">
            <a:off x="838200" y="2209800"/>
            <a:ext cx="6629400" cy="381000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/>
                  <a:t> way to perform</a:t>
                </a:r>
                <a:br>
                  <a:rPr lang="en-US" sz="3200" b="1" dirty="0"/>
                </a:br>
                <a:r>
                  <a:rPr lang="en-US" sz="3200" b="1" dirty="0"/>
                  <a:t>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Content Placeholder 1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227342"/>
              </p:ext>
            </p:extLst>
          </p:nvPr>
        </p:nvGraphicFramePr>
        <p:xfrm>
          <a:off x="838193" y="6106160"/>
          <a:ext cx="7010406" cy="33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94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838200" y="1752600"/>
            <a:ext cx="7010400" cy="4267200"/>
            <a:chOff x="838200" y="1752600"/>
            <a:chExt cx="7010400" cy="42672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838200" y="1752600"/>
              <a:ext cx="0" cy="426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838200" y="6019800"/>
              <a:ext cx="7010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838200" y="5829300"/>
            <a:ext cx="6858000" cy="1905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00200" y="5486400"/>
            <a:ext cx="304800" cy="533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62200" y="5029200"/>
            <a:ext cx="304800" cy="990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62400" y="4152900"/>
            <a:ext cx="304800" cy="18669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86600" y="2362200"/>
            <a:ext cx="304800" cy="3657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600200" y="5193268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193268"/>
                <a:ext cx="344966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5455" r="-14286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362200" y="476684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766846"/>
                <a:ext cx="344966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1428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998434" y="3852446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434" y="3852446"/>
                <a:ext cx="344966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22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046434" y="2099846"/>
                <a:ext cx="4587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17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434" y="2099846"/>
                <a:ext cx="458779" cy="338554"/>
              </a:xfrm>
              <a:prstGeom prst="rect">
                <a:avLst/>
              </a:prstGeom>
              <a:blipFill rotWithShape="1">
                <a:blip r:embed="rId6"/>
                <a:stretch>
                  <a:fillRect t="-5357" r="-1066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9434" y="5638800"/>
                <a:ext cx="3449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34" y="5638800"/>
                <a:ext cx="344966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1403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0" y="1371600"/>
            <a:ext cx="246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cost per insertion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69534" y="64124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insertions</a:t>
            </a:r>
          </a:p>
        </p:txBody>
      </p:sp>
    </p:spTree>
    <p:extLst>
      <p:ext uri="{BB962C8B-B14F-4D97-AF65-F5344CB8AC3E}">
        <p14:creationId xmlns:p14="http://schemas.microsoft.com/office/powerpoint/2010/main" val="187115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30" grpId="0"/>
      <p:bldP spid="31" grpId="0"/>
      <p:bldP spid="32" grpId="0"/>
      <p:bldP spid="33" grpId="0"/>
      <p:bldP spid="34" grpId="0"/>
      <p:bldP spid="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Intuition</a:t>
                </a:r>
                <a:r>
                  <a:rPr lang="en-US" sz="3200" b="1" dirty="0"/>
                  <a:t> underlying efficiency of 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Once the table is full, we create a table of double the size.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ym typeface="Wingdings" panose="05000000000000000000" pitchFamily="2" charset="2"/>
                  </a:rPr>
                  <a:t></a:t>
                </a:r>
                <a:r>
                  <a:rPr lang="en-US" sz="2000" dirty="0"/>
                  <a:t> It will take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time for next </a:t>
                </a:r>
                <a:r>
                  <a:rPr lang="en-US" sz="2000" i="1" u="sng" dirty="0"/>
                  <a:t>many</a:t>
                </a:r>
                <a:r>
                  <a:rPr lang="en-US" sz="2000" dirty="0"/>
                  <a:t> insertions (filling up empty slots).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 the heavy operation (copying the table into new table) will occur </a:t>
                </a:r>
              </a:p>
              <a:p>
                <a:pPr marL="0" indent="0">
                  <a:buNone/>
                </a:pPr>
                <a:r>
                  <a:rPr lang="en-US" sz="2000" dirty="0"/>
                  <a:t>only whenever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just exceeds some power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You may give a simple analysis to show that time taken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insertions will be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0" indent="0">
                  <a:buNone/>
                </a:pPr>
                <a:r>
                  <a:rPr lang="en-US" sz="2000" dirty="0"/>
                  <a:t>But the aim here is to make you familiar with amortized analysis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3"/>
                <a:stretch>
                  <a:fillRect l="-690" t="-674" r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1371600" y="3657600"/>
                <a:ext cx="4876800" cy="1295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you relate it to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bit flips during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increments in a binary counter ? </a:t>
                </a: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657600"/>
                <a:ext cx="4876800" cy="1295400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23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72000" y="2514600"/>
                <a:ext cx="304800" cy="381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514600"/>
                <a:ext cx="304800" cy="381000"/>
              </a:xfrm>
              <a:prstGeom prst="rect">
                <a:avLst/>
              </a:prstGeom>
              <a:blipFill rotWithShape="1">
                <a:blip r:embed="rId2"/>
                <a:stretch>
                  <a:fillRect t="-6452" r="-28000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524000" y="25146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000" y="1524000"/>
            <a:ext cx="29718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br>
                  <a:rPr lang="en-US" sz="3200" b="1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53386"/>
              </p:ext>
            </p:extLst>
          </p:nvPr>
        </p:nvGraphicFramePr>
        <p:xfrm>
          <a:off x="1524000" y="153924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613346"/>
              </p:ext>
            </p:extLst>
          </p:nvPr>
        </p:nvGraphicFramePr>
        <p:xfrm>
          <a:off x="1524000" y="25146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28490000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Insert(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28490000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/>
                    <a:gridCol w="1371600"/>
                    <a:gridCol w="1371600"/>
                    <a:gridCol w="18288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682" r="-142857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3333" t="-5682" r="-133333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44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14369" y="1447800"/>
                <a:ext cx="172483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Before </a:t>
                </a:r>
                <a:r>
                  <a:rPr lang="en-US" b="1" dirty="0"/>
                  <a:t>Insert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1447800"/>
                <a:ext cx="172483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827" t="-8333" r="-600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39000" y="2514600"/>
                <a:ext cx="15799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After </a:t>
                </a:r>
                <a:r>
                  <a:rPr lang="en-US" b="1" dirty="0"/>
                  <a:t>Insert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514600"/>
                <a:ext cx="157998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475" t="-8333" r="-65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600" y="42788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1</a:t>
            </a:r>
            <a:r>
              <a:rPr lang="en-US" dirty="0"/>
              <a:t>: when table is not full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480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2</a:t>
            </a:r>
            <a:r>
              <a:rPr lang="en-US" dirty="0"/>
              <a:t>: when table is already full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loud Callout 30"/>
              <p:cNvSpPr/>
              <p:nvPr/>
            </p:nvSpPr>
            <p:spPr>
              <a:xfrm>
                <a:off x="3839736" y="5839942"/>
                <a:ext cx="3788376" cy="776716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1" name="Cloud Callout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5839942"/>
                <a:ext cx="3788376" cy="776716"/>
              </a:xfrm>
              <a:prstGeom prst="cloudCallou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0" y="5269468"/>
                <a:ext cx="323550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at any stage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size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69468"/>
                <a:ext cx="3235501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77" t="-8197" r="-32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76800" y="4800600"/>
                <a:ext cx="1175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00600"/>
                <a:ext cx="117532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69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17299" y="1535668"/>
                <a:ext cx="110799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9" y="1535668"/>
                <a:ext cx="110799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099" t="-8197" r="-98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400" y="2526268"/>
                <a:ext cx="102143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526268"/>
                <a:ext cx="1021433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190" t="-8197" r="-101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1524000" y="838200"/>
            <a:ext cx="2971800" cy="614536"/>
            <a:chOff x="1524000" y="838200"/>
            <a:chExt cx="2971800" cy="614536"/>
          </a:xfrm>
        </p:grpSpPr>
        <p:sp>
          <p:nvSpPr>
            <p:cNvPr id="37" name="Right Brace 36"/>
            <p:cNvSpPr/>
            <p:nvPr/>
          </p:nvSpPr>
          <p:spPr>
            <a:xfrm rot="16200000">
              <a:off x="2855031" y="-188032"/>
              <a:ext cx="309737" cy="29718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743200" y="838200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838200"/>
                  <a:ext cx="452368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333" r="-175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24000" y="2988404"/>
            <a:ext cx="3276600" cy="516796"/>
            <a:chOff x="1600202" y="1452736"/>
            <a:chExt cx="3276600" cy="516796"/>
          </a:xfrm>
        </p:grpSpPr>
        <p:sp>
          <p:nvSpPr>
            <p:cNvPr id="41" name="Right Brace 40"/>
            <p:cNvSpPr/>
            <p:nvPr/>
          </p:nvSpPr>
          <p:spPr>
            <a:xfrm rot="16200000" flipH="1">
              <a:off x="3104703" y="-51765"/>
              <a:ext cx="267597" cy="32766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791659" y="1600200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59" y="1600200"/>
                  <a:ext cx="865943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83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1524000" y="1828800"/>
            <a:ext cx="5410202" cy="685799"/>
            <a:chOff x="1524000" y="843136"/>
            <a:chExt cx="5410202" cy="685799"/>
          </a:xfrm>
        </p:grpSpPr>
        <p:sp>
          <p:nvSpPr>
            <p:cNvPr id="47" name="Right Brace 46"/>
            <p:cNvSpPr/>
            <p:nvPr/>
          </p:nvSpPr>
          <p:spPr>
            <a:xfrm rot="16200000">
              <a:off x="4036132" y="-1369134"/>
              <a:ext cx="385937" cy="54102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043432" y="843136"/>
                  <a:ext cx="590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432" y="843136"/>
                  <a:ext cx="59022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1340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65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loud Callout 31"/>
          <p:cNvSpPr/>
          <p:nvPr/>
        </p:nvSpPr>
        <p:spPr>
          <a:xfrm>
            <a:off x="4192030" y="5940552"/>
            <a:ext cx="4038600" cy="6888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there anything that has decreased  ?</a:t>
            </a:r>
          </a:p>
        </p:txBody>
      </p:sp>
      <p:sp>
        <p:nvSpPr>
          <p:cNvPr id="43" name="Down Ribbon 42"/>
          <p:cNvSpPr/>
          <p:nvPr/>
        </p:nvSpPr>
        <p:spPr>
          <a:xfrm>
            <a:off x="4089908" y="5980176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Look carefully the </a:t>
            </a:r>
            <a:r>
              <a:rPr lang="en-US" b="1" dirty="0">
                <a:solidFill>
                  <a:schemeClr val="tx1"/>
                </a:solidFill>
              </a:rPr>
              <a:t>Case 2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loud Callout 43"/>
              <p:cNvSpPr/>
              <p:nvPr/>
            </p:nvSpPr>
            <p:spPr>
              <a:xfrm>
                <a:off x="-76200" y="5771100"/>
                <a:ext cx="2919704" cy="867567"/>
              </a:xfrm>
              <a:prstGeom prst="cloudCallout">
                <a:avLst>
                  <a:gd name="adj1" fmla="val -20605"/>
                  <a:gd name="adj2" fmla="val 9775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Try “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size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)”.</a:t>
                </a:r>
              </a:p>
            </p:txBody>
          </p:sp>
        </mc:Choice>
        <mc:Fallback xmlns="">
          <p:sp>
            <p:nvSpPr>
              <p:cNvPr id="44" name="Cloud Callout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5771100"/>
                <a:ext cx="2919704" cy="867567"/>
              </a:xfrm>
              <a:prstGeom prst="cloudCallout">
                <a:avLst>
                  <a:gd name="adj1" fmla="val -20605"/>
                  <a:gd name="adj2" fmla="val 97753"/>
                </a:avLst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Down Ribbon 44"/>
              <p:cNvSpPr/>
              <p:nvPr/>
            </p:nvSpPr>
            <p:spPr>
              <a:xfrm>
                <a:off x="3393338" y="5846311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Apparently everything (</a:t>
                </a:r>
                <a:r>
                  <a:rPr lang="en-US" b="1" dirty="0">
                    <a:solidFill>
                      <a:schemeClr val="tx1"/>
                    </a:solidFill>
                  </a:rPr>
                  <a:t>size </a:t>
                </a:r>
                <a:r>
                  <a:rPr lang="en-US" dirty="0">
                    <a:solidFill>
                      <a:schemeClr val="tx1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seems to have increased.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Down Ribbon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338" y="5846311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0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Down Ribbon 50"/>
              <p:cNvSpPr/>
              <p:nvPr/>
            </p:nvSpPr>
            <p:spPr>
              <a:xfrm>
                <a:off x="3404108" y="5771100"/>
                <a:ext cx="5410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ensures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𝚫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But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is not non-negative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How to make it non-negative? 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1" name="Down Ribbon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108" y="5771100"/>
                <a:ext cx="5410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1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Down Ribbon 51"/>
          <p:cNvSpPr/>
          <p:nvPr/>
        </p:nvSpPr>
        <p:spPr>
          <a:xfrm>
            <a:off x="2136048" y="5808211"/>
            <a:ext cx="6934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some positive quantity to make it non-negative.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But what should it be ?</a:t>
            </a:r>
          </a:p>
        </p:txBody>
      </p:sp>
      <p:sp>
        <p:nvSpPr>
          <p:cNvPr id="53" name="Down Ribbon 52"/>
          <p:cNvSpPr/>
          <p:nvPr/>
        </p:nvSpPr>
        <p:spPr>
          <a:xfrm>
            <a:off x="3056238" y="5808211"/>
            <a:ext cx="5895392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Hint</a:t>
            </a:r>
            <a:r>
              <a:rPr lang="en-US" dirty="0">
                <a:solidFill>
                  <a:schemeClr val="tx1"/>
                </a:solidFill>
              </a:rPr>
              <a:t>: Use the fact that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table is at least half-full always.</a:t>
            </a:r>
          </a:p>
        </p:txBody>
      </p:sp>
    </p:spTree>
    <p:extLst>
      <p:ext uri="{BB962C8B-B14F-4D97-AF65-F5344CB8AC3E}">
        <p14:creationId xmlns:p14="http://schemas.microsoft.com/office/powerpoint/2010/main" val="197557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 animBg="1"/>
      <p:bldP spid="18" grpId="0" animBg="1"/>
      <p:bldP spid="2" grpId="0"/>
      <p:bldP spid="24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1" grpId="1" animBg="1"/>
      <p:bldP spid="33" grpId="0" animBg="1"/>
      <p:bldP spid="34" grpId="0"/>
      <p:bldP spid="34" grpId="1"/>
      <p:bldP spid="35" grpId="0" animBg="1"/>
      <p:bldP spid="36" grpId="0" animBg="1"/>
      <p:bldP spid="49" grpId="0"/>
      <p:bldP spid="50" grpId="0"/>
      <p:bldP spid="32" grpId="0" animBg="1"/>
      <p:bldP spid="3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51" grpId="0" animBg="1"/>
      <p:bldP spid="51" grpId="1" animBg="1"/>
      <p:bldP spid="51" grpId="2" uiExpand="1" build="allAtOnce" animBg="1"/>
      <p:bldP spid="52" grpId="0" animBg="1"/>
      <p:bldP spid="52" grpId="1" animBg="1"/>
      <p:bldP spid="53" grpId="0" animBg="1"/>
      <p:bldP spid="5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524000" y="1447800"/>
            <a:ext cx="1981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505200" y="2667000"/>
                <a:ext cx="304800" cy="381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667000"/>
                <a:ext cx="304800" cy="381000"/>
              </a:xfrm>
              <a:prstGeom prst="rect">
                <a:avLst/>
              </a:prstGeom>
              <a:blipFill rotWithShape="1">
                <a:blip r:embed="rId2"/>
                <a:stretch>
                  <a:fillRect t="-6452" r="-28000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524000" y="2667000"/>
            <a:ext cx="1981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Insert(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br>
                  <a:rPr lang="en-US" sz="3200" b="1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476029"/>
              </p:ext>
            </p:extLst>
          </p:nvPr>
        </p:nvGraphicFramePr>
        <p:xfrm>
          <a:off x="1524000" y="14478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3018252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88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Insert(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3018252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399"/>
                    <a:gridCol w="1371600"/>
                    <a:gridCol w="1371600"/>
                    <a:gridCol w="18288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682" r="-142857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33333" t="-5682" r="-133333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4800600"/>
                <a:ext cx="50366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445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14369" y="1447800"/>
                <a:ext cx="172483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Before </a:t>
                </a:r>
                <a:r>
                  <a:rPr lang="en-US" b="1" dirty="0"/>
                  <a:t>Insert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1447800"/>
                <a:ext cx="172483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827" t="-8333" r="-600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39000" y="2514600"/>
                <a:ext cx="15799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After </a:t>
                </a:r>
                <a:r>
                  <a:rPr lang="en-US" b="1" dirty="0"/>
                  <a:t>Insert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514600"/>
                <a:ext cx="157998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475" t="-8333" r="-65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600" y="427886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1</a:t>
            </a:r>
            <a:r>
              <a:rPr lang="en-US" dirty="0"/>
              <a:t>: when table is not full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4800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2</a:t>
            </a:r>
            <a:r>
              <a:rPr lang="en-US" dirty="0"/>
              <a:t>: when table is already full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0" y="5269468"/>
                <a:ext cx="323550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at any stage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size(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69468"/>
                <a:ext cx="3235501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" t="-8197" r="-320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800600"/>
                <a:ext cx="1109598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65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91746"/>
              </p:ext>
            </p:extLst>
          </p:nvPr>
        </p:nvGraphicFramePr>
        <p:xfrm>
          <a:off x="1524000" y="268224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76800" y="4278868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278868"/>
                <a:ext cx="68480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16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898957" y="4267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57" y="4267200"/>
                <a:ext cx="49244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wn Ribbon 20"/>
          <p:cNvSpPr/>
          <p:nvPr/>
        </p:nvSpPr>
        <p:spPr>
          <a:xfrm>
            <a:off x="2209800" y="5943600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Analyze </a:t>
            </a:r>
            <a:r>
              <a:rPr lang="en-US" b="1" dirty="0">
                <a:solidFill>
                  <a:schemeClr val="tx1"/>
                </a:solidFill>
              </a:rPr>
              <a:t>Case </a:t>
            </a:r>
            <a:r>
              <a:rPr lang="en-US" dirty="0">
                <a:solidFill>
                  <a:schemeClr val="tx1"/>
                </a:solidFill>
              </a:rPr>
              <a:t>1 now.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Down Ribbon 24"/>
              <p:cNvSpPr/>
              <p:nvPr/>
            </p:nvSpPr>
            <p:spPr>
              <a:xfrm>
                <a:off x="1600200" y="5638800"/>
                <a:ext cx="6248400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Conclusion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Amortized cost of each insert operation is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).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 Actual cost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insert operations is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25" name="Down Ribbon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638800"/>
                <a:ext cx="6248400" cy="1143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4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23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2" grpId="0" animBg="1"/>
      <p:bldP spid="18" grpId="0" animBg="1"/>
      <p:bldP spid="27" grpId="0" animBg="1"/>
      <p:bldP spid="28" grpId="0" animBg="1"/>
      <p:bldP spid="44" grpId="0"/>
      <p:bldP spid="45" grpId="0"/>
      <p:bldP spid="21" grpId="0" animBg="1"/>
      <p:bldP spid="21" grpId="1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SPACE and TIME Efficient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Dynamic Table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For handling </a:t>
            </a:r>
            <a:r>
              <a:rPr lang="en-US" sz="2800" b="1" dirty="0">
                <a:solidFill>
                  <a:srgbClr val="0070C0"/>
                </a:solidFill>
              </a:rPr>
              <a:t>deletions </a:t>
            </a:r>
            <a:r>
              <a:rPr lang="en-US" sz="2800" b="1" dirty="0">
                <a:solidFill>
                  <a:schemeClr val="tx1"/>
                </a:solidFill>
              </a:rPr>
              <a:t>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24000" y="1524000"/>
            <a:ext cx="2286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Sequence of </a:t>
            </a:r>
            <a:r>
              <a:rPr lang="en-US" sz="3200" b="1" dirty="0"/>
              <a:t>Deletions</a:t>
            </a:r>
            <a:br>
              <a:rPr lang="en-US" sz="3200" b="1" dirty="0"/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41857"/>
              </p:ext>
            </p:extLst>
          </p:nvPr>
        </p:nvGraphicFramePr>
        <p:xfrm>
          <a:off x="1524000" y="15240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1524000" y="2438400"/>
            <a:ext cx="1981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9655"/>
              </p:ext>
            </p:extLst>
          </p:nvPr>
        </p:nvGraphicFramePr>
        <p:xfrm>
          <a:off x="1524000" y="24384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1524000" y="3429000"/>
            <a:ext cx="16764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88065"/>
              </p:ext>
            </p:extLst>
          </p:nvPr>
        </p:nvGraphicFramePr>
        <p:xfrm>
          <a:off x="1524000" y="344424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Rectangle 50"/>
          <p:cNvSpPr/>
          <p:nvPr/>
        </p:nvSpPr>
        <p:spPr>
          <a:xfrm>
            <a:off x="1524000" y="5486400"/>
            <a:ext cx="6858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383754"/>
              </p:ext>
            </p:extLst>
          </p:nvPr>
        </p:nvGraphicFramePr>
        <p:xfrm>
          <a:off x="1524000" y="54864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2667000" y="1981200"/>
            <a:ext cx="838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2743200" y="2895600"/>
            <a:ext cx="838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2743200" y="3886200"/>
            <a:ext cx="8382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0" y="4572000"/>
            <a:ext cx="152400" cy="533400"/>
            <a:chOff x="3048000" y="4572000"/>
            <a:chExt cx="152400" cy="533400"/>
          </a:xfrm>
        </p:grpSpPr>
        <p:sp>
          <p:nvSpPr>
            <p:cNvPr id="6" name="Oval 5"/>
            <p:cNvSpPr/>
            <p:nvPr/>
          </p:nvSpPr>
          <p:spPr>
            <a:xfrm>
              <a:off x="3048000" y="4572000"/>
              <a:ext cx="15240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048000" y="4781550"/>
              <a:ext cx="15240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3048000" y="5010150"/>
              <a:ext cx="152400" cy="952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wn Ribbon 8"/>
          <p:cNvSpPr/>
          <p:nvPr/>
        </p:nvSpPr>
        <p:spPr>
          <a:xfrm>
            <a:off x="6248400" y="5257800"/>
            <a:ext cx="1901952" cy="990600"/>
          </a:xfrm>
          <a:prstGeom prst="ribbon">
            <a:avLst>
              <a:gd name="adj1" fmla="val 16667"/>
              <a:gd name="adj2" fmla="val 7327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Wastage of space !!</a:t>
            </a:r>
          </a:p>
        </p:txBody>
      </p:sp>
    </p:spTree>
    <p:extLst>
      <p:ext uri="{BB962C8B-B14F-4D97-AF65-F5344CB8AC3E}">
        <p14:creationId xmlns:p14="http://schemas.microsoft.com/office/powerpoint/2010/main" val="4189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2" grpId="0" animBg="1"/>
      <p:bldP spid="44" grpId="0" animBg="1"/>
      <p:bldP spid="51" grpId="0" animBg="1"/>
      <p:bldP spid="3" grpId="0" animBg="1"/>
      <p:bldP spid="53" grpId="0" animBg="1"/>
      <p:bldP spid="54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/>
                  <a:t> way to perform</a:t>
                </a:r>
                <a:br>
                  <a:rPr lang="en-US" sz="3200" b="1" dirty="0"/>
                </a:br>
                <a:r>
                  <a:rPr lang="en-US" sz="3200" b="1" dirty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Delete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free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If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)/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free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</a:t>
                </a:r>
                <a:r>
                  <a:rPr lang="en-US" sz="2000" dirty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3440668"/>
            <a:ext cx="199567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// Table is half full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Left Arrow 8"/>
              <p:cNvSpPr/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Left Arrow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Ribbon 11"/>
          <p:cNvSpPr/>
          <p:nvPr/>
        </p:nvSpPr>
        <p:spPr>
          <a:xfrm>
            <a:off x="3886201" y="5334000"/>
            <a:ext cx="4953000" cy="11343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table is at least </a:t>
            </a:r>
            <a:r>
              <a:rPr lang="en-US" b="1" dirty="0">
                <a:solidFill>
                  <a:schemeClr val="tx1"/>
                </a:solidFill>
              </a:rPr>
              <a:t>half-full </a:t>
            </a:r>
            <a:r>
              <a:rPr lang="en-US" dirty="0">
                <a:solidFill>
                  <a:schemeClr val="tx1"/>
                </a:solidFill>
              </a:rPr>
              <a:t>always.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So space utilization is at least 50%.</a:t>
            </a:r>
          </a:p>
        </p:txBody>
      </p:sp>
    </p:spTree>
    <p:extLst>
      <p:ext uri="{BB962C8B-B14F-4D97-AF65-F5344CB8AC3E}">
        <p14:creationId xmlns:p14="http://schemas.microsoft.com/office/powerpoint/2010/main" val="25883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10" grpId="0" animBg="1"/>
      <p:bldP spid="11" grpId="0" animBg="1"/>
      <p:bldP spid="9" grpId="0" animBg="1"/>
      <p:bldP spid="12" grpId="0" animBg="1"/>
      <p:bldP spid="1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Intuition</a:t>
                </a:r>
                <a:r>
                  <a:rPr lang="en-US" sz="3200" b="1" dirty="0"/>
                  <a:t> underlying efficiency of 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Once the table is created, it is full.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We do not create any new table till half of its elements are deleted.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As a result it will take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) time for many of these deletions.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 the heavy operation (copying the table into new table) will occur only very few times.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You may give a simple analysis to show that time taken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deletions will be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 But the aim here is to make you familiar with amortized analysis.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370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1447800" y="3886200"/>
                <a:ext cx="64770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you relate it to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bit flips during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decrements in a binary counter initialized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a power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886200"/>
                <a:ext cx="6477000" cy="1295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03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Summary </a:t>
            </a:r>
            <a:r>
              <a:rPr lang="en-US" sz="3200" dirty="0"/>
              <a:t>of </a:t>
            </a:r>
            <a:r>
              <a:rPr lang="en-US" sz="3200" dirty="0">
                <a:solidFill>
                  <a:srgbClr val="7030A0"/>
                </a:solidFill>
              </a:rPr>
              <a:t> the Previous Lecture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72000" y="1524000"/>
                <a:ext cx="304800" cy="381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524000"/>
                <a:ext cx="304800" cy="381000"/>
              </a:xfrm>
              <a:prstGeom prst="rect">
                <a:avLst/>
              </a:prstGeom>
              <a:blipFill rotWithShape="1">
                <a:blip r:embed="rId2"/>
                <a:stretch>
                  <a:fillRect t="-6349" r="-28000" b="-2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524000" y="15240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524000" y="2514600"/>
            <a:ext cx="29718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br>
                  <a:rPr lang="en-US" sz="3200" b="1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841866"/>
              </p:ext>
            </p:extLst>
          </p:nvPr>
        </p:nvGraphicFramePr>
        <p:xfrm>
          <a:off x="1524000" y="2514600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70147"/>
              </p:ext>
            </p:extLst>
          </p:nvPr>
        </p:nvGraphicFramePr>
        <p:xfrm>
          <a:off x="1524000" y="15240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24860571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Delete(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24860571"/>
                  </p:ext>
                </p:extLst>
              </p:nvPr>
            </p:nvGraphicFramePr>
            <p:xfrm>
              <a:off x="304801" y="36576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/>
                    <a:gridCol w="1447800"/>
                    <a:gridCol w="1143000"/>
                    <a:gridCol w="17526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5682" r="-126868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27807" t="-5682" r="-154011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16" y="4278868"/>
                <a:ext cx="35458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39736" y="4800600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736" y="4800600"/>
                <a:ext cx="89639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81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14369" y="1447800"/>
                <a:ext cx="18678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Before </a:t>
                </a:r>
                <a:r>
                  <a:rPr lang="en-US" b="1" dirty="0"/>
                  <a:t>Delete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1447800"/>
                <a:ext cx="186788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614" t="-8333" r="-196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39000" y="2514600"/>
                <a:ext cx="172303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After </a:t>
                </a:r>
                <a:r>
                  <a:rPr lang="en-US" b="1" dirty="0"/>
                  <a:t>Delete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514600"/>
                <a:ext cx="172303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191" t="-8333" r="-177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28599" y="4278868"/>
            <a:ext cx="356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1</a:t>
            </a:r>
            <a:r>
              <a:rPr lang="en-US" dirty="0"/>
              <a:t>: when table does not shrink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4800600"/>
            <a:ext cx="36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2</a:t>
            </a:r>
            <a:r>
              <a:rPr lang="en-US" dirty="0"/>
              <a:t>: when table shrinks to half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Down Ribbon 30"/>
              <p:cNvSpPr/>
              <p:nvPr/>
            </p:nvSpPr>
            <p:spPr>
              <a:xfrm>
                <a:off x="2209800" y="5867400"/>
                <a:ext cx="4038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1" name="Down Ribbon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867400"/>
                <a:ext cx="4038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0" y="5269468"/>
                <a:ext cx="301589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at any stage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(size(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69468"/>
                <a:ext cx="301589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04" t="-8197" r="-30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49278" y="4800600"/>
                <a:ext cx="1175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278" y="4800600"/>
                <a:ext cx="117532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69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0" y="1535668"/>
                <a:ext cx="152157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35668"/>
                <a:ext cx="152157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800" t="-8197" r="-64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52400" y="2526268"/>
                <a:ext cx="71045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526268"/>
                <a:ext cx="710451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709" t="-8197" r="-136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1524000" y="2895600"/>
            <a:ext cx="2971800" cy="521732"/>
            <a:chOff x="1524000" y="1143000"/>
            <a:chExt cx="2971800" cy="521732"/>
          </a:xfrm>
        </p:grpSpPr>
        <p:sp>
          <p:nvSpPr>
            <p:cNvPr id="37" name="Right Brace 36"/>
            <p:cNvSpPr/>
            <p:nvPr/>
          </p:nvSpPr>
          <p:spPr>
            <a:xfrm rot="16200000" flipH="1">
              <a:off x="2889766" y="-222766"/>
              <a:ext cx="240267" cy="29718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743200" y="1295400"/>
                  <a:ext cx="4523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1295400"/>
                  <a:ext cx="452368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1524000" y="1905001"/>
            <a:ext cx="3352802" cy="516795"/>
            <a:chOff x="1600202" y="1452737"/>
            <a:chExt cx="3352802" cy="516795"/>
          </a:xfrm>
        </p:grpSpPr>
        <p:sp>
          <p:nvSpPr>
            <p:cNvPr id="41" name="Right Brace 40"/>
            <p:cNvSpPr/>
            <p:nvPr/>
          </p:nvSpPr>
          <p:spPr>
            <a:xfrm rot="16200000" flipH="1">
              <a:off x="3142804" y="-89865"/>
              <a:ext cx="267597" cy="33528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791659" y="1600200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1659" y="1600200"/>
                  <a:ext cx="865943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333" r="-839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1524000" y="838201"/>
            <a:ext cx="5410202" cy="685799"/>
            <a:chOff x="1524000" y="843136"/>
            <a:chExt cx="5410202" cy="685799"/>
          </a:xfrm>
        </p:grpSpPr>
        <p:sp>
          <p:nvSpPr>
            <p:cNvPr id="47" name="Right Brace 46"/>
            <p:cNvSpPr/>
            <p:nvPr/>
          </p:nvSpPr>
          <p:spPr>
            <a:xfrm rot="16200000">
              <a:off x="4036132" y="-1369134"/>
              <a:ext cx="385937" cy="54102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043432" y="843136"/>
                  <a:ext cx="590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432" y="843136"/>
                  <a:ext cx="59022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333" r="-1340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138802" y="4800600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02" y="4800600"/>
                <a:ext cx="1109598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659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02" y="4812268"/>
                <a:ext cx="492443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589016" y="42026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016" y="4202668"/>
                <a:ext cx="35458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241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934200" y="41910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191000"/>
                <a:ext cx="492443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Down Ribbon 43"/>
          <p:cNvSpPr/>
          <p:nvPr/>
        </p:nvSpPr>
        <p:spPr>
          <a:xfrm>
            <a:off x="2133600" y="5864352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Look carefully at the </a:t>
            </a:r>
            <a:r>
              <a:rPr lang="en-US" b="1" dirty="0">
                <a:solidFill>
                  <a:schemeClr val="tx1"/>
                </a:solidFill>
              </a:rPr>
              <a:t>Case 2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5" name="Down Ribbon 44"/>
          <p:cNvSpPr/>
          <p:nvPr/>
        </p:nvSpPr>
        <p:spPr>
          <a:xfrm>
            <a:off x="2209800" y="5864352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there anything that has decreased 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Down Ribbon 50"/>
              <p:cNvSpPr/>
              <p:nvPr/>
            </p:nvSpPr>
            <p:spPr>
              <a:xfrm>
                <a:off x="685800" y="5638800"/>
                <a:ext cx="8077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Yes, the number of empty slots has decreased in the table.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So try it as 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Down Ribbon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638800"/>
                <a:ext cx="80772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1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Down Ribbon 51"/>
              <p:cNvSpPr/>
              <p:nvPr/>
            </p:nvSpPr>
            <p:spPr>
              <a:xfrm>
                <a:off x="1524000" y="5788152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can you express number of empty slots in terms of </a:t>
                </a:r>
                <a:r>
                  <a:rPr lang="en-US" b="1" dirty="0">
                    <a:solidFill>
                      <a:schemeClr val="tx1"/>
                    </a:solidFill>
                  </a:rPr>
                  <a:t>size</a:t>
                </a:r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52" name="Down Ribbon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788152"/>
                <a:ext cx="5410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2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00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9" grpId="0" animBg="1"/>
      <p:bldP spid="18" grpId="0" animBg="1"/>
      <p:bldP spid="2" grpId="0"/>
      <p:bldP spid="24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1" grpId="1" animBg="1"/>
      <p:bldP spid="33" grpId="0" animBg="1"/>
      <p:bldP spid="34" grpId="0"/>
      <p:bldP spid="34" grpId="1"/>
      <p:bldP spid="35" grpId="0" animBg="1"/>
      <p:bldP spid="36" grpId="0" animBg="1"/>
      <p:bldP spid="49" grpId="0"/>
      <p:bldP spid="50" grpId="0"/>
      <p:bldP spid="32" grpId="0"/>
      <p:bldP spid="43" grpId="0"/>
      <p:bldP spid="44" grpId="0" animBg="1"/>
      <p:bldP spid="44" grpId="1" animBg="1"/>
      <p:bldP spid="45" grpId="0" animBg="1"/>
      <p:bldP spid="45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SPACE and TIME Efficient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Dynamic Table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For handling </a:t>
            </a:r>
            <a:r>
              <a:rPr lang="en-US" sz="2800" b="1" dirty="0">
                <a:solidFill>
                  <a:srgbClr val="0070C0"/>
                </a:solidFill>
              </a:rPr>
              <a:t>insertions </a:t>
            </a:r>
            <a:r>
              <a:rPr lang="en-US" sz="2800" b="1" u="sng" dirty="0">
                <a:solidFill>
                  <a:schemeClr val="tx1"/>
                </a:solidFill>
              </a:rPr>
              <a:t>and</a:t>
            </a:r>
            <a:r>
              <a:rPr lang="en-US" sz="2800" b="1" dirty="0">
                <a:solidFill>
                  <a:srgbClr val="0070C0"/>
                </a:solidFill>
              </a:rPr>
              <a:t> deletions </a:t>
            </a:r>
            <a:r>
              <a:rPr lang="en-US" sz="2800" b="1" dirty="0">
                <a:solidFill>
                  <a:schemeClr val="tx1"/>
                </a:solidFill>
              </a:rPr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2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524000" y="5802868"/>
            <a:ext cx="2971800" cy="902732"/>
            <a:chOff x="1524000" y="5574268"/>
            <a:chExt cx="2971800" cy="902732"/>
          </a:xfrm>
        </p:grpSpPr>
        <p:sp>
          <p:nvSpPr>
            <p:cNvPr id="17" name="Rectangle 16"/>
            <p:cNvSpPr/>
            <p:nvPr/>
          </p:nvSpPr>
          <p:spPr>
            <a:xfrm>
              <a:off x="1524000" y="5574268"/>
              <a:ext cx="29718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524000" y="5955268"/>
              <a:ext cx="2971800" cy="521732"/>
              <a:chOff x="1524000" y="1143000"/>
              <a:chExt cx="2971800" cy="521732"/>
            </a:xfrm>
          </p:grpSpPr>
          <p:sp>
            <p:nvSpPr>
              <p:cNvPr id="21" name="Right Brace 20"/>
              <p:cNvSpPr/>
              <p:nvPr/>
            </p:nvSpPr>
            <p:spPr>
              <a:xfrm rot="16200000" flipH="1">
                <a:off x="2889766" y="-222766"/>
                <a:ext cx="240267" cy="2971800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743200" y="1295400"/>
                    <a:ext cx="45236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1295400"/>
                    <a:ext cx="452368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1524000" y="3184525"/>
            <a:ext cx="5410202" cy="1671464"/>
            <a:chOff x="1524000" y="3810000"/>
            <a:chExt cx="5410202" cy="16714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572000" y="4583668"/>
                  <a:ext cx="304800" cy="381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583668"/>
                  <a:ext cx="3048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452" r="-28000" b="-2419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1524000" y="4583668"/>
              <a:ext cx="30480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524000" y="4964669"/>
              <a:ext cx="3352802" cy="516795"/>
              <a:chOff x="1600202" y="1452737"/>
              <a:chExt cx="3352802" cy="516795"/>
            </a:xfrm>
          </p:grpSpPr>
          <p:sp>
            <p:nvSpPr>
              <p:cNvPr id="24" name="Right Brace 23"/>
              <p:cNvSpPr/>
              <p:nvPr/>
            </p:nvSpPr>
            <p:spPr>
              <a:xfrm rot="16200000" flipH="1">
                <a:off x="3142804" y="-89865"/>
                <a:ext cx="267597" cy="3352802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791659" y="1600200"/>
                    <a:ext cx="8659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1659" y="1600200"/>
                    <a:ext cx="865943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839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1524000" y="3810000"/>
              <a:ext cx="5410202" cy="685799"/>
              <a:chOff x="1524000" y="843136"/>
              <a:chExt cx="5410202" cy="685799"/>
            </a:xfrm>
          </p:grpSpPr>
          <p:sp>
            <p:nvSpPr>
              <p:cNvPr id="27" name="Right Brace 26"/>
              <p:cNvSpPr/>
              <p:nvPr/>
            </p:nvSpPr>
            <p:spPr>
              <a:xfrm rot="16200000">
                <a:off x="4036132" y="-1369134"/>
                <a:ext cx="385937" cy="5410202"/>
              </a:xfrm>
              <a:prstGeom prst="rightBrac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043432" y="843136"/>
                    <a:ext cx="5902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3432" y="843136"/>
                    <a:ext cx="59022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Attempt </a:t>
            </a:r>
            <a:r>
              <a:rPr lang="en-US" sz="32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52400" y="1600200"/>
            <a:ext cx="8836152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“just use the insertion/deletion procedures since we spent so much time on them”.</a:t>
            </a:r>
          </a:p>
          <a:p>
            <a:pPr marL="0" indent="0" algn="ctr">
              <a:buNone/>
            </a:pPr>
            <a:r>
              <a:rPr lang="en-US" sz="2000" dirty="0"/>
              <a:t>there is a </a:t>
            </a:r>
            <a:r>
              <a:rPr lang="en-US" sz="2000" dirty="0">
                <a:solidFill>
                  <a:srgbClr val="C00000"/>
                </a:solidFill>
              </a:rPr>
              <a:t>serious problem </a:t>
            </a:r>
            <a:r>
              <a:rPr lang="en-US" sz="2000" dirty="0"/>
              <a:t>in this </a:t>
            </a:r>
            <a:r>
              <a:rPr lang="en-US" sz="2000" u="sng" dirty="0"/>
              <a:t>combination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730875"/>
            <a:ext cx="2133600" cy="365125"/>
          </a:xfrm>
        </p:spPr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40621"/>
              </p:ext>
            </p:extLst>
          </p:nvPr>
        </p:nvGraphicFramePr>
        <p:xfrm>
          <a:off x="1524000" y="5790565"/>
          <a:ext cx="29489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32591"/>
              </p:ext>
            </p:extLst>
          </p:nvPr>
        </p:nvGraphicFramePr>
        <p:xfrm>
          <a:off x="1524000" y="3946525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Down Ribbon 32"/>
              <p:cNvSpPr/>
              <p:nvPr/>
            </p:nvSpPr>
            <p:spPr>
              <a:xfrm>
                <a:off x="6248400" y="4708525"/>
                <a:ext cx="2740152" cy="105818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Each operation requires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𝚯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Down Ribbon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708525"/>
                <a:ext cx="2740152" cy="105818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9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191000" y="4625975"/>
            <a:ext cx="1085938" cy="936625"/>
            <a:chOff x="5162462" y="4267200"/>
            <a:chExt cx="1085938" cy="936625"/>
          </a:xfrm>
        </p:grpSpPr>
        <p:sp>
          <p:nvSpPr>
            <p:cNvPr id="32" name="Up Arrow 31"/>
            <p:cNvSpPr/>
            <p:nvPr/>
          </p:nvSpPr>
          <p:spPr>
            <a:xfrm flipV="1">
              <a:off x="5181600" y="4556125"/>
              <a:ext cx="1066800" cy="6477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162462" y="4267200"/>
                  <a:ext cx="10859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Delete(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𝒙</m:t>
                      </m:r>
                    </m:oMath>
                  </a14:m>
                  <a:r>
                    <a:rPr lang="en-US" b="1" dirty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2462" y="4267200"/>
                  <a:ext cx="108593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5056" t="-8333" r="-1011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2743200" y="4903232"/>
            <a:ext cx="1066800" cy="887968"/>
            <a:chOff x="2743200" y="4903232"/>
            <a:chExt cx="1066800" cy="887968"/>
          </a:xfrm>
        </p:grpSpPr>
        <p:sp>
          <p:nvSpPr>
            <p:cNvPr id="31" name="Up Arrow 30"/>
            <p:cNvSpPr/>
            <p:nvPr/>
          </p:nvSpPr>
          <p:spPr>
            <a:xfrm>
              <a:off x="2743200" y="4903232"/>
              <a:ext cx="1066800" cy="58316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794979" y="5421868"/>
                  <a:ext cx="10150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Insert(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𝒙</m:t>
                      </m:r>
                    </m:oMath>
                  </a14:m>
                  <a:r>
                    <a:rPr lang="en-US" b="1" dirty="0"/>
                    <a:t>)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79" y="5421868"/>
                  <a:ext cx="101502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4790" t="-8197" r="-1077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326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build="p"/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 there is no point in carrying out amortized analysis of the “</a:t>
            </a:r>
            <a:r>
              <a:rPr lang="en-US" sz="2000" b="1" dirty="0"/>
              <a:t>Attempt </a:t>
            </a:r>
            <a:r>
              <a:rPr lang="en-US" sz="2000" b="1" dirty="0">
                <a:solidFill>
                  <a:srgbClr val="0070C0"/>
                </a:solidFill>
              </a:rPr>
              <a:t>1</a:t>
            </a:r>
            <a:r>
              <a:rPr lang="en-US" sz="2000" dirty="0"/>
              <a:t>” algorithm.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                              Instead we need to have a </a:t>
            </a:r>
            <a:r>
              <a:rPr lang="en-US" sz="2000" b="1" u="sng" dirty="0"/>
              <a:t>new</a:t>
            </a:r>
            <a:r>
              <a:rPr lang="en-US" sz="2000" dirty="0"/>
              <a:t> algorithm.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5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Towards designing </a:t>
            </a:r>
            <a:r>
              <a:rPr lang="en-US" sz="3600" b="1" dirty="0">
                <a:solidFill>
                  <a:srgbClr val="7030A0"/>
                </a:solidFill>
              </a:rPr>
              <a:t>new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Our original algorithm which handles insertions has some novelty.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 let us try to extend it to handle deletions.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should this extension look like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Spend some time thinking over it.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An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efficient</a:t>
                </a:r>
                <a:r>
                  <a:rPr lang="en-US" sz="3200" b="1" dirty="0"/>
                  <a:t> way to perform</a:t>
                </a:r>
                <a:br>
                  <a:rPr lang="en-US" sz="3200" b="1" dirty="0"/>
                </a:br>
                <a:r>
                  <a:rPr lang="en-US" sz="3200" b="1" dirty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Delete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FreeTable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If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 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)/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2  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{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FreeTable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</a:t>
                </a:r>
                <a:r>
                  <a:rPr lang="en-US" sz="2000" dirty="0"/>
                  <a:t>}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3440668"/>
            <a:ext cx="234423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// Table is quarter full 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eft Arrow 9"/>
              <p:cNvSpPr/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Left Arrow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4468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Left Arrow 10"/>
              <p:cNvSpPr/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1" name="Left Arrow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087368"/>
                <a:ext cx="978408" cy="484632"/>
              </a:xfrm>
              <a:prstGeom prst="leftArrow">
                <a:avLst/>
              </a:prstGeom>
              <a:blipFill rotWithShape="1"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Left Arrow 8"/>
              <p:cNvSpPr/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9" name="Left Arrow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706368"/>
                <a:ext cx="978408" cy="484632"/>
              </a:xfrm>
              <a:prstGeom prst="leftArrow">
                <a:avLst/>
              </a:prstGeom>
              <a:blipFill rotWithShape="1"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4351" y="3429000"/>
                <a:ext cx="111504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size(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)/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4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51" y="3429000"/>
                <a:ext cx="111504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6011" t="-7692" r="-10383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Ribbon 11"/>
          <p:cNvSpPr/>
          <p:nvPr/>
        </p:nvSpPr>
        <p:spPr>
          <a:xfrm>
            <a:off x="4575048" y="5334000"/>
            <a:ext cx="2740152" cy="105818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Idea: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Delay the shrinking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54752" y="3829110"/>
                <a:ext cx="72006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);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752" y="3829110"/>
                <a:ext cx="720069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9322" t="-7576" r="-1610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36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876800" y="2667000"/>
            <a:ext cx="23622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828800" y="26670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828800" y="5181600"/>
            <a:ext cx="16764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828800" y="51816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intuition behind the </a:t>
            </a:r>
            <a:r>
              <a:rPr lang="en-US" sz="3200" b="1" dirty="0">
                <a:solidFill>
                  <a:srgbClr val="7030A0"/>
                </a:solidFill>
              </a:rPr>
              <a:t>new algorithm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Observation</a:t>
            </a:r>
            <a:r>
              <a:rPr lang="en-US" sz="2000" dirty="0"/>
              <a:t>: Every time a table is created, it is half-full.</a:t>
            </a:r>
          </a:p>
          <a:p>
            <a:pPr marL="0" indent="0">
              <a:buNone/>
            </a:pPr>
            <a:r>
              <a:rPr lang="en-US" sz="2000" dirty="0"/>
              <a:t>Only two big events can happen in future: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It becomes full </a:t>
            </a:r>
            <a:endParaRPr lang="en-US" sz="2000" dirty="0">
              <a:sym typeface="Wingdings" pitchFamily="2" charset="2"/>
            </a:endParaRPr>
          </a:p>
          <a:p>
            <a:pPr marL="457200" indent="-457200">
              <a:buAutoNum type="arabicPeriod"/>
            </a:pPr>
            <a:r>
              <a:rPr lang="en-US" sz="2000" dirty="0">
                <a:sym typeface="Wingdings" pitchFamily="2" charset="2"/>
              </a:rPr>
              <a:t>It becomes quarter full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792" y="3886200"/>
            <a:ext cx="3048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31682"/>
              </p:ext>
            </p:extLst>
          </p:nvPr>
        </p:nvGraphicFramePr>
        <p:xfrm>
          <a:off x="1828792" y="390144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10889"/>
              </p:ext>
            </p:extLst>
          </p:nvPr>
        </p:nvGraphicFramePr>
        <p:xfrm>
          <a:off x="1828792" y="26670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41151"/>
              </p:ext>
            </p:extLst>
          </p:nvPr>
        </p:nvGraphicFramePr>
        <p:xfrm>
          <a:off x="1828800" y="51816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Down Arrow 28"/>
          <p:cNvSpPr/>
          <p:nvPr/>
        </p:nvSpPr>
        <p:spPr>
          <a:xfrm>
            <a:off x="3886200" y="4419600"/>
            <a:ext cx="990600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flipV="1">
            <a:off x="3810000" y="3124200"/>
            <a:ext cx="1143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818837" y="5650468"/>
                <a:ext cx="2362763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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insertions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837" y="5650468"/>
                <a:ext cx="236276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62" t="-9836" r="-4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505200" y="6019800"/>
                <a:ext cx="264848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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deletions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6019800"/>
                <a:ext cx="264848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43" t="-10000" r="-46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49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26" grpId="0" animBg="1"/>
      <p:bldP spid="27" grpId="0" animBg="1"/>
      <p:bldP spid="27" grpId="1" animBg="1"/>
      <p:bldP spid="2" grpId="0"/>
      <p:bldP spid="3" grpId="0" uiExpand="1" build="p"/>
      <p:bldP spid="7" grpId="0" animBg="1"/>
      <p:bldP spid="29" grpId="0" animBg="1"/>
      <p:bldP spid="30" grpId="0" animBg="1"/>
      <p:bldP spid="34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524000" y="3064605"/>
            <a:ext cx="13716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of </a:t>
                </a:r>
                <a:r>
                  <a:rPr lang="en-US" sz="3200" b="1" dirty="0"/>
                  <a:t>Delete(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) </a:t>
                </a:r>
                <a:br>
                  <a:rPr lang="en-US" sz="3200" b="1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524000" y="1840468"/>
            <a:ext cx="1676400" cy="381000"/>
            <a:chOff x="1524000" y="2831068"/>
            <a:chExt cx="167640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895600" y="2831068"/>
                  <a:ext cx="304800" cy="381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2831068"/>
                  <a:ext cx="304800" cy="3810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4762" r="-28000" b="-238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/>
            <p:cNvSpPr/>
            <p:nvPr/>
          </p:nvSpPr>
          <p:spPr>
            <a:xfrm>
              <a:off x="1524000" y="2831068"/>
              <a:ext cx="1371600" cy="38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24000" y="2221470"/>
            <a:ext cx="1676402" cy="516794"/>
            <a:chOff x="1600202" y="1452738"/>
            <a:chExt cx="1676402" cy="516794"/>
          </a:xfrm>
        </p:grpSpPr>
        <p:sp>
          <p:nvSpPr>
            <p:cNvPr id="14" name="Right Brace 13"/>
            <p:cNvSpPr/>
            <p:nvPr/>
          </p:nvSpPr>
          <p:spPr>
            <a:xfrm rot="16200000" flipH="1">
              <a:off x="2304604" y="748336"/>
              <a:ext cx="267598" cy="16764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105859" y="1600200"/>
                  <a:ext cx="8659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5859" y="1600200"/>
                  <a:ext cx="86594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84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1524000" y="1066800"/>
            <a:ext cx="5410202" cy="685799"/>
            <a:chOff x="1524000" y="843136"/>
            <a:chExt cx="5410202" cy="685799"/>
          </a:xfrm>
        </p:grpSpPr>
        <p:sp>
          <p:nvSpPr>
            <p:cNvPr id="12" name="Right Brace 11"/>
            <p:cNvSpPr/>
            <p:nvPr/>
          </p:nvSpPr>
          <p:spPr>
            <a:xfrm rot="16200000">
              <a:off x="4036132" y="-1369134"/>
              <a:ext cx="385937" cy="54102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043432" y="843136"/>
                  <a:ext cx="5902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432" y="843136"/>
                  <a:ext cx="59022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340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14586"/>
              </p:ext>
            </p:extLst>
          </p:nvPr>
        </p:nvGraphicFramePr>
        <p:xfrm>
          <a:off x="1569720" y="3079845"/>
          <a:ext cx="2621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92037"/>
              </p:ext>
            </p:extLst>
          </p:nvPr>
        </p:nvGraphicFramePr>
        <p:xfrm>
          <a:off x="1524000" y="1828800"/>
          <a:ext cx="541020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74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Up Arrow 18"/>
          <p:cNvSpPr/>
          <p:nvPr/>
        </p:nvSpPr>
        <p:spPr>
          <a:xfrm flipV="1">
            <a:off x="3200400" y="2286000"/>
            <a:ext cx="1066800" cy="6477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524000" y="3521806"/>
            <a:ext cx="2590802" cy="516794"/>
            <a:chOff x="1600202" y="1452738"/>
            <a:chExt cx="2590802" cy="516794"/>
          </a:xfrm>
        </p:grpSpPr>
        <p:sp>
          <p:nvSpPr>
            <p:cNvPr id="24" name="Right Brace 23"/>
            <p:cNvSpPr/>
            <p:nvPr/>
          </p:nvSpPr>
          <p:spPr>
            <a:xfrm rot="16200000" flipH="1">
              <a:off x="2761804" y="291136"/>
              <a:ext cx="267597" cy="2590802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590802" y="1600200"/>
                  <a:ext cx="5902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2" y="1600200"/>
                  <a:ext cx="5902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354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590800" y="5754896"/>
                <a:ext cx="519405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used by us for handling insertion =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size(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dirty="0"/>
                  <a:t>))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754896"/>
                <a:ext cx="519405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35" t="-8197" r="-3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6172200" y="5678696"/>
            <a:ext cx="0" cy="475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696200" y="5696848"/>
            <a:ext cx="0" cy="475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1381647"/>
                  </p:ext>
                </p:extLst>
              </p:nvPr>
            </p:nvGraphicFramePr>
            <p:xfrm>
              <a:off x="609600" y="41148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Delete(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6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1381647"/>
                  </p:ext>
                </p:extLst>
              </p:nvPr>
            </p:nvGraphicFramePr>
            <p:xfrm>
              <a:off x="609600" y="4114800"/>
              <a:ext cx="7772400" cy="1600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8999"/>
                    <a:gridCol w="1447800"/>
                    <a:gridCol w="1143000"/>
                    <a:gridCol w="1752601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5682" r="-126868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427807" t="-5682" r="-154011" b="-198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Amortized Cost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334573" y="4736068"/>
                <a:ext cx="354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573" y="4736068"/>
                <a:ext cx="35458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41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261693" y="5257800"/>
                <a:ext cx="896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693" y="5257800"/>
                <a:ext cx="8963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88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650556" y="4736068"/>
            <a:ext cx="356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1</a:t>
            </a:r>
            <a:r>
              <a:rPr lang="en-US" dirty="0"/>
              <a:t>: when table does not shrink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0557" y="5257800"/>
            <a:ext cx="361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Case 2</a:t>
            </a:r>
            <a:r>
              <a:rPr lang="en-US" dirty="0"/>
              <a:t>: when table shrinks to half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458143" y="5257800"/>
                <a:ext cx="1247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143" y="5257800"/>
                <a:ext cx="124745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585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313359" y="5269468"/>
                <a:ext cx="1034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359" y="5269468"/>
                <a:ext cx="10342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71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10973" y="46598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973" y="4659868"/>
                <a:ext cx="492443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356157" y="464820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157" y="4648200"/>
                <a:ext cx="492443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481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114369" y="1828800"/>
                <a:ext cx="1867884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/>
                  <a:t>Before </a:t>
                </a:r>
                <a:r>
                  <a:rPr lang="en-US" b="1" dirty="0"/>
                  <a:t>Delete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69" y="1828800"/>
                <a:ext cx="1867884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2614" t="-8197" r="-19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239000" y="2895600"/>
                <a:ext cx="172303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After </a:t>
                </a:r>
                <a:r>
                  <a:rPr lang="en-US" b="1" dirty="0"/>
                  <a:t>Delete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2895600"/>
                <a:ext cx="1723036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191" t="-8197" r="-17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0" y="1828800"/>
                <a:ext cx="15440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8800"/>
                <a:ext cx="1544012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791" t="-8197" r="-63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52400" y="2907268"/>
                <a:ext cx="71045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907268"/>
                <a:ext cx="710451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1709" t="-8197" r="-136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Down Ribbon 41"/>
          <p:cNvSpPr/>
          <p:nvPr/>
        </p:nvSpPr>
        <p:spPr>
          <a:xfrm>
            <a:off x="2133600" y="5943600"/>
            <a:ext cx="4038600" cy="6888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Look carefully the </a:t>
            </a:r>
            <a:r>
              <a:rPr lang="en-US" b="1" dirty="0">
                <a:solidFill>
                  <a:schemeClr val="tx1"/>
                </a:solidFill>
              </a:rPr>
              <a:t>Case 2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loud Callout 42"/>
              <p:cNvSpPr/>
              <p:nvPr/>
            </p:nvSpPr>
            <p:spPr>
              <a:xfrm>
                <a:off x="152400" y="6172200"/>
                <a:ext cx="6096000" cy="67286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to adapt this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so that amortized cost is bounded by a constant and </a:t>
                </a:r>
                <a14:m>
                  <m:oMath xmlns:m="http://schemas.openxmlformats.org/officeDocument/2006/math">
                    <m:r>
                      <a:rPr lang="en-US" sz="16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non-negative. </a:t>
                </a:r>
              </a:p>
            </p:txBody>
          </p:sp>
        </mc:Choice>
        <mc:Fallback>
          <p:sp>
            <p:nvSpPr>
              <p:cNvPr id="43" name="Cloud Callout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172200"/>
                <a:ext cx="6096000" cy="672868"/>
              </a:xfrm>
              <a:prstGeom prst="cloudCallou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465759" y="5257800"/>
                <a:ext cx="729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59" y="5257800"/>
                <a:ext cx="729687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35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6" grpId="0" animBg="1"/>
      <p:bldP spid="29" grpId="0"/>
      <p:bldP spid="31" grpId="0"/>
      <p:bldP spid="32" grpId="0"/>
      <p:bldP spid="33" grpId="0"/>
      <p:bldP spid="34" grpId="0"/>
      <p:bldP spid="35" grpId="0"/>
      <p:bldP spid="35" grpId="1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2" grpId="1" animBg="1"/>
      <p:bldP spid="43" grpId="0" animBg="1"/>
      <p:bldP spid="43" grpId="1" animBg="1"/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Homework</a:t>
            </a:r>
            <a:br>
              <a:rPr lang="en-US" sz="3200" b="1" dirty="0">
                <a:solidFill>
                  <a:srgbClr val="00B050"/>
                </a:solidFill>
              </a:rPr>
            </a:br>
            <a:endParaRPr lang="en-US" sz="32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>
                    <a:solidFill>
                      <a:srgbClr val="006C31"/>
                    </a:solidFill>
                  </a:rPr>
                  <a:t>Exercise</a:t>
                </a:r>
                <a:r>
                  <a:rPr lang="en-US" sz="2000"/>
                  <a:t>: </a:t>
                </a:r>
                <a:r>
                  <a:rPr lang="en-US" sz="2000" dirty="0"/>
                  <a:t>For the new algorithm for fully dynamic tables, </a:t>
                </a:r>
              </a:p>
              <a:p>
                <a:pPr marL="0" indent="0">
                  <a:buNone/>
                </a:pPr>
                <a:r>
                  <a:rPr lang="en-US" sz="2000" dirty="0"/>
                  <a:t>try if the following potential functions also work,</a:t>
                </a:r>
              </a:p>
              <a:p>
                <a:pPr marL="0" indent="0">
                  <a:buNone/>
                </a:pPr>
                <a:r>
                  <a:rPr lang="en-US" sz="2000" dirty="0"/>
                  <a:t> i.e., can they be used to achieve amortized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cost per operation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At each stage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size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At each stage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𝝓</m:t>
                      </m:r>
                      <m:r>
                        <a:rPr lang="en-US" sz="20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(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/>
                                <m:t>size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(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)) 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/>
                                <m:t>       </m:t>
                              </m:r>
                              <m:r>
                                <a:rPr lang="en-US" sz="2000" b="1" i="0" dirty="0" smtClean="0"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sz="2000" b="1" i="0" dirty="0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≥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/>
                                <m:t>size</m:t>
                              </m:r>
                              <m: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)/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400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𝒄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/>
                                <m:t>size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(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/>
                                <m:t>/</m:t>
                              </m:r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000" b="1" i="1" dirty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)</m:t>
                              </m:r>
                              <m:r>
                                <a:rPr lang="en-US" sz="2000" b="1" i="0" dirty="0" smtClean="0"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en-US" sz="2000" b="1" dirty="0"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sz="2000" b="1" dirty="0">
                                  <a:latin typeface="Cambria Math"/>
                                </a:rPr>
                                <m:t>   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&lt;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/>
                                <m:t>size</m:t>
                              </m:r>
                              <m:r>
                                <a:rPr lang="en-US" sz="2000" b="1" i="1" dirty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𝑻</m:t>
                              </m:r>
                              <m:r>
                                <a:rPr lang="en-US" sz="2000" b="1" i="1" dirty="0">
                                  <a:latin typeface="Cambria Math"/>
                                </a:rPr>
                                <m:t>)/</m:t>
                              </m:r>
                              <m:r>
                                <a:rPr lang="en-US" sz="2000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>
                <a:blip r:embed="rId2"/>
                <a:stretch>
                  <a:fillRect l="-772" b="-16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is a sequence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𝒐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time complexity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/>
                        <m:e>
                          <m:r>
                            <a:rPr lang="en-US" sz="2000" b="1" i="1" dirty="0">
                              <a:latin typeface="Cambria Math"/>
                            </a:rPr>
                            <m:t>𝒕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be the worst case time complexity of any of the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𝑻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438400" y="5486400"/>
            <a:ext cx="4800600" cy="609600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may be </a:t>
            </a:r>
            <a:r>
              <a:rPr lang="en-US" b="1" dirty="0">
                <a:solidFill>
                  <a:schemeClr val="tx1"/>
                </a:solidFill>
              </a:rPr>
              <a:t>grossly</a:t>
            </a:r>
            <a:r>
              <a:rPr lang="en-US" dirty="0">
                <a:solidFill>
                  <a:schemeClr val="tx1"/>
                </a:solidFill>
              </a:rPr>
              <a:t> wrong.</a:t>
            </a:r>
          </a:p>
        </p:txBody>
      </p:sp>
      <p:sp>
        <p:nvSpPr>
          <p:cNvPr id="6" name="Explosion 1 5"/>
          <p:cNvSpPr/>
          <p:nvPr/>
        </p:nvSpPr>
        <p:spPr>
          <a:xfrm>
            <a:off x="5448300" y="990600"/>
            <a:ext cx="3695700" cy="2209800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There is a </a:t>
            </a:r>
            <a:r>
              <a:rPr lang="en-US" sz="1400" b="1" dirty="0">
                <a:solidFill>
                  <a:schemeClr val="tx1"/>
                </a:solidFill>
              </a:rPr>
              <a:t>huge variation</a:t>
            </a:r>
            <a:r>
              <a:rPr lang="en-US" sz="1400" dirty="0">
                <a:solidFill>
                  <a:schemeClr val="tx1"/>
                </a:solidFill>
              </a:rPr>
              <a:t> in the time complexity of these operations.</a:t>
            </a:r>
          </a:p>
        </p:txBody>
      </p:sp>
    </p:spTree>
    <p:extLst>
      <p:ext uri="{BB962C8B-B14F-4D97-AF65-F5344CB8AC3E}">
        <p14:creationId xmlns:p14="http://schemas.microsoft.com/office/powerpoint/2010/main" val="251794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: potential function associated with the algorithm/data-structure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 Potential at the end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operation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Amortized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≝</m:t>
                    </m:r>
                  </m:oMath>
                </a14:m>
                <a:r>
                  <a:rPr lang="en-US" sz="2000" dirty="0"/>
                  <a:t>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operation </a:t>
                </a:r>
              </a:p>
              <a:p>
                <a:pPr marL="0" indent="0">
                  <a:buNone/>
                </a:pPr>
                <a:r>
                  <a:rPr lang="en-US" sz="2000" dirty="0"/>
                  <a:t>Amortized cost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/>
                  <a:t>   Actual cost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operations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763000" cy="4983163"/>
              </a:xfrm>
              <a:blipFill rotWithShape="1">
                <a:blip r:embed="rId2"/>
                <a:stretch>
                  <a:fillRect l="-765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Important conditions to be fulfilled by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981200"/>
                <a:ext cx="5257800" cy="1219200"/>
              </a:xfrm>
              <a:prstGeom prst="roundRect">
                <a:avLst/>
              </a:prstGeom>
              <a:blipFill rotWithShape="1">
                <a:blip r:embed="rId3"/>
                <a:stretch>
                  <a:fillRect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97668"/>
                <a:ext cx="105028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44" t="-8197" r="-87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667000"/>
                <a:ext cx="1804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14" t="-8333" r="-47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/>
                          </a:rPr>
                          <m:t>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481217"/>
                <a:ext cx="2155398" cy="404983"/>
              </a:xfrm>
              <a:prstGeom prst="rect">
                <a:avLst/>
              </a:prstGeom>
              <a:blipFill rotWithShape="1">
                <a:blip r:embed="rId6"/>
                <a:stretch>
                  <a:fillRect l="-2550" t="-1493" r="-3966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914400" y="1524000"/>
            <a:ext cx="60198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990600"/>
            <a:ext cx="6019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" y="990600"/>
            <a:ext cx="6019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2400" y="3352800"/>
            <a:ext cx="60198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8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Amortized Cost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In order to get a bound on the </a:t>
                </a:r>
                <a:r>
                  <a:rPr lang="en-US" sz="2000" b="1" dirty="0"/>
                  <a:t>amortized cost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operations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𝒈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is how we typically proceed: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Try to select  a suitable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, so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for the costly operation,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Δ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negative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to such an extent that it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nullifies</a:t>
                </a:r>
                <a:r>
                  <a:rPr lang="en-US" sz="2000" dirty="0"/>
                  <a:t> or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reduces</a:t>
                </a:r>
                <a:r>
                  <a:rPr lang="en-US" sz="2000" dirty="0"/>
                  <a:t> the effect of actual cost.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find such a suitable potential function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Try to view carefully the costly operation </a:t>
                </a:r>
              </a:p>
              <a:p>
                <a:pPr marL="0" indent="0">
                  <a:buNone/>
                </a:pPr>
                <a:r>
                  <a:rPr lang="en-US" sz="2000" dirty="0"/>
                  <a:t>and see if there is some quantity that is “</a:t>
                </a:r>
                <a:r>
                  <a:rPr lang="en-US" sz="2000" b="1" u="sng" dirty="0">
                    <a:solidFill>
                      <a:srgbClr val="0070C0"/>
                    </a:solidFill>
                  </a:rPr>
                  <a:t>decreasing</a:t>
                </a:r>
                <a:r>
                  <a:rPr lang="en-US" sz="2000" dirty="0"/>
                  <a:t>” during the operation.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Application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Dynamic </a:t>
            </a:r>
            <a:r>
              <a:rPr lang="en-US" sz="28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7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Memory Management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39277" y="5802868"/>
            <a:ext cx="109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Memory</a:t>
            </a:r>
          </a:p>
        </p:txBody>
      </p:sp>
      <p:sp>
        <p:nvSpPr>
          <p:cNvPr id="35" name="Cloud Callout 34"/>
          <p:cNvSpPr/>
          <p:nvPr/>
        </p:nvSpPr>
        <p:spPr>
          <a:xfrm>
            <a:off x="1" y="3543300"/>
            <a:ext cx="2895600" cy="1485900"/>
          </a:xfrm>
          <a:prstGeom prst="cloudCallout">
            <a:avLst>
              <a:gd name="adj1" fmla="val -28662"/>
              <a:gd name="adj2" fmla="val 7421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happens if more space is needed by table ?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5600" y="1828800"/>
            <a:ext cx="3810000" cy="3962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95601" y="1828800"/>
            <a:ext cx="1752599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95600" y="2971800"/>
            <a:ext cx="1219199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8201" y="1828800"/>
            <a:ext cx="1219199" cy="1143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14801" y="2971800"/>
            <a:ext cx="1752599" cy="1143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14800" y="4114800"/>
            <a:ext cx="1752599" cy="1143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1" y="5257800"/>
            <a:ext cx="1219199" cy="533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67399" y="1828800"/>
            <a:ext cx="838201" cy="171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67400" y="4076700"/>
            <a:ext cx="838201" cy="1714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95601" y="4800600"/>
            <a:ext cx="1219198" cy="457200"/>
          </a:xfrm>
          <a:prstGeom prst="rect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867400" y="3543300"/>
            <a:ext cx="838200" cy="57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14799" y="5257800"/>
            <a:ext cx="876299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895601" y="2971800"/>
            <a:ext cx="1219199" cy="5715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ircular Arrow 37"/>
          <p:cNvSpPr/>
          <p:nvPr/>
        </p:nvSpPr>
        <p:spPr>
          <a:xfrm rot="920927" flipH="1">
            <a:off x="3597267" y="2385091"/>
            <a:ext cx="2662594" cy="1790249"/>
          </a:xfrm>
          <a:prstGeom prst="circularArrow">
            <a:avLst>
              <a:gd name="adj1" fmla="val 5854"/>
              <a:gd name="adj2" fmla="val 1142319"/>
              <a:gd name="adj3" fmla="val 20333812"/>
              <a:gd name="adj4" fmla="val 10800000"/>
              <a:gd name="adj5" fmla="val 125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95600" y="2971800"/>
            <a:ext cx="838200" cy="57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5867400" y="3657600"/>
            <a:ext cx="84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</a:t>
            </a:r>
            <a:r>
              <a:rPr lang="en-US" b="1" i="1" dirty="0"/>
              <a:t>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67400" y="1828800"/>
            <a:ext cx="844718" cy="396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657600" y="2590800"/>
            <a:ext cx="4844335" cy="2819400"/>
            <a:chOff x="3657600" y="2590800"/>
            <a:chExt cx="4844335" cy="2819400"/>
          </a:xfrm>
        </p:grpSpPr>
        <p:sp>
          <p:nvSpPr>
            <p:cNvPr id="19" name="TextBox 18"/>
            <p:cNvSpPr txBox="1"/>
            <p:nvPr/>
          </p:nvSpPr>
          <p:spPr>
            <a:xfrm>
              <a:off x="7315200" y="4202668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Free space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6286500" y="2590800"/>
              <a:ext cx="1333500" cy="1611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3657600" y="4371201"/>
              <a:ext cx="3581400" cy="161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6286500" y="4572000"/>
              <a:ext cx="1333500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314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5" grpId="0" animBg="1"/>
      <p:bldP spid="37" grpId="0" animBg="1"/>
      <p:bldP spid="38" grpId="0" animBg="1"/>
      <p:bldP spid="38" grpId="1" animBg="1"/>
      <p:bldP spid="39" grpId="0" animBg="1"/>
      <p:bldP spid="42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SPACE and TIME Efficient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Dynamic Table 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For Insertions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2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Some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 err="1">
                    <a:solidFill>
                      <a:srgbClr val="7030A0"/>
                    </a:solidFill>
                  </a:rPr>
                  <a:t>createTable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):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A system-call that creates a table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/>
                  <a:t>size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b="1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copy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600200" y="3429000"/>
                <a:ext cx="22420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the size of table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29000"/>
                <a:ext cx="224202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997" t="-7692" r="-4905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81200" y="4171890"/>
                <a:ext cx="42381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copies the contents of table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4171890"/>
                <a:ext cx="4238148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439" t="-7576" r="-201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4885038"/>
                <a:ext cx="65351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free the space (return the space to </a:t>
                </a:r>
                <a:r>
                  <a:rPr lang="en-US" sz="2000" b="1" dirty="0"/>
                  <a:t>OS</a:t>
                </a:r>
                <a:r>
                  <a:rPr lang="en-US" sz="2000" dirty="0"/>
                  <a:t>) occupied by table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885038"/>
                <a:ext cx="653512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933" t="-7576" r="-93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244529" y="2689654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returns its pointer.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02050" y="1600200"/>
                <a:ext cx="39638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number of elements in the table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050" y="1600200"/>
                <a:ext cx="3963842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692" t="-7692" r="-2154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817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/>
      <p:bldP spid="3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15006</TotalTime>
  <Words>1976</Words>
  <Application>Microsoft Macintosh PowerPoint</Application>
  <PresentationFormat>On-screen Show (4:3)</PresentationFormat>
  <Paragraphs>397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Wingdings</vt:lpstr>
      <vt:lpstr>Office Theme</vt:lpstr>
      <vt:lpstr>Design and Analysis of Algorithms CS345 </vt:lpstr>
      <vt:lpstr>Summary of  the Previous Lecture</vt:lpstr>
      <vt:lpstr>PowerPoint Presentation</vt:lpstr>
      <vt:lpstr>Amortized Cost </vt:lpstr>
      <vt:lpstr>Amortized Cost </vt:lpstr>
      <vt:lpstr>Application 1</vt:lpstr>
      <vt:lpstr>Memory Management</vt:lpstr>
      <vt:lpstr>SPACE and TIME Efficient  Dynamic Table  </vt:lpstr>
      <vt:lpstr>Some notations</vt:lpstr>
      <vt:lpstr>A trivial way to perform Insert(x)</vt:lpstr>
      <vt:lpstr>An efficient way to perform Insert(x)</vt:lpstr>
      <vt:lpstr>An efficient way to perform Insert(x)</vt:lpstr>
      <vt:lpstr>Intuition underlying efficiency of Insert(x) </vt:lpstr>
      <vt:lpstr>Amortized Analysis of Insert(x)  </vt:lpstr>
      <vt:lpstr>Amortized Analysis of Insert(x)  </vt:lpstr>
      <vt:lpstr>SPACE and TIME Efficient  Dynamic Table  </vt:lpstr>
      <vt:lpstr>Sequence of Deletions </vt:lpstr>
      <vt:lpstr>An efficient way to perform delete(x)</vt:lpstr>
      <vt:lpstr>Intuition underlying efficiency of Delete(x) </vt:lpstr>
      <vt:lpstr>Amortized Analysis of Delete(x)  </vt:lpstr>
      <vt:lpstr>SPACE and TIME Efficient  Dynamic Table  </vt:lpstr>
      <vt:lpstr>Attempt 1</vt:lpstr>
      <vt:lpstr>PowerPoint Presentation</vt:lpstr>
      <vt:lpstr>Towards designing new algorithm</vt:lpstr>
      <vt:lpstr>An efficient way to perform delete(x)</vt:lpstr>
      <vt:lpstr>The intuition behind the new algorithm</vt:lpstr>
      <vt:lpstr>Amortized Analysis of Delete(x)  </vt:lpstr>
      <vt:lpstr>Homework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1320</cp:revision>
  <dcterms:created xsi:type="dcterms:W3CDTF">2011-12-03T04:13:03Z</dcterms:created>
  <dcterms:modified xsi:type="dcterms:W3CDTF">2024-10-16T02:50:48Z</dcterms:modified>
</cp:coreProperties>
</file>