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24"/>
  </p:notesMasterIdLst>
  <p:sldIdLst>
    <p:sldId id="274" r:id="rId2"/>
    <p:sldId id="562" r:id="rId3"/>
    <p:sldId id="564" r:id="rId4"/>
    <p:sldId id="567" r:id="rId5"/>
    <p:sldId id="573" r:id="rId6"/>
    <p:sldId id="560" r:id="rId7"/>
    <p:sldId id="551" r:id="rId8"/>
    <p:sldId id="565" r:id="rId9"/>
    <p:sldId id="533" r:id="rId10"/>
    <p:sldId id="534" r:id="rId11"/>
    <p:sldId id="522" r:id="rId12"/>
    <p:sldId id="523" r:id="rId13"/>
    <p:sldId id="530" r:id="rId14"/>
    <p:sldId id="541" r:id="rId15"/>
    <p:sldId id="548" r:id="rId16"/>
    <p:sldId id="574" r:id="rId17"/>
    <p:sldId id="525" r:id="rId18"/>
    <p:sldId id="552" r:id="rId19"/>
    <p:sldId id="543" r:id="rId20"/>
    <p:sldId id="542" r:id="rId21"/>
    <p:sldId id="527" r:id="rId22"/>
    <p:sldId id="528"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91423-4B8B-7649-ADDE-541CFF45AF43}" v="97" dt="2024-10-21T02:17:33.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34" autoAdjust="0"/>
    <p:restoredTop sz="94654" autoAdjust="0"/>
  </p:normalViewPr>
  <p:slideViewPr>
    <p:cSldViewPr>
      <p:cViewPr varScale="1">
        <p:scale>
          <a:sx n="104" d="100"/>
          <a:sy n="104" d="100"/>
        </p:scale>
        <p:origin x="880" y="19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nath Tewari" userId="2638bdda-d406-4938-a2a6-e4e967acb772" providerId="ADAL" clId="{BB211E44-7924-4743-96EA-749C31B26505}"/>
    <pc:docChg chg="modSld">
      <pc:chgData name="Raghunath Tewari" userId="2638bdda-d406-4938-a2a6-e4e967acb772" providerId="ADAL" clId="{BB211E44-7924-4743-96EA-749C31B26505}" dt="2024-09-25T17:26:00.384" v="13" actId="20577"/>
      <pc:docMkLst>
        <pc:docMk/>
      </pc:docMkLst>
      <pc:sldChg chg="modSp mod">
        <pc:chgData name="Raghunath Tewari" userId="2638bdda-d406-4938-a2a6-e4e967acb772" providerId="ADAL" clId="{BB211E44-7924-4743-96EA-749C31B26505}" dt="2024-09-25T17:26:00.384" v="13" actId="20577"/>
        <pc:sldMkLst>
          <pc:docMk/>
          <pc:sldMk cId="0" sldId="274"/>
        </pc:sldMkLst>
        <pc:spChg chg="mod">
          <ac:chgData name="Raghunath Tewari" userId="2638bdda-d406-4938-a2a6-e4e967acb772" providerId="ADAL" clId="{BB211E44-7924-4743-96EA-749C31B26505}" dt="2024-09-25T17:25:55.970" v="9" actId="20577"/>
          <ac:spMkLst>
            <pc:docMk/>
            <pc:sldMk cId="0" sldId="274"/>
            <ac:spMk id="2" creationId="{00000000-0000-0000-0000-000000000000}"/>
          </ac:spMkLst>
        </pc:spChg>
        <pc:spChg chg="mod">
          <ac:chgData name="Raghunath Tewari" userId="2638bdda-d406-4938-a2a6-e4e967acb772" providerId="ADAL" clId="{BB211E44-7924-4743-96EA-749C31B26505}" dt="2024-09-25T17:26:00.384" v="13" actId="20577"/>
          <ac:spMkLst>
            <pc:docMk/>
            <pc:sldMk cId="0" sldId="274"/>
            <ac:spMk id="3" creationId="{00000000-0000-0000-0000-000000000000}"/>
          </ac:spMkLst>
        </pc:spChg>
      </pc:sldChg>
    </pc:docChg>
  </pc:docChgLst>
  <pc:docChgLst>
    <pc:chgData name="Raghunath Tewari" userId="2638bdda-d406-4938-a2a6-e4e967acb772" providerId="ADAL" clId="{62B91423-4B8B-7649-ADDE-541CFF45AF43}"/>
    <pc:docChg chg="undo custSel delSld modSld">
      <pc:chgData name="Raghunath Tewari" userId="2638bdda-d406-4938-a2a6-e4e967acb772" providerId="ADAL" clId="{62B91423-4B8B-7649-ADDE-541CFF45AF43}" dt="2024-10-21T02:17:33.657" v="101" actId="20577"/>
      <pc:docMkLst>
        <pc:docMk/>
      </pc:docMkLst>
      <pc:sldChg chg="addSp delSp modSp mod addAnim delAnim modAnim">
        <pc:chgData name="Raghunath Tewari" userId="2638bdda-d406-4938-a2a6-e4e967acb772" providerId="ADAL" clId="{62B91423-4B8B-7649-ADDE-541CFF45AF43}" dt="2024-10-21T02:10:50.717" v="85"/>
        <pc:sldMkLst>
          <pc:docMk/>
          <pc:sldMk cId="0" sldId="274"/>
        </pc:sldMkLst>
        <pc:spChg chg="add del mod">
          <ac:chgData name="Raghunath Tewari" userId="2638bdda-d406-4938-a2a6-e4e967acb772" providerId="ADAL" clId="{62B91423-4B8B-7649-ADDE-541CFF45AF43}" dt="2024-10-19T12:50:00.380" v="82" actId="20577"/>
          <ac:spMkLst>
            <pc:docMk/>
            <pc:sldMk cId="0" sldId="274"/>
            <ac:spMk id="5" creationId="{00000000-0000-0000-0000-000000000000}"/>
          </ac:spMkLst>
        </pc:spChg>
      </pc:sldChg>
      <pc:sldChg chg="del">
        <pc:chgData name="Raghunath Tewari" userId="2638bdda-d406-4938-a2a6-e4e967acb772" providerId="ADAL" clId="{62B91423-4B8B-7649-ADDE-541CFF45AF43}" dt="2024-10-19T12:48:33.931" v="23" actId="2696"/>
        <pc:sldMkLst>
          <pc:docMk/>
          <pc:sldMk cId="4283728619" sldId="524"/>
        </pc:sldMkLst>
      </pc:sldChg>
      <pc:sldChg chg="modSp modAnim">
        <pc:chgData name="Raghunath Tewari" userId="2638bdda-d406-4938-a2a6-e4e967acb772" providerId="ADAL" clId="{62B91423-4B8B-7649-ADDE-541CFF45AF43}" dt="2024-10-19T06:49:00.073" v="13" actId="115"/>
        <pc:sldMkLst>
          <pc:docMk/>
          <pc:sldMk cId="879081055" sldId="534"/>
        </pc:sldMkLst>
        <pc:spChg chg="mod">
          <ac:chgData name="Raghunath Tewari" userId="2638bdda-d406-4938-a2a6-e4e967acb772" providerId="ADAL" clId="{62B91423-4B8B-7649-ADDE-541CFF45AF43}" dt="2024-10-19T06:49:00.073" v="13" actId="115"/>
          <ac:spMkLst>
            <pc:docMk/>
            <pc:sldMk cId="879081055" sldId="534"/>
            <ac:spMk id="6" creationId="{00000000-0000-0000-0000-000000000000}"/>
          </ac:spMkLst>
        </pc:spChg>
      </pc:sldChg>
      <pc:sldChg chg="delSp modSp mod delAnim">
        <pc:chgData name="Raghunath Tewari" userId="2638bdda-d406-4938-a2a6-e4e967acb772" providerId="ADAL" clId="{62B91423-4B8B-7649-ADDE-541CFF45AF43}" dt="2024-10-19T12:04:04.047" v="22" actId="478"/>
        <pc:sldMkLst>
          <pc:docMk/>
          <pc:sldMk cId="413743636" sldId="541"/>
        </pc:sldMkLst>
        <pc:spChg chg="del mod">
          <ac:chgData name="Raghunath Tewari" userId="2638bdda-d406-4938-a2a6-e4e967acb772" providerId="ADAL" clId="{62B91423-4B8B-7649-ADDE-541CFF45AF43}" dt="2024-10-19T12:04:04.047" v="22" actId="478"/>
          <ac:spMkLst>
            <pc:docMk/>
            <pc:sldMk cId="413743636" sldId="541"/>
            <ac:spMk id="9" creationId="{00000000-0000-0000-0000-000000000000}"/>
          </ac:spMkLst>
        </pc:spChg>
      </pc:sldChg>
      <pc:sldChg chg="modSp">
        <pc:chgData name="Raghunath Tewari" userId="2638bdda-d406-4938-a2a6-e4e967acb772" providerId="ADAL" clId="{62B91423-4B8B-7649-ADDE-541CFF45AF43}" dt="2024-10-18T06:17:48.335" v="0" actId="20577"/>
        <pc:sldMkLst>
          <pc:docMk/>
          <pc:sldMk cId="1674270242" sldId="562"/>
        </pc:sldMkLst>
        <pc:spChg chg="mod">
          <ac:chgData name="Raghunath Tewari" userId="2638bdda-d406-4938-a2a6-e4e967acb772" providerId="ADAL" clId="{62B91423-4B8B-7649-ADDE-541CFF45AF43}" dt="2024-10-18T06:17:48.335" v="0" actId="20577"/>
          <ac:spMkLst>
            <pc:docMk/>
            <pc:sldMk cId="1674270242" sldId="562"/>
            <ac:spMk id="3" creationId="{00000000-0000-0000-0000-000000000000}"/>
          </ac:spMkLst>
        </pc:spChg>
      </pc:sldChg>
      <pc:sldChg chg="modSp">
        <pc:chgData name="Raghunath Tewari" userId="2638bdda-d406-4938-a2a6-e4e967acb772" providerId="ADAL" clId="{62B91423-4B8B-7649-ADDE-541CFF45AF43}" dt="2024-10-21T02:14:39.464" v="99" actId="115"/>
        <pc:sldMkLst>
          <pc:docMk/>
          <pc:sldMk cId="824537489" sldId="567"/>
        </pc:sldMkLst>
        <pc:spChg chg="mod">
          <ac:chgData name="Raghunath Tewari" userId="2638bdda-d406-4938-a2a6-e4e967acb772" providerId="ADAL" clId="{62B91423-4B8B-7649-ADDE-541CFF45AF43}" dt="2024-10-21T02:14:39.464" v="99" actId="115"/>
          <ac:spMkLst>
            <pc:docMk/>
            <pc:sldMk cId="824537489" sldId="567"/>
            <ac:spMk id="3" creationId="{00000000-0000-0000-0000-000000000000}"/>
          </ac:spMkLst>
        </pc:spChg>
      </pc:sldChg>
      <pc:sldChg chg="modSp">
        <pc:chgData name="Raghunath Tewari" userId="2638bdda-d406-4938-a2a6-e4e967acb772" providerId="ADAL" clId="{62B91423-4B8B-7649-ADDE-541CFF45AF43}" dt="2024-10-21T02:17:33.657" v="101" actId="20577"/>
        <pc:sldMkLst>
          <pc:docMk/>
          <pc:sldMk cId="2822344740" sldId="573"/>
        </pc:sldMkLst>
        <pc:spChg chg="mod">
          <ac:chgData name="Raghunath Tewari" userId="2638bdda-d406-4938-a2a6-e4e967acb772" providerId="ADAL" clId="{62B91423-4B8B-7649-ADDE-541CFF45AF43}" dt="2024-10-21T02:17:33.657" v="101" actId="20577"/>
          <ac:spMkLst>
            <pc:docMk/>
            <pc:sldMk cId="2822344740" sldId="573"/>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AA3A7DB-FD4B-4A56-961D-EE92B832D86A}" type="datetimeFigureOut">
              <a:rPr lang="en-US"/>
              <a:pPr>
                <a:defRPr/>
              </a:pPr>
              <a:t>10/21/24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28B6ACE-7DA9-451D-B4FE-F8D8CCE413A2}" type="slidenum">
              <a:rPr lang="en-US"/>
              <a:pPr>
                <a:defRPr/>
              </a:pPr>
              <a:t>‹#›</a:t>
            </a:fld>
            <a:endParaRPr lang="en-US"/>
          </a:p>
        </p:txBody>
      </p:sp>
    </p:spTree>
    <p:extLst>
      <p:ext uri="{BB962C8B-B14F-4D97-AF65-F5344CB8AC3E}">
        <p14:creationId xmlns:p14="http://schemas.microsoft.com/office/powerpoint/2010/main" val="7874284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91ABAC89-E171-443E-BB0D-565729F89EFD}" type="slidenum">
              <a:rPr lang="en-US" smtClean="0"/>
              <a:t>2</a:t>
            </a:fld>
            <a:endParaRPr lang="en-US"/>
          </a:p>
        </p:txBody>
      </p:sp>
    </p:spTree>
    <p:extLst>
      <p:ext uri="{BB962C8B-B14F-4D97-AF65-F5344CB8AC3E}">
        <p14:creationId xmlns:p14="http://schemas.microsoft.com/office/powerpoint/2010/main" val="2371913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41E3B87-0EAF-4D3F-A8FE-4D644E3BA938}" type="datetime1">
              <a:rPr lang="en-US"/>
              <a:pPr>
                <a:defRPr/>
              </a:pPr>
              <a:t>10/21/24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177C87-4399-4169-8EAA-A2FF838D2DBE}" type="slidenum">
              <a:rPr lang="en-US"/>
              <a:pPr>
                <a:defRPr/>
              </a:pPr>
              <a:t>‹#›</a:t>
            </a:fld>
            <a:endParaRPr lang="en-US"/>
          </a:p>
        </p:txBody>
      </p:sp>
    </p:spTree>
    <p:extLst>
      <p:ext uri="{BB962C8B-B14F-4D97-AF65-F5344CB8AC3E}">
        <p14:creationId xmlns:p14="http://schemas.microsoft.com/office/powerpoint/2010/main" val="888921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311F363-266E-4B39-9664-0E5F96917999}" type="datetime1">
              <a:rPr lang="en-US"/>
              <a:pPr>
                <a:defRPr/>
              </a:pPr>
              <a:t>10/21/24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9F8759C-6D63-4A5B-8A92-29BD5C9DCC87}" type="slidenum">
              <a:rPr lang="en-US"/>
              <a:pPr>
                <a:defRPr/>
              </a:pPr>
              <a:t>‹#›</a:t>
            </a:fld>
            <a:endParaRPr lang="en-US"/>
          </a:p>
        </p:txBody>
      </p:sp>
    </p:spTree>
    <p:extLst>
      <p:ext uri="{BB962C8B-B14F-4D97-AF65-F5344CB8AC3E}">
        <p14:creationId xmlns:p14="http://schemas.microsoft.com/office/powerpoint/2010/main" val="3083374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4A32EBB-5C32-49A2-ADCD-F3C86202F8FA}" type="datetime1">
              <a:rPr lang="en-US"/>
              <a:pPr>
                <a:defRPr/>
              </a:pPr>
              <a:t>10/21/24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E4E1702-FB5B-4ADB-8DA9-1EFEE2FCFD17}" type="slidenum">
              <a:rPr lang="en-US"/>
              <a:pPr>
                <a:defRPr/>
              </a:pPr>
              <a:t>‹#›</a:t>
            </a:fld>
            <a:endParaRPr lang="en-US"/>
          </a:p>
        </p:txBody>
      </p:sp>
    </p:spTree>
    <p:extLst>
      <p:ext uri="{BB962C8B-B14F-4D97-AF65-F5344CB8AC3E}">
        <p14:creationId xmlns:p14="http://schemas.microsoft.com/office/powerpoint/2010/main" val="3064828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8E9C23F-070E-4955-A2E9-D262826D12BE}" type="datetime1">
              <a:rPr lang="en-US"/>
              <a:pPr>
                <a:defRPr/>
              </a:pPr>
              <a:t>10/21/24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7D3F34-CCFE-4664-990B-25D48250FF76}" type="slidenum">
              <a:rPr lang="en-US"/>
              <a:pPr>
                <a:defRPr/>
              </a:pPr>
              <a:t>‹#›</a:t>
            </a:fld>
            <a:endParaRPr lang="en-US"/>
          </a:p>
        </p:txBody>
      </p:sp>
    </p:spTree>
    <p:extLst>
      <p:ext uri="{BB962C8B-B14F-4D97-AF65-F5344CB8AC3E}">
        <p14:creationId xmlns:p14="http://schemas.microsoft.com/office/powerpoint/2010/main" val="411103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D811857-66C0-437E-ACBA-BF7BCE55233B}" type="datetime1">
              <a:rPr lang="en-US"/>
              <a:pPr>
                <a:defRPr/>
              </a:pPr>
              <a:t>10/21/24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92E9ED8-BBDD-47A1-9C62-8C7F2ACFBD70}" type="slidenum">
              <a:rPr lang="en-US"/>
              <a:pPr>
                <a:defRPr/>
              </a:pPr>
              <a:t>‹#›</a:t>
            </a:fld>
            <a:endParaRPr lang="en-US"/>
          </a:p>
        </p:txBody>
      </p:sp>
    </p:spTree>
    <p:extLst>
      <p:ext uri="{BB962C8B-B14F-4D97-AF65-F5344CB8AC3E}">
        <p14:creationId xmlns:p14="http://schemas.microsoft.com/office/powerpoint/2010/main" val="370413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257FB79-49E0-495C-87BE-B2A1C6E0B2F0}" type="datetime1">
              <a:rPr lang="en-US"/>
              <a:pPr>
                <a:defRPr/>
              </a:pPr>
              <a:t>10/21/24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2327573-F1C1-4830-B7EC-9EBDAFC3F16D}" type="slidenum">
              <a:rPr lang="en-US"/>
              <a:pPr>
                <a:defRPr/>
              </a:pPr>
              <a:t>‹#›</a:t>
            </a:fld>
            <a:endParaRPr lang="en-US"/>
          </a:p>
        </p:txBody>
      </p:sp>
    </p:spTree>
    <p:extLst>
      <p:ext uri="{BB962C8B-B14F-4D97-AF65-F5344CB8AC3E}">
        <p14:creationId xmlns:p14="http://schemas.microsoft.com/office/powerpoint/2010/main" val="245685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5E181FA-412A-4421-9246-D21324FE2C44}" type="datetime1">
              <a:rPr lang="en-US"/>
              <a:pPr>
                <a:defRPr/>
              </a:pPr>
              <a:t>10/21/24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18461BB-7A72-48FB-85BD-B2543F198267}" type="slidenum">
              <a:rPr lang="en-US"/>
              <a:pPr>
                <a:defRPr/>
              </a:pPr>
              <a:t>‹#›</a:t>
            </a:fld>
            <a:endParaRPr lang="en-US"/>
          </a:p>
        </p:txBody>
      </p:sp>
    </p:spTree>
    <p:extLst>
      <p:ext uri="{BB962C8B-B14F-4D97-AF65-F5344CB8AC3E}">
        <p14:creationId xmlns:p14="http://schemas.microsoft.com/office/powerpoint/2010/main" val="354411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8A86A6B7-3376-42F2-8702-2D1FCF5FB182}" type="datetime1">
              <a:rPr lang="en-US"/>
              <a:pPr>
                <a:defRPr/>
              </a:pPr>
              <a:t>10/21/24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A696056-B04C-48AB-8C53-BBF1FF11CC18}" type="slidenum">
              <a:rPr lang="en-US"/>
              <a:pPr>
                <a:defRPr/>
              </a:pPr>
              <a:t>‹#›</a:t>
            </a:fld>
            <a:endParaRPr lang="en-US"/>
          </a:p>
        </p:txBody>
      </p:sp>
    </p:spTree>
    <p:extLst>
      <p:ext uri="{BB962C8B-B14F-4D97-AF65-F5344CB8AC3E}">
        <p14:creationId xmlns:p14="http://schemas.microsoft.com/office/powerpoint/2010/main" val="347742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B036330-39E0-4348-93D8-084D75D931AB}" type="datetime1">
              <a:rPr lang="en-US"/>
              <a:pPr>
                <a:defRPr/>
              </a:pPr>
              <a:t>10/21/24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0A7131A-5F98-4DE9-B58E-5AC46F8F2B76}" type="slidenum">
              <a:rPr lang="en-US"/>
              <a:pPr>
                <a:defRPr/>
              </a:pPr>
              <a:t>‹#›</a:t>
            </a:fld>
            <a:endParaRPr lang="en-US"/>
          </a:p>
        </p:txBody>
      </p:sp>
    </p:spTree>
    <p:extLst>
      <p:ext uri="{BB962C8B-B14F-4D97-AF65-F5344CB8AC3E}">
        <p14:creationId xmlns:p14="http://schemas.microsoft.com/office/powerpoint/2010/main" val="288808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EEE380A-2B94-4740-AAA2-00B55E91136B}" type="datetime1">
              <a:rPr lang="en-US"/>
              <a:pPr>
                <a:defRPr/>
              </a:pPr>
              <a:t>10/21/24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2E9EF9-6F51-43C7-88C5-01DDD3A549F6}" type="slidenum">
              <a:rPr lang="en-US"/>
              <a:pPr>
                <a:defRPr/>
              </a:pPr>
              <a:t>‹#›</a:t>
            </a:fld>
            <a:endParaRPr lang="en-US"/>
          </a:p>
        </p:txBody>
      </p:sp>
    </p:spTree>
    <p:extLst>
      <p:ext uri="{BB962C8B-B14F-4D97-AF65-F5344CB8AC3E}">
        <p14:creationId xmlns:p14="http://schemas.microsoft.com/office/powerpoint/2010/main" val="40335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021CF8B-C8E2-441C-9E33-F2F799897A47}" type="datetime1">
              <a:rPr lang="en-US"/>
              <a:pPr>
                <a:defRPr/>
              </a:pPr>
              <a:t>10/21/24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104CFE0-7502-4E07-8F32-3833EEC262E1}" type="slidenum">
              <a:rPr lang="en-US"/>
              <a:pPr>
                <a:defRPr/>
              </a:pPr>
              <a:t>‹#›</a:t>
            </a:fld>
            <a:endParaRPr lang="en-US"/>
          </a:p>
        </p:txBody>
      </p:sp>
    </p:spTree>
    <p:extLst>
      <p:ext uri="{BB962C8B-B14F-4D97-AF65-F5344CB8AC3E}">
        <p14:creationId xmlns:p14="http://schemas.microsoft.com/office/powerpoint/2010/main" val="2008451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224DF6E-159B-4851-B8CD-5F6A63451708}" type="datetime1">
              <a:rPr lang="en-US"/>
              <a:pPr>
                <a:defRPr/>
              </a:pPr>
              <a:t>10/21/24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73B7F3E5-79B2-43C4-81B5-7811AF1609B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00.png"/><Relationship Id="rId7" Type="http://schemas.openxmlformats.org/officeDocument/2006/relationships/image" Target="../media/image210.png"/><Relationship Id="rId12" Type="http://schemas.openxmlformats.org/officeDocument/2006/relationships/image" Target="../media/image22.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5.png"/><Relationship Id="rId5" Type="http://schemas.openxmlformats.org/officeDocument/2006/relationships/image" Target="../media/image140.png"/><Relationship Id="rId10" Type="http://schemas.openxmlformats.org/officeDocument/2006/relationships/image" Target="../media/image24.png"/><Relationship Id="rId4" Type="http://schemas.openxmlformats.org/officeDocument/2006/relationships/image" Target="../media/image130.png"/><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7.png"/><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31.png"/><Relationship Id="rId5" Type="http://schemas.openxmlformats.org/officeDocument/2006/relationships/image" Target="../media/image140.png"/><Relationship Id="rId10" Type="http://schemas.openxmlformats.org/officeDocument/2006/relationships/image" Target="../media/image25.png"/><Relationship Id="rId4" Type="http://schemas.openxmlformats.org/officeDocument/2006/relationships/image" Target="../media/image13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981200"/>
            <a:ext cx="8382000" cy="1905000"/>
          </a:xfrm>
        </p:spPr>
        <p:style>
          <a:lnRef idx="1">
            <a:schemeClr val="accent1"/>
          </a:lnRef>
          <a:fillRef idx="2">
            <a:schemeClr val="accent1"/>
          </a:fillRef>
          <a:effectRef idx="1">
            <a:schemeClr val="accent1"/>
          </a:effectRef>
          <a:fontRef idx="minor">
            <a:schemeClr val="dk1"/>
          </a:fontRef>
        </p:style>
        <p:txBody>
          <a:bodyPr rtlCol="0">
            <a:normAutofit/>
          </a:bodyPr>
          <a:lstStyle/>
          <a:p>
            <a:pPr fontAlgn="auto">
              <a:spcAft>
                <a:spcPts val="0"/>
              </a:spcAft>
              <a:defRPr/>
            </a:pPr>
            <a:r>
              <a:rPr lang="en-US" b="1" dirty="0">
                <a:effectLst>
                  <a:outerShdw blurRad="38100" dist="38100" dir="2700000" algn="tl">
                    <a:srgbClr val="000000">
                      <a:alpha val="43137"/>
                    </a:srgbClr>
                  </a:outerShdw>
                </a:effectLst>
              </a:rPr>
              <a:t>Design and Analysis of Algorithms</a:t>
            </a:r>
            <a:br>
              <a:rPr lang="en-US" b="1" dirty="0">
                <a:effectLst>
                  <a:outerShdw blurRad="38100" dist="38100" dir="2700000" algn="tl">
                    <a:srgbClr val="000000">
                      <a:alpha val="43137"/>
                    </a:srgbClr>
                  </a:outerShdw>
                </a:effectLst>
              </a:rPr>
            </a:br>
            <a:r>
              <a:rPr lang="en-US" sz="2700" dirty="0">
                <a:solidFill>
                  <a:srgbClr val="002060"/>
                </a:solidFill>
              </a:rPr>
              <a:t>CS345</a:t>
            </a:r>
            <a:br>
              <a:rPr lang="en-US" sz="3200" b="1" dirty="0">
                <a:solidFill>
                  <a:srgbClr val="C00000"/>
                </a:solidFill>
              </a:rPr>
            </a:br>
            <a:endParaRPr lang="en-US" sz="3600" i="1" dirty="0">
              <a:solidFill>
                <a:schemeClr val="tx1"/>
              </a:solidFill>
            </a:endParaRPr>
          </a:p>
        </p:txBody>
      </p:sp>
      <p:sp>
        <p:nvSpPr>
          <p:cNvPr id="3" name="Subtitle 2"/>
          <p:cNvSpPr>
            <a:spLocks noGrp="1"/>
          </p:cNvSpPr>
          <p:nvPr>
            <p:ph type="subTitle" idx="1"/>
          </p:nvPr>
        </p:nvSpPr>
        <p:spPr>
          <a:xfrm>
            <a:off x="914400" y="4419600"/>
            <a:ext cx="7620000" cy="1600200"/>
          </a:xfrm>
        </p:spPr>
        <p:style>
          <a:lnRef idx="1">
            <a:schemeClr val="accent4"/>
          </a:lnRef>
          <a:fillRef idx="2">
            <a:schemeClr val="accent4"/>
          </a:fillRef>
          <a:effectRef idx="1">
            <a:schemeClr val="accent4"/>
          </a:effectRef>
          <a:fontRef idx="minor">
            <a:schemeClr val="dk1"/>
          </a:fontRef>
        </p:style>
        <p:txBody>
          <a:bodyPr rtlCol="0">
            <a:normAutofit/>
          </a:bodyPr>
          <a:lstStyle/>
          <a:p>
            <a:pPr fontAlgn="auto">
              <a:spcAft>
                <a:spcPts val="0"/>
              </a:spcAft>
              <a:buFont typeface="Arial" pitchFamily="34" charset="0"/>
              <a:buNone/>
              <a:defRPr/>
            </a:pPr>
            <a:r>
              <a:rPr lang="en-US" sz="2400" b="1">
                <a:solidFill>
                  <a:srgbClr val="C00000"/>
                </a:solidFill>
              </a:rPr>
              <a:t>Lecture 28</a:t>
            </a:r>
            <a:endParaRPr lang="en-US" sz="2400" b="1" dirty="0">
              <a:solidFill>
                <a:srgbClr val="C00000"/>
              </a:solidFill>
            </a:endParaRPr>
          </a:p>
          <a:p>
            <a:pPr fontAlgn="auto">
              <a:spcAft>
                <a:spcPts val="0"/>
              </a:spcAft>
              <a:buFont typeface="Arial" pitchFamily="34" charset="0"/>
              <a:buNone/>
              <a:defRPr/>
            </a:pPr>
            <a:r>
              <a:rPr lang="en-US" sz="2000" b="1" dirty="0">
                <a:solidFill>
                  <a:srgbClr val="7030A0"/>
                </a:solidFill>
              </a:rPr>
              <a:t>Amortized Analysis – III</a:t>
            </a:r>
          </a:p>
        </p:txBody>
      </p:sp>
      <p:sp>
        <p:nvSpPr>
          <p:cNvPr id="4" name="Slide Number Placeholder 3"/>
          <p:cNvSpPr>
            <a:spLocks noGrp="1"/>
          </p:cNvSpPr>
          <p:nvPr>
            <p:ph type="sldNum" sz="quarter" idx="12"/>
          </p:nvPr>
        </p:nvSpPr>
        <p:spPr/>
        <p:txBody>
          <a:bodyPr/>
          <a:lstStyle/>
          <a:p>
            <a:pPr>
              <a:defRPr/>
            </a:pPr>
            <a:fld id="{516F4FD3-5535-4BD2-8147-A67FFD5F22D1}" type="slidenum">
              <a:rPr lang="en-US"/>
              <a:pPr>
                <a:defRPr/>
              </a:pPr>
              <a:t>1</a:t>
            </a:fld>
            <a:endParaRPr lang="en-US"/>
          </a:p>
        </p:txBody>
      </p:sp>
      <p:sp>
        <p:nvSpPr>
          <p:cNvPr id="5" name="Rectangle 4"/>
          <p:cNvSpPr/>
          <p:nvPr/>
        </p:nvSpPr>
        <p:spPr>
          <a:xfrm>
            <a:off x="1143000" y="5257800"/>
            <a:ext cx="6931518" cy="400110"/>
          </a:xfrm>
          <a:prstGeom prst="rect">
            <a:avLst/>
          </a:prstGeom>
          <a:noFill/>
        </p:spPr>
        <p:txBody>
          <a:bodyPr wrap="square" lIns="91440" tIns="45720" rIns="91440" bIns="45720">
            <a:spAutoFit/>
          </a:bodyPr>
          <a:lstStyle/>
          <a:p>
            <a:pPr algn="ctr"/>
            <a:r>
              <a:rPr lang="en-US" sz="2000" b="1" dirty="0"/>
              <a:t>Application: </a:t>
            </a:r>
            <a:r>
              <a:rPr lang="en-US" sz="2000" b="1"/>
              <a:t>Online Algorithms</a:t>
            </a:r>
            <a:endParaRPr lang="en-US" sz="24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7030A0"/>
                </a:solidFill>
              </a:rPr>
              <a:t>Move to Front </a:t>
            </a:r>
            <a:r>
              <a:rPr lang="en-US" sz="3200" dirty="0"/>
              <a:t>Algorithm</a:t>
            </a:r>
          </a:p>
        </p:txBody>
      </p:sp>
      <p:sp>
        <p:nvSpPr>
          <p:cNvPr id="6" name="Text Placeholder 5"/>
          <p:cNvSpPr>
            <a:spLocks noGrp="1"/>
          </p:cNvSpPr>
          <p:nvPr>
            <p:ph type="body" idx="1"/>
          </p:nvPr>
        </p:nvSpPr>
        <p:spPr/>
        <p:txBody>
          <a:bodyPr/>
          <a:lstStyle/>
          <a:p>
            <a:pPr algn="ctr"/>
            <a:r>
              <a:rPr lang="en-US" sz="2800" b="1" dirty="0">
                <a:solidFill>
                  <a:srgbClr val="C00000"/>
                </a:solidFill>
              </a:rPr>
              <a:t>Caution</a:t>
            </a:r>
            <a:r>
              <a:rPr lang="en-US" sz="2800" b="1" dirty="0">
                <a:solidFill>
                  <a:schemeClr val="tx1"/>
                </a:solidFill>
              </a:rPr>
              <a:t> : </a:t>
            </a:r>
          </a:p>
          <a:p>
            <a:r>
              <a:rPr lang="en-US" dirty="0">
                <a:solidFill>
                  <a:schemeClr val="tx1"/>
                </a:solidFill>
              </a:rPr>
              <a:t>For a better understanding, please </a:t>
            </a:r>
            <a:r>
              <a:rPr lang="en-US" u="sng" dirty="0">
                <a:solidFill>
                  <a:schemeClr val="tx1"/>
                </a:solidFill>
              </a:rPr>
              <a:t>go slowly</a:t>
            </a:r>
            <a:r>
              <a:rPr lang="en-US" dirty="0">
                <a:solidFill>
                  <a:schemeClr val="tx1"/>
                </a:solidFill>
              </a:rPr>
              <a:t> through the remaining slides.</a:t>
            </a:r>
            <a:endParaRPr lang="en-US" b="1" dirty="0">
              <a:solidFill>
                <a:schemeClr val="tx1"/>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10</a:t>
            </a:fld>
            <a:endParaRPr lang="en-US"/>
          </a:p>
        </p:txBody>
      </p:sp>
    </p:spTree>
    <p:extLst>
      <p:ext uri="{BB962C8B-B14F-4D97-AF65-F5344CB8AC3E}">
        <p14:creationId xmlns:p14="http://schemas.microsoft.com/office/powerpoint/2010/main" val="87908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Move-to-Front </a:t>
            </a:r>
            <a:r>
              <a:rPr lang="en-US" sz="3200" b="1" dirty="0"/>
              <a:t>algorithm</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7030A0"/>
                    </a:solidFill>
                  </a:rPr>
                  <a:t>Search</a:t>
                </a:r>
                <a:r>
                  <a:rPr lang="en-US" sz="2000" dirty="0"/>
                  <a:t>(</a:t>
                </a:r>
                <a:r>
                  <a:rPr lang="en-US" sz="2000" b="1" dirty="0"/>
                  <a:t>e</a:t>
                </a:r>
                <a:r>
                  <a:rPr lang="en-US" sz="2000" dirty="0"/>
                  <a:t>):</a:t>
                </a:r>
              </a:p>
              <a:p>
                <a:pPr marL="0" indent="0">
                  <a:buNone/>
                </a:pPr>
                <a:r>
                  <a:rPr lang="en-US" sz="2000" dirty="0"/>
                  <a:t>      Starting from </a:t>
                </a:r>
                <a:r>
                  <a:rPr lang="en-US" sz="1600" b="1" dirty="0"/>
                  <a:t>HEAD</a:t>
                </a:r>
                <a:r>
                  <a:rPr lang="en-US" sz="2000" b="1" dirty="0"/>
                  <a:t> </a:t>
                </a:r>
                <a:r>
                  <a:rPr lang="en-US" sz="2000" dirty="0"/>
                  <a:t>pointer, scan linearly till we find element </a:t>
                </a:r>
                <a:r>
                  <a:rPr lang="en-US" sz="2000" b="1" dirty="0"/>
                  <a:t>e</a:t>
                </a:r>
                <a:r>
                  <a:rPr lang="en-US" sz="2000" dirty="0"/>
                  <a:t>;</a:t>
                </a:r>
              </a:p>
              <a:p>
                <a:pPr marL="0" indent="0">
                  <a:buNone/>
                </a:pPr>
                <a:r>
                  <a:rPr lang="en-US" sz="2000" dirty="0"/>
                  <a:t>      Bring the node</a:t>
                </a:r>
                <a:r>
                  <a:rPr lang="en-US" sz="2000" b="1" dirty="0"/>
                  <a:t> </a:t>
                </a:r>
                <a:r>
                  <a:rPr lang="en-US" sz="2000" dirty="0"/>
                  <a:t>storing </a:t>
                </a:r>
                <a:r>
                  <a:rPr lang="en-US" sz="2000" b="1" dirty="0"/>
                  <a:t>e</a:t>
                </a:r>
                <a:r>
                  <a:rPr lang="en-US" sz="2000" dirty="0"/>
                  <a:t> to the front of list </a:t>
                </a:r>
                <a:endParaRPr lang="en-US" sz="2000" b="1"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 notation: </a:t>
                </a:r>
              </a:p>
              <a:p>
                <a:pPr marL="0" indent="0">
                  <a:buNone/>
                </a:pPr>
                <a14:m>
                  <m:oMath xmlns:m="http://schemas.openxmlformats.org/officeDocument/2006/math">
                    <m:r>
                      <a:rPr lang="en-US" sz="2000" b="1" i="1">
                        <a:solidFill>
                          <a:srgbClr val="7030A0"/>
                        </a:solidFill>
                        <a:latin typeface="Cambria Math"/>
                      </a:rPr>
                      <m:t>𝒓</m:t>
                    </m:r>
                  </m:oMath>
                </a14:m>
                <a:r>
                  <a:rPr lang="en-US" sz="2000" dirty="0"/>
                  <a:t>(e): rank of element e in the list.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a:stretch>
              </a:blipFill>
            </p:spPr>
            <p:txBody>
              <a:bodyPr/>
              <a:lstStyle/>
              <a:p>
                <a:r>
                  <a:rPr lang="en-US">
                    <a:noFill/>
                  </a:rPr>
                  <a:t> </a:t>
                </a:r>
              </a:p>
            </p:txBody>
          </p:sp>
        </mc:Fallback>
      </mc:AlternateContent>
      <p:grpSp>
        <p:nvGrpSpPr>
          <p:cNvPr id="28" name="Group 27"/>
          <p:cNvGrpSpPr/>
          <p:nvPr/>
        </p:nvGrpSpPr>
        <p:grpSpPr>
          <a:xfrm>
            <a:off x="1600200" y="20457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150" name="TextBox 149"/>
          <p:cNvSpPr txBox="1"/>
          <p:nvPr/>
        </p:nvSpPr>
        <p:spPr>
          <a:xfrm>
            <a:off x="5287256" y="3440668"/>
            <a:ext cx="2573590" cy="369332"/>
          </a:xfrm>
          <a:prstGeom prst="rect">
            <a:avLst/>
          </a:prstGeom>
          <a:noFill/>
        </p:spPr>
        <p:txBody>
          <a:bodyPr wrap="none" rtlCol="0">
            <a:spAutoFit/>
          </a:bodyPr>
          <a:lstStyle/>
          <a:p>
            <a:r>
              <a:rPr lang="en-US" dirty="0">
                <a:solidFill>
                  <a:srgbClr val="002060"/>
                </a:solidFill>
              </a:rPr>
              <a:t>by  a sequence  of </a:t>
            </a:r>
            <a:r>
              <a:rPr lang="en-US" b="1" u="sng" dirty="0">
                <a:solidFill>
                  <a:srgbClr val="002060"/>
                </a:solidFill>
              </a:rPr>
              <a:t>swaps</a:t>
            </a:r>
            <a:r>
              <a:rPr lang="en-US" dirty="0">
                <a:solidFill>
                  <a:srgbClr val="002060"/>
                </a:solidFill>
              </a:rPr>
              <a:t>.</a:t>
            </a:r>
          </a:p>
        </p:txBody>
      </p:sp>
      <p:sp>
        <p:nvSpPr>
          <p:cNvPr id="151" name="Down Ribbon 150"/>
          <p:cNvSpPr/>
          <p:nvPr/>
        </p:nvSpPr>
        <p:spPr>
          <a:xfrm>
            <a:off x="2667000" y="4191000"/>
            <a:ext cx="4267200" cy="917448"/>
          </a:xfrm>
          <a:prstGeom prst="ribbon">
            <a:avLst>
              <a:gd name="adj1" fmla="val 16667"/>
              <a:gd name="adj2" fmla="val 75000"/>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Example: </a:t>
            </a:r>
            <a:r>
              <a:rPr lang="en-US" b="1" dirty="0">
                <a:solidFill>
                  <a:srgbClr val="7030A0"/>
                </a:solidFill>
              </a:rPr>
              <a:t>Search</a:t>
            </a:r>
            <a:r>
              <a:rPr lang="en-US" dirty="0">
                <a:solidFill>
                  <a:schemeClr val="tx1"/>
                </a:solidFill>
              </a:rPr>
              <a:t>(R)</a:t>
            </a:r>
          </a:p>
        </p:txBody>
      </p:sp>
      <p:sp>
        <p:nvSpPr>
          <p:cNvPr id="26" name="Rectangle 25"/>
          <p:cNvSpPr/>
          <p:nvPr/>
        </p:nvSpPr>
        <p:spPr>
          <a:xfrm>
            <a:off x="1066800" y="5638800"/>
            <a:ext cx="52578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3657600" y="30480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429000" y="35052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1320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right)">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1500"/>
                                        <p:tgtEl>
                                          <p:spTgt spid="26"/>
                                        </p:tgtEl>
                                      </p:cBhvr>
                                    </p:animEffect>
                                    <p:set>
                                      <p:cBhvr>
                                        <p:cTn id="27" dur="1" fill="hold">
                                          <p:stCondLst>
                                            <p:cond delay="1499"/>
                                          </p:stCondLst>
                                        </p:cTn>
                                        <p:tgtEl>
                                          <p:spTgt spid="2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wipe(left)">
                                      <p:cBhvr>
                                        <p:cTn id="37" dur="225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grpId="0" nodeType="clickEffect">
                                  <p:stCondLst>
                                    <p:cond delay="0"/>
                                  </p:stCondLst>
                                  <p:childTnLst>
                                    <p:animEffect transition="out" filter="wipe(left)">
                                      <p:cBhvr>
                                        <p:cTn id="41" dur="1500"/>
                                        <p:tgtEl>
                                          <p:spTgt spid="27"/>
                                        </p:tgtEl>
                                      </p:cBhvr>
                                    </p:animEffect>
                                    <p:set>
                                      <p:cBhvr>
                                        <p:cTn id="42" dur="1" fill="hold">
                                          <p:stCondLst>
                                            <p:cond delay="1499"/>
                                          </p:stCondLst>
                                        </p:cTn>
                                        <p:tgtEl>
                                          <p:spTgt spid="2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wipe(left)">
                                      <p:cBhvr>
                                        <p:cTn id="47" dur="20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xit" presetSubtype="8" fill="hold" grpId="0" nodeType="clickEffect">
                                  <p:stCondLst>
                                    <p:cond delay="0"/>
                                  </p:stCondLst>
                                  <p:childTnLst>
                                    <p:animEffect transition="out" filter="wipe(left)">
                                      <p:cBhvr>
                                        <p:cTn id="51" dur="1500"/>
                                        <p:tgtEl>
                                          <p:spTgt spid="33"/>
                                        </p:tgtEl>
                                      </p:cBhvr>
                                    </p:animEffect>
                                    <p:set>
                                      <p:cBhvr>
                                        <p:cTn id="52" dur="1" fill="hold">
                                          <p:stCondLst>
                                            <p:cond delay="1499"/>
                                          </p:stCondLst>
                                        </p:cTn>
                                        <p:tgtEl>
                                          <p:spTgt spid="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50"/>
                                        </p:tgtEl>
                                        <p:attrNameLst>
                                          <p:attrName>style.visibility</p:attrName>
                                        </p:attrNameLst>
                                      </p:cBhvr>
                                      <p:to>
                                        <p:strVal val="visible"/>
                                      </p:to>
                                    </p:set>
                                    <p:animEffect transition="in" filter="wipe(left)">
                                      <p:cBhvr>
                                        <p:cTn id="57" dur="1000"/>
                                        <p:tgtEl>
                                          <p:spTgt spid="150"/>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151"/>
                                        </p:tgtEl>
                                        <p:attrNameLst>
                                          <p:attrName>style.visibility</p:attrName>
                                        </p:attrNameLst>
                                      </p:cBhvr>
                                      <p:to>
                                        <p:strVal val="visible"/>
                                      </p:to>
                                    </p:set>
                                    <p:animEffect transition="in" filter="randombar(horizontal)">
                                      <p:cBhvr>
                                        <p:cTn id="6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0" grpId="0"/>
      <p:bldP spid="151" grpId="0" animBg="1"/>
      <p:bldP spid="26" grpId="0" animBg="1"/>
      <p:bldP spid="27"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7030A0"/>
                </a:solidFill>
              </a:rPr>
              <a:t>Move-to-Front </a:t>
            </a:r>
            <a:r>
              <a:rPr lang="en-US" sz="3200" b="1" dirty="0"/>
              <a:t>algorithm</a:t>
            </a:r>
            <a:br>
              <a:rPr lang="en-US" sz="3200" b="1" dirty="0"/>
            </a:br>
            <a:r>
              <a:rPr lang="en-US" sz="3200" dirty="0"/>
              <a:t>Execution of </a:t>
            </a:r>
            <a:r>
              <a:rPr lang="en-US" sz="3200" b="1" dirty="0">
                <a:solidFill>
                  <a:srgbClr val="7030A0"/>
                </a:solidFill>
              </a:rPr>
              <a:t>Search</a:t>
            </a:r>
            <a:r>
              <a:rPr lang="en-US" sz="3200" dirty="0"/>
              <a:t>(R)</a:t>
            </a:r>
          </a:p>
        </p:txBody>
      </p:sp>
      <p:sp>
        <p:nvSpPr>
          <p:cNvPr id="3" name="Content Placeholder 2"/>
          <p:cNvSpPr>
            <a:spLocks noGrp="1"/>
          </p:cNvSpPr>
          <p:nvPr>
            <p:ph idx="1"/>
          </p:nvPr>
        </p:nvSpPr>
        <p:spPr/>
        <p:txBody>
          <a:bodyPr/>
          <a:lstStyle/>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12</a:t>
            </a:fld>
            <a:endParaRPr lang="en-US"/>
          </a:p>
        </p:txBody>
      </p:sp>
      <p:grpSp>
        <p:nvGrpSpPr>
          <p:cNvPr id="28" name="Group 27"/>
          <p:cNvGrpSpPr/>
          <p:nvPr/>
        </p:nvGrpSpPr>
        <p:grpSpPr>
          <a:xfrm>
            <a:off x="1600200" y="20457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nvGrpSpPr>
          <p:cNvPr id="29" name="Group 28"/>
          <p:cNvGrpSpPr/>
          <p:nvPr/>
        </p:nvGrpSpPr>
        <p:grpSpPr>
          <a:xfrm>
            <a:off x="4361471" y="1828800"/>
            <a:ext cx="1201129" cy="1115732"/>
            <a:chOff x="5147377" y="1632282"/>
            <a:chExt cx="1201129" cy="1115732"/>
          </a:xfrm>
        </p:grpSpPr>
        <p:sp>
          <p:nvSpPr>
            <p:cNvPr id="6" name="Arc 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rot="10800000">
            <a:off x="4446370" y="1541259"/>
            <a:ext cx="1201129" cy="1115732"/>
            <a:chOff x="5147377" y="1632282"/>
            <a:chExt cx="1201129" cy="1115732"/>
          </a:xfrm>
        </p:grpSpPr>
        <p:sp>
          <p:nvSpPr>
            <p:cNvPr id="34" name="Arc 33"/>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Arrow Connector 34"/>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16" name="Group 115"/>
          <p:cNvGrpSpPr/>
          <p:nvPr/>
        </p:nvGrpSpPr>
        <p:grpSpPr>
          <a:xfrm>
            <a:off x="76200" y="2514600"/>
            <a:ext cx="7448073" cy="902732"/>
            <a:chOff x="76200" y="2514600"/>
            <a:chExt cx="7448073" cy="902732"/>
          </a:xfrm>
        </p:grpSpPr>
        <p:grpSp>
          <p:nvGrpSpPr>
            <p:cNvPr id="36" name="Group 35"/>
            <p:cNvGrpSpPr/>
            <p:nvPr/>
          </p:nvGrpSpPr>
          <p:grpSpPr>
            <a:xfrm>
              <a:off x="1580673" y="3036332"/>
              <a:ext cx="5943600" cy="381000"/>
              <a:chOff x="1600200" y="2438400"/>
              <a:chExt cx="5943600" cy="381000"/>
            </a:xfrm>
          </p:grpSpPr>
          <p:grpSp>
            <p:nvGrpSpPr>
              <p:cNvPr id="37" name="Group 36"/>
              <p:cNvGrpSpPr/>
              <p:nvPr/>
            </p:nvGrpSpPr>
            <p:grpSpPr>
              <a:xfrm>
                <a:off x="1600200" y="2438400"/>
                <a:ext cx="1828800" cy="381000"/>
                <a:chOff x="1600200" y="2438400"/>
                <a:chExt cx="1828800" cy="381000"/>
              </a:xfrm>
            </p:grpSpPr>
            <p:sp>
              <p:nvSpPr>
                <p:cNvPr id="49" name="Rounded Rectangle 4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50" name="Straight Arrow Connector 4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2" name="Straight Arrow Connector 5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3429000" y="2438400"/>
                <a:ext cx="1828800" cy="381000"/>
                <a:chOff x="1600200" y="2438400"/>
                <a:chExt cx="1828800" cy="381000"/>
              </a:xfrm>
            </p:grpSpPr>
            <p:sp>
              <p:nvSpPr>
                <p:cNvPr id="45" name="Rounded Rectangle 4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46" name="Straight Arrow Connector 4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Rounded Rectangle 4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48" name="Straight Arrow Connector 4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5257800" y="2438400"/>
                <a:ext cx="1828800" cy="381000"/>
                <a:chOff x="1600200" y="2438400"/>
                <a:chExt cx="1828800" cy="381000"/>
              </a:xfrm>
            </p:grpSpPr>
            <p:sp>
              <p:nvSpPr>
                <p:cNvPr id="41" name="Rounded Rectangle 4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42" name="Straight Arrow Connector 4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44" name="Straight Arrow Connector 4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0" name="Rounded Rectangle 3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53" name="Group 52"/>
            <p:cNvGrpSpPr/>
            <p:nvPr/>
          </p:nvGrpSpPr>
          <p:grpSpPr>
            <a:xfrm>
              <a:off x="76200" y="2514600"/>
              <a:ext cx="1552563" cy="674132"/>
              <a:chOff x="95727" y="1916668"/>
              <a:chExt cx="1552563" cy="674132"/>
            </a:xfrm>
          </p:grpSpPr>
          <p:cxnSp>
            <p:nvCxnSpPr>
              <p:cNvPr id="54" name="Curved Connector 53"/>
              <p:cNvCxnSpPr>
                <a:stCxn id="5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17" name="Group 116"/>
          <p:cNvGrpSpPr/>
          <p:nvPr/>
        </p:nvGrpSpPr>
        <p:grpSpPr>
          <a:xfrm>
            <a:off x="76200" y="3516868"/>
            <a:ext cx="7448073" cy="902732"/>
            <a:chOff x="76200" y="3516868"/>
            <a:chExt cx="7448073" cy="902732"/>
          </a:xfrm>
        </p:grpSpPr>
        <p:grpSp>
          <p:nvGrpSpPr>
            <p:cNvPr id="56" name="Group 55"/>
            <p:cNvGrpSpPr/>
            <p:nvPr/>
          </p:nvGrpSpPr>
          <p:grpSpPr>
            <a:xfrm>
              <a:off x="1580673" y="4038600"/>
              <a:ext cx="5943600" cy="381000"/>
              <a:chOff x="1600200" y="2438400"/>
              <a:chExt cx="5943600" cy="381000"/>
            </a:xfrm>
          </p:grpSpPr>
          <p:grpSp>
            <p:nvGrpSpPr>
              <p:cNvPr id="57" name="Group 56"/>
              <p:cNvGrpSpPr/>
              <p:nvPr/>
            </p:nvGrpSpPr>
            <p:grpSpPr>
              <a:xfrm>
                <a:off x="1600200" y="2438400"/>
                <a:ext cx="1828800" cy="381000"/>
                <a:chOff x="1600200" y="2438400"/>
                <a:chExt cx="1828800" cy="381000"/>
              </a:xfrm>
            </p:grpSpPr>
            <p:sp>
              <p:nvSpPr>
                <p:cNvPr id="69" name="Rounded Rectangle 6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0" name="Straight Arrow Connector 6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72" name="Straight Arrow Connector 7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3429000" y="2438400"/>
                <a:ext cx="1828800" cy="381000"/>
                <a:chOff x="1600200" y="2438400"/>
                <a:chExt cx="1828800" cy="381000"/>
              </a:xfrm>
            </p:grpSpPr>
            <p:sp>
              <p:nvSpPr>
                <p:cNvPr id="65" name="Rounded Rectangle 6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66" name="Straight Arrow Connector 6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68" name="Straight Arrow Connector 6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5257800" y="2438400"/>
                <a:ext cx="1828800" cy="381000"/>
                <a:chOff x="1600200" y="2438400"/>
                <a:chExt cx="1828800" cy="381000"/>
              </a:xfrm>
            </p:grpSpPr>
            <p:sp>
              <p:nvSpPr>
                <p:cNvPr id="61" name="Rounded Rectangle 6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62" name="Straight Arrow Connector 6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3" name="Rounded Rectangle 6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64" name="Straight Arrow Connector 6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60" name="Rounded Rectangle 5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73" name="Group 72"/>
            <p:cNvGrpSpPr/>
            <p:nvPr/>
          </p:nvGrpSpPr>
          <p:grpSpPr>
            <a:xfrm>
              <a:off x="76200" y="3516868"/>
              <a:ext cx="1552563" cy="674132"/>
              <a:chOff x="95727" y="1916668"/>
              <a:chExt cx="1552563" cy="674132"/>
            </a:xfrm>
          </p:grpSpPr>
          <p:cxnSp>
            <p:nvCxnSpPr>
              <p:cNvPr id="74" name="Curved Connector 73"/>
              <p:cNvCxnSpPr>
                <a:stCxn id="7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18" name="Group 117"/>
          <p:cNvGrpSpPr/>
          <p:nvPr/>
        </p:nvGrpSpPr>
        <p:grpSpPr>
          <a:xfrm>
            <a:off x="95727" y="4507468"/>
            <a:ext cx="7448073" cy="902732"/>
            <a:chOff x="95727" y="4507468"/>
            <a:chExt cx="7448073" cy="902732"/>
          </a:xfrm>
        </p:grpSpPr>
        <p:grpSp>
          <p:nvGrpSpPr>
            <p:cNvPr id="76" name="Group 75"/>
            <p:cNvGrpSpPr/>
            <p:nvPr/>
          </p:nvGrpSpPr>
          <p:grpSpPr>
            <a:xfrm>
              <a:off x="1600200" y="5029200"/>
              <a:ext cx="5943600" cy="381000"/>
              <a:chOff x="1600200" y="2438400"/>
              <a:chExt cx="5943600" cy="381000"/>
            </a:xfrm>
          </p:grpSpPr>
          <p:grpSp>
            <p:nvGrpSpPr>
              <p:cNvPr id="77" name="Group 76"/>
              <p:cNvGrpSpPr/>
              <p:nvPr/>
            </p:nvGrpSpPr>
            <p:grpSpPr>
              <a:xfrm>
                <a:off x="1600200" y="2438400"/>
                <a:ext cx="1828800" cy="381000"/>
                <a:chOff x="1600200" y="2438400"/>
                <a:chExt cx="1828800" cy="381000"/>
              </a:xfrm>
            </p:grpSpPr>
            <p:sp>
              <p:nvSpPr>
                <p:cNvPr id="89" name="Rounded Rectangle 8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90" name="Straight Arrow Connector 8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1" name="Rounded Rectangle 9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92" name="Straight Arrow Connector 9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3429000" y="2438400"/>
                <a:ext cx="1828800" cy="381000"/>
                <a:chOff x="1600200" y="2438400"/>
                <a:chExt cx="1828800" cy="381000"/>
              </a:xfrm>
            </p:grpSpPr>
            <p:sp>
              <p:nvSpPr>
                <p:cNvPr id="85" name="Rounded Rectangle 8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86" name="Straight Arrow Connector 8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7" name="Rounded Rectangle 8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8" name="Straight Arrow Connector 8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5257800" y="2438400"/>
                <a:ext cx="1828800" cy="381000"/>
                <a:chOff x="1600200" y="2438400"/>
                <a:chExt cx="1828800" cy="381000"/>
              </a:xfrm>
            </p:grpSpPr>
            <p:sp>
              <p:nvSpPr>
                <p:cNvPr id="81" name="Rounded Rectangle 8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82" name="Straight Arrow Connector 8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3" name="Rounded Rectangle 8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84" name="Straight Arrow Connector 8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80" name="Rounded Rectangle 7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93" name="Group 92"/>
            <p:cNvGrpSpPr/>
            <p:nvPr/>
          </p:nvGrpSpPr>
          <p:grpSpPr>
            <a:xfrm>
              <a:off x="95727" y="4507468"/>
              <a:ext cx="1552563" cy="674132"/>
              <a:chOff x="95727" y="1916668"/>
              <a:chExt cx="1552563" cy="674132"/>
            </a:xfrm>
          </p:grpSpPr>
          <p:cxnSp>
            <p:nvCxnSpPr>
              <p:cNvPr id="94" name="Curved Connector 93"/>
              <p:cNvCxnSpPr>
                <a:stCxn id="9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19" name="Group 118"/>
          <p:cNvGrpSpPr/>
          <p:nvPr/>
        </p:nvGrpSpPr>
        <p:grpSpPr>
          <a:xfrm>
            <a:off x="76200" y="5498068"/>
            <a:ext cx="7448073" cy="902732"/>
            <a:chOff x="76200" y="5498068"/>
            <a:chExt cx="7448073" cy="902732"/>
          </a:xfrm>
        </p:grpSpPr>
        <p:grpSp>
          <p:nvGrpSpPr>
            <p:cNvPr id="96" name="Group 95"/>
            <p:cNvGrpSpPr/>
            <p:nvPr/>
          </p:nvGrpSpPr>
          <p:grpSpPr>
            <a:xfrm>
              <a:off x="1580673" y="6019800"/>
              <a:ext cx="5943600" cy="381000"/>
              <a:chOff x="1600200" y="2438400"/>
              <a:chExt cx="5943600" cy="381000"/>
            </a:xfrm>
          </p:grpSpPr>
          <p:grpSp>
            <p:nvGrpSpPr>
              <p:cNvPr id="97" name="Group 96"/>
              <p:cNvGrpSpPr/>
              <p:nvPr/>
            </p:nvGrpSpPr>
            <p:grpSpPr>
              <a:xfrm>
                <a:off x="1600200" y="2438400"/>
                <a:ext cx="1828800" cy="381000"/>
                <a:chOff x="1600200" y="2438400"/>
                <a:chExt cx="1828800" cy="381000"/>
              </a:xfrm>
            </p:grpSpPr>
            <p:sp>
              <p:nvSpPr>
                <p:cNvPr id="109" name="Rounded Rectangle 10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110" name="Straight Arrow Connector 10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112" name="Straight Arrow Connector 11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98" name="Group 97"/>
              <p:cNvGrpSpPr/>
              <p:nvPr/>
            </p:nvGrpSpPr>
            <p:grpSpPr>
              <a:xfrm>
                <a:off x="3429000" y="2438400"/>
                <a:ext cx="1828800" cy="381000"/>
                <a:chOff x="1600200" y="2438400"/>
                <a:chExt cx="1828800" cy="381000"/>
              </a:xfrm>
            </p:grpSpPr>
            <p:sp>
              <p:nvSpPr>
                <p:cNvPr id="105" name="Rounded Rectangle 10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06" name="Straight Arrow Connector 10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ounded Rectangle 10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08" name="Straight Arrow Connector 10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5257800" y="2438400"/>
                <a:ext cx="1828800" cy="381000"/>
                <a:chOff x="1600200" y="2438400"/>
                <a:chExt cx="1828800" cy="381000"/>
              </a:xfrm>
            </p:grpSpPr>
            <p:sp>
              <p:nvSpPr>
                <p:cNvPr id="101" name="Rounded Rectangle 100"/>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02" name="Straight Arrow Connector 101"/>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3" name="Rounded Rectangle 102"/>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104" name="Straight Arrow Connector 103"/>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00" name="Rounded Rectangle 99"/>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113" name="Group 112"/>
            <p:cNvGrpSpPr/>
            <p:nvPr/>
          </p:nvGrpSpPr>
          <p:grpSpPr>
            <a:xfrm>
              <a:off x="76200" y="5498068"/>
              <a:ext cx="1552563" cy="674132"/>
              <a:chOff x="95727" y="1916668"/>
              <a:chExt cx="1552563" cy="674132"/>
            </a:xfrm>
          </p:grpSpPr>
          <p:cxnSp>
            <p:nvCxnSpPr>
              <p:cNvPr id="114" name="Curved Connector 113"/>
              <p:cNvCxnSpPr>
                <a:stCxn id="11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5727" y="1916668"/>
                <a:ext cx="666273" cy="338554"/>
              </a:xfrm>
              <a:prstGeom prst="rect">
                <a:avLst/>
              </a:prstGeom>
              <a:noFill/>
            </p:spPr>
            <p:txBody>
              <a:bodyPr wrap="none" rtlCol="0">
                <a:spAutoFit/>
              </a:bodyPr>
              <a:lstStyle/>
              <a:p>
                <a:r>
                  <a:rPr lang="en-US" sz="1600" b="1" dirty="0"/>
                  <a:t>HEAD</a:t>
                </a:r>
              </a:p>
            </p:txBody>
          </p:sp>
        </p:grpSp>
      </p:grpSp>
      <p:grpSp>
        <p:nvGrpSpPr>
          <p:cNvPr id="120" name="Group 119"/>
          <p:cNvGrpSpPr/>
          <p:nvPr/>
        </p:nvGrpSpPr>
        <p:grpSpPr>
          <a:xfrm>
            <a:off x="3429000" y="2802141"/>
            <a:ext cx="1201129" cy="1115732"/>
            <a:chOff x="5147377" y="1632282"/>
            <a:chExt cx="1201129" cy="1115732"/>
          </a:xfrm>
        </p:grpSpPr>
        <p:sp>
          <p:nvSpPr>
            <p:cNvPr id="121" name="Arc 120"/>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2" name="Straight Arrow Connector 121"/>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rot="10800000">
            <a:off x="3513899" y="2514600"/>
            <a:ext cx="1201129" cy="1115732"/>
            <a:chOff x="5147377" y="1632282"/>
            <a:chExt cx="1201129" cy="1115732"/>
          </a:xfrm>
        </p:grpSpPr>
        <p:sp>
          <p:nvSpPr>
            <p:cNvPr id="124" name="Arc 123"/>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5" name="Straight Arrow Connector 124"/>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6" name="Group 125"/>
          <p:cNvGrpSpPr/>
          <p:nvPr/>
        </p:nvGrpSpPr>
        <p:grpSpPr>
          <a:xfrm>
            <a:off x="2514600" y="3837268"/>
            <a:ext cx="1201129" cy="1115732"/>
            <a:chOff x="5147377" y="1632282"/>
            <a:chExt cx="1201129" cy="1115732"/>
          </a:xfrm>
        </p:grpSpPr>
        <p:sp>
          <p:nvSpPr>
            <p:cNvPr id="127" name="Arc 126"/>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8" name="Straight Arrow Connector 127"/>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29" name="Group 128"/>
          <p:cNvGrpSpPr/>
          <p:nvPr/>
        </p:nvGrpSpPr>
        <p:grpSpPr>
          <a:xfrm rot="10800000">
            <a:off x="2599499" y="3549727"/>
            <a:ext cx="1201129" cy="1115732"/>
            <a:chOff x="5147377" y="1632282"/>
            <a:chExt cx="1201129" cy="1115732"/>
          </a:xfrm>
        </p:grpSpPr>
        <p:sp>
          <p:nvSpPr>
            <p:cNvPr id="130" name="Arc 129"/>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1" name="Straight Arrow Connector 130"/>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2" name="Group 131"/>
          <p:cNvGrpSpPr/>
          <p:nvPr/>
        </p:nvGrpSpPr>
        <p:grpSpPr>
          <a:xfrm>
            <a:off x="1676400" y="4783341"/>
            <a:ext cx="1201129" cy="1115732"/>
            <a:chOff x="5147377" y="1632282"/>
            <a:chExt cx="1201129" cy="1115732"/>
          </a:xfrm>
        </p:grpSpPr>
        <p:sp>
          <p:nvSpPr>
            <p:cNvPr id="133" name="Arc 132"/>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4" name="Straight Arrow Connector 133"/>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135" name="Group 134"/>
          <p:cNvGrpSpPr/>
          <p:nvPr/>
        </p:nvGrpSpPr>
        <p:grpSpPr>
          <a:xfrm rot="10800000">
            <a:off x="1761299" y="4495800"/>
            <a:ext cx="1201129" cy="1115732"/>
            <a:chOff x="5147377" y="1632282"/>
            <a:chExt cx="1201129" cy="1115732"/>
          </a:xfrm>
        </p:grpSpPr>
        <p:sp>
          <p:nvSpPr>
            <p:cNvPr id="136" name="Arc 13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7" name="Straight Arrow Connector 136"/>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138" name="Down Arrow 137"/>
          <p:cNvSpPr/>
          <p:nvPr/>
        </p:nvSpPr>
        <p:spPr>
          <a:xfrm>
            <a:off x="5257800" y="25692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Down Arrow 138"/>
          <p:cNvSpPr/>
          <p:nvPr/>
        </p:nvSpPr>
        <p:spPr>
          <a:xfrm>
            <a:off x="5257800" y="35598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Down Arrow 139"/>
          <p:cNvSpPr/>
          <p:nvPr/>
        </p:nvSpPr>
        <p:spPr>
          <a:xfrm>
            <a:off x="5257800" y="45504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Down Arrow 140"/>
          <p:cNvSpPr/>
          <p:nvPr/>
        </p:nvSpPr>
        <p:spPr>
          <a:xfrm>
            <a:off x="5334000" y="5541051"/>
            <a:ext cx="1418559" cy="402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8" name="TextBox 147"/>
              <p:cNvSpPr txBox="1"/>
              <p:nvPr/>
            </p:nvSpPr>
            <p:spPr>
              <a:xfrm>
                <a:off x="2209800" y="1307068"/>
                <a:ext cx="2405723"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7030A0"/>
                        </a:solidFill>
                        <a:latin typeface="Cambria Math"/>
                      </a:rPr>
                      <m:t>𝒓</m:t>
                    </m:r>
                  </m:oMath>
                </a14:m>
                <a:r>
                  <a:rPr lang="en-US" dirty="0"/>
                  <a:t>(R) steps for locating R</a:t>
                </a:r>
                <a:endParaRPr lang="en-US" b="1" dirty="0"/>
              </a:p>
            </p:txBody>
          </p:sp>
        </mc:Choice>
        <mc:Fallback xmlns="">
          <p:sp>
            <p:nvSpPr>
              <p:cNvPr id="148" name="TextBox 147"/>
              <p:cNvSpPr txBox="1">
                <a:spLocks noRot="1" noChangeAspect="1" noMove="1" noResize="1" noEditPoints="1" noAdjustHandles="1" noChangeArrowheads="1" noChangeShapeType="1" noTextEdit="1"/>
              </p:cNvSpPr>
              <p:nvPr/>
            </p:nvSpPr>
            <p:spPr>
              <a:xfrm>
                <a:off x="2209800" y="1307068"/>
                <a:ext cx="2405723" cy="369332"/>
              </a:xfrm>
              <a:prstGeom prst="rect">
                <a:avLst/>
              </a:prstGeom>
              <a:blipFill rotWithShape="1">
                <a:blip r:embed="rId2"/>
                <a:stretch>
                  <a:fillRect t="-8197" r="-355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p:cNvSpPr txBox="1"/>
              <p:nvPr/>
            </p:nvSpPr>
            <p:spPr>
              <a:xfrm>
                <a:off x="5158662" y="1295400"/>
                <a:ext cx="1563185" cy="369332"/>
              </a:xfrm>
              <a:prstGeom prst="rect">
                <a:avLst/>
              </a:prstGeom>
              <a:solidFill>
                <a:srgbClr val="FFC000"/>
              </a:solidFill>
            </p:spPr>
            <p:txBody>
              <a:bodyPr wrap="none" rtlCol="0">
                <a:spAutoFit/>
              </a:bodyPr>
              <a:lstStyle/>
              <a:p>
                <a14:m>
                  <m:oMath xmlns:m="http://schemas.openxmlformats.org/officeDocument/2006/math">
                    <m:r>
                      <a:rPr lang="en-US" b="1" i="1" smtClean="0">
                        <a:solidFill>
                          <a:srgbClr val="7030A0"/>
                        </a:solidFill>
                        <a:latin typeface="Cambria Math"/>
                      </a:rPr>
                      <m:t>𝒓</m:t>
                    </m:r>
                  </m:oMath>
                </a14:m>
                <a:r>
                  <a:rPr lang="en-US" dirty="0"/>
                  <a:t>(R)</a:t>
                </a:r>
                <a:r>
                  <a:rPr lang="en-US" b="1" dirty="0">
                    <a:solidFill>
                      <a:srgbClr val="7030A0"/>
                    </a:solidFill>
                  </a:rPr>
                  <a:t> </a:t>
                </a:r>
                <a14:m>
                  <m:oMath xmlns:m="http://schemas.openxmlformats.org/officeDocument/2006/math">
                    <m:r>
                      <a:rPr lang="en-US" b="1" i="1" smtClean="0">
                        <a:solidFill>
                          <a:srgbClr val="7030A0"/>
                        </a:solidFill>
                        <a:latin typeface="Cambria Math"/>
                      </a:rPr>
                      <m:t>−</m:t>
                    </m:r>
                    <m:r>
                      <a:rPr lang="en-US" b="1" i="1" smtClean="0">
                        <a:solidFill>
                          <a:srgbClr val="7030A0"/>
                        </a:solidFill>
                        <a:latin typeface="Cambria Math"/>
                      </a:rPr>
                      <m:t>𝟏</m:t>
                    </m:r>
                  </m:oMath>
                </a14:m>
                <a:r>
                  <a:rPr lang="en-US" dirty="0"/>
                  <a:t> swaps</a:t>
                </a:r>
                <a:endParaRPr lang="en-US" b="1" dirty="0"/>
              </a:p>
            </p:txBody>
          </p:sp>
        </mc:Choice>
        <mc:Fallback xmlns="">
          <p:sp>
            <p:nvSpPr>
              <p:cNvPr id="149" name="TextBox 148"/>
              <p:cNvSpPr txBox="1">
                <a:spLocks noRot="1" noChangeAspect="1" noMove="1" noResize="1" noEditPoints="1" noAdjustHandles="1" noChangeArrowheads="1" noChangeShapeType="1" noTextEdit="1"/>
              </p:cNvSpPr>
              <p:nvPr/>
            </p:nvSpPr>
            <p:spPr>
              <a:xfrm>
                <a:off x="5158662" y="1295400"/>
                <a:ext cx="1563185" cy="369332"/>
              </a:xfrm>
              <a:prstGeom prst="rect">
                <a:avLst/>
              </a:prstGeom>
              <a:blipFill rotWithShape="1">
                <a:blip r:embed="rId3"/>
                <a:stretch>
                  <a:fillRect t="-8333" r="-3502" b="-25000"/>
                </a:stretch>
              </a:blipFill>
            </p:spPr>
            <p:txBody>
              <a:bodyPr/>
              <a:lstStyle/>
              <a:p>
                <a:r>
                  <a:rPr lang="en-US">
                    <a:noFill/>
                  </a:rPr>
                  <a:t> </a:t>
                </a:r>
              </a:p>
            </p:txBody>
          </p:sp>
        </mc:Fallback>
      </mc:AlternateContent>
      <p:sp>
        <p:nvSpPr>
          <p:cNvPr id="8" name="Right Arrow 7"/>
          <p:cNvSpPr/>
          <p:nvPr/>
        </p:nvSpPr>
        <p:spPr>
          <a:xfrm>
            <a:off x="1828800" y="1752600"/>
            <a:ext cx="3633694" cy="239791"/>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699605" y="838200"/>
            <a:ext cx="3701196" cy="64186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435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500"/>
                                        <p:tgtEl>
                                          <p:spTgt spid="23"/>
                                        </p:tgtEl>
                                      </p:cBhvr>
                                    </p:animEffect>
                                    <p:set>
                                      <p:cBhvr>
                                        <p:cTn id="7" dur="1" fill="hold">
                                          <p:stCondLst>
                                            <p:cond delay="1499"/>
                                          </p:stCondLst>
                                        </p:cTn>
                                        <p:tgtEl>
                                          <p:spTgt spid="2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4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1" nodeType="clickEffect">
                                  <p:stCondLst>
                                    <p:cond delay="0"/>
                                  </p:stCondLst>
                                  <p:childTnLst>
                                    <p:animEffect transition="out" filter="fade">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8"/>
                                        </p:tgtEl>
                                        <p:attrNameLst>
                                          <p:attrName>style.visibility</p:attrName>
                                        </p:attrNameLst>
                                      </p:cBhvr>
                                      <p:to>
                                        <p:strVal val="visible"/>
                                      </p:to>
                                    </p:set>
                                    <p:animEffect transition="in" filter="fade">
                                      <p:cBhvr>
                                        <p:cTn id="22" dur="500"/>
                                        <p:tgtEl>
                                          <p:spTgt spid="1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righ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wipe(up)">
                                      <p:cBhvr>
                                        <p:cTn id="36" dur="500"/>
                                        <p:tgtEl>
                                          <p:spTgt spid="138"/>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116"/>
                                        </p:tgtEl>
                                        <p:attrNameLst>
                                          <p:attrName>style.visibility</p:attrName>
                                        </p:attrNameLst>
                                      </p:cBhvr>
                                      <p:to>
                                        <p:strVal val="visible"/>
                                      </p:to>
                                    </p:set>
                                    <p:animEffect transition="in" filter="wipe(up)">
                                      <p:cBhvr>
                                        <p:cTn id="40" dur="1000"/>
                                        <p:tgtEl>
                                          <p:spTgt spid="1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20"/>
                                        </p:tgtEl>
                                        <p:attrNameLst>
                                          <p:attrName>style.visibility</p:attrName>
                                        </p:attrNameLst>
                                      </p:cBhvr>
                                      <p:to>
                                        <p:strVal val="visible"/>
                                      </p:to>
                                    </p:set>
                                    <p:animEffect transition="in" filter="wipe(left)">
                                      <p:cBhvr>
                                        <p:cTn id="45" dur="500"/>
                                        <p:tgtEl>
                                          <p:spTgt spid="120"/>
                                        </p:tgtEl>
                                      </p:cBhvr>
                                    </p:animEffect>
                                  </p:childTnLst>
                                </p:cTn>
                              </p:par>
                            </p:childTnLst>
                          </p:cTn>
                        </p:par>
                        <p:par>
                          <p:cTn id="46" fill="hold">
                            <p:stCondLst>
                              <p:cond delay="500"/>
                            </p:stCondLst>
                            <p:childTnLst>
                              <p:par>
                                <p:cTn id="47" presetID="22" presetClass="entr" presetSubtype="2" fill="hold" nodeType="afterEffect">
                                  <p:stCondLst>
                                    <p:cond delay="0"/>
                                  </p:stCondLst>
                                  <p:childTnLst>
                                    <p:set>
                                      <p:cBhvr>
                                        <p:cTn id="48" dur="1" fill="hold">
                                          <p:stCondLst>
                                            <p:cond delay="0"/>
                                          </p:stCondLst>
                                        </p:cTn>
                                        <p:tgtEl>
                                          <p:spTgt spid="123"/>
                                        </p:tgtEl>
                                        <p:attrNameLst>
                                          <p:attrName>style.visibility</p:attrName>
                                        </p:attrNameLst>
                                      </p:cBhvr>
                                      <p:to>
                                        <p:strVal val="visible"/>
                                      </p:to>
                                    </p:set>
                                    <p:animEffect transition="in" filter="wipe(right)">
                                      <p:cBhvr>
                                        <p:cTn id="49" dur="500"/>
                                        <p:tgtEl>
                                          <p:spTgt spid="12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39"/>
                                        </p:tgtEl>
                                        <p:attrNameLst>
                                          <p:attrName>style.visibility</p:attrName>
                                        </p:attrNameLst>
                                      </p:cBhvr>
                                      <p:to>
                                        <p:strVal val="visible"/>
                                      </p:to>
                                    </p:set>
                                    <p:animEffect transition="in" filter="wipe(up)">
                                      <p:cBhvr>
                                        <p:cTn id="54" dur="500"/>
                                        <p:tgtEl>
                                          <p:spTgt spid="139"/>
                                        </p:tgtEl>
                                      </p:cBhvr>
                                    </p:animEffect>
                                  </p:childTnLst>
                                </p:cTn>
                              </p:par>
                            </p:childTnLst>
                          </p:cTn>
                        </p:par>
                        <p:par>
                          <p:cTn id="55" fill="hold">
                            <p:stCondLst>
                              <p:cond delay="500"/>
                            </p:stCondLst>
                            <p:childTnLst>
                              <p:par>
                                <p:cTn id="56" presetID="22" presetClass="entr" presetSubtype="1" fill="hold" nodeType="afterEffect">
                                  <p:stCondLst>
                                    <p:cond delay="0"/>
                                  </p:stCondLst>
                                  <p:childTnLst>
                                    <p:set>
                                      <p:cBhvr>
                                        <p:cTn id="57" dur="1" fill="hold">
                                          <p:stCondLst>
                                            <p:cond delay="0"/>
                                          </p:stCondLst>
                                        </p:cTn>
                                        <p:tgtEl>
                                          <p:spTgt spid="117"/>
                                        </p:tgtEl>
                                        <p:attrNameLst>
                                          <p:attrName>style.visibility</p:attrName>
                                        </p:attrNameLst>
                                      </p:cBhvr>
                                      <p:to>
                                        <p:strVal val="visible"/>
                                      </p:to>
                                    </p:set>
                                    <p:animEffect transition="in" filter="wipe(up)">
                                      <p:cBhvr>
                                        <p:cTn id="58" dur="1000"/>
                                        <p:tgtEl>
                                          <p:spTgt spid="11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26"/>
                                        </p:tgtEl>
                                        <p:attrNameLst>
                                          <p:attrName>style.visibility</p:attrName>
                                        </p:attrNameLst>
                                      </p:cBhvr>
                                      <p:to>
                                        <p:strVal val="visible"/>
                                      </p:to>
                                    </p:set>
                                    <p:animEffect transition="in" filter="wipe(left)">
                                      <p:cBhvr>
                                        <p:cTn id="63" dur="500"/>
                                        <p:tgtEl>
                                          <p:spTgt spid="126"/>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wipe(right)">
                                      <p:cBhvr>
                                        <p:cTn id="67" dur="500"/>
                                        <p:tgtEl>
                                          <p:spTgt spid="12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40"/>
                                        </p:tgtEl>
                                        <p:attrNameLst>
                                          <p:attrName>style.visibility</p:attrName>
                                        </p:attrNameLst>
                                      </p:cBhvr>
                                      <p:to>
                                        <p:strVal val="visible"/>
                                      </p:to>
                                    </p:set>
                                    <p:animEffect transition="in" filter="wipe(up)">
                                      <p:cBhvr>
                                        <p:cTn id="72" dur="500"/>
                                        <p:tgtEl>
                                          <p:spTgt spid="140"/>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18"/>
                                        </p:tgtEl>
                                        <p:attrNameLst>
                                          <p:attrName>style.visibility</p:attrName>
                                        </p:attrNameLst>
                                      </p:cBhvr>
                                      <p:to>
                                        <p:strVal val="visible"/>
                                      </p:to>
                                    </p:set>
                                    <p:animEffect transition="in" filter="wipe(up)">
                                      <p:cBhvr>
                                        <p:cTn id="76" dur="1000"/>
                                        <p:tgtEl>
                                          <p:spTgt spid="11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32"/>
                                        </p:tgtEl>
                                        <p:attrNameLst>
                                          <p:attrName>style.visibility</p:attrName>
                                        </p:attrNameLst>
                                      </p:cBhvr>
                                      <p:to>
                                        <p:strVal val="visible"/>
                                      </p:to>
                                    </p:set>
                                    <p:animEffect transition="in" filter="wipe(left)">
                                      <p:cBhvr>
                                        <p:cTn id="81" dur="500"/>
                                        <p:tgtEl>
                                          <p:spTgt spid="132"/>
                                        </p:tgtEl>
                                      </p:cBhvr>
                                    </p:animEffect>
                                  </p:childTnLst>
                                </p:cTn>
                              </p:par>
                            </p:childTnLst>
                          </p:cTn>
                        </p:par>
                        <p:par>
                          <p:cTn id="82" fill="hold">
                            <p:stCondLst>
                              <p:cond delay="500"/>
                            </p:stCondLst>
                            <p:childTnLst>
                              <p:par>
                                <p:cTn id="83" presetID="22" presetClass="entr" presetSubtype="2" fill="hold" nodeType="afterEffect">
                                  <p:stCondLst>
                                    <p:cond delay="0"/>
                                  </p:stCondLst>
                                  <p:childTnLst>
                                    <p:set>
                                      <p:cBhvr>
                                        <p:cTn id="84" dur="1" fill="hold">
                                          <p:stCondLst>
                                            <p:cond delay="0"/>
                                          </p:stCondLst>
                                        </p:cTn>
                                        <p:tgtEl>
                                          <p:spTgt spid="135"/>
                                        </p:tgtEl>
                                        <p:attrNameLst>
                                          <p:attrName>style.visibility</p:attrName>
                                        </p:attrNameLst>
                                      </p:cBhvr>
                                      <p:to>
                                        <p:strVal val="visible"/>
                                      </p:to>
                                    </p:set>
                                    <p:animEffect transition="in" filter="wipe(right)">
                                      <p:cBhvr>
                                        <p:cTn id="85" dur="500"/>
                                        <p:tgtEl>
                                          <p:spTgt spid="13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141"/>
                                        </p:tgtEl>
                                        <p:attrNameLst>
                                          <p:attrName>style.visibility</p:attrName>
                                        </p:attrNameLst>
                                      </p:cBhvr>
                                      <p:to>
                                        <p:strVal val="visible"/>
                                      </p:to>
                                    </p:set>
                                    <p:animEffect transition="in" filter="wipe(up)">
                                      <p:cBhvr>
                                        <p:cTn id="90" dur="500"/>
                                        <p:tgtEl>
                                          <p:spTgt spid="141"/>
                                        </p:tgtEl>
                                      </p:cBhvr>
                                    </p:animEffect>
                                  </p:childTnLst>
                                </p:cTn>
                              </p:par>
                            </p:childTnLst>
                          </p:cTn>
                        </p:par>
                        <p:par>
                          <p:cTn id="91" fill="hold">
                            <p:stCondLst>
                              <p:cond delay="500"/>
                            </p:stCondLst>
                            <p:childTnLst>
                              <p:par>
                                <p:cTn id="92" presetID="22" presetClass="entr" presetSubtype="1" fill="hold" nodeType="afterEffect">
                                  <p:stCondLst>
                                    <p:cond delay="0"/>
                                  </p:stCondLst>
                                  <p:childTnLst>
                                    <p:set>
                                      <p:cBhvr>
                                        <p:cTn id="93" dur="1" fill="hold">
                                          <p:stCondLst>
                                            <p:cond delay="0"/>
                                          </p:stCondLst>
                                        </p:cTn>
                                        <p:tgtEl>
                                          <p:spTgt spid="119"/>
                                        </p:tgtEl>
                                        <p:attrNameLst>
                                          <p:attrName>style.visibility</p:attrName>
                                        </p:attrNameLst>
                                      </p:cBhvr>
                                      <p:to>
                                        <p:strVal val="visible"/>
                                      </p:to>
                                    </p:set>
                                    <p:animEffect transition="in" filter="wipe(up)">
                                      <p:cBhvr>
                                        <p:cTn id="94" dur="1000"/>
                                        <p:tgtEl>
                                          <p:spTgt spid="119"/>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149"/>
                                        </p:tgtEl>
                                        <p:attrNameLst>
                                          <p:attrName>style.visibility</p:attrName>
                                        </p:attrNameLst>
                                      </p:cBhvr>
                                      <p:to>
                                        <p:strVal val="visible"/>
                                      </p:to>
                                    </p:set>
                                    <p:animEffect transition="in" filter="fade">
                                      <p:cBhvr>
                                        <p:cTn id="99"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40" grpId="0" animBg="1"/>
      <p:bldP spid="141" grpId="0" animBg="1"/>
      <p:bldP spid="148" grpId="0" animBg="1"/>
      <p:bldP spid="149" grpId="0" animBg="1"/>
      <p:bldP spid="8" grpId="0" animBg="1"/>
      <p:bldP spid="8" grpId="1"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t>How good is </a:t>
            </a:r>
            <a:r>
              <a:rPr lang="en-US" sz="3200" dirty="0">
                <a:solidFill>
                  <a:srgbClr val="7030A0"/>
                </a:solidFill>
              </a:rPr>
              <a:t>MTF </a:t>
            </a:r>
            <a:r>
              <a:rPr lang="en-US" sz="3200" dirty="0"/>
              <a:t>Algorithm ?</a:t>
            </a:r>
          </a:p>
        </p:txBody>
      </p:sp>
      <p:sp>
        <p:nvSpPr>
          <p:cNvPr id="6" name="Text Placeholder 5"/>
          <p:cNvSpPr>
            <a:spLocks noGrp="1"/>
          </p:cNvSpPr>
          <p:nvPr>
            <p:ph type="body" idx="1"/>
          </p:nvPr>
        </p:nvSpPr>
        <p:spPr/>
        <p:txBody>
          <a:bodyPr/>
          <a:lstStyle/>
          <a:p>
            <a:pPr algn="ctr"/>
            <a:r>
              <a:rPr lang="en-US" sz="2800" b="1" dirty="0">
                <a:solidFill>
                  <a:srgbClr val="7030A0"/>
                </a:solidFill>
              </a:rPr>
              <a:t>MTF</a:t>
            </a:r>
            <a:r>
              <a:rPr lang="en-US" sz="2800" b="1" dirty="0">
                <a:solidFill>
                  <a:srgbClr val="0070C0"/>
                </a:solidFill>
              </a:rPr>
              <a:t>  </a:t>
            </a:r>
            <a:r>
              <a:rPr lang="en-US" sz="2800" b="1" dirty="0">
                <a:solidFill>
                  <a:schemeClr val="tx1"/>
                </a:solidFill>
              </a:rPr>
              <a:t>versus</a:t>
            </a:r>
            <a:r>
              <a:rPr lang="en-US" sz="2800" b="1" dirty="0">
                <a:solidFill>
                  <a:srgbClr val="0070C0"/>
                </a:solidFill>
              </a:rPr>
              <a:t> </a:t>
            </a:r>
            <a:r>
              <a:rPr lang="en-US" sz="2800" b="1" dirty="0">
                <a:solidFill>
                  <a:srgbClr val="7030A0"/>
                </a:solidFill>
              </a:rPr>
              <a:t>OPT</a:t>
            </a: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13</a:t>
            </a:fld>
            <a:endParaRPr lang="en-US"/>
          </a:p>
        </p:txBody>
      </p:sp>
    </p:spTree>
    <p:extLst>
      <p:ext uri="{BB962C8B-B14F-4D97-AF65-F5344CB8AC3E}">
        <p14:creationId xmlns:p14="http://schemas.microsoft.com/office/powerpoint/2010/main" val="131800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b="1" dirty="0"/>
              <a:t>What is the main </a:t>
            </a:r>
            <a:r>
              <a:rPr lang="en-US" sz="3200" b="1" dirty="0">
                <a:solidFill>
                  <a:srgbClr val="C00000"/>
                </a:solidFill>
              </a:rPr>
              <a:t>challenge</a:t>
            </a:r>
            <a:r>
              <a:rPr lang="en-US" sz="3200" b="1" dirty="0"/>
              <a:t> ?</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lgn="ctr">
                  <a:buNone/>
                </a:pPr>
                <a:r>
                  <a:rPr lang="en-US" sz="2000" dirty="0"/>
                  <a:t> No knowledge about the </a:t>
                </a:r>
                <a:r>
                  <a:rPr lang="en-US" sz="2000" b="1" dirty="0">
                    <a:solidFill>
                      <a:srgbClr val="7030A0"/>
                    </a:solidFill>
                  </a:rPr>
                  <a:t>OPT</a:t>
                </a:r>
                <a:r>
                  <a:rPr lang="en-US" sz="2000" dirty="0"/>
                  <a:t> algorithm</a:t>
                </a:r>
              </a:p>
              <a:p>
                <a:r>
                  <a:rPr lang="en-US" sz="2000" dirty="0"/>
                  <a:t>There are so many query sequences.</a:t>
                </a:r>
              </a:p>
              <a:p>
                <a:r>
                  <a:rPr lang="en-US" sz="2000" dirty="0"/>
                  <a:t>We don’t know how will the </a:t>
                </a:r>
                <a:r>
                  <a:rPr lang="en-US" sz="2000" b="1" dirty="0">
                    <a:solidFill>
                      <a:srgbClr val="7030A0"/>
                    </a:solidFill>
                  </a:rPr>
                  <a:t>OPT</a:t>
                </a:r>
                <a:r>
                  <a:rPr lang="en-US" sz="2000" dirty="0"/>
                  <a:t>  behave on any sequence.</a:t>
                </a:r>
              </a:p>
              <a:p>
                <a:endParaRPr lang="en-US" sz="2000" dirty="0"/>
              </a:p>
              <a:p>
                <a:pPr marL="0" indent="0">
                  <a:buNone/>
                </a:pPr>
                <a:r>
                  <a:rPr lang="en-US" sz="2000" dirty="0"/>
                  <a:t>...and yet we wish to get a guarantee on the behavior of </a:t>
                </a:r>
                <a:r>
                  <a:rPr lang="en-US" sz="2000" b="1" dirty="0">
                    <a:solidFill>
                      <a:srgbClr val="7030A0"/>
                    </a:solidFill>
                  </a:rPr>
                  <a:t>MTF</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Focus on </a:t>
                </a:r>
                <a14:m>
                  <m:oMath xmlns:m="http://schemas.openxmlformats.org/officeDocument/2006/math">
                    <m:r>
                      <a:rPr lang="en-US" sz="2000" b="1" i="1">
                        <a:solidFill>
                          <a:srgbClr val="0070C0"/>
                        </a:solidFill>
                        <a:latin typeface="Cambria Math"/>
                      </a:rPr>
                      <m:t>𝒊</m:t>
                    </m:r>
                  </m:oMath>
                </a14:m>
                <a:r>
                  <a:rPr lang="en-US" sz="2000" b="1" dirty="0" err="1"/>
                  <a:t>th</a:t>
                </a:r>
                <a:r>
                  <a:rPr lang="en-US" sz="2000" b="1" dirty="0"/>
                  <a:t> query operation </a:t>
                </a:r>
                <a:r>
                  <a:rPr lang="en-US" sz="2000" dirty="0"/>
                  <a:t>to analyze the behavior of the two algorithms.</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741" t="-6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92E9ED8-BBDD-47A1-9C62-8C7F2ACFBD70}" type="slidenum">
              <a:rPr lang="en-US" smtClean="0"/>
              <a:pPr>
                <a:defRPr/>
              </a:pPr>
              <a:t>14</a:t>
            </a:fld>
            <a:endParaRPr lang="en-US"/>
          </a:p>
        </p:txBody>
      </p:sp>
      <p:sp>
        <p:nvSpPr>
          <p:cNvPr id="7" name="Down Ribbon 6"/>
          <p:cNvSpPr/>
          <p:nvPr/>
        </p:nvSpPr>
        <p:spPr>
          <a:xfrm>
            <a:off x="2438400" y="3581400"/>
            <a:ext cx="4343400" cy="1219200"/>
          </a:xfrm>
          <a:prstGeom prst="ribbon">
            <a:avLst>
              <a:gd name="adj1" fmla="val 16667"/>
              <a:gd name="adj2" fmla="val 75000"/>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Doesn’t this goal look</a:t>
            </a:r>
          </a:p>
          <a:p>
            <a:pPr algn="ctr"/>
            <a:r>
              <a:rPr lang="en-US" dirty="0">
                <a:solidFill>
                  <a:schemeClr val="tx1"/>
                </a:solidFill>
              </a:rPr>
              <a:t> impossible or unrealistic ?</a:t>
            </a:r>
          </a:p>
        </p:txBody>
      </p:sp>
      <p:sp>
        <p:nvSpPr>
          <p:cNvPr id="8" name="Smiley Face 7"/>
          <p:cNvSpPr/>
          <p:nvPr/>
        </p:nvSpPr>
        <p:spPr>
          <a:xfrm>
            <a:off x="7239000" y="1600200"/>
            <a:ext cx="381000" cy="342900"/>
          </a:xfrm>
          <a:prstGeom prst="smileyFace">
            <a:avLst>
              <a:gd name="adj" fmla="val -465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miley Face 9"/>
          <p:cNvSpPr/>
          <p:nvPr/>
        </p:nvSpPr>
        <p:spPr>
          <a:xfrm>
            <a:off x="7239000" y="2362200"/>
            <a:ext cx="381000" cy="342900"/>
          </a:xfrm>
          <a:prstGeom prst="smileyFace">
            <a:avLst>
              <a:gd name="adj" fmla="val -4653"/>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4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250" fill="hold"/>
                                        <p:tgtEl>
                                          <p:spTgt spid="5"/>
                                        </p:tgtEl>
                                        <p:attrNameLst>
                                          <p:attrName>ppt_w</p:attrName>
                                        </p:attrNameLst>
                                      </p:cBhvr>
                                      <p:tavLst>
                                        <p:tav tm="0">
                                          <p:val>
                                            <p:fltVal val="0"/>
                                          </p:val>
                                        </p:tav>
                                        <p:tav tm="100000">
                                          <p:val>
                                            <p:strVal val="#ppt_w"/>
                                          </p:val>
                                        </p:tav>
                                      </p:tavLst>
                                    </p:anim>
                                    <p:anim calcmode="lin" valueType="num">
                                      <p:cBhvr>
                                        <p:cTn id="8" dur="1250" fill="hold"/>
                                        <p:tgtEl>
                                          <p:spTgt spid="5"/>
                                        </p:tgtEl>
                                        <p:attrNameLst>
                                          <p:attrName>ppt_h</p:attrName>
                                        </p:attrNameLst>
                                      </p:cBhvr>
                                      <p:tavLst>
                                        <p:tav tm="0">
                                          <p:val>
                                            <p:fltVal val="0"/>
                                          </p:val>
                                        </p:tav>
                                        <p:tav tm="100000">
                                          <p:val>
                                            <p:strVal val="#ppt_h"/>
                                          </p:val>
                                        </p:tav>
                                      </p:tavLst>
                                    </p:anim>
                                    <p:animEffect transition="in" filter="fade">
                                      <p:cBhvr>
                                        <p:cTn id="9" dur="125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500"/>
                                        <p:tgtEl>
                                          <p:spTgt spid="6">
                                            <p:txEl>
                                              <p:pRg st="0" end="0"/>
                                            </p:txEl>
                                          </p:spTgt>
                                        </p:tgtEl>
                                      </p:cBhvr>
                                    </p:animEffect>
                                  </p:childTnLst>
                                </p:cTn>
                              </p:par>
                            </p:childTnLst>
                          </p:cTn>
                        </p:par>
                        <p:par>
                          <p:cTn id="15" fill="hold">
                            <p:stCondLst>
                              <p:cond delay="500"/>
                            </p:stCondLst>
                            <p:childTnLst>
                              <p:par>
                                <p:cTn id="16" presetID="47" presetClass="entr" presetSubtype="0"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anim calcmode="lin" valueType="num">
                                      <p:cBhvr>
                                        <p:cTn id="19" dur="1000" fill="hold"/>
                                        <p:tgtEl>
                                          <p:spTgt spid="8"/>
                                        </p:tgtEl>
                                        <p:attrNameLst>
                                          <p:attrName>ppt_x</p:attrName>
                                        </p:attrNameLst>
                                      </p:cBhvr>
                                      <p:tavLst>
                                        <p:tav tm="0">
                                          <p:val>
                                            <p:strVal val="#ppt_x"/>
                                          </p:val>
                                        </p:tav>
                                        <p:tav tm="100000">
                                          <p:val>
                                            <p:strVal val="#ppt_x"/>
                                          </p:val>
                                        </p:tav>
                                      </p:tavLst>
                                    </p:anim>
                                    <p:anim calcmode="lin" valueType="num">
                                      <p:cBhvr>
                                        <p:cTn id="2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animEffect transition="in" filter="fade">
                                      <p:cBhvr>
                                        <p:cTn id="25" dur="500"/>
                                        <p:tgtEl>
                                          <p:spTgt spid="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Effect transition="in" filter="fade">
                                      <p:cBhvr>
                                        <p:cTn id="30" dur="500"/>
                                        <p:tgtEl>
                                          <p:spTgt spid="6">
                                            <p:txEl>
                                              <p:pRg st="2" end="2"/>
                                            </p:txEl>
                                          </p:spTgt>
                                        </p:tgtEl>
                                      </p:cBhvr>
                                    </p:animEffect>
                                  </p:childTnLst>
                                </p:cTn>
                              </p:par>
                            </p:childTnLst>
                          </p:cTn>
                        </p:par>
                        <p:par>
                          <p:cTn id="31" fill="hold">
                            <p:stCondLst>
                              <p:cond delay="500"/>
                            </p:stCondLst>
                            <p:childTnLst>
                              <p:par>
                                <p:cTn id="32" presetID="47" presetClass="entr" presetSubtype="0"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xEl>
                                              <p:pRg st="4" end="4"/>
                                            </p:txEl>
                                          </p:spTgt>
                                        </p:tgtEl>
                                        <p:attrNameLst>
                                          <p:attrName>style.visibility</p:attrName>
                                        </p:attrNameLst>
                                      </p:cBhvr>
                                      <p:to>
                                        <p:strVal val="visible"/>
                                      </p:to>
                                    </p:set>
                                    <p:animEffect transition="in" filter="fade">
                                      <p:cBhvr>
                                        <p:cTn id="41" dur="500"/>
                                        <p:tgtEl>
                                          <p:spTgt spid="6">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
                                            <p:txEl>
                                              <p:pRg st="9" end="9"/>
                                            </p:txEl>
                                          </p:spTgt>
                                        </p:tgtEl>
                                        <p:attrNameLst>
                                          <p:attrName>style.visibility</p:attrName>
                                        </p:attrNameLst>
                                      </p:cBhvr>
                                      <p:to>
                                        <p:strVal val="visible"/>
                                      </p:to>
                                    </p:set>
                                    <p:animEffect transition="in" filter="fade">
                                      <p:cBhvr>
                                        <p:cTn id="58"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P spid="7" grpId="0" animBg="1"/>
      <p:bldP spid="7" grpId="1" animBg="1"/>
      <p:bldP spid="8"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r>
                      <a:rPr lang="en-US" sz="3200" b="1" i="1" smtClean="0">
                        <a:solidFill>
                          <a:srgbClr val="0070C0"/>
                        </a:solidFill>
                        <a:latin typeface="Cambria Math"/>
                      </a:rPr>
                      <m:t>𝒊</m:t>
                    </m:r>
                  </m:oMath>
                </a14:m>
                <a:r>
                  <a:rPr lang="en-US" sz="3200" b="1" dirty="0" err="1"/>
                  <a:t>th</a:t>
                </a:r>
                <a:r>
                  <a:rPr lang="en-US" sz="3200" b="1" dirty="0"/>
                  <a:t> query operation of </a:t>
                </a:r>
                <a:r>
                  <a:rPr lang="en-US" sz="3200" b="1" dirty="0">
                    <a:solidFill>
                      <a:srgbClr val="7030A0"/>
                    </a:solidFill>
                  </a:rPr>
                  <a:t>MTF </a:t>
                </a:r>
                <a:r>
                  <a:rPr lang="en-US" sz="3200" b="1" dirty="0"/>
                  <a:t>and </a:t>
                </a:r>
                <a:r>
                  <a:rPr lang="en-US" sz="3200" b="1" dirty="0">
                    <a:solidFill>
                      <a:srgbClr val="7030A0"/>
                    </a:solidFill>
                  </a:rPr>
                  <a:t>OPT</a:t>
                </a:r>
                <a:br>
                  <a:rPr lang="en-US" sz="3200" b="1" dirty="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19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7637" y="914400"/>
                <a:ext cx="9096363" cy="5211763"/>
              </a:xfrm>
            </p:spPr>
            <p:txBody>
              <a:bodyPr/>
              <a:lstStyle/>
              <a:p>
                <a:pPr marL="0" indent="0" algn="ctr">
                  <a:buNone/>
                </a:pPr>
                <a:r>
                  <a:rPr lang="en-US" sz="2000" dirty="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be </a:t>
                </a:r>
                <a:r>
                  <a:rPr lang="en-US" sz="2000" b="1" dirty="0">
                    <a:solidFill>
                      <a:srgbClr val="C00000"/>
                    </a:solidFill>
                  </a:rPr>
                  <a:t>Search</a:t>
                </a:r>
                <a:r>
                  <a:rPr lang="en-US" sz="2000" dirty="0"/>
                  <a:t>(x)</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r>
                  <a:rPr lang="en-US" sz="2000" dirty="0"/>
                  <a:t>Actual cost of </a:t>
                </a:r>
                <a:r>
                  <a:rPr lang="en-US" sz="2000" b="1" dirty="0">
                    <a:solidFill>
                      <a:srgbClr val="C00000"/>
                    </a:solidFill>
                  </a:rPr>
                  <a:t>Search</a:t>
                </a:r>
                <a:r>
                  <a:rPr lang="en-US" sz="2000" dirty="0"/>
                  <a:t>(x) in </a:t>
                </a:r>
                <a:r>
                  <a:rPr lang="en-US" sz="2000" b="1" dirty="0">
                    <a:solidFill>
                      <a:srgbClr val="7030A0"/>
                    </a:solidFill>
                  </a:rPr>
                  <a:t>MTF </a:t>
                </a:r>
                <a:r>
                  <a:rPr lang="en-US" sz="2000" b="1" dirty="0"/>
                  <a:t>algorithm </a:t>
                </a:r>
                <a:r>
                  <a:rPr lang="en-US" sz="2000" dirty="0"/>
                  <a:t>:         </a:t>
                </a:r>
                <a:r>
                  <a:rPr lang="en-US" sz="2000" dirty="0">
                    <a:solidFill>
                      <a:srgbClr val="C00000"/>
                    </a:solidFill>
                  </a:rPr>
                  <a:t>?</a:t>
                </a:r>
              </a:p>
              <a:p>
                <a:pPr marL="0" indent="0">
                  <a:buNone/>
                </a:pPr>
                <a:r>
                  <a:rPr lang="en-US" sz="2000" dirty="0"/>
                  <a:t>Actual cost of </a:t>
                </a:r>
                <a:r>
                  <a:rPr lang="en-US" sz="2000" b="1" dirty="0">
                    <a:solidFill>
                      <a:srgbClr val="C00000"/>
                    </a:solidFill>
                  </a:rPr>
                  <a:t>Search</a:t>
                </a:r>
                <a:r>
                  <a:rPr lang="en-US" sz="2000" dirty="0"/>
                  <a:t>(x) in </a:t>
                </a:r>
                <a:r>
                  <a:rPr lang="en-US" sz="2000" b="1" dirty="0">
                    <a:solidFill>
                      <a:srgbClr val="7030A0"/>
                    </a:solidFill>
                  </a:rPr>
                  <a:t>OPT </a:t>
                </a:r>
                <a:r>
                  <a:rPr lang="en-US" sz="2000" b="1" dirty="0"/>
                  <a:t>algorithm </a:t>
                </a:r>
                <a:r>
                  <a:rPr lang="en-US" sz="2000" dirty="0"/>
                  <a:t>:          </a:t>
                </a:r>
                <a:r>
                  <a:rPr lang="en-US" sz="2000" dirty="0">
                    <a:solidFill>
                      <a:srgbClr val="C00000"/>
                    </a:solidFill>
                  </a:rPr>
                  <a:t>?</a:t>
                </a:r>
                <a:endParaRPr lang="en-US" sz="2000" b="1" dirty="0">
                  <a:solidFill>
                    <a:srgbClr val="C00000"/>
                  </a:solidFill>
                </a:endParaRPr>
              </a:p>
              <a:p>
                <a:pPr marL="0" indent="0">
                  <a:buNone/>
                </a:pPr>
                <a:r>
                  <a:rPr lang="en-US" sz="2000" b="1" dirty="0">
                    <a:solidFill>
                      <a:srgbClr val="006C31"/>
                    </a:solidFill>
                  </a:rPr>
                  <a:t>Our aim</a:t>
                </a:r>
                <a:r>
                  <a:rPr lang="en-US" sz="2000" dirty="0"/>
                  <a:t>:  To show that </a:t>
                </a:r>
              </a:p>
              <a:p>
                <a:pPr marL="0" indent="0">
                  <a:buNone/>
                </a:pPr>
                <a:r>
                  <a:rPr lang="en-US" sz="2000" dirty="0"/>
                  <a:t>the amortized cost of </a:t>
                </a:r>
                <a:r>
                  <a:rPr lang="en-US" sz="2000" b="1" dirty="0">
                    <a:solidFill>
                      <a:srgbClr val="C00000"/>
                    </a:solidFill>
                  </a:rPr>
                  <a:t>Search</a:t>
                </a:r>
                <a:r>
                  <a:rPr lang="en-US" sz="2000" dirty="0"/>
                  <a:t>(x) in </a:t>
                </a:r>
                <a:r>
                  <a:rPr lang="en-US" sz="2000" b="1" dirty="0">
                    <a:solidFill>
                      <a:srgbClr val="7030A0"/>
                    </a:solidFill>
                  </a:rPr>
                  <a:t>MTF </a:t>
                </a:r>
                <a:r>
                  <a:rPr lang="en-US" sz="2000" b="1" dirty="0"/>
                  <a:t>algorithm </a:t>
                </a:r>
                <a:r>
                  <a:rPr lang="en-US" sz="2000" dirty="0"/>
                  <a:t>is bounded in terms of </a:t>
                </a:r>
                <a14:m>
                  <m:oMath xmlns:m="http://schemas.openxmlformats.org/officeDocument/2006/math">
                    <m:sSup>
                      <m:sSupPr>
                        <m:ctrlPr>
                          <a:rPr lang="en-US" sz="2000" b="1" i="1" u="sng">
                            <a:solidFill>
                              <a:srgbClr val="0070C0"/>
                            </a:solidFill>
                            <a:latin typeface="Cambria Math" panose="02040503050406030204" pitchFamily="18" charset="0"/>
                          </a:rPr>
                        </m:ctrlPr>
                      </m:sSupPr>
                      <m:e>
                        <m:r>
                          <a:rPr lang="en-US" sz="2000" b="1" i="1" u="sng">
                            <a:solidFill>
                              <a:srgbClr val="0070C0"/>
                            </a:solidFill>
                            <a:latin typeface="Cambria Math"/>
                          </a:rPr>
                          <m:t>𝒓</m:t>
                        </m:r>
                      </m:e>
                      <m:sup>
                        <m:r>
                          <a:rPr lang="en-US" sz="2000" b="1" i="1" u="sng">
                            <a:solidFill>
                              <a:srgbClr val="0070C0"/>
                            </a:solidFill>
                            <a:latin typeface="Cambria Math"/>
                          </a:rPr>
                          <m:t>∗</m:t>
                        </m:r>
                      </m:sup>
                    </m:sSup>
                  </m:oMath>
                </a14:m>
                <a:r>
                  <a:rPr lang="en-US" sz="2000" u="sng" dirty="0"/>
                  <a:t>(x) and</a:t>
                </a:r>
                <a14:m>
                  <m:oMath xmlns:m="http://schemas.openxmlformats.org/officeDocument/2006/math">
                    <m:r>
                      <a:rPr lang="en-US" sz="2000" u="sng">
                        <a:solidFill>
                          <a:srgbClr val="0070C0"/>
                        </a:solidFill>
                        <a:latin typeface="Cambria Math"/>
                      </a:rPr>
                      <m:t> </m:t>
                    </m:r>
                    <m:r>
                      <a:rPr lang="en-US" sz="2000" b="1" u="sng">
                        <a:solidFill>
                          <a:srgbClr val="0070C0"/>
                        </a:solidFill>
                        <a:latin typeface="Cambria Math"/>
                      </a:rPr>
                      <m:t> </m:t>
                    </m:r>
                    <m:sSub>
                      <m:sSubPr>
                        <m:ctrlPr>
                          <a:rPr lang="en-US" sz="2000" b="1" i="1" u="sng">
                            <a:solidFill>
                              <a:srgbClr val="0070C0"/>
                            </a:solidFill>
                            <a:latin typeface="Cambria Math" panose="02040503050406030204" pitchFamily="18" charset="0"/>
                          </a:rPr>
                        </m:ctrlPr>
                      </m:sSubPr>
                      <m:e>
                        <m:r>
                          <a:rPr lang="en-US" sz="2000" b="1" i="1" u="sng">
                            <a:solidFill>
                              <a:srgbClr val="0070C0"/>
                            </a:solidFill>
                            <a:latin typeface="Cambria Math"/>
                          </a:rPr>
                          <m:t>𝒕</m:t>
                        </m:r>
                      </m:e>
                      <m:sub>
                        <m:r>
                          <a:rPr lang="en-US" sz="2000" b="1" i="1" u="sng">
                            <a:solidFill>
                              <a:srgbClr val="0070C0"/>
                            </a:solidFill>
                            <a:latin typeface="Cambria Math"/>
                          </a:rPr>
                          <m:t>𝒊</m:t>
                        </m:r>
                      </m:sub>
                    </m:sSub>
                  </m:oMath>
                </a14:m>
                <a:endParaRPr lang="en-US" sz="2000" u="sng" dirty="0"/>
              </a:p>
              <a:p>
                <a:pPr marL="0" indent="0" algn="ctr">
                  <a:buNone/>
                </a:pPr>
                <a:r>
                  <a:rPr lang="en-US" sz="2000" dirty="0">
                    <a:sym typeface="Wingdings" panose="05000000000000000000" pitchFamily="2" charset="2"/>
                  </a:rPr>
                  <a:t> </a:t>
                </a:r>
                <a14:m>
                  <m:oMath xmlns:m="http://schemas.openxmlformats.org/officeDocument/2006/math">
                    <m:r>
                      <a:rPr lang="en-US" sz="2000">
                        <a:solidFill>
                          <a:srgbClr val="C00000"/>
                        </a:solidFill>
                        <a:latin typeface="Cambria Math"/>
                      </a:rPr>
                      <m:t>𝝓</m:t>
                    </m:r>
                  </m:oMath>
                </a14:m>
                <a:r>
                  <a:rPr lang="en-US" sz="2000" dirty="0"/>
                  <a:t> should be such that </a:t>
                </a:r>
                <a14:m>
                  <m:oMath xmlns:m="http://schemas.openxmlformats.org/officeDocument/2006/math">
                    <m:r>
                      <m:rPr>
                        <m:sty m:val="p"/>
                      </m:rPr>
                      <a:rPr lang="en-US" sz="2000">
                        <a:solidFill>
                          <a:srgbClr val="C00000"/>
                        </a:solidFill>
                        <a:latin typeface="Cambria Math"/>
                      </a:rPr>
                      <m:t>Δ</m:t>
                    </m:r>
                    <m:r>
                      <a:rPr lang="en-US" sz="2000">
                        <a:solidFill>
                          <a:srgbClr val="C00000"/>
                        </a:solidFill>
                        <a:latin typeface="Cambria Math"/>
                      </a:rPr>
                      <m:t>𝝓</m:t>
                    </m:r>
                    <m:r>
                      <a:rPr lang="en-US" sz="2000" i="1">
                        <a:solidFill>
                          <a:srgbClr val="C00000"/>
                        </a:solidFill>
                        <a:latin typeface="Cambria Math"/>
                      </a:rPr>
                      <m:t> </m:t>
                    </m:r>
                  </m:oMath>
                </a14:m>
                <a:r>
                  <a:rPr lang="en-US" sz="2000" dirty="0"/>
                  <a:t>must have “</a:t>
                </a:r>
                <a14:m>
                  <m:oMath xmlns:m="http://schemas.openxmlformats.org/officeDocument/2006/math">
                    <m:r>
                      <a:rPr lang="en-US" sz="2000">
                        <a:solidFill>
                          <a:srgbClr val="0070C0"/>
                        </a:solidFill>
                        <a:latin typeface="Cambria Math"/>
                      </a:rPr>
                      <m:t>−2</m:t>
                    </m:r>
                    <m:r>
                      <a:rPr lang="en-US" sz="2000" b="1" i="1">
                        <a:solidFill>
                          <a:srgbClr val="0070C0"/>
                        </a:solidFill>
                        <a:latin typeface="Cambria Math"/>
                      </a:rPr>
                      <m:t>𝒓</m:t>
                    </m:r>
                  </m:oMath>
                </a14:m>
                <a:r>
                  <a:rPr lang="en-US" sz="2000" dirty="0"/>
                  <a:t>(x)” term to nullify the actual cost. </a:t>
                </a:r>
              </a:p>
              <a:p>
                <a:pPr marL="0" indent="0" algn="ctr">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7637" y="914400"/>
                <a:ext cx="9096363" cy="5211763"/>
              </a:xfrm>
              <a:blipFill rotWithShape="1">
                <a:blip r:embed="rId3"/>
                <a:stretch>
                  <a:fillRect l="-737" t="-585" b="-1497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15</a:t>
            </a:fld>
            <a:endParaRPr lang="en-US"/>
          </a:p>
        </p:txBody>
      </p:sp>
      <p:cxnSp>
        <p:nvCxnSpPr>
          <p:cNvPr id="26" name="Straight Arrow Connector 25"/>
          <p:cNvCxnSpPr/>
          <p:nvPr/>
        </p:nvCxnSpPr>
        <p:spPr>
          <a:xfrm>
            <a:off x="7772400" y="2350532"/>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600200"/>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a:t>…</a:t>
              </a:r>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a:t>…</a:t>
              </a:r>
            </a:p>
          </p:txBody>
        </p:sp>
      </p:grpSp>
      <p:sp>
        <p:nvSpPr>
          <p:cNvPr id="23" name="TextBox 22"/>
          <p:cNvSpPr txBox="1"/>
          <p:nvPr/>
        </p:nvSpPr>
        <p:spPr>
          <a:xfrm>
            <a:off x="7924800" y="1676400"/>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5" name="Group 24"/>
          <p:cNvGrpSpPr/>
          <p:nvPr/>
        </p:nvGrpSpPr>
        <p:grpSpPr>
          <a:xfrm>
            <a:off x="47637" y="3124200"/>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a:t>…</a:t>
                </a:r>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a:t>…</a:t>
                </a:r>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200400"/>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grpSp>
        <p:nvGrpSpPr>
          <p:cNvPr id="71" name="Group 70"/>
          <p:cNvGrpSpPr/>
          <p:nvPr/>
        </p:nvGrpSpPr>
        <p:grpSpPr>
          <a:xfrm>
            <a:off x="1676400" y="1537157"/>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a:solidFill>
                    <a:srgbClr val="0070C0"/>
                  </a:solidFill>
                </a:rPr>
                <a:t>1</a:t>
              </a: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a:solidFill>
                    <a:srgbClr val="0070C0"/>
                  </a:solidFill>
                </a:rPr>
                <a:t>2</a:t>
              </a: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2" name="Group 71"/>
          <p:cNvGrpSpPr/>
          <p:nvPr/>
        </p:nvGrpSpPr>
        <p:grpSpPr>
          <a:xfrm>
            <a:off x="1692338" y="3798332"/>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a:solidFill>
                    <a:srgbClr val="0070C0"/>
                  </a:solidFill>
                </a:rPr>
                <a:t>1</a:t>
              </a: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panose="02040503050406030204" pitchFamily="18" charset="0"/>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0" name="Group 69"/>
          <p:cNvGrpSpPr/>
          <p:nvPr/>
        </p:nvGrpSpPr>
        <p:grpSpPr>
          <a:xfrm>
            <a:off x="1828800" y="1664732"/>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331732"/>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5" name="TextBox 84"/>
              <p:cNvSpPr txBox="1"/>
              <p:nvPr/>
            </p:nvSpPr>
            <p:spPr>
              <a:xfrm>
                <a:off x="5038212" y="4572000"/>
                <a:ext cx="966931" cy="369332"/>
              </a:xfrm>
              <a:prstGeom prst="rect">
                <a:avLst/>
              </a:prstGeom>
              <a:solidFill>
                <a:schemeClr val="bg2"/>
              </a:solidFill>
            </p:spPr>
            <p:txBody>
              <a:bodyPr wrap="none" rtlCol="0">
                <a:spAutoFit/>
              </a:bodyPr>
              <a:lstStyle/>
              <a:p>
                <a14:m>
                  <m:oMath xmlns:m="http://schemas.openxmlformats.org/officeDocument/2006/math">
                    <m:r>
                      <a:rPr lang="en-US" smtClean="0">
                        <a:solidFill>
                          <a:srgbClr val="0070C0"/>
                        </a:solidFill>
                        <a:latin typeface="Cambria Math"/>
                      </a:rPr>
                      <m:t>2</m:t>
                    </m:r>
                    <m:r>
                      <a:rPr lang="en-US" b="1" i="1">
                        <a:solidFill>
                          <a:srgbClr val="0070C0"/>
                        </a:solidFill>
                        <a:latin typeface="Cambria Math"/>
                      </a:rPr>
                      <m:t>𝒓</m:t>
                    </m:r>
                  </m:oMath>
                </a14:m>
                <a:r>
                  <a:rPr lang="en-US" dirty="0"/>
                  <a:t>(x)</a:t>
                </a:r>
                <a14:m>
                  <m:oMath xmlns:m="http://schemas.openxmlformats.org/officeDocument/2006/math">
                    <m:r>
                      <a:rPr lang="en-US" b="1" i="1" smtClean="0">
                        <a:solidFill>
                          <a:schemeClr val="tx1"/>
                        </a:solidFill>
                        <a:latin typeface="Cambria Math"/>
                      </a:rPr>
                      <m:t>−</m:t>
                    </m:r>
                  </m:oMath>
                </a14:m>
                <a:r>
                  <a:rPr lang="en-US" b="1" dirty="0">
                    <a:solidFill>
                      <a:srgbClr val="0070C0"/>
                    </a:solidFill>
                  </a:rPr>
                  <a:t>1</a:t>
                </a:r>
              </a:p>
            </p:txBody>
          </p:sp>
        </mc:Choice>
        <mc:Fallback xmlns="">
          <p:sp>
            <p:nvSpPr>
              <p:cNvPr id="85" name="TextBox 84"/>
              <p:cNvSpPr txBox="1">
                <a:spLocks noRot="1" noChangeAspect="1" noMove="1" noResize="1" noEditPoints="1" noAdjustHandles="1" noChangeArrowheads="1" noChangeShapeType="1" noTextEdit="1"/>
              </p:cNvSpPr>
              <p:nvPr/>
            </p:nvSpPr>
            <p:spPr>
              <a:xfrm>
                <a:off x="5038212" y="4572000"/>
                <a:ext cx="966931" cy="369332"/>
              </a:xfrm>
              <a:prstGeom prst="rect">
                <a:avLst/>
              </a:prstGeom>
              <a:blipFill rotWithShape="1">
                <a:blip r:embed="rId7"/>
                <a:stretch>
                  <a:fillRect t="-8197" r="-5031"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5029200" y="4876800"/>
                <a:ext cx="1083823" cy="369332"/>
              </a:xfrm>
              <a:prstGeom prst="rect">
                <a:avLst/>
              </a:prstGeom>
              <a:solidFill>
                <a:schemeClr val="bg2"/>
              </a:solidFill>
            </p:spPr>
            <p:txBody>
              <a:bodyPr wrap="none" rtlCol="0">
                <a:spAutoFit/>
              </a:bodyPr>
              <a:lstStyle/>
              <a:p>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a:solidFill>
                          <a:srgbClr val="0070C0"/>
                        </a:solidFill>
                        <a:latin typeface="Cambria Math"/>
                      </a:rPr>
                      <m:t> </m:t>
                    </m:r>
                    <m:r>
                      <a:rPr lang="en-US" b="1" smtClean="0">
                        <a:solidFill>
                          <a:schemeClr val="tx1"/>
                        </a:solidFill>
                        <a:latin typeface="Cambria Math"/>
                      </a:rPr>
                      <m:t>+</m:t>
                    </m:r>
                    <m:r>
                      <a:rPr lang="en-US" b="1">
                        <a:solidFill>
                          <a:srgbClr val="0070C0"/>
                        </a:solidFill>
                        <a:latin typeface="Cambria Math"/>
                      </a:rPr>
                      <m:t> </m:t>
                    </m:r>
                    <m:sSub>
                      <m:sSubPr>
                        <m:ctrlPr>
                          <a:rPr lang="en-US" b="1" i="1">
                            <a:solidFill>
                              <a:srgbClr val="0070C0"/>
                            </a:solidFill>
                            <a:latin typeface="Cambria Math" panose="02040503050406030204" pitchFamily="18" charset="0"/>
                          </a:rPr>
                        </m:ctrlPr>
                      </m:sSubPr>
                      <m:e>
                        <m:r>
                          <a:rPr lang="en-US" b="1" i="1">
                            <a:solidFill>
                              <a:srgbClr val="0070C0"/>
                            </a:solidFill>
                            <a:latin typeface="Cambria Math"/>
                          </a:rPr>
                          <m:t>𝒕</m:t>
                        </m:r>
                      </m:e>
                      <m:sub>
                        <m:r>
                          <a:rPr lang="en-US" b="1" i="1">
                            <a:solidFill>
                              <a:srgbClr val="0070C0"/>
                            </a:solidFill>
                            <a:latin typeface="Cambria Math"/>
                          </a:rPr>
                          <m:t>𝒊</m:t>
                        </m:r>
                      </m:sub>
                    </m:sSub>
                  </m:oMath>
                </a14:m>
                <a:endParaRPr lang="en-US" dirty="0"/>
              </a:p>
            </p:txBody>
          </p:sp>
        </mc:Choice>
        <mc:Fallback xmlns="">
          <p:sp>
            <p:nvSpPr>
              <p:cNvPr id="86" name="TextBox 85"/>
              <p:cNvSpPr txBox="1">
                <a:spLocks noRot="1" noChangeAspect="1" noMove="1" noResize="1" noEditPoints="1" noAdjustHandles="1" noChangeArrowheads="1" noChangeShapeType="1" noTextEdit="1"/>
              </p:cNvSpPr>
              <p:nvPr/>
            </p:nvSpPr>
            <p:spPr>
              <a:xfrm>
                <a:off x="5029200" y="4876800"/>
                <a:ext cx="1083823" cy="369332"/>
              </a:xfrm>
              <a:prstGeom prst="rect">
                <a:avLst/>
              </a:prstGeom>
              <a:blipFill rotWithShape="1">
                <a:blip r:embed="rId8"/>
                <a:stretch>
                  <a:fillRect t="-8197" b="-24590"/>
                </a:stretch>
              </a:blipFill>
            </p:spPr>
            <p:txBody>
              <a:bodyPr/>
              <a:lstStyle/>
              <a:p>
                <a:r>
                  <a:rPr lang="en-US">
                    <a:noFill/>
                  </a:rPr>
                  <a:t> </a:t>
                </a:r>
              </a:p>
            </p:txBody>
          </p:sp>
        </mc:Fallback>
      </mc:AlternateContent>
      <p:grpSp>
        <p:nvGrpSpPr>
          <p:cNvPr id="84" name="Group 83"/>
          <p:cNvGrpSpPr/>
          <p:nvPr/>
        </p:nvGrpSpPr>
        <p:grpSpPr>
          <a:xfrm>
            <a:off x="5809860" y="4876800"/>
            <a:ext cx="2820297" cy="457200"/>
            <a:chOff x="5715000" y="5105400"/>
            <a:chExt cx="2820297" cy="457200"/>
          </a:xfrm>
        </p:grpSpPr>
        <p:sp>
          <p:nvSpPr>
            <p:cNvPr id="78" name="Rounded Rectangle 77"/>
            <p:cNvSpPr/>
            <p:nvPr/>
          </p:nvSpPr>
          <p:spPr>
            <a:xfrm>
              <a:off x="5715000" y="5105400"/>
              <a:ext cx="405927" cy="4572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376052" y="5181600"/>
              <a:ext cx="2159245" cy="369332"/>
            </a:xfrm>
            <a:prstGeom prst="rect">
              <a:avLst/>
            </a:prstGeom>
            <a:solidFill>
              <a:srgbClr val="FFC000"/>
            </a:solidFill>
          </p:spPr>
          <p:txBody>
            <a:bodyPr wrap="none" rtlCol="0">
              <a:spAutoFit/>
            </a:bodyPr>
            <a:lstStyle/>
            <a:p>
              <a:r>
                <a:rPr lang="en-US" dirty="0"/>
                <a:t>No. of swaps by </a:t>
              </a:r>
              <a:r>
                <a:rPr lang="en-US" b="1" dirty="0">
                  <a:solidFill>
                    <a:srgbClr val="7030A0"/>
                  </a:solidFill>
                </a:rPr>
                <a:t>OPT</a:t>
              </a:r>
              <a:r>
                <a:rPr lang="en-US" b="1" dirty="0"/>
                <a:t> </a:t>
              </a:r>
            </a:p>
          </p:txBody>
        </p:sp>
        <p:cxnSp>
          <p:nvCxnSpPr>
            <p:cNvPr id="81" name="Straight Connector 80"/>
            <p:cNvCxnSpPr>
              <a:endCxn id="79" idx="1"/>
            </p:cNvCxnSpPr>
            <p:nvPr/>
          </p:nvCxnSpPr>
          <p:spPr>
            <a:xfrm>
              <a:off x="6120927" y="5366266"/>
              <a:ext cx="2551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626734" y="5486400"/>
            <a:ext cx="1364866" cy="75033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loud Callout 76"/>
          <p:cNvSpPr/>
          <p:nvPr/>
        </p:nvSpPr>
        <p:spPr>
          <a:xfrm>
            <a:off x="756355" y="2675693"/>
            <a:ext cx="4044245" cy="665439"/>
          </a:xfrm>
          <a:prstGeom prst="cloudCallout">
            <a:avLst>
              <a:gd name="adj1" fmla="val -19808"/>
              <a:gd name="adj2" fmla="val 7833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What should be the potential function  with this feature?</a:t>
            </a:r>
          </a:p>
        </p:txBody>
      </p:sp>
    </p:spTree>
    <p:extLst>
      <p:ext uri="{BB962C8B-B14F-4D97-AF65-F5344CB8AC3E}">
        <p14:creationId xmlns:p14="http://schemas.microsoft.com/office/powerpoint/2010/main" val="378221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1+#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randombar(horizontal)">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3"/>
                                        </p:tgtEl>
                                        <p:attrNameLst>
                                          <p:attrName>style.visibility</p:attrName>
                                        </p:attrNameLst>
                                      </p:cBhvr>
                                      <p:to>
                                        <p:strVal val="visible"/>
                                      </p:to>
                                    </p:set>
                                    <p:anim calcmode="lin" valueType="num">
                                      <p:cBhvr additive="base">
                                        <p:cTn id="38" dur="500" fill="hold"/>
                                        <p:tgtEl>
                                          <p:spTgt spid="53"/>
                                        </p:tgtEl>
                                        <p:attrNameLst>
                                          <p:attrName>ppt_x</p:attrName>
                                        </p:attrNameLst>
                                      </p:cBhvr>
                                      <p:tavLst>
                                        <p:tav tm="0">
                                          <p:val>
                                            <p:strVal val="1+#ppt_w/2"/>
                                          </p:val>
                                        </p:tav>
                                        <p:tav tm="100000">
                                          <p:val>
                                            <p:strVal val="#ppt_x"/>
                                          </p:val>
                                        </p:tav>
                                      </p:tavLst>
                                    </p:anim>
                                    <p:anim calcmode="lin" valueType="num">
                                      <p:cBhvr additive="base">
                                        <p:cTn id="39"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0"/>
                                        </p:tgtEl>
                                        <p:attrNameLst>
                                          <p:attrName>style.visibility</p:attrName>
                                        </p:attrNameLst>
                                      </p:cBhvr>
                                      <p:to>
                                        <p:strVal val="visible"/>
                                      </p:to>
                                    </p:set>
                                    <p:animEffect transition="in" filter="wipe(left)">
                                      <p:cBhvr>
                                        <p:cTn id="44" dur="1000"/>
                                        <p:tgtEl>
                                          <p:spTgt spid="7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ipe(left)">
                                      <p:cBhvr>
                                        <p:cTn id="49" dur="10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3"/>
                                        </p:tgtEl>
                                        <p:attrNameLst>
                                          <p:attrName>style.visibility</p:attrName>
                                        </p:attrNameLst>
                                      </p:cBhvr>
                                      <p:to>
                                        <p:strVal val="visible"/>
                                      </p:to>
                                    </p:set>
                                    <p:animEffect transition="in" filter="wipe(left)">
                                      <p:cBhvr>
                                        <p:cTn id="54" dur="1000"/>
                                        <p:tgtEl>
                                          <p:spTgt spid="7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wipe(left)">
                                      <p:cBhvr>
                                        <p:cTn id="59" dur="1000"/>
                                        <p:tgtEl>
                                          <p:spTgt spid="7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fade">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85"/>
                                        </p:tgtEl>
                                        <p:attrNameLst>
                                          <p:attrName>style.visibility</p:attrName>
                                        </p:attrNameLst>
                                      </p:cBhvr>
                                      <p:to>
                                        <p:strVal val="visible"/>
                                      </p:to>
                                    </p:set>
                                    <p:animEffect transition="in" filter="fade">
                                      <p:cBhvr>
                                        <p:cTn id="69" dur="500"/>
                                        <p:tgtEl>
                                          <p:spTgt spid="8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1" end="11"/>
                                            </p:txEl>
                                          </p:spTgt>
                                        </p:tgtEl>
                                        <p:attrNameLst>
                                          <p:attrName>style.visibility</p:attrName>
                                        </p:attrNameLst>
                                      </p:cBhvr>
                                      <p:to>
                                        <p:strVal val="visible"/>
                                      </p:to>
                                    </p:set>
                                    <p:animEffect transition="in" filter="fade">
                                      <p:cBhvr>
                                        <p:cTn id="74" dur="500"/>
                                        <p:tgtEl>
                                          <p:spTgt spid="3">
                                            <p:txEl>
                                              <p:pRg st="11" end="1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fade">
                                      <p:cBhvr>
                                        <p:cTn id="79" dur="500"/>
                                        <p:tgtEl>
                                          <p:spTgt spid="8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84"/>
                                        </p:tgtEl>
                                        <p:attrNameLst>
                                          <p:attrName>style.visibility</p:attrName>
                                        </p:attrNameLst>
                                      </p:cBhvr>
                                      <p:to>
                                        <p:strVal val="visible"/>
                                      </p:to>
                                    </p:set>
                                    <p:animEffect transition="in" filter="wipe(left)">
                                      <p:cBhvr>
                                        <p:cTn id="84" dur="2000"/>
                                        <p:tgtEl>
                                          <p:spTgt spid="84"/>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2" end="12"/>
                                            </p:txEl>
                                          </p:spTgt>
                                        </p:tgtEl>
                                        <p:attrNameLst>
                                          <p:attrName>style.visibility</p:attrName>
                                        </p:attrNameLst>
                                      </p:cBhvr>
                                      <p:to>
                                        <p:strVal val="visible"/>
                                      </p:to>
                                    </p:set>
                                    <p:animEffect transition="in" filter="fade">
                                      <p:cBhvr>
                                        <p:cTn id="89" dur="500"/>
                                        <p:tgtEl>
                                          <p:spTgt spid="3">
                                            <p:txEl>
                                              <p:pRg st="12" end="1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3">
                                            <p:txEl>
                                              <p:pRg st="13" end="13"/>
                                            </p:txEl>
                                          </p:spTgt>
                                        </p:tgtEl>
                                        <p:attrNameLst>
                                          <p:attrName>style.visibility</p:attrName>
                                        </p:attrNameLst>
                                      </p:cBhvr>
                                      <p:to>
                                        <p:strVal val="visible"/>
                                      </p:to>
                                    </p:set>
                                    <p:animEffect transition="in" filter="wipe(left)">
                                      <p:cBhvr>
                                        <p:cTn id="94" dur="2500"/>
                                        <p:tgtEl>
                                          <p:spTgt spid="3">
                                            <p:txEl>
                                              <p:pRg st="13" end="1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xit" presetSubtype="8" fill="hold" grpId="0" nodeType="clickEffect">
                                  <p:stCondLst>
                                    <p:cond delay="0"/>
                                  </p:stCondLst>
                                  <p:childTnLst>
                                    <p:animEffect transition="out" filter="wipe(left)">
                                      <p:cBhvr>
                                        <p:cTn id="98" dur="500"/>
                                        <p:tgtEl>
                                          <p:spTgt spid="6"/>
                                        </p:tgtEl>
                                      </p:cBhvr>
                                    </p:animEffect>
                                    <p:set>
                                      <p:cBhvr>
                                        <p:cTn id="99" dur="1" fill="hold">
                                          <p:stCondLst>
                                            <p:cond delay="499"/>
                                          </p:stCondLst>
                                        </p:cTn>
                                        <p:tgtEl>
                                          <p:spTgt spid="6"/>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3">
                                            <p:txEl>
                                              <p:pRg st="14" end="14"/>
                                            </p:txEl>
                                          </p:spTgt>
                                        </p:tgtEl>
                                        <p:attrNameLst>
                                          <p:attrName>style.visibility</p:attrName>
                                        </p:attrNameLst>
                                      </p:cBhvr>
                                      <p:to>
                                        <p:strVal val="visible"/>
                                      </p:to>
                                    </p:set>
                                    <p:animEffect transition="in" filter="wipe(left)">
                                      <p:cBhvr>
                                        <p:cTn id="104" dur="2500"/>
                                        <p:tgtEl>
                                          <p:spTgt spid="3">
                                            <p:txEl>
                                              <p:pRg st="14" end="14"/>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fade">
                                      <p:cBhvr>
                                        <p:cTn id="109" dur="1000"/>
                                        <p:tgtEl>
                                          <p:spTgt spid="77"/>
                                        </p:tgtEl>
                                      </p:cBhvr>
                                    </p:animEffect>
                                    <p:anim calcmode="lin" valueType="num">
                                      <p:cBhvr>
                                        <p:cTn id="110" dur="1000" fill="hold"/>
                                        <p:tgtEl>
                                          <p:spTgt spid="77"/>
                                        </p:tgtEl>
                                        <p:attrNameLst>
                                          <p:attrName>ppt_x</p:attrName>
                                        </p:attrNameLst>
                                      </p:cBhvr>
                                      <p:tavLst>
                                        <p:tav tm="0">
                                          <p:val>
                                            <p:strVal val="#ppt_x"/>
                                          </p:val>
                                        </p:tav>
                                        <p:tav tm="100000">
                                          <p:val>
                                            <p:strVal val="#ppt_x"/>
                                          </p:val>
                                        </p:tav>
                                      </p:tavLst>
                                    </p:anim>
                                    <p:anim calcmode="lin" valueType="num">
                                      <p:cBhvr>
                                        <p:cTn id="11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3" grpId="0" uiExpand="1" animBg="1"/>
      <p:bldP spid="53" grpId="0" uiExpand="1" animBg="1"/>
      <p:bldP spid="85" grpId="0" uiExpand="1" animBg="1"/>
      <p:bldP spid="86" grpId="0" uiExpand="1" animBg="1"/>
      <p:bldP spid="6" grpId="0" animBg="1"/>
      <p:bldP spid="7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The potential function </a:t>
                </a:r>
                <a14:m>
                  <m:oMath xmlns:m="http://schemas.openxmlformats.org/officeDocument/2006/math">
                    <m:r>
                      <a:rPr lang="en-US" sz="3200">
                        <a:solidFill>
                          <a:srgbClr val="C00000"/>
                        </a:solidFill>
                        <a:latin typeface="Cambria Math"/>
                      </a:rPr>
                      <m:t>𝝓</m:t>
                    </m:r>
                  </m:oMath>
                </a14:m>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457200" y="1600200"/>
            <a:ext cx="8229600" cy="5181600"/>
          </a:xfrm>
        </p:spPr>
        <p:txBody>
          <a:bodyPr/>
          <a:lstStyle/>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r>
              <a:rPr lang="en-US" sz="1800" b="1" dirty="0">
                <a:solidFill>
                  <a:srgbClr val="7030A0"/>
                </a:solidFill>
              </a:rPr>
              <a:t>Observations </a:t>
            </a:r>
            <a:r>
              <a:rPr lang="en-US" sz="1800" dirty="0"/>
              <a:t>:</a:t>
            </a:r>
          </a:p>
          <a:p>
            <a:pPr marL="0" indent="0">
              <a:buNone/>
            </a:pPr>
            <a:r>
              <a:rPr lang="en-US" sz="1800" dirty="0"/>
              <a:t>The two lists are identical to begin with.</a:t>
            </a:r>
          </a:p>
          <a:p>
            <a:pPr marL="0" indent="0">
              <a:buNone/>
            </a:pPr>
            <a:r>
              <a:rPr lang="en-US" sz="1800" dirty="0"/>
              <a:t>They start differing as the sequence of search queries get revealed.</a:t>
            </a:r>
          </a:p>
          <a:p>
            <a:pPr marL="0" indent="0">
              <a:buNone/>
            </a:pPr>
            <a:endParaRPr lang="en-US" sz="1800" dirty="0"/>
          </a:p>
          <a:p>
            <a:pPr marL="0" indent="0">
              <a:buNone/>
            </a:pPr>
            <a:r>
              <a:rPr lang="en-US" sz="1800" b="1" dirty="0">
                <a:solidFill>
                  <a:srgbClr val="7030A0"/>
                </a:solidFill>
              </a:rPr>
              <a:t>Insight: </a:t>
            </a:r>
            <a:r>
              <a:rPr lang="en-US" sz="1800" dirty="0"/>
              <a:t>Suppose </a:t>
            </a:r>
            <a:r>
              <a:rPr lang="en-US" sz="1800" b="1" dirty="0"/>
              <a:t>Search</a:t>
            </a:r>
            <a:r>
              <a:rPr lang="en-US" sz="1800" dirty="0"/>
              <a:t>(x) is much costlier during </a:t>
            </a:r>
            <a:r>
              <a:rPr lang="en-US" sz="1800" b="1" dirty="0">
                <a:solidFill>
                  <a:srgbClr val="7030A0"/>
                </a:solidFill>
              </a:rPr>
              <a:t>MTF</a:t>
            </a:r>
            <a:r>
              <a:rPr lang="en-US" sz="1800" dirty="0"/>
              <a:t> than </a:t>
            </a:r>
            <a:r>
              <a:rPr lang="en-US" sz="1800" b="1" dirty="0">
                <a:solidFill>
                  <a:srgbClr val="7030A0"/>
                </a:solidFill>
              </a:rPr>
              <a:t>OPT</a:t>
            </a:r>
            <a:r>
              <a:rPr lang="en-US" sz="1800" dirty="0"/>
              <a:t>. </a:t>
            </a:r>
          </a:p>
          <a:p>
            <a:pPr marL="0" indent="0">
              <a:buNone/>
            </a:pPr>
            <a:r>
              <a:rPr lang="en-US" sz="1800" dirty="0"/>
              <a:t>               </a:t>
            </a:r>
            <a:r>
              <a:rPr lang="en-US" sz="1800" dirty="0">
                <a:sym typeface="Wingdings" pitchFamily="2" charset="2"/>
              </a:rPr>
              <a:t>Most of the elements that precede x in </a:t>
            </a:r>
            <a:r>
              <a:rPr lang="en-US" sz="1800" b="1" dirty="0">
                <a:solidFill>
                  <a:srgbClr val="7030A0"/>
                </a:solidFill>
              </a:rPr>
              <a:t>MTF</a:t>
            </a:r>
            <a:r>
              <a:rPr lang="en-US" sz="1800" dirty="0"/>
              <a:t>-list follow x in </a:t>
            </a:r>
            <a:r>
              <a:rPr lang="en-US" sz="1800" b="1" dirty="0">
                <a:solidFill>
                  <a:srgbClr val="7030A0"/>
                </a:solidFill>
              </a:rPr>
              <a:t>OPT</a:t>
            </a:r>
            <a:r>
              <a:rPr lang="en-US" sz="1800" dirty="0"/>
              <a:t>-list.</a:t>
            </a:r>
          </a:p>
          <a:p>
            <a:pPr marL="0" indent="0">
              <a:buNone/>
            </a:pPr>
            <a:r>
              <a:rPr lang="en-US" sz="1800" b="1" dirty="0">
                <a:solidFill>
                  <a:srgbClr val="7030A0"/>
                </a:solidFill>
              </a:rPr>
              <a:t>                    </a:t>
            </a:r>
            <a:r>
              <a:rPr lang="en-US" sz="1800" dirty="0"/>
              <a:t>But after search operation using </a:t>
            </a:r>
            <a:r>
              <a:rPr lang="en-US" sz="1800" b="1" dirty="0">
                <a:solidFill>
                  <a:srgbClr val="7030A0"/>
                </a:solidFill>
              </a:rPr>
              <a:t>MTF</a:t>
            </a:r>
            <a:r>
              <a:rPr lang="en-US" sz="1800" dirty="0"/>
              <a:t>, all of them also follow x in </a:t>
            </a:r>
            <a:r>
              <a:rPr lang="en-US" sz="1800" b="1" dirty="0">
                <a:solidFill>
                  <a:srgbClr val="7030A0"/>
                </a:solidFill>
              </a:rPr>
              <a:t>MTF</a:t>
            </a:r>
            <a:r>
              <a:rPr lang="en-US" sz="1800" dirty="0"/>
              <a:t>-list.</a:t>
            </a:r>
            <a:r>
              <a:rPr lang="en-US" sz="1800" b="1" dirty="0">
                <a:solidFill>
                  <a:srgbClr val="7030A0"/>
                </a:solidFill>
              </a:rPr>
              <a:t> </a:t>
            </a:r>
            <a:r>
              <a:rPr lang="en-US" sz="1800" dirty="0"/>
              <a:t> </a:t>
            </a:r>
            <a:endParaRPr lang="en-US" sz="1800" b="1"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16</a:t>
            </a:fld>
            <a:endParaRPr lang="en-US" dirty="0"/>
          </a:p>
        </p:txBody>
      </p:sp>
      <p:cxnSp>
        <p:nvCxnSpPr>
          <p:cNvPr id="26" name="Straight Arrow Connector 25"/>
          <p:cNvCxnSpPr/>
          <p:nvPr/>
        </p:nvCxnSpPr>
        <p:spPr>
          <a:xfrm>
            <a:off x="7772400" y="2350532"/>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600200"/>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a:t>…</a:t>
              </a:r>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a:t>…</a:t>
              </a:r>
            </a:p>
          </p:txBody>
        </p:sp>
      </p:grpSp>
      <p:sp>
        <p:nvSpPr>
          <p:cNvPr id="23" name="TextBox 22"/>
          <p:cNvSpPr txBox="1"/>
          <p:nvPr/>
        </p:nvSpPr>
        <p:spPr>
          <a:xfrm>
            <a:off x="7924800" y="1676400"/>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5" name="Group 24"/>
          <p:cNvGrpSpPr/>
          <p:nvPr/>
        </p:nvGrpSpPr>
        <p:grpSpPr>
          <a:xfrm>
            <a:off x="47637" y="3124200"/>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a:t>…</a:t>
                </a:r>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a:t>…</a:t>
                </a:r>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200400"/>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grpSp>
        <p:nvGrpSpPr>
          <p:cNvPr id="71" name="Group 70"/>
          <p:cNvGrpSpPr/>
          <p:nvPr/>
        </p:nvGrpSpPr>
        <p:grpSpPr>
          <a:xfrm>
            <a:off x="1676400" y="1537157"/>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a:solidFill>
                    <a:srgbClr val="0070C0"/>
                  </a:solidFill>
                </a:rPr>
                <a:t>1</a:t>
              </a: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a:solidFill>
                    <a:srgbClr val="0070C0"/>
                  </a:solidFill>
                </a:rPr>
                <a:t>2</a:t>
              </a: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2" name="Group 71"/>
          <p:cNvGrpSpPr/>
          <p:nvPr/>
        </p:nvGrpSpPr>
        <p:grpSpPr>
          <a:xfrm>
            <a:off x="1692338" y="3798332"/>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a:solidFill>
                    <a:srgbClr val="0070C0"/>
                  </a:solidFill>
                </a:rPr>
                <a:t>1</a:t>
              </a: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panose="02040503050406030204" pitchFamily="18" charset="0"/>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0" name="Group 69"/>
          <p:cNvGrpSpPr/>
          <p:nvPr/>
        </p:nvGrpSpPr>
        <p:grpSpPr>
          <a:xfrm>
            <a:off x="1828800" y="1664732"/>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331732"/>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Cloud Callout 76"/>
          <p:cNvSpPr/>
          <p:nvPr/>
        </p:nvSpPr>
        <p:spPr>
          <a:xfrm>
            <a:off x="756355" y="2675693"/>
            <a:ext cx="4044245" cy="665439"/>
          </a:xfrm>
          <a:prstGeom prst="cloudCallout">
            <a:avLst>
              <a:gd name="adj1" fmla="val -19808"/>
              <a:gd name="adj2" fmla="val 7833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What should be the potential function  with this feature?</a:t>
            </a:r>
          </a:p>
        </p:txBody>
      </p:sp>
      <mc:AlternateContent xmlns:mc="http://schemas.openxmlformats.org/markup-compatibility/2006" xmlns:a14="http://schemas.microsoft.com/office/drawing/2010/main">
        <mc:Choice Requires="a14">
          <p:sp>
            <p:nvSpPr>
              <p:cNvPr id="80" name="TextBox 79"/>
              <p:cNvSpPr txBox="1"/>
              <p:nvPr/>
            </p:nvSpPr>
            <p:spPr>
              <a:xfrm>
                <a:off x="5698006" y="2818460"/>
                <a:ext cx="846707" cy="369332"/>
              </a:xfrm>
              <a:prstGeom prst="rect">
                <a:avLst/>
              </a:prstGeom>
              <a:solidFill>
                <a:srgbClr val="FFC000"/>
              </a:solidFill>
              <a:ln>
                <a:solidFill>
                  <a:schemeClr val="tx1"/>
                </a:solidFill>
              </a:ln>
            </p:spPr>
            <p:txBody>
              <a:bodyPr wrap="none" rtlCol="0">
                <a:spAutoFit/>
              </a:bodyPr>
              <a:lstStyle/>
              <a:p>
                <a14:m>
                  <m:oMath xmlns:m="http://schemas.openxmlformats.org/officeDocument/2006/math">
                    <m:r>
                      <a:rPr lang="en-US" b="1" i="1" smtClean="0">
                        <a:solidFill>
                          <a:srgbClr val="0070C0"/>
                        </a:solidFill>
                        <a:latin typeface="Cambria Math"/>
                      </a:rPr>
                      <m:t>𝟐</m:t>
                    </m:r>
                    <m:r>
                      <a:rPr lang="en-US" b="1" i="1">
                        <a:solidFill>
                          <a:srgbClr val="0070C0"/>
                        </a:solidFill>
                        <a:latin typeface="Cambria Math"/>
                      </a:rPr>
                      <m:t>𝒓</m:t>
                    </m:r>
                  </m:oMath>
                </a14:m>
                <a:r>
                  <a:rPr lang="en-US" dirty="0"/>
                  <a:t>(x) ?</a:t>
                </a:r>
                <a:endParaRPr lang="en-US" b="1" dirty="0"/>
              </a:p>
            </p:txBody>
          </p:sp>
        </mc:Choice>
        <mc:Fallback xmlns="">
          <p:sp>
            <p:nvSpPr>
              <p:cNvPr id="80" name="TextBox 79"/>
              <p:cNvSpPr txBox="1">
                <a:spLocks noRot="1" noChangeAspect="1" noMove="1" noResize="1" noEditPoints="1" noAdjustHandles="1" noChangeArrowheads="1" noChangeShapeType="1" noTextEdit="1"/>
              </p:cNvSpPr>
              <p:nvPr/>
            </p:nvSpPr>
            <p:spPr>
              <a:xfrm>
                <a:off x="5698006" y="2818460"/>
                <a:ext cx="846707" cy="369332"/>
              </a:xfrm>
              <a:prstGeom prst="rect">
                <a:avLst/>
              </a:prstGeom>
              <a:blipFill rotWithShape="1">
                <a:blip r:embed="rId7"/>
                <a:stretch>
                  <a:fillRect t="-6349" r="-10638" b="-22222"/>
                </a:stretch>
              </a:blipFill>
              <a:ln>
                <a:solidFill>
                  <a:schemeClr val="tx1"/>
                </a:solidFill>
              </a:ln>
            </p:spPr>
            <p:txBody>
              <a:bodyPr/>
              <a:lstStyle/>
              <a:p>
                <a:r>
                  <a:rPr lang="en-US">
                    <a:noFill/>
                  </a:rPr>
                  <a:t> </a:t>
                </a:r>
              </a:p>
            </p:txBody>
          </p:sp>
        </mc:Fallback>
      </mc:AlternateContent>
      <p:sp>
        <p:nvSpPr>
          <p:cNvPr id="83" name="Cloud Callout 82"/>
          <p:cNvSpPr/>
          <p:nvPr/>
        </p:nvSpPr>
        <p:spPr>
          <a:xfrm>
            <a:off x="2697480" y="4953000"/>
            <a:ext cx="4044245" cy="665439"/>
          </a:xfrm>
          <a:prstGeom prst="cloudCallout">
            <a:avLst>
              <a:gd name="adj1" fmla="val -19808"/>
              <a:gd name="adj2" fmla="val 78335"/>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Make use of this insight to design the potential function.</a:t>
            </a:r>
          </a:p>
        </p:txBody>
      </p:sp>
      <p:sp>
        <p:nvSpPr>
          <p:cNvPr id="16" name="Rectangle 15"/>
          <p:cNvSpPr/>
          <p:nvPr/>
        </p:nvSpPr>
        <p:spPr>
          <a:xfrm>
            <a:off x="1290531" y="5791200"/>
            <a:ext cx="5451194"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6055006" y="6096000"/>
            <a:ext cx="5451194"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2" name="TextBox 81"/>
              <p:cNvSpPr txBox="1"/>
              <p:nvPr/>
            </p:nvSpPr>
            <p:spPr>
              <a:xfrm>
                <a:off x="1786760" y="5042899"/>
                <a:ext cx="5570480" cy="1169551"/>
              </a:xfrm>
              <a:prstGeom prst="rect">
                <a:avLst/>
              </a:prstGeom>
              <a:solidFill>
                <a:schemeClr val="accent3">
                  <a:lumMod val="40000"/>
                  <a:lumOff val="60000"/>
                </a:schemeClr>
              </a:solidFill>
              <a:ln>
                <a:solidFill>
                  <a:schemeClr val="tx1"/>
                </a:solidFill>
              </a:ln>
            </p:spPr>
            <p:txBody>
              <a:bodyPr wrap="square" rtlCol="0">
                <a:spAutoFit/>
              </a:bodyPr>
              <a:lstStyle/>
              <a:p>
                <a:r>
                  <a:rPr lang="en-US" sz="1400" dirty="0"/>
                  <a:t>This will ensure</a:t>
                </a:r>
                <a:r>
                  <a:rPr lang="en-US" sz="1400" b="1" dirty="0">
                    <a:solidFill>
                      <a:srgbClr val="0070C0"/>
                    </a:solidFill>
                  </a:rPr>
                  <a:t> </a:t>
                </a:r>
                <a14:m>
                  <m:oMath xmlns:m="http://schemas.openxmlformats.org/officeDocument/2006/math">
                    <m:r>
                      <a:rPr lang="en-US" sz="1400" b="1" i="0" smtClean="0">
                        <a:solidFill>
                          <a:srgbClr val="0070C0"/>
                        </a:solidFill>
                        <a:latin typeface="Cambria Math"/>
                      </a:rPr>
                      <m:t>−</m:t>
                    </m:r>
                    <m:r>
                      <a:rPr lang="en-US" sz="1400" b="1" i="1">
                        <a:solidFill>
                          <a:srgbClr val="0070C0"/>
                        </a:solidFill>
                        <a:latin typeface="Cambria Math"/>
                      </a:rPr>
                      <m:t>𝟐</m:t>
                    </m:r>
                    <m:r>
                      <a:rPr lang="en-US" sz="1400" b="1" i="1">
                        <a:solidFill>
                          <a:srgbClr val="0070C0"/>
                        </a:solidFill>
                        <a:latin typeface="Cambria Math"/>
                      </a:rPr>
                      <m:t>𝒓</m:t>
                    </m:r>
                  </m:oMath>
                </a14:m>
                <a:r>
                  <a:rPr lang="en-US" sz="1400" dirty="0"/>
                  <a:t>(x) in the change in potential for this operation </a:t>
                </a:r>
                <a:r>
                  <a:rPr lang="en-US" sz="1400" dirty="0">
                    <a:sym typeface="Wingdings" pitchFamily="2" charset="2"/>
                  </a:rPr>
                  <a:t>.</a:t>
                </a:r>
                <a:endParaRPr lang="en-US" sz="1400" dirty="0"/>
              </a:p>
              <a:p>
                <a:r>
                  <a:rPr lang="en-US" sz="1400" dirty="0"/>
                  <a:t>But it will work only for one element :‘x’.</a:t>
                </a:r>
              </a:p>
              <a:p>
                <a:r>
                  <a:rPr lang="en-US" sz="1400" dirty="0"/>
                  <a:t>If you change it for each search query, it is no more well defined. </a:t>
                </a:r>
              </a:p>
              <a:p>
                <a:r>
                  <a:rPr lang="en-US" sz="1400" dirty="0"/>
                  <a:t>For example, what will be its value in the beginning ?</a:t>
                </a:r>
              </a:p>
              <a:p>
                <a:r>
                  <a:rPr lang="en-US" sz="1400" dirty="0">
                    <a:sym typeface="Wingdings" pitchFamily="2" charset="2"/>
                  </a:rPr>
                  <a:t></a:t>
                </a:r>
                <a:r>
                  <a:rPr lang="en-US" sz="1400" dirty="0"/>
                  <a:t> it is not a valid potential function</a:t>
                </a:r>
                <a:r>
                  <a:rPr lang="en-US" sz="1400" dirty="0">
                    <a:sym typeface="Wingdings" pitchFamily="2" charset="2"/>
                  </a:rPr>
                  <a:t></a:t>
                </a:r>
                <a:r>
                  <a:rPr lang="en-US" sz="1400" dirty="0"/>
                  <a:t>.</a:t>
                </a:r>
              </a:p>
            </p:txBody>
          </p:sp>
        </mc:Choice>
        <mc:Fallback xmlns="">
          <p:sp>
            <p:nvSpPr>
              <p:cNvPr id="82" name="TextBox 81"/>
              <p:cNvSpPr txBox="1">
                <a:spLocks noRot="1" noChangeAspect="1" noMove="1" noResize="1" noEditPoints="1" noAdjustHandles="1" noChangeArrowheads="1" noChangeShapeType="1" noTextEdit="1"/>
              </p:cNvSpPr>
              <p:nvPr/>
            </p:nvSpPr>
            <p:spPr>
              <a:xfrm>
                <a:off x="1786760" y="5042899"/>
                <a:ext cx="5570480" cy="1169551"/>
              </a:xfrm>
              <a:prstGeom prst="rect">
                <a:avLst/>
              </a:prstGeom>
              <a:blipFill rotWithShape="1">
                <a:blip r:embed="rId8"/>
                <a:stretch>
                  <a:fillRect l="-109" b="-4124"/>
                </a:stretch>
              </a:blipFill>
              <a:ln>
                <a:solidFill>
                  <a:schemeClr val="tx1"/>
                </a:solidFill>
              </a:ln>
            </p:spPr>
            <p:txBody>
              <a:bodyPr/>
              <a:lstStyle/>
              <a:p>
                <a:r>
                  <a:rPr lang="en-US">
                    <a:noFill/>
                  </a:rPr>
                  <a:t> </a:t>
                </a:r>
              </a:p>
            </p:txBody>
          </p:sp>
        </mc:Fallback>
      </mc:AlternateContent>
      <p:sp>
        <p:nvSpPr>
          <p:cNvPr id="15" name="Cloud Callout 14"/>
          <p:cNvSpPr/>
          <p:nvPr/>
        </p:nvSpPr>
        <p:spPr>
          <a:xfrm>
            <a:off x="703403" y="5393814"/>
            <a:ext cx="8077200" cy="1175771"/>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chemeClr val="tx1"/>
                </a:solidFill>
              </a:rPr>
              <a:t>We may use the difference between the lists as the potential function.</a:t>
            </a:r>
          </a:p>
          <a:p>
            <a:pPr marL="0" indent="0">
              <a:buNone/>
            </a:pPr>
            <a:r>
              <a:rPr lang="en-US" sz="1400" dirty="0">
                <a:solidFill>
                  <a:schemeClr val="tx1"/>
                </a:solidFill>
              </a:rPr>
              <a:t>But, what should be a measure of </a:t>
            </a:r>
            <a:r>
              <a:rPr lang="en-US" sz="1400" i="1" dirty="0">
                <a:solidFill>
                  <a:schemeClr val="tx1"/>
                </a:solidFill>
              </a:rPr>
              <a:t>difference</a:t>
            </a:r>
            <a:r>
              <a:rPr lang="en-US" sz="1400" dirty="0">
                <a:solidFill>
                  <a:schemeClr val="tx1"/>
                </a:solidFill>
              </a:rPr>
              <a:t> between the two lists ?</a:t>
            </a:r>
          </a:p>
          <a:p>
            <a:pPr marL="0" indent="0" algn="ctr">
              <a:buNone/>
            </a:pPr>
            <a:r>
              <a:rPr lang="en-US" sz="1400" dirty="0">
                <a:solidFill>
                  <a:schemeClr val="tx1"/>
                </a:solidFill>
              </a:rPr>
              <a:t>It should be such that after a </a:t>
            </a:r>
            <a:r>
              <a:rPr lang="en-US" sz="1400" i="1" dirty="0">
                <a:solidFill>
                  <a:schemeClr val="tx1"/>
                </a:solidFill>
              </a:rPr>
              <a:t>costly</a:t>
            </a:r>
            <a:r>
              <a:rPr lang="en-US" sz="1400" dirty="0">
                <a:solidFill>
                  <a:schemeClr val="tx1"/>
                </a:solidFill>
              </a:rPr>
              <a:t> search in </a:t>
            </a:r>
            <a:r>
              <a:rPr lang="en-US" sz="1400" b="1" dirty="0">
                <a:solidFill>
                  <a:srgbClr val="7030A0"/>
                </a:solidFill>
              </a:rPr>
              <a:t>MTF</a:t>
            </a:r>
            <a:r>
              <a:rPr lang="en-US" sz="1400" dirty="0">
                <a:solidFill>
                  <a:schemeClr val="tx1"/>
                </a:solidFill>
              </a:rPr>
              <a:t>, this difference </a:t>
            </a:r>
          </a:p>
          <a:p>
            <a:pPr marL="0" indent="0" algn="ctr">
              <a:buNone/>
            </a:pPr>
            <a:r>
              <a:rPr lang="en-US" sz="1400" dirty="0">
                <a:solidFill>
                  <a:schemeClr val="tx1"/>
                </a:solidFill>
              </a:rPr>
              <a:t>decreases </a:t>
            </a:r>
            <a:r>
              <a:rPr lang="en-US" sz="1400" u="sng" dirty="0">
                <a:solidFill>
                  <a:schemeClr val="tx1"/>
                </a:solidFill>
              </a:rPr>
              <a:t>substantially</a:t>
            </a:r>
            <a:r>
              <a:rPr lang="en-US" sz="1400" dirty="0">
                <a:solidFill>
                  <a:schemeClr val="tx1"/>
                </a:solidFill>
              </a:rPr>
              <a:t> to ensure </a:t>
            </a:r>
            <a:r>
              <a:rPr lang="en-US" sz="1400" dirty="0">
                <a:solidFill>
                  <a:srgbClr val="C00000"/>
                </a:solidFill>
              </a:rPr>
              <a:t>negative</a:t>
            </a:r>
            <a:r>
              <a:rPr lang="en-US" sz="1400" dirty="0">
                <a:solidFill>
                  <a:schemeClr val="tx1"/>
                </a:solidFill>
              </a:rPr>
              <a:t> change in potential.</a:t>
            </a:r>
          </a:p>
        </p:txBody>
      </p:sp>
    </p:spTree>
    <p:extLst>
      <p:ext uri="{BB962C8B-B14F-4D97-AF65-F5344CB8AC3E}">
        <p14:creationId xmlns:p14="http://schemas.microsoft.com/office/powerpoint/2010/main" val="291470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randombar(horizontal)">
                                      <p:cBhvr>
                                        <p:cTn id="15" dur="500"/>
                                        <p:tgtEl>
                                          <p:spTgt spid="8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82"/>
                                        </p:tgtEl>
                                        <p:attrNameLst>
                                          <p:attrName>style.visibility</p:attrName>
                                        </p:attrNameLst>
                                      </p:cBhvr>
                                      <p:to>
                                        <p:strVal val="visible"/>
                                      </p:to>
                                    </p:set>
                                    <p:animEffect transition="in" filter="randombar(horizontal)">
                                      <p:cBhvr>
                                        <p:cTn id="20" dur="500"/>
                                        <p:tgtEl>
                                          <p:spTgt spid="8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80"/>
                                        </p:tgtEl>
                                      </p:cBhvr>
                                    </p:animEffect>
                                    <p:set>
                                      <p:cBhvr>
                                        <p:cTn id="25" dur="1" fill="hold">
                                          <p:stCondLst>
                                            <p:cond delay="499"/>
                                          </p:stCondLst>
                                        </p:cTn>
                                        <p:tgtEl>
                                          <p:spTgt spid="8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82"/>
                                        </p:tgtEl>
                                      </p:cBhvr>
                                    </p:animEffect>
                                    <p:set>
                                      <p:cBhvr>
                                        <p:cTn id="28" dur="1" fill="hold">
                                          <p:stCondLst>
                                            <p:cond delay="499"/>
                                          </p:stCondLst>
                                        </p:cTn>
                                        <p:tgtEl>
                                          <p:spTgt spid="82"/>
                                        </p:tgtEl>
                                        <p:attrNameLst>
                                          <p:attrName>style.visibility</p:attrName>
                                        </p:attrNameLst>
                                      </p:cBhvr>
                                      <p:to>
                                        <p:strVal val="hidden"/>
                                      </p:to>
                                    </p:set>
                                  </p:childTnLst>
                                </p:cTn>
                              </p:par>
                              <p:par>
                                <p:cTn id="29" presetID="14" presetClass="exit" presetSubtype="10" fill="hold" grpId="0" nodeType="withEffect">
                                  <p:stCondLst>
                                    <p:cond delay="0"/>
                                  </p:stCondLst>
                                  <p:childTnLst>
                                    <p:animEffect transition="out" filter="randombar(horizontal)">
                                      <p:cBhvr>
                                        <p:cTn id="30" dur="500"/>
                                        <p:tgtEl>
                                          <p:spTgt spid="77"/>
                                        </p:tgtEl>
                                      </p:cBhvr>
                                    </p:animEffect>
                                    <p:set>
                                      <p:cBhvr>
                                        <p:cTn id="31" dur="1" fill="hold">
                                          <p:stCondLst>
                                            <p:cond delay="499"/>
                                          </p:stCondLst>
                                        </p:cTn>
                                        <p:tgtEl>
                                          <p:spTgt spid="77"/>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1000"/>
                                        <p:tgtEl>
                                          <p:spTgt spid="15"/>
                                        </p:tgtEl>
                                      </p:cBhvr>
                                    </p:animEffect>
                                    <p:anim calcmode="lin" valueType="num">
                                      <p:cBhvr>
                                        <p:cTn id="52" dur="1000" fill="hold"/>
                                        <p:tgtEl>
                                          <p:spTgt spid="15"/>
                                        </p:tgtEl>
                                        <p:attrNameLst>
                                          <p:attrName>ppt_x</p:attrName>
                                        </p:attrNameLst>
                                      </p:cBhvr>
                                      <p:tavLst>
                                        <p:tav tm="0">
                                          <p:val>
                                            <p:strVal val="#ppt_x"/>
                                          </p:val>
                                        </p:tav>
                                        <p:tav tm="100000">
                                          <p:val>
                                            <p:strVal val="#ppt_x"/>
                                          </p:val>
                                        </p:tav>
                                      </p:tavLst>
                                    </p:anim>
                                    <p:anim calcmode="lin" valueType="num">
                                      <p:cBhvr>
                                        <p:cTn id="5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58" dur="500"/>
                                        <p:tgtEl>
                                          <p:spTgt spid="15">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animEffect transition="in" filter="randombar(horizontal)">
                                      <p:cBhvr>
                                        <p:cTn id="63" dur="500"/>
                                        <p:tgtEl>
                                          <p:spTgt spid="15">
                                            <p:txEl>
                                              <p:pRg st="1" end="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nodeType="clickEffect">
                                  <p:stCondLst>
                                    <p:cond delay="0"/>
                                  </p:stCondLst>
                                  <p:childTnLst>
                                    <p:set>
                                      <p:cBhvr>
                                        <p:cTn id="67" dur="1" fill="hold">
                                          <p:stCondLst>
                                            <p:cond delay="0"/>
                                          </p:stCondLst>
                                        </p:cTn>
                                        <p:tgtEl>
                                          <p:spTgt spid="15">
                                            <p:txEl>
                                              <p:pRg st="2" end="2"/>
                                            </p:txEl>
                                          </p:spTgt>
                                        </p:tgtEl>
                                        <p:attrNameLst>
                                          <p:attrName>style.visibility</p:attrName>
                                        </p:attrNameLst>
                                      </p:cBhvr>
                                      <p:to>
                                        <p:strVal val="visible"/>
                                      </p:to>
                                    </p:set>
                                    <p:animEffect transition="in" filter="randombar(horizontal)">
                                      <p:cBhvr>
                                        <p:cTn id="68" dur="500"/>
                                        <p:tgtEl>
                                          <p:spTgt spid="15">
                                            <p:txEl>
                                              <p:pRg st="2" end="2"/>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nodeType="clickEffect">
                                  <p:stCondLst>
                                    <p:cond delay="0"/>
                                  </p:stCondLst>
                                  <p:childTnLst>
                                    <p:set>
                                      <p:cBhvr>
                                        <p:cTn id="72" dur="1" fill="hold">
                                          <p:stCondLst>
                                            <p:cond delay="0"/>
                                          </p:stCondLst>
                                        </p:cTn>
                                        <p:tgtEl>
                                          <p:spTgt spid="15">
                                            <p:txEl>
                                              <p:pRg st="3" end="3"/>
                                            </p:txEl>
                                          </p:spTgt>
                                        </p:tgtEl>
                                        <p:attrNameLst>
                                          <p:attrName>style.visibility</p:attrName>
                                        </p:attrNameLst>
                                      </p:cBhvr>
                                      <p:to>
                                        <p:strVal val="visible"/>
                                      </p:to>
                                    </p:set>
                                    <p:animEffect transition="in" filter="randombar(horizontal)">
                                      <p:cBhvr>
                                        <p:cTn id="73" dur="500"/>
                                        <p:tgtEl>
                                          <p:spTgt spid="15">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xit" presetSubtype="0" fill="hold" grpId="1" nodeType="clickEffect">
                                  <p:stCondLst>
                                    <p:cond delay="0"/>
                                  </p:stCondLst>
                                  <p:childTnLst>
                                    <p:animEffect transition="out" filter="fade">
                                      <p:cBhvr>
                                        <p:cTn id="77" dur="500"/>
                                        <p:tgtEl>
                                          <p:spTgt spid="15">
                                            <p:txEl>
                                              <p:pRg st="0" end="0"/>
                                            </p:txEl>
                                          </p:spTgt>
                                        </p:tgtEl>
                                      </p:cBhvr>
                                    </p:animEffect>
                                    <p:set>
                                      <p:cBhvr>
                                        <p:cTn id="78" dur="1" fill="hold">
                                          <p:stCondLst>
                                            <p:cond delay="499"/>
                                          </p:stCondLst>
                                        </p:cTn>
                                        <p:tgtEl>
                                          <p:spTgt spid="15">
                                            <p:txEl>
                                              <p:pRg st="0" end="0"/>
                                            </p:txEl>
                                          </p:spTgt>
                                        </p:tgtEl>
                                        <p:attrNameLst>
                                          <p:attrName>style.visibility</p:attrName>
                                        </p:attrNameLst>
                                      </p:cBhvr>
                                      <p:to>
                                        <p:strVal val="hidden"/>
                                      </p:to>
                                    </p:set>
                                  </p:childTnLst>
                                </p:cTn>
                              </p:par>
                              <p:par>
                                <p:cTn id="79" presetID="10" presetClass="exit" presetSubtype="0" fill="hold" grpId="1" nodeType="withEffect">
                                  <p:stCondLst>
                                    <p:cond delay="0"/>
                                  </p:stCondLst>
                                  <p:childTnLst>
                                    <p:animEffect transition="out" filter="fade">
                                      <p:cBhvr>
                                        <p:cTn id="80" dur="500"/>
                                        <p:tgtEl>
                                          <p:spTgt spid="15">
                                            <p:txEl>
                                              <p:pRg st="1" end="1"/>
                                            </p:txEl>
                                          </p:spTgt>
                                        </p:tgtEl>
                                      </p:cBhvr>
                                    </p:animEffect>
                                    <p:set>
                                      <p:cBhvr>
                                        <p:cTn id="81" dur="1" fill="hold">
                                          <p:stCondLst>
                                            <p:cond delay="499"/>
                                          </p:stCondLst>
                                        </p:cTn>
                                        <p:tgtEl>
                                          <p:spTgt spid="15">
                                            <p:txEl>
                                              <p:pRg st="1" end="1"/>
                                            </p:txEl>
                                          </p:spTgt>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5">
                                            <p:txEl>
                                              <p:pRg st="2" end="2"/>
                                            </p:txEl>
                                          </p:spTgt>
                                        </p:tgtEl>
                                      </p:cBhvr>
                                    </p:animEffect>
                                    <p:set>
                                      <p:cBhvr>
                                        <p:cTn id="84" dur="1" fill="hold">
                                          <p:stCondLst>
                                            <p:cond delay="499"/>
                                          </p:stCondLst>
                                        </p:cTn>
                                        <p:tgtEl>
                                          <p:spTgt spid="15">
                                            <p:txEl>
                                              <p:pRg st="2" end="2"/>
                                            </p:txEl>
                                          </p:spTgt>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5">
                                            <p:txEl>
                                              <p:pRg st="3" end="3"/>
                                            </p:txEl>
                                          </p:spTgt>
                                        </p:tgtEl>
                                      </p:cBhvr>
                                    </p:animEffect>
                                    <p:set>
                                      <p:cBhvr>
                                        <p:cTn id="87" dur="1" fill="hold">
                                          <p:stCondLst>
                                            <p:cond delay="499"/>
                                          </p:stCondLst>
                                        </p:cTn>
                                        <p:tgtEl>
                                          <p:spTgt spid="15">
                                            <p:txEl>
                                              <p:pRg st="3" end="3"/>
                                            </p:txEl>
                                          </p:spTgt>
                                        </p:tgtEl>
                                        <p:attrNameLst>
                                          <p:attrName>style.visibility</p:attrName>
                                        </p:attrNameLst>
                                      </p:cBhvr>
                                      <p:to>
                                        <p:strVal val="hidden"/>
                                      </p:to>
                                    </p:set>
                                  </p:childTnLst>
                                </p:cTn>
                              </p:par>
                              <p:par>
                                <p:cTn id="88" presetID="10" presetClass="exit" presetSubtype="0" fill="hold" grpId="1" nodeType="withEffect">
                                  <p:stCondLst>
                                    <p:cond delay="0"/>
                                  </p:stCondLst>
                                  <p:childTnLst>
                                    <p:animEffect transition="out" filter="fade">
                                      <p:cBhvr>
                                        <p:cTn id="89" dur="500"/>
                                        <p:tgtEl>
                                          <p:spTgt spid="15">
                                            <p:bg/>
                                          </p:spTgt>
                                        </p:tgtEl>
                                      </p:cBhvr>
                                    </p:animEffect>
                                    <p:set>
                                      <p:cBhvr>
                                        <p:cTn id="90" dur="1" fill="hold">
                                          <p:stCondLst>
                                            <p:cond delay="499"/>
                                          </p:stCondLst>
                                        </p:cTn>
                                        <p:tgtEl>
                                          <p:spTgt spid="15">
                                            <p:bg/>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3">
                                            <p:txEl>
                                              <p:pRg st="12" end="12"/>
                                            </p:txEl>
                                          </p:spTgt>
                                        </p:tgtEl>
                                        <p:attrNameLst>
                                          <p:attrName>style.visibility</p:attrName>
                                        </p:attrNameLst>
                                      </p:cBhvr>
                                      <p:to>
                                        <p:strVal val="visible"/>
                                      </p:to>
                                    </p:set>
                                    <p:animEffect transition="in" filter="fade">
                                      <p:cBhvr>
                                        <p:cTn id="95" dur="500"/>
                                        <p:tgtEl>
                                          <p:spTgt spid="3">
                                            <p:txEl>
                                              <p:pRg st="12" end="12"/>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xit" presetSubtype="8" fill="hold" grpId="0" nodeType="clickEffect">
                                  <p:stCondLst>
                                    <p:cond delay="0"/>
                                  </p:stCondLst>
                                  <p:childTnLst>
                                    <p:animEffect transition="out" filter="wipe(left)">
                                      <p:cBhvr>
                                        <p:cTn id="99" dur="2000"/>
                                        <p:tgtEl>
                                          <p:spTgt spid="16"/>
                                        </p:tgtEl>
                                      </p:cBhvr>
                                    </p:animEffect>
                                    <p:set>
                                      <p:cBhvr>
                                        <p:cTn id="100" dur="1" fill="hold">
                                          <p:stCondLst>
                                            <p:cond delay="1999"/>
                                          </p:stCondLst>
                                        </p:cTn>
                                        <p:tgtEl>
                                          <p:spTgt spid="16"/>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3">
                                            <p:txEl>
                                              <p:pRg st="13" end="13"/>
                                            </p:txEl>
                                          </p:spTgt>
                                        </p:tgtEl>
                                        <p:attrNameLst>
                                          <p:attrName>style.visibility</p:attrName>
                                        </p:attrNameLst>
                                      </p:cBhvr>
                                      <p:to>
                                        <p:strVal val="visible"/>
                                      </p:to>
                                    </p:set>
                                    <p:animEffect transition="in" filter="wipe(left)">
                                      <p:cBhvr>
                                        <p:cTn id="105" dur="2000"/>
                                        <p:tgtEl>
                                          <p:spTgt spid="3">
                                            <p:txEl>
                                              <p:pRg st="13" end="13"/>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xit" presetSubtype="8" fill="hold" grpId="0" nodeType="clickEffect">
                                  <p:stCondLst>
                                    <p:cond delay="0"/>
                                  </p:stCondLst>
                                  <p:childTnLst>
                                    <p:animEffect transition="out" filter="wipe(left)">
                                      <p:cBhvr>
                                        <p:cTn id="109" dur="2000"/>
                                        <p:tgtEl>
                                          <p:spTgt spid="87"/>
                                        </p:tgtEl>
                                      </p:cBhvr>
                                    </p:animEffect>
                                    <p:set>
                                      <p:cBhvr>
                                        <p:cTn id="110" dur="1" fill="hold">
                                          <p:stCondLst>
                                            <p:cond delay="1999"/>
                                          </p:stCondLst>
                                        </p:cTn>
                                        <p:tgtEl>
                                          <p:spTgt spid="87"/>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
                                            <p:txEl>
                                              <p:pRg st="14" end="14"/>
                                            </p:txEl>
                                          </p:spTgt>
                                        </p:tgtEl>
                                        <p:attrNameLst>
                                          <p:attrName>style.visibility</p:attrName>
                                        </p:attrNameLst>
                                      </p:cBhvr>
                                      <p:to>
                                        <p:strVal val="visible"/>
                                      </p:to>
                                    </p:set>
                                    <p:animEffect transition="in" filter="fade">
                                      <p:cBhvr>
                                        <p:cTn id="115" dur="1750"/>
                                        <p:tgtEl>
                                          <p:spTgt spid="3">
                                            <p:txEl>
                                              <p:pRg st="14" end="14"/>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83"/>
                                        </p:tgtEl>
                                        <p:attrNameLst>
                                          <p:attrName>style.visibility</p:attrName>
                                        </p:attrNameLst>
                                      </p:cBhvr>
                                      <p:to>
                                        <p:strVal val="visible"/>
                                      </p:to>
                                    </p:set>
                                    <p:animEffect transition="in" filter="fade">
                                      <p:cBhvr>
                                        <p:cTn id="120" dur="1000"/>
                                        <p:tgtEl>
                                          <p:spTgt spid="83"/>
                                        </p:tgtEl>
                                      </p:cBhvr>
                                    </p:animEffect>
                                    <p:anim calcmode="lin" valueType="num">
                                      <p:cBhvr>
                                        <p:cTn id="121" dur="1000" fill="hold"/>
                                        <p:tgtEl>
                                          <p:spTgt spid="83"/>
                                        </p:tgtEl>
                                        <p:attrNameLst>
                                          <p:attrName>ppt_x</p:attrName>
                                        </p:attrNameLst>
                                      </p:cBhvr>
                                      <p:tavLst>
                                        <p:tav tm="0">
                                          <p:val>
                                            <p:strVal val="#ppt_x"/>
                                          </p:val>
                                        </p:tav>
                                        <p:tav tm="100000">
                                          <p:val>
                                            <p:strVal val="#ppt_x"/>
                                          </p:val>
                                        </p:tav>
                                      </p:tavLst>
                                    </p:anim>
                                    <p:anim calcmode="lin" valueType="num">
                                      <p:cBhvr>
                                        <p:cTn id="12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77" grpId="0" animBg="1"/>
      <p:bldP spid="80" grpId="0" animBg="1"/>
      <p:bldP spid="80" grpId="1" animBg="1"/>
      <p:bldP spid="83" grpId="0" animBg="1"/>
      <p:bldP spid="16" grpId="0" animBg="1"/>
      <p:bldP spid="87" grpId="0" animBg="1"/>
      <p:bldP spid="82" grpId="0" animBg="1"/>
      <p:bldP spid="82" grpId="1" animBg="1"/>
      <p:bldP spid="15" grpId="0" animBg="1"/>
      <p:bldP spid="15" grpId="1" build="allAtOnce"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The potential function </a:t>
                </a:r>
                <a14:m>
                  <m:oMath xmlns:m="http://schemas.openxmlformats.org/officeDocument/2006/math">
                    <m:r>
                      <a:rPr lang="en-US" sz="3200">
                        <a:solidFill>
                          <a:srgbClr val="C00000"/>
                        </a:solidFill>
                        <a:latin typeface="Cambria Math"/>
                      </a:rPr>
                      <m:t>𝝓</m:t>
                    </m:r>
                  </m:oMath>
                </a14:m>
                <a:r>
                  <a:rPr lang="en-US" sz="3200" b="1" dirty="0"/>
                  <a:t> </a:t>
                </a:r>
                <a:endParaRPr lang="en-US" sz="32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181600"/>
              </a:xfrm>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potential of the </a:t>
                </a:r>
                <a:r>
                  <a:rPr lang="en-US" sz="2000" b="1" dirty="0">
                    <a:solidFill>
                      <a:srgbClr val="7030A0"/>
                    </a:solidFill>
                  </a:rPr>
                  <a:t>MTF</a:t>
                </a:r>
                <a:r>
                  <a:rPr lang="en-US" sz="2000" dirty="0"/>
                  <a:t> algorithm after </a:t>
                </a:r>
                <a14:m>
                  <m:oMath xmlns:m="http://schemas.openxmlformats.org/officeDocument/2006/math">
                    <m:r>
                      <a:rPr lang="en-US" sz="2000" b="1" i="1" dirty="0">
                        <a:solidFill>
                          <a:srgbClr val="0070C0"/>
                        </a:solidFill>
                        <a:latin typeface="Cambria Math"/>
                      </a:rPr>
                      <m:t>𝒊</m:t>
                    </m:r>
                  </m:oMath>
                </a14:m>
                <a:r>
                  <a:rPr lang="en-US" sz="2000" dirty="0"/>
                  <a:t> steps </a:t>
                </a:r>
              </a:p>
              <a:p>
                <a:pPr marL="0" indent="0" algn="ctr">
                  <a:buNone/>
                </a:pPr>
                <a:r>
                  <a:rPr lang="en-US" sz="2000" b="1" dirty="0">
                    <a:solidFill>
                      <a:srgbClr val="0070C0"/>
                    </a:solidFill>
                  </a:rPr>
                  <a:t>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 </a:t>
                </a:r>
                <a:r>
                  <a:rPr lang="en-US" sz="2000" b="1" dirty="0">
                    <a:solidFill>
                      <a:srgbClr val="0070C0"/>
                    </a:solidFill>
                  </a:rPr>
                  <a:t>2</a:t>
                </a:r>
                <a:r>
                  <a:rPr lang="en-US" sz="2000" dirty="0"/>
                  <a:t>. # </a:t>
                </a:r>
                <a:r>
                  <a:rPr lang="en-US" sz="2000" b="1" dirty="0"/>
                  <a:t>inversions</a:t>
                </a:r>
              </a:p>
              <a:p>
                <a:pPr marL="0" indent="0">
                  <a:buNone/>
                </a:pPr>
                <a:r>
                  <a:rPr lang="en-US" sz="2000" b="1" dirty="0"/>
                  <a:t>Inversions</a:t>
                </a:r>
                <a:r>
                  <a:rPr lang="en-US" sz="2000" dirty="0"/>
                  <a:t>: {(E,C) , (E,A) , (E,D) , (E,B) , (D,B)} </a:t>
                </a:r>
              </a:p>
              <a:p>
                <a:pPr algn="ctr">
                  <a:buFont typeface="Wingdings"/>
                  <a:buChar char="è"/>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 </a:t>
                </a:r>
                <a:r>
                  <a:rPr lang="en-US" sz="2000" b="1" dirty="0">
                    <a:solidFill>
                      <a:srgbClr val="0070C0"/>
                    </a:solidFill>
                  </a:rPr>
                  <a:t>10</a:t>
                </a:r>
              </a:p>
              <a:p>
                <a:pPr marL="0" indent="0">
                  <a:buNone/>
                </a:pPr>
                <a:r>
                  <a:rPr lang="en-US" sz="2000" b="1" dirty="0">
                    <a:solidFill>
                      <a:srgbClr val="0070C0"/>
                    </a:solidFill>
                  </a:rPr>
                  <a:t>Note: </a:t>
                </a:r>
                <a:r>
                  <a:rPr lang="en-US" sz="2000" dirty="0">
                    <a:solidFill>
                      <a:srgbClr val="C00000"/>
                    </a:solidFill>
                  </a:rPr>
                  <a:t>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smtClean="0">
                        <a:solidFill>
                          <a:srgbClr val="0070C0"/>
                        </a:solidFill>
                        <a:latin typeface="Cambria Math"/>
                      </a:rPr>
                      <m:t>𝟎</m:t>
                    </m:r>
                  </m:oMath>
                </a14:m>
                <a:r>
                  <a:rPr lang="en-US" sz="2000" dirty="0"/>
                  <a:t>)=</a:t>
                </a:r>
                <a:r>
                  <a:rPr lang="en-US" sz="2000" b="1" dirty="0">
                    <a:solidFill>
                      <a:srgbClr val="0070C0"/>
                    </a:solidFill>
                  </a:rPr>
                  <a:t> </a:t>
                </a:r>
                <a14:m>
                  <m:oMath xmlns:m="http://schemas.openxmlformats.org/officeDocument/2006/math">
                    <m:r>
                      <a:rPr lang="en-US" sz="2000" b="1" i="1" dirty="0" smtClean="0">
                        <a:solidFill>
                          <a:srgbClr val="0070C0"/>
                        </a:solidFill>
                        <a:latin typeface="Cambria Math"/>
                      </a:rPr>
                      <m:t>𝟎</m:t>
                    </m:r>
                    <m:r>
                      <a:rPr lang="en-US" sz="2000" b="1" i="1" dirty="0">
                        <a:solidFill>
                          <a:srgbClr val="0070C0"/>
                        </a:solidFill>
                        <a:latin typeface="Cambria Math"/>
                      </a:rPr>
                      <m:t> </m:t>
                    </m:r>
                  </m:oMath>
                </a14:m>
                <a:r>
                  <a:rPr lang="en-US" sz="2000" dirty="0"/>
                  <a:t>since two lists are same in the beginning.</a:t>
                </a:r>
              </a:p>
              <a:p>
                <a:pPr marL="0" indent="0">
                  <a:buNone/>
                </a:pPr>
                <a:r>
                  <a:rPr lang="en-US" sz="2000" dirty="0"/>
                  <a:t>     and </a:t>
                </a: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0" i="1" dirty="0" smtClean="0">
                        <a:solidFill>
                          <a:srgbClr val="0070C0"/>
                        </a:solidFill>
                        <a:latin typeface="Cambria Math"/>
                      </a:rPr>
                      <m:t>≥</m:t>
                    </m:r>
                    <m:r>
                      <a:rPr lang="en-US" sz="2000" b="1" i="1" dirty="0">
                        <a:solidFill>
                          <a:srgbClr val="0070C0"/>
                        </a:solidFill>
                        <a:latin typeface="Cambria Math"/>
                      </a:rPr>
                      <m:t>𝟎</m:t>
                    </m:r>
                  </m:oMath>
                </a14:m>
                <a:r>
                  <a:rPr lang="en-US" sz="2000" dirty="0"/>
                  <a:t> always.</a:t>
                </a:r>
              </a:p>
              <a:p>
                <a:pPr marL="0" indent="0">
                  <a:buNone/>
                </a:pPr>
                <a:r>
                  <a:rPr lang="en-US" sz="2000" dirty="0">
                    <a:sym typeface="Wingdings" panose="05000000000000000000" pitchFamily="2" charset="2"/>
                  </a:rPr>
                  <a:t> </a:t>
                </a:r>
                <a14:m>
                  <m:oMath xmlns:m="http://schemas.openxmlformats.org/officeDocument/2006/math">
                    <m:r>
                      <a:rPr lang="en-US" sz="2000">
                        <a:solidFill>
                          <a:srgbClr val="C00000"/>
                        </a:solidFill>
                        <a:latin typeface="Cambria Math"/>
                      </a:rPr>
                      <m:t>𝝓</m:t>
                    </m:r>
                  </m:oMath>
                </a14:m>
                <a:r>
                  <a:rPr lang="en-US" sz="2000" dirty="0"/>
                  <a:t> is a valid potential function.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181600"/>
              </a:xfrm>
              <a:blipFill rotWithShape="1">
                <a:blip r:embed="rId3"/>
                <a:stretch>
                  <a:fillRect l="-741" b="-1412"/>
                </a:stretch>
              </a:blipFill>
            </p:spPr>
            <p:txBody>
              <a:bodyPr/>
              <a:lstStyle/>
              <a:p>
                <a:r>
                  <a:rPr lang="en-US">
                    <a:noFill/>
                  </a:rPr>
                  <a:t> </a:t>
                </a:r>
              </a:p>
            </p:txBody>
          </p:sp>
        </mc:Fallback>
      </mc:AlternateContent>
      <p:grpSp>
        <p:nvGrpSpPr>
          <p:cNvPr id="28" name="Group 27"/>
          <p:cNvGrpSpPr/>
          <p:nvPr/>
        </p:nvGrpSpPr>
        <p:grpSpPr>
          <a:xfrm>
            <a:off x="1600200" y="2045732"/>
            <a:ext cx="4114800" cy="381000"/>
            <a:chOff x="1600200" y="2438400"/>
            <a:chExt cx="41148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19" name="Rounded Rectangle 18"/>
            <p:cNvSpPr/>
            <p:nvPr/>
          </p:nvSpPr>
          <p:spPr>
            <a:xfrm>
              <a:off x="52578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grpSp>
      <p:grpSp>
        <p:nvGrpSpPr>
          <p:cNvPr id="32" name="Group 31"/>
          <p:cNvGrpSpPr/>
          <p:nvPr/>
        </p:nvGrpSpPr>
        <p:grpSpPr>
          <a:xfrm>
            <a:off x="95727" y="15240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26" name="TextBox 25"/>
          <p:cNvSpPr txBox="1"/>
          <p:nvPr/>
        </p:nvSpPr>
        <p:spPr>
          <a:xfrm>
            <a:off x="5993878" y="2069068"/>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7" name="Group 26"/>
          <p:cNvGrpSpPr/>
          <p:nvPr/>
        </p:nvGrpSpPr>
        <p:grpSpPr>
          <a:xfrm>
            <a:off x="1600200" y="3124200"/>
            <a:ext cx="4114800" cy="381000"/>
            <a:chOff x="1600200" y="2438400"/>
            <a:chExt cx="4114800" cy="381000"/>
          </a:xfrm>
        </p:grpSpPr>
        <p:grpSp>
          <p:nvGrpSpPr>
            <p:cNvPr id="29" name="Group 28"/>
            <p:cNvGrpSpPr/>
            <p:nvPr/>
          </p:nvGrpSpPr>
          <p:grpSpPr>
            <a:xfrm>
              <a:off x="1600200" y="2438400"/>
              <a:ext cx="1828800" cy="381000"/>
              <a:chOff x="1600200" y="2438400"/>
              <a:chExt cx="1828800" cy="381000"/>
            </a:xfrm>
          </p:grpSpPr>
          <p:sp>
            <p:nvSpPr>
              <p:cNvPr id="39" name="Rounded Rectangle 3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40" name="Straight Arrow Connector 3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42" name="Straight Arrow Connector 4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429000" y="2438400"/>
              <a:ext cx="1828800" cy="381000"/>
              <a:chOff x="1600200" y="2438400"/>
              <a:chExt cx="1828800" cy="381000"/>
            </a:xfrm>
          </p:grpSpPr>
          <p:sp>
            <p:nvSpPr>
              <p:cNvPr id="35" name="Rounded Rectangle 3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cxnSp>
            <p:nvCxnSpPr>
              <p:cNvPr id="36" name="Straight Arrow Connector 35"/>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38" name="Straight Arrow Connector 37"/>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34" name="Rounded Rectangle 33"/>
            <p:cNvSpPr/>
            <p:nvPr/>
          </p:nvSpPr>
          <p:spPr>
            <a:xfrm>
              <a:off x="52578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grpSp>
      <p:grpSp>
        <p:nvGrpSpPr>
          <p:cNvPr id="43" name="Group 42"/>
          <p:cNvGrpSpPr/>
          <p:nvPr/>
        </p:nvGrpSpPr>
        <p:grpSpPr>
          <a:xfrm>
            <a:off x="95727" y="2602468"/>
            <a:ext cx="1552563" cy="674132"/>
            <a:chOff x="95727" y="1916668"/>
            <a:chExt cx="1552563" cy="674132"/>
          </a:xfrm>
        </p:grpSpPr>
        <p:cxnSp>
          <p:nvCxnSpPr>
            <p:cNvPr id="44" name="Curved Connector 43"/>
            <p:cNvCxnSpPr>
              <a:stCxn id="45"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46" name="TextBox 45"/>
          <p:cNvSpPr txBox="1"/>
          <p:nvPr/>
        </p:nvSpPr>
        <p:spPr>
          <a:xfrm>
            <a:off x="5947238" y="3135868"/>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spTree>
    <p:extLst>
      <p:ext uri="{BB962C8B-B14F-4D97-AF65-F5344CB8AC3E}">
        <p14:creationId xmlns:p14="http://schemas.microsoft.com/office/powerpoint/2010/main" val="1620820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20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right)">
                                      <p:cBhvr>
                                        <p:cTn id="22" dur="1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1+#ppt_w/2"/>
                                          </p:val>
                                        </p:tav>
                                        <p:tav tm="100000">
                                          <p:val>
                                            <p:strVal val="#ppt_x"/>
                                          </p:val>
                                        </p:tav>
                                      </p:tavLst>
                                    </p:anim>
                                    <p:anim calcmode="lin" valueType="num">
                                      <p:cBhvr additive="base">
                                        <p:cTn id="2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left)">
                                      <p:cBhvr>
                                        <p:cTn id="33" dur="20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right)">
                                      <p:cBhvr>
                                        <p:cTn id="38" dur="10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anim calcmode="lin" valueType="num">
                                      <p:cBhvr additive="base">
                                        <p:cTn id="43" dur="500" fill="hold"/>
                                        <p:tgtEl>
                                          <p:spTgt spid="46"/>
                                        </p:tgtEl>
                                        <p:attrNameLst>
                                          <p:attrName>ppt_x</p:attrName>
                                        </p:attrNameLst>
                                      </p:cBhvr>
                                      <p:tavLst>
                                        <p:tav tm="0">
                                          <p:val>
                                            <p:strVal val="1+#ppt_w/2"/>
                                          </p:val>
                                        </p:tav>
                                        <p:tav tm="100000">
                                          <p:val>
                                            <p:strVal val="#ppt_x"/>
                                          </p:val>
                                        </p:tav>
                                      </p:tavLst>
                                    </p:anim>
                                    <p:anim calcmode="lin" valueType="num">
                                      <p:cBhvr additive="base">
                                        <p:cTn id="4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Effect transition="in" filter="fade">
                                      <p:cBhvr>
                                        <p:cTn id="64" dur="500"/>
                                        <p:tgtEl>
                                          <p:spTgt spid="3">
                                            <p:txEl>
                                              <p:pRg st="12" end="12"/>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Effect transition="in" filter="fade">
                                      <p:cBhvr>
                                        <p:cTn id="6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6"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Change in potential during </a:t>
                </a:r>
                <a14:m>
                  <m:oMath xmlns:m="http://schemas.openxmlformats.org/officeDocument/2006/math">
                    <m:r>
                      <a:rPr lang="en-US" sz="3200" b="1" i="1" smtClean="0">
                        <a:solidFill>
                          <a:srgbClr val="0070C0"/>
                        </a:solidFill>
                        <a:latin typeface="Cambria Math"/>
                      </a:rPr>
                      <m:t>𝒊</m:t>
                    </m:r>
                  </m:oMath>
                </a14:m>
                <a:r>
                  <a:rPr lang="en-US" sz="3200" b="1" dirty="0" err="1"/>
                  <a:t>th</a:t>
                </a:r>
                <a:r>
                  <a:rPr lang="en-US" sz="3200" b="1" dirty="0"/>
                  <a:t> query operation</a:t>
                </a:r>
                <a:br>
                  <a:rPr lang="en-US" sz="3200" b="1" dirty="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889" t="-3191" r="-2000"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10600" cy="4983163"/>
              </a:xfrm>
            </p:spPr>
            <p:txBody>
              <a:bodyPr/>
              <a:lstStyle/>
              <a:p>
                <a:pPr marL="0" indent="0" algn="ctr">
                  <a:buNone/>
                </a:pPr>
                <a:r>
                  <a:rPr lang="en-US" sz="2000" dirty="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be </a:t>
                </a:r>
                <a:r>
                  <a:rPr lang="en-US" sz="2000" b="1" dirty="0">
                    <a:solidFill>
                      <a:srgbClr val="C00000"/>
                    </a:solidFill>
                  </a:rPr>
                  <a:t>Search</a:t>
                </a:r>
                <a:r>
                  <a:rPr lang="en-US" sz="2000" dirty="0"/>
                  <a:t>(x)</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1" i="1" dirty="0" smtClean="0">
                        <a:solidFill>
                          <a:schemeClr val="tx1"/>
                        </a:solidFill>
                        <a:latin typeface="Cambria Math"/>
                      </a:rPr>
                      <m:t>− </m:t>
                    </m:r>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 =   </a:t>
                </a:r>
                <a:r>
                  <a:rPr lang="en-US" sz="2000" b="1" dirty="0">
                    <a:solidFill>
                      <a:srgbClr val="FF0000"/>
                    </a:solidFill>
                  </a:rPr>
                  <a:t>?</a:t>
                </a:r>
                <a:endParaRPr lang="en-US" sz="2000" b="1" dirty="0">
                  <a:solidFill>
                    <a:srgbClr val="FF0000"/>
                  </a:solidFill>
                  <a:latin typeface="Cambria Math"/>
                </a:endParaRPr>
              </a:p>
              <a:p>
                <a:pPr marL="0" indent="0">
                  <a:buNone/>
                </a:pPr>
                <a:r>
                  <a:rPr lang="en-US" sz="2000" dirty="0"/>
                  <a:t> To find the answer, first execute </a:t>
                </a:r>
                <a:r>
                  <a:rPr lang="en-US" sz="2000" b="1" dirty="0">
                    <a:solidFill>
                      <a:srgbClr val="7030A0"/>
                    </a:solidFill>
                  </a:rPr>
                  <a:t>MTF</a:t>
                </a:r>
                <a:r>
                  <a:rPr lang="en-US" sz="2000" dirty="0"/>
                  <a:t> , and then </a:t>
                </a:r>
                <a:r>
                  <a:rPr lang="en-US" sz="2000" b="1" dirty="0">
                    <a:solidFill>
                      <a:srgbClr val="7030A0"/>
                    </a:solidFill>
                  </a:rPr>
                  <a:t>OPT</a:t>
                </a:r>
                <a:r>
                  <a:rPr lang="en-US" sz="2000" dirty="0"/>
                  <a:t> for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a:t>
                </a:r>
              </a:p>
              <a:p>
                <a:pPr marL="0" indent="0">
                  <a:buNone/>
                </a:pPr>
                <a:r>
                  <a:rPr lang="en-US" sz="2000" dirty="0"/>
                  <a:t>After execution of </a:t>
                </a:r>
                <a:r>
                  <a:rPr lang="en-US" sz="2000" b="1" dirty="0">
                    <a:solidFill>
                      <a:srgbClr val="7030A0"/>
                    </a:solidFill>
                  </a:rPr>
                  <a:t>MTF </a:t>
                </a:r>
                <a:r>
                  <a:rPr lang="en-US" sz="2000" dirty="0"/>
                  <a:t>algorithm, “x” comes at the front of the list.</a:t>
                </a:r>
              </a:p>
              <a:p>
                <a:pPr>
                  <a:buFont typeface="Wingdings"/>
                  <a:buChar char="è"/>
                </a:pPr>
                <a:r>
                  <a:rPr lang="en-US" sz="2000" dirty="0">
                    <a:sym typeface="Wingdings" panose="05000000000000000000" pitchFamily="2" charset="2"/>
                  </a:rPr>
                  <a:t>The </a:t>
                </a:r>
                <a14:m>
                  <m:oMath xmlns:m="http://schemas.openxmlformats.org/officeDocument/2006/math">
                    <m:r>
                      <a:rPr lang="en-US" sz="2000" b="1" i="1">
                        <a:solidFill>
                          <a:srgbClr val="0070C0"/>
                        </a:solidFill>
                        <a:latin typeface="Cambria Math"/>
                      </a:rPr>
                      <m:t>𝒓</m:t>
                    </m:r>
                  </m:oMath>
                </a14:m>
                <a:r>
                  <a:rPr lang="en-US" sz="2000" dirty="0"/>
                  <a:t>(x)</a:t>
                </a:r>
                <a14:m>
                  <m:oMath xmlns:m="http://schemas.openxmlformats.org/officeDocument/2006/math">
                    <m:r>
                      <a:rPr lang="en-US" sz="2000" b="1">
                        <a:solidFill>
                          <a:srgbClr val="0070C0"/>
                        </a:solidFill>
                        <a:latin typeface="Cambria Math"/>
                      </a:rPr>
                      <m:t>−</m:t>
                    </m:r>
                    <m:r>
                      <a:rPr lang="en-US" sz="2000" b="1" i="1">
                        <a:solidFill>
                          <a:srgbClr val="0070C0"/>
                        </a:solidFill>
                        <a:latin typeface="Cambria Math"/>
                      </a:rPr>
                      <m:t>𝟏</m:t>
                    </m:r>
                  </m:oMath>
                </a14:m>
                <a:r>
                  <a:rPr lang="en-US" sz="2000" b="1" dirty="0"/>
                  <a:t> </a:t>
                </a:r>
                <a:r>
                  <a:rPr lang="en-US" sz="2000" dirty="0"/>
                  <a:t>elements </a:t>
                </a:r>
                <a:r>
                  <a:rPr lang="en-US" sz="2000" u="sng" dirty="0"/>
                  <a:t>preceding</a:t>
                </a:r>
                <a:r>
                  <a:rPr lang="en-US" sz="2000" dirty="0"/>
                  <a:t> it now </a:t>
                </a:r>
                <a:r>
                  <a:rPr lang="en-US" sz="2000" u="sng" dirty="0"/>
                  <a:t>follow</a:t>
                </a:r>
                <a:r>
                  <a:rPr lang="en-US" sz="2000" dirty="0"/>
                  <a:t> it.</a:t>
                </a:r>
              </a:p>
              <a:p>
                <a:pPr>
                  <a:buFont typeface="Wingdings"/>
                  <a:buChar char="è"/>
                </a:pPr>
                <a:r>
                  <a:rPr lang="en-US" sz="2000" dirty="0"/>
                  <a:t>Each such swap either </a:t>
                </a:r>
                <a:r>
                  <a:rPr lang="en-US" sz="2000" u="sng" dirty="0"/>
                  <a:t>creates</a:t>
                </a:r>
                <a:r>
                  <a:rPr lang="en-US" sz="2000" dirty="0"/>
                  <a:t> a new inversion or </a:t>
                </a:r>
                <a:r>
                  <a:rPr lang="en-US" sz="2000" u="sng" dirty="0"/>
                  <a:t>destroys </a:t>
                </a:r>
                <a:r>
                  <a:rPr lang="en-US" sz="2000" dirty="0"/>
                  <a:t>an existing one.</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10600" cy="4983163"/>
              </a:xfrm>
              <a:blipFill rotWithShape="1">
                <a:blip r:embed="rId3"/>
                <a:stretch>
                  <a:fillRect l="-708" t="-612" b="-201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18</a:t>
            </a:fld>
            <a:endParaRPr lang="en-US"/>
          </a:p>
        </p:txBody>
      </p:sp>
      <p:cxnSp>
        <p:nvCxnSpPr>
          <p:cNvPr id="26" name="Straight Arrow Connector 25"/>
          <p:cNvCxnSpPr/>
          <p:nvPr/>
        </p:nvCxnSpPr>
        <p:spPr>
          <a:xfrm>
            <a:off x="7772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916668"/>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a:t>…</a:t>
              </a:r>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a:t>…</a:t>
              </a:r>
            </a:p>
          </p:txBody>
        </p:sp>
      </p:grpSp>
      <p:sp>
        <p:nvSpPr>
          <p:cNvPr id="23" name="TextBox 22"/>
          <p:cNvSpPr txBox="1"/>
          <p:nvPr/>
        </p:nvSpPr>
        <p:spPr>
          <a:xfrm>
            <a:off x="7924800" y="1840468"/>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5" name="Group 24"/>
          <p:cNvGrpSpPr/>
          <p:nvPr/>
        </p:nvGrpSpPr>
        <p:grpSpPr>
          <a:xfrm>
            <a:off x="47637" y="3440668"/>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a:t>…</a:t>
                </a:r>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a:t>…</a:t>
                </a:r>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440668"/>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grpSp>
        <p:nvGrpSpPr>
          <p:cNvPr id="71" name="Group 70"/>
          <p:cNvGrpSpPr/>
          <p:nvPr/>
        </p:nvGrpSpPr>
        <p:grpSpPr>
          <a:xfrm>
            <a:off x="1676400" y="1853625"/>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a:solidFill>
                    <a:srgbClr val="0070C0"/>
                  </a:solidFill>
                </a:rPr>
                <a:t>1</a:t>
              </a: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a:solidFill>
                    <a:srgbClr val="0070C0"/>
                  </a:solidFill>
                </a:rPr>
                <a:t>2</a:t>
              </a: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2" name="Group 71"/>
          <p:cNvGrpSpPr/>
          <p:nvPr/>
        </p:nvGrpSpPr>
        <p:grpSpPr>
          <a:xfrm>
            <a:off x="1692338" y="4114800"/>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a:solidFill>
                    <a:srgbClr val="0070C0"/>
                  </a:solidFill>
                </a:rPr>
                <a:t>1</a:t>
              </a: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panose="02040503050406030204" pitchFamily="18" charset="0"/>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0" name="Group 69"/>
          <p:cNvGrpSpPr/>
          <p:nvPr/>
        </p:nvGrpSpPr>
        <p:grpSpPr>
          <a:xfrm>
            <a:off x="1828800" y="1981200"/>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648200"/>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Rectangle 5"/>
          <p:cNvSpPr/>
          <p:nvPr/>
        </p:nvSpPr>
        <p:spPr>
          <a:xfrm>
            <a:off x="797031" y="5943600"/>
            <a:ext cx="5094161"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914400" y="6286500"/>
            <a:ext cx="4795069"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5715001" y="6248400"/>
            <a:ext cx="3429000"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590800" y="5181600"/>
            <a:ext cx="1828800"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4572000" y="5181600"/>
            <a:ext cx="4419600" cy="4191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96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randombar(horizontal)">
                                      <p:cBhvr>
                                        <p:cTn id="22" dur="500"/>
                                        <p:tgtEl>
                                          <p:spTgt spid="23"/>
                                        </p:tgtEl>
                                      </p:cBhvr>
                                    </p:animEffect>
                                  </p:childTnLst>
                                </p:cTn>
                              </p:par>
                              <p:par>
                                <p:cTn id="23" presetID="14" presetClass="entr" presetSubtype="1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randombar(horizontal)">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1"/>
                                        </p:tgtEl>
                                        <p:attrNameLst>
                                          <p:attrName>style.visibility</p:attrName>
                                        </p:attrNameLst>
                                      </p:cBhvr>
                                      <p:to>
                                        <p:strVal val="visible"/>
                                      </p:to>
                                    </p:set>
                                    <p:animEffect transition="in" filter="wipe(left)">
                                      <p:cBhvr>
                                        <p:cTn id="30" dur="1000"/>
                                        <p:tgtEl>
                                          <p:spTgt spid="71"/>
                                        </p:tgtEl>
                                      </p:cBhvr>
                                    </p:animEffect>
                                  </p:childTnLst>
                                </p:cTn>
                              </p:par>
                              <p:par>
                                <p:cTn id="31" presetID="22" presetClass="entr" presetSubtype="8" fill="hold" nodeType="with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wipe(left)">
                                      <p:cBhvr>
                                        <p:cTn id="33" dur="1000"/>
                                        <p:tgtEl>
                                          <p:spTgt spid="70"/>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randombar(horizontal)">
                                      <p:cBhvr>
                                        <p:cTn id="38" dur="500"/>
                                        <p:tgtEl>
                                          <p:spTgt spid="25"/>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randombar(horizontal)">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73"/>
                                        </p:tgtEl>
                                        <p:attrNameLst>
                                          <p:attrName>style.visibility</p:attrName>
                                        </p:attrNameLst>
                                      </p:cBhvr>
                                      <p:to>
                                        <p:strVal val="visible"/>
                                      </p:to>
                                    </p:set>
                                    <p:animEffect transition="in" filter="wipe(left)">
                                      <p:cBhvr>
                                        <p:cTn id="46" dur="750"/>
                                        <p:tgtEl>
                                          <p:spTgt spid="73"/>
                                        </p:tgtEl>
                                      </p:cBhvr>
                                    </p:animEffect>
                                  </p:childTnLst>
                                </p:cTn>
                              </p:par>
                              <p:par>
                                <p:cTn id="47" presetID="22" presetClass="entr" presetSubtype="8" fill="hold" nodeType="withEffect">
                                  <p:stCondLst>
                                    <p:cond delay="0"/>
                                  </p:stCondLst>
                                  <p:childTnLst>
                                    <p:set>
                                      <p:cBhvr>
                                        <p:cTn id="48" dur="1" fill="hold">
                                          <p:stCondLst>
                                            <p:cond delay="0"/>
                                          </p:stCondLst>
                                        </p:cTn>
                                        <p:tgtEl>
                                          <p:spTgt spid="72"/>
                                        </p:tgtEl>
                                        <p:attrNameLst>
                                          <p:attrName>style.visibility</p:attrName>
                                        </p:attrNameLst>
                                      </p:cBhvr>
                                      <p:to>
                                        <p:strVal val="visible"/>
                                      </p:to>
                                    </p:set>
                                    <p:animEffect transition="in" filter="wipe(left)">
                                      <p:cBhvr>
                                        <p:cTn id="49" dur="750"/>
                                        <p:tgtEl>
                                          <p:spTgt spid="7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fade">
                                      <p:cBhvr>
                                        <p:cTn id="59" dur="500"/>
                                        <p:tgtEl>
                                          <p:spTgt spid="3">
                                            <p:txEl>
                                              <p:pRg st="11" end="1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xit" presetSubtype="8" fill="hold" grpId="0" nodeType="clickEffect">
                                  <p:stCondLst>
                                    <p:cond delay="0"/>
                                  </p:stCondLst>
                                  <p:childTnLst>
                                    <p:animEffect transition="out" filter="wipe(left)">
                                      <p:cBhvr>
                                        <p:cTn id="63" dur="2000"/>
                                        <p:tgtEl>
                                          <p:spTgt spid="66"/>
                                        </p:tgtEl>
                                      </p:cBhvr>
                                    </p:animEffect>
                                    <p:set>
                                      <p:cBhvr>
                                        <p:cTn id="64" dur="1" fill="hold">
                                          <p:stCondLst>
                                            <p:cond delay="1999"/>
                                          </p:stCondLst>
                                        </p:cTn>
                                        <p:tgtEl>
                                          <p:spTgt spid="6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2" presetClass="exit" presetSubtype="8" fill="hold" grpId="0" nodeType="clickEffect">
                                  <p:stCondLst>
                                    <p:cond delay="0"/>
                                  </p:stCondLst>
                                  <p:childTnLst>
                                    <p:animEffect transition="out" filter="wipe(left)">
                                      <p:cBhvr>
                                        <p:cTn id="68" dur="2000"/>
                                        <p:tgtEl>
                                          <p:spTgt spid="67"/>
                                        </p:tgtEl>
                                      </p:cBhvr>
                                    </p:animEffect>
                                    <p:set>
                                      <p:cBhvr>
                                        <p:cTn id="69" dur="1" fill="hold">
                                          <p:stCondLst>
                                            <p:cond delay="1999"/>
                                          </p:stCondLst>
                                        </p:cTn>
                                        <p:tgtEl>
                                          <p:spTgt spid="67"/>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Effect transition="in" filter="fade">
                                      <p:cBhvr>
                                        <p:cTn id="74" dur="500"/>
                                        <p:tgtEl>
                                          <p:spTgt spid="3">
                                            <p:txEl>
                                              <p:pRg st="12" end="1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Effect transition="in" filter="fade">
                                      <p:cBhvr>
                                        <p:cTn id="79" dur="500"/>
                                        <p:tgtEl>
                                          <p:spTgt spid="3">
                                            <p:txEl>
                                              <p:pRg st="13" end="1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xit" presetSubtype="8" fill="hold" grpId="0" nodeType="clickEffect">
                                  <p:stCondLst>
                                    <p:cond delay="0"/>
                                  </p:stCondLst>
                                  <p:childTnLst>
                                    <p:animEffect transition="out" filter="wipe(left)">
                                      <p:cBhvr>
                                        <p:cTn id="83" dur="2000"/>
                                        <p:tgtEl>
                                          <p:spTgt spid="6"/>
                                        </p:tgtEl>
                                      </p:cBhvr>
                                    </p:animEffect>
                                    <p:set>
                                      <p:cBhvr>
                                        <p:cTn id="84" dur="1" fill="hold">
                                          <p:stCondLst>
                                            <p:cond delay="1999"/>
                                          </p:stCondLst>
                                        </p:cTn>
                                        <p:tgtEl>
                                          <p:spTgt spid="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
                                            <p:txEl>
                                              <p:pRg st="14" end="14"/>
                                            </p:txEl>
                                          </p:spTgt>
                                        </p:tgtEl>
                                        <p:attrNameLst>
                                          <p:attrName>style.visibility</p:attrName>
                                        </p:attrNameLst>
                                      </p:cBhvr>
                                      <p:to>
                                        <p:strVal val="visible"/>
                                      </p:to>
                                    </p:set>
                                    <p:animEffect transition="in" filter="fade">
                                      <p:cBhvr>
                                        <p:cTn id="89" dur="500"/>
                                        <p:tgtEl>
                                          <p:spTgt spid="3">
                                            <p:txEl>
                                              <p:pRg st="14" end="14"/>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xit" presetSubtype="8" fill="hold" grpId="0" nodeType="clickEffect">
                                  <p:stCondLst>
                                    <p:cond delay="0"/>
                                  </p:stCondLst>
                                  <p:childTnLst>
                                    <p:animEffect transition="out" filter="wipe(left)">
                                      <p:cBhvr>
                                        <p:cTn id="93" dur="2000"/>
                                        <p:tgtEl>
                                          <p:spTgt spid="63"/>
                                        </p:tgtEl>
                                      </p:cBhvr>
                                    </p:animEffect>
                                    <p:set>
                                      <p:cBhvr>
                                        <p:cTn id="94" dur="1" fill="hold">
                                          <p:stCondLst>
                                            <p:cond delay="1999"/>
                                          </p:stCondLst>
                                        </p:cTn>
                                        <p:tgtEl>
                                          <p:spTgt spid="6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2" presetClass="exit" presetSubtype="8" fill="hold" grpId="0" nodeType="clickEffect">
                                  <p:stCondLst>
                                    <p:cond delay="0"/>
                                  </p:stCondLst>
                                  <p:childTnLst>
                                    <p:animEffect transition="out" filter="wipe(left)">
                                      <p:cBhvr>
                                        <p:cTn id="98" dur="2000"/>
                                        <p:tgtEl>
                                          <p:spTgt spid="64"/>
                                        </p:tgtEl>
                                      </p:cBhvr>
                                    </p:animEffect>
                                    <p:set>
                                      <p:cBhvr>
                                        <p:cTn id="99" dur="1" fill="hold">
                                          <p:stCondLst>
                                            <p:cond delay="19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23" grpId="0" uiExpand="1" animBg="1"/>
      <p:bldP spid="53" grpId="0" uiExpand="1" animBg="1"/>
      <p:bldP spid="6" grpId="0" animBg="1"/>
      <p:bldP spid="63" grpId="0" animBg="1"/>
      <p:bldP spid="64" grpId="0" animBg="1"/>
      <p:bldP spid="66" grpId="0" animBg="1"/>
      <p:bldP spid="6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Change in potential during </a:t>
                </a:r>
                <a14:m>
                  <m:oMath xmlns:m="http://schemas.openxmlformats.org/officeDocument/2006/math">
                    <m:r>
                      <a:rPr lang="en-US" sz="3200" b="1" i="1" smtClean="0">
                        <a:solidFill>
                          <a:srgbClr val="0070C0"/>
                        </a:solidFill>
                        <a:latin typeface="Cambria Math"/>
                      </a:rPr>
                      <m:t>𝒊</m:t>
                    </m:r>
                  </m:oMath>
                </a14:m>
                <a:r>
                  <a:rPr lang="en-US" sz="3200" b="1" dirty="0" err="1"/>
                  <a:t>th</a:t>
                </a:r>
                <a:r>
                  <a:rPr lang="en-US" sz="3200" b="1" dirty="0"/>
                  <a:t> query operation</a:t>
                </a:r>
                <a:br>
                  <a:rPr lang="en-US" sz="3200" b="1" dirty="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889" t="-3191" r="-2000"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10600" cy="4983163"/>
              </a:xfrm>
            </p:spPr>
            <p:txBody>
              <a:bodyPr/>
              <a:lstStyle/>
              <a:p>
                <a:pPr marL="0" indent="0" algn="ctr">
                  <a:buNone/>
                </a:pPr>
                <a:r>
                  <a:rPr lang="en-US" sz="2000" dirty="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be </a:t>
                </a:r>
                <a:r>
                  <a:rPr lang="en-US" sz="2000" b="1" dirty="0">
                    <a:solidFill>
                      <a:srgbClr val="C00000"/>
                    </a:solidFill>
                  </a:rPr>
                  <a:t>Search</a:t>
                </a:r>
                <a:r>
                  <a:rPr lang="en-US" sz="2000" dirty="0"/>
                  <a:t>(x)</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1" i="1" dirty="0" smtClean="0">
                        <a:solidFill>
                          <a:schemeClr val="tx1"/>
                        </a:solidFill>
                        <a:latin typeface="Cambria Math"/>
                      </a:rPr>
                      <m:t>− </m:t>
                    </m:r>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 =   </a:t>
                </a:r>
                <a:r>
                  <a:rPr lang="en-US" sz="2000" b="1" dirty="0">
                    <a:solidFill>
                      <a:srgbClr val="FF0000"/>
                    </a:solidFill>
                  </a:rPr>
                  <a:t>?</a:t>
                </a:r>
                <a:endParaRPr lang="en-US" sz="2000" b="1" dirty="0">
                  <a:solidFill>
                    <a:srgbClr val="FF0000"/>
                  </a:solidFill>
                  <a:latin typeface="Cambria Math"/>
                </a:endParaRPr>
              </a:p>
              <a:p>
                <a:pPr marL="0" indent="0">
                  <a:buNone/>
                </a:pPr>
                <a:r>
                  <a:rPr lang="en-US" sz="2000" b="1" dirty="0">
                    <a:solidFill>
                      <a:srgbClr val="C00000"/>
                    </a:solidFill>
                  </a:rPr>
                  <a:t>Question</a:t>
                </a:r>
                <a:r>
                  <a:rPr lang="en-US" sz="2000" dirty="0"/>
                  <a:t>: Let “e” be any element preceding “x” in </a:t>
                </a:r>
                <a:r>
                  <a:rPr lang="en-US" sz="2000" b="1" dirty="0">
                    <a:solidFill>
                      <a:srgbClr val="7030A0"/>
                    </a:solidFill>
                  </a:rPr>
                  <a:t>MTF</a:t>
                </a:r>
                <a:r>
                  <a:rPr lang="en-US" sz="2000" b="1" dirty="0"/>
                  <a:t> list </a:t>
                </a:r>
                <a:r>
                  <a:rPr lang="en-US" sz="2000" dirty="0"/>
                  <a:t>just before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a:t>
                </a:r>
                <a:r>
                  <a:rPr lang="en-US" sz="2000" dirty="0"/>
                  <a:t>.</a:t>
                </a:r>
              </a:p>
              <a:p>
                <a:pPr marL="0" indent="0">
                  <a:buNone/>
                </a:pPr>
                <a:r>
                  <a:rPr lang="en-US" sz="2000" dirty="0"/>
                  <a:t>Under what circumstances does the moving of “x” to the front creates a new inversion ?</a:t>
                </a:r>
              </a:p>
              <a:p>
                <a:pPr marL="0" indent="0">
                  <a:buNone/>
                </a:pPr>
                <a:r>
                  <a:rPr lang="en-US" sz="2000" b="1" dirty="0"/>
                  <a:t>Answer</a:t>
                </a:r>
                <a:r>
                  <a:rPr lang="en-US" sz="2000" dirty="0"/>
                  <a:t>: </a:t>
                </a:r>
                <a:r>
                  <a:rPr lang="en-US" sz="2000" b="1" dirty="0"/>
                  <a:t>If and only </a:t>
                </a:r>
                <a:r>
                  <a:rPr lang="en-US" sz="2000" dirty="0"/>
                  <a:t>if “e” precedes “x” in </a:t>
                </a:r>
                <a:r>
                  <a:rPr lang="en-US" sz="2000" b="1" dirty="0">
                    <a:solidFill>
                      <a:srgbClr val="7030A0"/>
                    </a:solidFill>
                  </a:rPr>
                  <a:t>OPT</a:t>
                </a:r>
                <a:r>
                  <a:rPr lang="en-US" sz="2000" b="1" dirty="0"/>
                  <a:t> list</a:t>
                </a:r>
                <a:r>
                  <a:rPr lang="en-US" sz="2000" dirty="0"/>
                  <a:t>.</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10600" cy="4983163"/>
              </a:xfrm>
              <a:blipFill rotWithShape="1">
                <a:blip r:embed="rId3"/>
                <a:stretch>
                  <a:fillRect l="-708" t="-612" b="-116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19</a:t>
            </a:fld>
            <a:endParaRPr lang="en-US"/>
          </a:p>
        </p:txBody>
      </p:sp>
      <p:cxnSp>
        <p:nvCxnSpPr>
          <p:cNvPr id="26" name="Straight Arrow Connector 25"/>
          <p:cNvCxnSpPr/>
          <p:nvPr/>
        </p:nvCxnSpPr>
        <p:spPr>
          <a:xfrm>
            <a:off x="7772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916668"/>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a:t>…</a:t>
              </a:r>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a:t>…</a:t>
              </a:r>
            </a:p>
          </p:txBody>
        </p:sp>
      </p:grpSp>
      <p:sp>
        <p:nvSpPr>
          <p:cNvPr id="23" name="TextBox 22"/>
          <p:cNvSpPr txBox="1"/>
          <p:nvPr/>
        </p:nvSpPr>
        <p:spPr>
          <a:xfrm>
            <a:off x="7924800" y="1840468"/>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5" name="Group 24"/>
          <p:cNvGrpSpPr/>
          <p:nvPr/>
        </p:nvGrpSpPr>
        <p:grpSpPr>
          <a:xfrm>
            <a:off x="47637" y="3440668"/>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a:t>…</a:t>
                </a:r>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a:t>…</a:t>
                </a:r>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440668"/>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grpSp>
        <p:nvGrpSpPr>
          <p:cNvPr id="71" name="Group 70"/>
          <p:cNvGrpSpPr/>
          <p:nvPr/>
        </p:nvGrpSpPr>
        <p:grpSpPr>
          <a:xfrm>
            <a:off x="1676400" y="1853625"/>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a:solidFill>
                    <a:srgbClr val="0070C0"/>
                  </a:solidFill>
                </a:rPr>
                <a:t>1</a:t>
              </a: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a:solidFill>
                    <a:srgbClr val="0070C0"/>
                  </a:solidFill>
                </a:rPr>
                <a:t>2</a:t>
              </a: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2" name="Group 71"/>
          <p:cNvGrpSpPr/>
          <p:nvPr/>
        </p:nvGrpSpPr>
        <p:grpSpPr>
          <a:xfrm>
            <a:off x="1692338" y="4114800"/>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a:solidFill>
                    <a:srgbClr val="0070C0"/>
                  </a:solidFill>
                </a:rPr>
                <a:t>1</a:t>
              </a: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panose="02040503050406030204" pitchFamily="18" charset="0"/>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0" name="Group 69"/>
          <p:cNvGrpSpPr/>
          <p:nvPr/>
        </p:nvGrpSpPr>
        <p:grpSpPr>
          <a:xfrm>
            <a:off x="1828800" y="1981200"/>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648200"/>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Rounded Rectangle 62"/>
          <p:cNvSpPr/>
          <p:nvPr/>
        </p:nvSpPr>
        <p:spPr>
          <a:xfrm>
            <a:off x="2590800" y="3962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4" name="Rounded Rectangle 63"/>
          <p:cNvSpPr/>
          <p:nvPr/>
        </p:nvSpPr>
        <p:spPr>
          <a:xfrm>
            <a:off x="3886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 name="TextBox 5"/>
          <p:cNvSpPr txBox="1"/>
          <p:nvPr/>
        </p:nvSpPr>
        <p:spPr>
          <a:xfrm>
            <a:off x="4038600" y="3212068"/>
            <a:ext cx="2710999" cy="369332"/>
          </a:xfrm>
          <a:prstGeom prst="rect">
            <a:avLst/>
          </a:prstGeom>
          <a:solidFill>
            <a:srgbClr val="FFC000"/>
          </a:solidFill>
        </p:spPr>
        <p:txBody>
          <a:bodyPr wrap="none" rtlCol="0">
            <a:spAutoFit/>
          </a:bodyPr>
          <a:lstStyle/>
          <a:p>
            <a:r>
              <a:rPr lang="en-US" dirty="0"/>
              <a:t>Inversion (</a:t>
            </a:r>
            <a:r>
              <a:rPr lang="en-US" dirty="0" err="1"/>
              <a:t>x,e</a:t>
            </a:r>
            <a:r>
              <a:rPr lang="en-US" dirty="0"/>
              <a:t>) gets created</a:t>
            </a:r>
          </a:p>
        </p:txBody>
      </p:sp>
      <p:sp>
        <p:nvSpPr>
          <p:cNvPr id="66" name="Rounded Rectangle 65"/>
          <p:cNvSpPr/>
          <p:nvPr/>
        </p:nvSpPr>
        <p:spPr>
          <a:xfrm>
            <a:off x="5638800" y="3962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7" name="TextBox 66"/>
          <p:cNvSpPr txBox="1"/>
          <p:nvPr/>
        </p:nvSpPr>
        <p:spPr>
          <a:xfrm>
            <a:off x="4038600" y="3212068"/>
            <a:ext cx="2937535" cy="369332"/>
          </a:xfrm>
          <a:prstGeom prst="rect">
            <a:avLst/>
          </a:prstGeom>
          <a:solidFill>
            <a:srgbClr val="FFC000"/>
          </a:solidFill>
        </p:spPr>
        <p:txBody>
          <a:bodyPr wrap="none" rtlCol="0">
            <a:spAutoFit/>
          </a:bodyPr>
          <a:lstStyle/>
          <a:p>
            <a:r>
              <a:rPr lang="en-US" dirty="0"/>
              <a:t>Inversion (</a:t>
            </a:r>
            <a:r>
              <a:rPr lang="en-US" dirty="0" err="1"/>
              <a:t>x,e</a:t>
            </a:r>
            <a:r>
              <a:rPr lang="en-US" dirty="0"/>
              <a:t>) gets destroyed</a:t>
            </a:r>
          </a:p>
        </p:txBody>
      </p:sp>
    </p:spTree>
    <p:extLst>
      <p:ext uri="{BB962C8B-B14F-4D97-AF65-F5344CB8AC3E}">
        <p14:creationId xmlns:p14="http://schemas.microsoft.com/office/powerpoint/2010/main" val="291228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fade">
                                      <p:cBhvr>
                                        <p:cTn id="12" dur="500"/>
                                        <p:tgtEl>
                                          <p:spTgt spid="3">
                                            <p:txEl>
                                              <p:pRg st="12"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randombar(horizontal)">
                                      <p:cBhvr>
                                        <p:cTn id="17" dur="500"/>
                                        <p:tgtEl>
                                          <p:spTgt spid="64"/>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1000"/>
                                        <p:tgtEl>
                                          <p:spTgt spid="63"/>
                                        </p:tgtEl>
                                      </p:cBhvr>
                                    </p:animEffect>
                                    <p:anim calcmode="lin" valueType="num">
                                      <p:cBhvr>
                                        <p:cTn id="23" dur="1000" fill="hold"/>
                                        <p:tgtEl>
                                          <p:spTgt spid="63"/>
                                        </p:tgtEl>
                                        <p:attrNameLst>
                                          <p:attrName>ppt_x</p:attrName>
                                        </p:attrNameLst>
                                      </p:cBhvr>
                                      <p:tavLst>
                                        <p:tav tm="0">
                                          <p:val>
                                            <p:strVal val="#ppt_x"/>
                                          </p:val>
                                        </p:tav>
                                        <p:tav tm="100000">
                                          <p:val>
                                            <p:strVal val="#ppt_x"/>
                                          </p:val>
                                        </p:tav>
                                      </p:tavLst>
                                    </p:anim>
                                    <p:anim calcmode="lin" valueType="num">
                                      <p:cBhvr>
                                        <p:cTn id="2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randombar(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63"/>
                                        </p:tgtEl>
                                      </p:cBhvr>
                                    </p:animEffect>
                                    <p:set>
                                      <p:cBhvr>
                                        <p:cTn id="34" dur="1" fill="hold">
                                          <p:stCondLst>
                                            <p:cond delay="499"/>
                                          </p:stCondLst>
                                        </p:cTn>
                                        <p:tgtEl>
                                          <p:spTgt spid="63"/>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1000"/>
                                        <p:tgtEl>
                                          <p:spTgt spid="66"/>
                                        </p:tgtEl>
                                      </p:cBhvr>
                                    </p:animEffect>
                                    <p:anim calcmode="lin" valueType="num">
                                      <p:cBhvr>
                                        <p:cTn id="43" dur="1000" fill="hold"/>
                                        <p:tgtEl>
                                          <p:spTgt spid="66"/>
                                        </p:tgtEl>
                                        <p:attrNameLst>
                                          <p:attrName>ppt_x</p:attrName>
                                        </p:attrNameLst>
                                      </p:cBhvr>
                                      <p:tavLst>
                                        <p:tav tm="0">
                                          <p:val>
                                            <p:strVal val="#ppt_x"/>
                                          </p:val>
                                        </p:tav>
                                        <p:tav tm="100000">
                                          <p:val>
                                            <p:strVal val="#ppt_x"/>
                                          </p:val>
                                        </p:tav>
                                      </p:tavLst>
                                    </p:anim>
                                    <p:anim calcmode="lin" valueType="num">
                                      <p:cBhvr>
                                        <p:cTn id="4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67"/>
                                        </p:tgtEl>
                                        <p:attrNameLst>
                                          <p:attrName>style.visibility</p:attrName>
                                        </p:attrNameLst>
                                      </p:cBhvr>
                                      <p:to>
                                        <p:strVal val="visible"/>
                                      </p:to>
                                    </p:set>
                                    <p:animEffect transition="in" filter="randombar(horizontal)">
                                      <p:cBhvr>
                                        <p:cTn id="49" dur="500"/>
                                        <p:tgtEl>
                                          <p:spTgt spid="6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6"/>
                                        </p:tgtEl>
                                      </p:cBhvr>
                                    </p:animEffect>
                                    <p:set>
                                      <p:cBhvr>
                                        <p:cTn id="54" dur="1" fill="hold">
                                          <p:stCondLst>
                                            <p:cond delay="499"/>
                                          </p:stCondLst>
                                        </p:cTn>
                                        <p:tgtEl>
                                          <p:spTgt spid="66"/>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67"/>
                                        </p:tgtEl>
                                      </p:cBhvr>
                                    </p:animEffect>
                                    <p:set>
                                      <p:cBhvr>
                                        <p:cTn id="57" dur="1" fill="hold">
                                          <p:stCondLst>
                                            <p:cond delay="499"/>
                                          </p:stCondLst>
                                        </p:cTn>
                                        <p:tgtEl>
                                          <p:spTgt spid="6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3" grpId="0" animBg="1"/>
      <p:bldP spid="63" grpId="1" animBg="1"/>
      <p:bldP spid="64" grpId="0" animBg="1"/>
      <p:bldP spid="6" grpId="0" animBg="1"/>
      <p:bldP spid="6" grpId="1" animBg="1"/>
      <p:bldP spid="66" grpId="0" animBg="1"/>
      <p:bldP spid="66" grpId="1" animBg="1"/>
      <p:bldP spid="67" grpId="0" animBg="1"/>
      <p:bldP spid="6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solidFill>
                  <a:srgbClr val="002060"/>
                </a:solidFill>
              </a:rPr>
              <a:t>                                    Algorithm</a:t>
            </a:r>
          </a:p>
        </p:txBody>
      </p:sp>
      <p:sp>
        <p:nvSpPr>
          <p:cNvPr id="3" name="Content Placeholder 2"/>
          <p:cNvSpPr>
            <a:spLocks noGrp="1"/>
          </p:cNvSpPr>
          <p:nvPr>
            <p:ph idx="1"/>
          </p:nvPr>
        </p:nvSpPr>
        <p:spPr/>
        <p:txBody>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Entire input is known a priori.</a:t>
            </a:r>
          </a:p>
          <a:p>
            <a:pPr marL="0" indent="0">
              <a:buNone/>
            </a:pPr>
            <a:r>
              <a:rPr lang="en-US" sz="2000" dirty="0"/>
              <a:t>But there are applications where the input is not known in advance.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p>
          <a:p>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a:t>
            </a:fld>
            <a:endParaRPr lang="en-US"/>
          </a:p>
        </p:txBody>
      </p:sp>
      <p:sp>
        <p:nvSpPr>
          <p:cNvPr id="8" name="TextBox 7"/>
          <p:cNvSpPr txBox="1"/>
          <p:nvPr/>
        </p:nvSpPr>
        <p:spPr>
          <a:xfrm>
            <a:off x="4038600" y="3810000"/>
            <a:ext cx="1139414" cy="369332"/>
          </a:xfrm>
          <a:prstGeom prst="rect">
            <a:avLst/>
          </a:prstGeom>
          <a:noFill/>
        </p:spPr>
        <p:txBody>
          <a:bodyPr wrap="none" rtlCol="0">
            <a:spAutoFit/>
          </a:bodyPr>
          <a:lstStyle/>
          <a:p>
            <a:r>
              <a:rPr lang="en-US" b="1" dirty="0"/>
              <a:t>Algorithm</a:t>
            </a:r>
          </a:p>
        </p:txBody>
      </p:sp>
      <p:grpSp>
        <p:nvGrpSpPr>
          <p:cNvPr id="11" name="Group 10"/>
          <p:cNvGrpSpPr/>
          <p:nvPr/>
        </p:nvGrpSpPr>
        <p:grpSpPr>
          <a:xfrm>
            <a:off x="1981200" y="2438400"/>
            <a:ext cx="1752600" cy="484632"/>
            <a:chOff x="2057400" y="2895600"/>
            <a:chExt cx="1752600" cy="484632"/>
          </a:xfrm>
        </p:grpSpPr>
        <p:sp>
          <p:nvSpPr>
            <p:cNvPr id="6" name="Right Arrow 5"/>
            <p:cNvSpPr/>
            <p:nvPr/>
          </p:nvSpPr>
          <p:spPr>
            <a:xfrm>
              <a:off x="2831592" y="2895600"/>
              <a:ext cx="978408" cy="4846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57400" y="2983468"/>
              <a:ext cx="684803" cy="369332"/>
            </a:xfrm>
            <a:prstGeom prst="rect">
              <a:avLst/>
            </a:prstGeom>
            <a:noFill/>
          </p:spPr>
          <p:txBody>
            <a:bodyPr wrap="none" rtlCol="0">
              <a:spAutoFit/>
            </a:bodyPr>
            <a:lstStyle/>
            <a:p>
              <a:r>
                <a:rPr lang="en-US" dirty="0"/>
                <a:t>Input</a:t>
              </a:r>
            </a:p>
          </p:txBody>
        </p:sp>
      </p:grpSp>
      <p:grpSp>
        <p:nvGrpSpPr>
          <p:cNvPr id="12" name="Group 11"/>
          <p:cNvGrpSpPr/>
          <p:nvPr/>
        </p:nvGrpSpPr>
        <p:grpSpPr>
          <a:xfrm>
            <a:off x="5346192" y="2410968"/>
            <a:ext cx="1911930" cy="484632"/>
            <a:chOff x="5346192" y="2895600"/>
            <a:chExt cx="1911930" cy="484632"/>
          </a:xfrm>
        </p:grpSpPr>
        <p:sp>
          <p:nvSpPr>
            <p:cNvPr id="7" name="Right Arrow 6"/>
            <p:cNvSpPr/>
            <p:nvPr/>
          </p:nvSpPr>
          <p:spPr>
            <a:xfrm>
              <a:off x="5346192" y="2895600"/>
              <a:ext cx="978408" cy="484632"/>
            </a:xfrm>
            <a:prstGeom prst="righ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401797" y="2971800"/>
              <a:ext cx="856325" cy="369332"/>
            </a:xfrm>
            <a:prstGeom prst="rect">
              <a:avLst/>
            </a:prstGeom>
            <a:noFill/>
          </p:spPr>
          <p:txBody>
            <a:bodyPr wrap="none" rtlCol="0">
              <a:spAutoFit/>
            </a:bodyPr>
            <a:lstStyle/>
            <a:p>
              <a:r>
                <a:rPr lang="en-US" dirty="0"/>
                <a:t>Output</a:t>
              </a:r>
            </a:p>
          </p:txBody>
        </p:sp>
      </p:grpSp>
      <p:sp>
        <p:nvSpPr>
          <p:cNvPr id="14" name="TextBox 13"/>
          <p:cNvSpPr txBox="1"/>
          <p:nvPr/>
        </p:nvSpPr>
        <p:spPr>
          <a:xfrm>
            <a:off x="2346746" y="533400"/>
            <a:ext cx="1443024" cy="584775"/>
          </a:xfrm>
          <a:prstGeom prst="rect">
            <a:avLst/>
          </a:prstGeom>
          <a:noFill/>
        </p:spPr>
        <p:txBody>
          <a:bodyPr wrap="none" rtlCol="0">
            <a:spAutoFit/>
          </a:bodyPr>
          <a:lstStyle/>
          <a:p>
            <a:r>
              <a:rPr lang="en-US" sz="3200" b="1" dirty="0">
                <a:solidFill>
                  <a:srgbClr val="002060"/>
                </a:solidFill>
              </a:rPr>
              <a:t>Off line</a:t>
            </a:r>
            <a:endParaRPr lang="en-US" sz="3200" dirty="0"/>
          </a:p>
        </p:txBody>
      </p:sp>
      <p:sp>
        <p:nvSpPr>
          <p:cNvPr id="19" name="TextBox 18"/>
          <p:cNvSpPr txBox="1"/>
          <p:nvPr/>
        </p:nvSpPr>
        <p:spPr>
          <a:xfrm>
            <a:off x="2438400" y="558225"/>
            <a:ext cx="1309974" cy="584775"/>
          </a:xfrm>
          <a:prstGeom prst="rect">
            <a:avLst/>
          </a:prstGeom>
          <a:solidFill>
            <a:schemeClr val="bg2"/>
          </a:solidFill>
        </p:spPr>
        <p:txBody>
          <a:bodyPr wrap="none" rtlCol="0">
            <a:spAutoFit/>
          </a:bodyPr>
          <a:lstStyle/>
          <a:p>
            <a:r>
              <a:rPr lang="en-US" sz="3200" b="1" dirty="0">
                <a:solidFill>
                  <a:schemeClr val="accent2">
                    <a:lumMod val="75000"/>
                  </a:schemeClr>
                </a:solidFill>
              </a:rPr>
              <a:t>Online</a:t>
            </a:r>
          </a:p>
        </p:txBody>
      </p:sp>
      <p:sp>
        <p:nvSpPr>
          <p:cNvPr id="15" name="Rectangle 14"/>
          <p:cNvSpPr/>
          <p:nvPr/>
        </p:nvSpPr>
        <p:spPr>
          <a:xfrm>
            <a:off x="3733800" y="1600200"/>
            <a:ext cx="1600200" cy="2209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6" name="Rectangle 15"/>
          <p:cNvSpPr/>
          <p:nvPr/>
        </p:nvSpPr>
        <p:spPr>
          <a:xfrm>
            <a:off x="3276600" y="4876800"/>
            <a:ext cx="44958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27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xit" presetSubtype="8" fill="hold" grpId="0" nodeType="clickEffect">
                                  <p:stCondLst>
                                    <p:cond delay="0"/>
                                  </p:stCondLst>
                                  <p:childTnLst>
                                    <p:animEffect transition="out" filter="wipe(left)">
                                      <p:cBhvr>
                                        <p:cTn id="44" dur="1000"/>
                                        <p:tgtEl>
                                          <p:spTgt spid="16"/>
                                        </p:tgtEl>
                                      </p:cBhvr>
                                    </p:animEffect>
                                    <p:set>
                                      <p:cBhvr>
                                        <p:cTn id="45" dur="1" fill="hold">
                                          <p:stCondLst>
                                            <p:cond delay="999"/>
                                          </p:stCondLst>
                                        </p:cTn>
                                        <p:tgtEl>
                                          <p:spTgt spid="1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1000"/>
                                        <p:tgtEl>
                                          <p:spTgt spid="19"/>
                                        </p:tgtEl>
                                      </p:cBhvr>
                                    </p:animEffect>
                                    <p:anim calcmode="lin" valueType="num">
                                      <p:cBhvr>
                                        <p:cTn id="51" dur="1000" fill="hold"/>
                                        <p:tgtEl>
                                          <p:spTgt spid="19"/>
                                        </p:tgtEl>
                                        <p:attrNameLst>
                                          <p:attrName>ppt_x</p:attrName>
                                        </p:attrNameLst>
                                      </p:cBhvr>
                                      <p:tavLst>
                                        <p:tav tm="0">
                                          <p:val>
                                            <p:strVal val="#ppt_x"/>
                                          </p:val>
                                        </p:tav>
                                        <p:tav tm="100000">
                                          <p:val>
                                            <p:strVal val="#ppt_x"/>
                                          </p:val>
                                        </p:tav>
                                      </p:tavLst>
                                    </p:anim>
                                    <p:anim calcmode="lin" valueType="num">
                                      <p:cBhvr>
                                        <p:cTn id="5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p:bldP spid="14" grpId="0"/>
      <p:bldP spid="19" grpId="0" animBg="1"/>
      <p:bldP spid="15" grpId="0" animBg="1"/>
      <p:bldP spid="1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Change in potential during </a:t>
                </a:r>
                <a14:m>
                  <m:oMath xmlns:m="http://schemas.openxmlformats.org/officeDocument/2006/math">
                    <m:r>
                      <a:rPr lang="en-US" sz="3200" b="1" i="1" smtClean="0">
                        <a:solidFill>
                          <a:srgbClr val="0070C0"/>
                        </a:solidFill>
                        <a:latin typeface="Cambria Math"/>
                      </a:rPr>
                      <m:t>𝒊</m:t>
                    </m:r>
                  </m:oMath>
                </a14:m>
                <a:r>
                  <a:rPr lang="en-US" sz="3200" b="1" dirty="0" err="1"/>
                  <a:t>th</a:t>
                </a:r>
                <a:r>
                  <a:rPr lang="en-US" sz="3200" b="1" dirty="0"/>
                  <a:t> query operation</a:t>
                </a:r>
                <a:br>
                  <a:rPr lang="en-US" sz="3200" b="1" dirty="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889" t="-3191" r="-2000"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10600" cy="4983163"/>
              </a:xfrm>
            </p:spPr>
            <p:txBody>
              <a:bodyPr/>
              <a:lstStyle/>
              <a:p>
                <a:pPr marL="0" indent="0" algn="ctr">
                  <a:buNone/>
                </a:pPr>
                <a:r>
                  <a:rPr lang="en-US" sz="2000" dirty="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be </a:t>
                </a:r>
                <a:r>
                  <a:rPr lang="en-US" sz="2000" b="1" dirty="0">
                    <a:solidFill>
                      <a:srgbClr val="C00000"/>
                    </a:solidFill>
                  </a:rPr>
                  <a:t>Search</a:t>
                </a:r>
                <a:r>
                  <a:rPr lang="en-US" sz="2000" dirty="0"/>
                  <a:t>(x)</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1" i="1" dirty="0" smtClean="0">
                        <a:solidFill>
                          <a:schemeClr val="tx1"/>
                        </a:solidFill>
                        <a:latin typeface="Cambria Math"/>
                      </a:rPr>
                      <m:t>− </m:t>
                    </m:r>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 =   </a:t>
                </a:r>
                <a:r>
                  <a:rPr lang="en-US" sz="2000" b="1" dirty="0">
                    <a:solidFill>
                      <a:srgbClr val="FF0000"/>
                    </a:solidFill>
                  </a:rPr>
                  <a:t>?</a:t>
                </a:r>
                <a:endParaRPr lang="en-US" sz="2000" b="1" dirty="0">
                  <a:solidFill>
                    <a:srgbClr val="FF0000"/>
                  </a:solidFill>
                  <a:latin typeface="Cambria Math"/>
                </a:endParaRPr>
              </a:p>
              <a:p>
                <a:pPr marL="0" indent="0">
                  <a:buNone/>
                </a:pPr>
                <a:r>
                  <a:rPr lang="en-US" sz="2000" dirty="0"/>
                  <a:t>Number of new inversions created by </a:t>
                </a:r>
                <a:r>
                  <a:rPr lang="en-US" sz="2000" b="1" dirty="0">
                    <a:solidFill>
                      <a:srgbClr val="7030A0"/>
                    </a:solidFill>
                  </a:rPr>
                  <a:t>MTF </a:t>
                </a:r>
                <a:r>
                  <a:rPr lang="en-US" sz="2000" dirty="0"/>
                  <a:t>= </a:t>
                </a:r>
                <a:r>
                  <a:rPr lang="en-US" sz="2000" dirty="0">
                    <a:solidFill>
                      <a:srgbClr val="FF0000"/>
                    </a:solidFill>
                  </a:rPr>
                  <a:t>?</a:t>
                </a:r>
                <a:endParaRPr lang="en-US" sz="2000" dirty="0">
                  <a:solidFill>
                    <a:srgbClr val="FF0000"/>
                  </a:solidFill>
                  <a:latin typeface="Cambria Math"/>
                </a:endParaRPr>
              </a:p>
              <a:p>
                <a:pPr marL="0" indent="0">
                  <a:buNone/>
                </a:pPr>
                <a:r>
                  <a:rPr lang="en-US" sz="2000" dirty="0"/>
                  <a:t>Number of old inversions destroyed by </a:t>
                </a:r>
                <a:r>
                  <a:rPr lang="en-US" sz="2000" b="1" dirty="0">
                    <a:solidFill>
                      <a:srgbClr val="7030A0"/>
                    </a:solidFill>
                  </a:rPr>
                  <a:t>MTF </a:t>
                </a:r>
                <a:r>
                  <a:rPr lang="en-US" sz="2000" dirty="0"/>
                  <a:t> = ?</a:t>
                </a:r>
                <a:endParaRPr lang="en-US" sz="2000" dirty="0">
                  <a:solidFill>
                    <a:srgbClr val="0070C0"/>
                  </a:solidFill>
                  <a:latin typeface="Cambria Math"/>
                </a:endParaRPr>
              </a:p>
              <a:p>
                <a:pPr marL="0" indent="0">
                  <a:buNone/>
                </a:pPr>
                <a:r>
                  <a:rPr lang="en-US" sz="2000" dirty="0"/>
                  <a:t>Number of new inversions created by </a:t>
                </a:r>
                <a:r>
                  <a:rPr lang="en-US" sz="2000" b="1" dirty="0">
                    <a:solidFill>
                      <a:srgbClr val="7030A0"/>
                    </a:solidFill>
                  </a:rPr>
                  <a:t>OPT</a:t>
                </a:r>
                <a:r>
                  <a:rPr lang="en-US" sz="2000" dirty="0"/>
                  <a:t> = </a:t>
                </a:r>
                <a:r>
                  <a:rPr lang="en-US" sz="2000" dirty="0">
                    <a:solidFill>
                      <a:srgbClr val="C00000"/>
                    </a:solidFill>
                  </a:rPr>
                  <a:t>? </a:t>
                </a:r>
                <a:endParaRPr lang="en-US" sz="2000" dirty="0">
                  <a:solidFill>
                    <a:srgbClr val="C00000"/>
                  </a:solidFill>
                  <a:latin typeface="Cambria Math"/>
                </a:endParaRPr>
              </a:p>
              <a:p>
                <a:pPr marL="0" indent="0">
                  <a:buNone/>
                </a:pPr>
                <a:r>
                  <a:rPr lang="en-US" sz="2000" dirty="0"/>
                  <a:t>Number of old inversions destroyed by </a:t>
                </a:r>
                <a:r>
                  <a:rPr lang="en-US" sz="2000" b="1" dirty="0">
                    <a:solidFill>
                      <a:srgbClr val="7030A0"/>
                    </a:solidFill>
                  </a:rPr>
                  <a:t>OPT </a:t>
                </a:r>
                <a:r>
                  <a:rPr lang="en-US" sz="2000" dirty="0"/>
                  <a:t> = </a:t>
                </a:r>
                <a:r>
                  <a:rPr lang="en-US" sz="2000" dirty="0">
                    <a:solidFill>
                      <a:srgbClr val="C00000"/>
                    </a:solidFill>
                  </a:rPr>
                  <a:t>?</a:t>
                </a:r>
                <a:endParaRPr lang="en-US" sz="2000" dirty="0">
                  <a:solidFill>
                    <a:srgbClr val="C00000"/>
                  </a:solidFill>
                  <a:latin typeface="Cambria Math"/>
                </a:endParaRP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10600" cy="4983163"/>
              </a:xfrm>
              <a:blipFill rotWithShape="1">
                <a:blip r:embed="rId3"/>
                <a:stretch>
                  <a:fillRect l="-708" t="-612" b="-201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20</a:t>
            </a:fld>
            <a:endParaRPr lang="en-US"/>
          </a:p>
        </p:txBody>
      </p:sp>
      <p:cxnSp>
        <p:nvCxnSpPr>
          <p:cNvPr id="26" name="Straight Arrow Connector 25"/>
          <p:cNvCxnSpPr/>
          <p:nvPr/>
        </p:nvCxnSpPr>
        <p:spPr>
          <a:xfrm>
            <a:off x="7772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916668"/>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a:t>…</a:t>
              </a:r>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a:t>…</a:t>
              </a:r>
            </a:p>
          </p:txBody>
        </p:sp>
      </p:grpSp>
      <p:sp>
        <p:nvSpPr>
          <p:cNvPr id="23" name="TextBox 22"/>
          <p:cNvSpPr txBox="1"/>
          <p:nvPr/>
        </p:nvSpPr>
        <p:spPr>
          <a:xfrm>
            <a:off x="7924800" y="1840468"/>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5" name="Group 24"/>
          <p:cNvGrpSpPr/>
          <p:nvPr/>
        </p:nvGrpSpPr>
        <p:grpSpPr>
          <a:xfrm>
            <a:off x="47637" y="3440668"/>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a:t>…</a:t>
                </a:r>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a:t>…</a:t>
                </a:r>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440668"/>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grpSp>
        <p:nvGrpSpPr>
          <p:cNvPr id="71" name="Group 70"/>
          <p:cNvGrpSpPr/>
          <p:nvPr/>
        </p:nvGrpSpPr>
        <p:grpSpPr>
          <a:xfrm>
            <a:off x="1676400" y="1853625"/>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a:solidFill>
                    <a:srgbClr val="0070C0"/>
                  </a:solidFill>
                </a:rPr>
                <a:t>1</a:t>
              </a: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a:solidFill>
                    <a:srgbClr val="0070C0"/>
                  </a:solidFill>
                </a:rPr>
                <a:t>2</a:t>
              </a: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2" name="Group 71"/>
          <p:cNvGrpSpPr/>
          <p:nvPr/>
        </p:nvGrpSpPr>
        <p:grpSpPr>
          <a:xfrm>
            <a:off x="1692338" y="4114800"/>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a:solidFill>
                    <a:srgbClr val="0070C0"/>
                  </a:solidFill>
                </a:rPr>
                <a:t>1</a:t>
              </a: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panose="02040503050406030204" pitchFamily="18" charset="0"/>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0" name="Group 69"/>
          <p:cNvGrpSpPr/>
          <p:nvPr/>
        </p:nvGrpSpPr>
        <p:grpSpPr>
          <a:xfrm>
            <a:off x="1828800" y="1981200"/>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648200"/>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6" name="TextBox 85"/>
              <p:cNvSpPr txBox="1"/>
              <p:nvPr/>
            </p:nvSpPr>
            <p:spPr>
              <a:xfrm>
                <a:off x="5181600" y="5574268"/>
                <a:ext cx="1465401"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r>
                      <a:rPr lang="en-US" b="1" i="1" smtClean="0">
                        <a:solidFill>
                          <a:srgbClr val="0070C0"/>
                        </a:solidFill>
                        <a:latin typeface="Cambria Math"/>
                      </a:rPr>
                      <m:t>𝒓</m:t>
                    </m:r>
                  </m:oMath>
                </a14:m>
                <a:r>
                  <a:rPr lang="en-US" dirty="0"/>
                  <a:t>(x)</a:t>
                </a:r>
                <a14:m>
                  <m:oMath xmlns:m="http://schemas.openxmlformats.org/officeDocument/2006/math">
                    <m:r>
                      <a:rPr lang="en-US">
                        <a:solidFill>
                          <a:srgbClr val="0070C0"/>
                        </a:solidFill>
                        <a:latin typeface="Cambria Math"/>
                      </a:rPr>
                      <m:t> </m:t>
                    </m:r>
                    <m:r>
                      <a:rPr lang="en-US" b="1" i="1" smtClean="0">
                        <a:solidFill>
                          <a:srgbClr val="0070C0"/>
                        </a:solidFill>
                        <a:latin typeface="Cambria Math"/>
                      </a:rPr>
                      <m:t>−</m:t>
                    </m:r>
                    <m:sSup>
                      <m:sSupPr>
                        <m:ctrlPr>
                          <a:rPr lang="en-US" b="1" i="1" smtClean="0">
                            <a:solidFill>
                              <a:srgbClr val="0070C0"/>
                            </a:solidFill>
                            <a:latin typeface="Cambria Math" panose="02040503050406030204" pitchFamily="18" charset="0"/>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p>
            </p:txBody>
          </p:sp>
        </mc:Choice>
        <mc:Fallback xmlns="">
          <p:sp>
            <p:nvSpPr>
              <p:cNvPr id="86" name="TextBox 85"/>
              <p:cNvSpPr txBox="1">
                <a:spLocks noRot="1" noChangeAspect="1" noMove="1" noResize="1" noEditPoints="1" noAdjustHandles="1" noChangeArrowheads="1" noChangeShapeType="1" noTextEdit="1"/>
              </p:cNvSpPr>
              <p:nvPr/>
            </p:nvSpPr>
            <p:spPr>
              <a:xfrm>
                <a:off x="5181600" y="5574268"/>
                <a:ext cx="1465401" cy="369332"/>
              </a:xfrm>
              <a:prstGeom prst="rect">
                <a:avLst/>
              </a:prstGeom>
              <a:blipFill rotWithShape="1">
                <a:blip r:embed="rId7"/>
                <a:stretch>
                  <a:fillRect t="-8197" r="-7083"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p:cNvSpPr txBox="1"/>
              <p:nvPr/>
            </p:nvSpPr>
            <p:spPr>
              <a:xfrm>
                <a:off x="2388077" y="4800600"/>
                <a:ext cx="6472477" cy="369332"/>
              </a:xfrm>
              <a:prstGeom prst="rect">
                <a:avLst/>
              </a:prstGeom>
              <a:solidFill>
                <a:schemeClr val="bg2"/>
              </a:solidFill>
            </p:spPr>
            <p:txBody>
              <a:bodyPr wrap="none" rtlCol="0">
                <a:spAutoFit/>
              </a:bodyPr>
              <a:lstStyle/>
              <a:p>
                <a14:m>
                  <m:oMath xmlns:m="http://schemas.openxmlformats.org/officeDocument/2006/math">
                    <m:r>
                      <a:rPr lang="en-US" b="1" i="1">
                        <a:solidFill>
                          <a:srgbClr val="0070C0"/>
                        </a:solidFill>
                        <a:latin typeface="Cambria Math"/>
                      </a:rPr>
                      <m:t>𝟐</m:t>
                    </m:r>
                  </m:oMath>
                </a14:m>
                <a:r>
                  <a:rPr lang="en-US" dirty="0"/>
                  <a:t> (No. of new inversions created  –  No. of old inversions destroyed)</a:t>
                </a:r>
              </a:p>
            </p:txBody>
          </p:sp>
        </mc:Choice>
        <mc:Fallback xmlns="">
          <p:sp>
            <p:nvSpPr>
              <p:cNvPr id="88" name="TextBox 87"/>
              <p:cNvSpPr txBox="1">
                <a:spLocks noRot="1" noChangeAspect="1" noMove="1" noResize="1" noEditPoints="1" noAdjustHandles="1" noChangeArrowheads="1" noChangeShapeType="1" noTextEdit="1"/>
              </p:cNvSpPr>
              <p:nvPr/>
            </p:nvSpPr>
            <p:spPr>
              <a:xfrm>
                <a:off x="2388077" y="4800600"/>
                <a:ext cx="6472477" cy="369332"/>
              </a:xfrm>
              <a:prstGeom prst="rect">
                <a:avLst/>
              </a:prstGeom>
              <a:blipFill rotWithShape="1">
                <a:blip r:embed="rId8"/>
                <a:stretch>
                  <a:fillRect t="-8333" r="-1789"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953000" y="5193268"/>
                <a:ext cx="1240981"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sSup>
                      <m:sSupPr>
                        <m:ctrlPr>
                          <a:rPr lang="en-US" b="1" i="1">
                            <a:solidFill>
                              <a:srgbClr val="0070C0"/>
                            </a:solidFill>
                            <a:latin typeface="Cambria Math" panose="02040503050406030204" pitchFamily="18" charset="0"/>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1" i="1" dirty="0">
                        <a:solidFill>
                          <a:srgbClr val="0070C0"/>
                        </a:solidFill>
                        <a:latin typeface="Cambria Math"/>
                      </a:rPr>
                      <m:t>−</m:t>
                    </m:r>
                    <m:r>
                      <a:rPr lang="en-US" b="1" i="1" dirty="0">
                        <a:solidFill>
                          <a:srgbClr val="0070C0"/>
                        </a:solidFill>
                        <a:latin typeface="Cambria Math"/>
                      </a:rPr>
                      <m:t>𝟏</m:t>
                    </m:r>
                  </m:oMath>
                </a14:m>
                <a:r>
                  <a:rPr lang="en-US" dirty="0"/>
                  <a:t> </a:t>
                </a:r>
              </a:p>
            </p:txBody>
          </p:sp>
        </mc:Choice>
        <mc:Fallback xmlns="">
          <p:sp>
            <p:nvSpPr>
              <p:cNvPr id="89" name="TextBox 88"/>
              <p:cNvSpPr txBox="1">
                <a:spLocks noRot="1" noChangeAspect="1" noMove="1" noResize="1" noEditPoints="1" noAdjustHandles="1" noChangeArrowheads="1" noChangeShapeType="1" noTextEdit="1"/>
              </p:cNvSpPr>
              <p:nvPr/>
            </p:nvSpPr>
            <p:spPr>
              <a:xfrm>
                <a:off x="4953000" y="5193268"/>
                <a:ext cx="1240981" cy="369332"/>
              </a:xfrm>
              <a:prstGeom prst="rect">
                <a:avLst/>
              </a:prstGeom>
              <a:blipFill rotWithShape="1">
                <a:blip r:embed="rId9"/>
                <a:stretch>
                  <a:fillRect t="-8197" r="-788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4953000" y="5879068"/>
                <a:ext cx="694357"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0070C0"/>
                          </a:solidFill>
                          <a:latin typeface="Cambria Math"/>
                        </a:rPr>
                        <m:t>≤</m:t>
                      </m:r>
                      <m:r>
                        <a:rPr lang="en-US" b="1">
                          <a:solidFill>
                            <a:srgbClr val="0070C0"/>
                          </a:solidFill>
                          <a:latin typeface="Cambria Math"/>
                        </a:rPr>
                        <m:t> </m:t>
                      </m:r>
                      <m:sSub>
                        <m:sSubPr>
                          <m:ctrlPr>
                            <a:rPr lang="en-US" b="1" i="1">
                              <a:solidFill>
                                <a:srgbClr val="0070C0"/>
                              </a:solidFill>
                              <a:latin typeface="Cambria Math" panose="02040503050406030204" pitchFamily="18" charset="0"/>
                            </a:rPr>
                          </m:ctrlPr>
                        </m:sSubPr>
                        <m:e>
                          <m:r>
                            <a:rPr lang="en-US" b="1" i="1">
                              <a:solidFill>
                                <a:srgbClr val="0070C0"/>
                              </a:solidFill>
                              <a:latin typeface="Cambria Math"/>
                            </a:rPr>
                            <m:t>𝒕</m:t>
                          </m:r>
                        </m:e>
                        <m:sub>
                          <m:r>
                            <a:rPr lang="en-US" b="1" i="1">
                              <a:solidFill>
                                <a:srgbClr val="0070C0"/>
                              </a:solidFill>
                              <a:latin typeface="Cambria Math"/>
                            </a:rPr>
                            <m:t>𝒊</m:t>
                          </m:r>
                        </m:sub>
                      </m:sSub>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4953000" y="5879068"/>
                <a:ext cx="694357" cy="369332"/>
              </a:xfrm>
              <a:prstGeom prst="rect">
                <a:avLst/>
              </a:prstGeom>
              <a:blipFill rotWithShape="1">
                <a:blip r:embed="rId10"/>
                <a:stretch>
                  <a:fillRect t="-8197" r="-11504" b="-24590"/>
                </a:stretch>
              </a:blipFill>
            </p:spPr>
            <p:txBody>
              <a:bodyPr/>
              <a:lstStyle/>
              <a:p>
                <a:r>
                  <a:rPr lang="en-US">
                    <a:noFill/>
                  </a:rPr>
                  <a:t> </a:t>
                </a:r>
              </a:p>
            </p:txBody>
          </p:sp>
        </mc:Fallback>
      </mc:AlternateContent>
      <p:grpSp>
        <p:nvGrpSpPr>
          <p:cNvPr id="84" name="Group 83"/>
          <p:cNvGrpSpPr/>
          <p:nvPr/>
        </p:nvGrpSpPr>
        <p:grpSpPr>
          <a:xfrm>
            <a:off x="5333103" y="5867400"/>
            <a:ext cx="2820297" cy="381000"/>
            <a:chOff x="5715000" y="5029200"/>
            <a:chExt cx="2820297" cy="381000"/>
          </a:xfrm>
        </p:grpSpPr>
        <p:sp>
          <p:nvSpPr>
            <p:cNvPr id="78" name="Rounded Rectangle 77"/>
            <p:cNvSpPr/>
            <p:nvPr/>
          </p:nvSpPr>
          <p:spPr>
            <a:xfrm>
              <a:off x="5715000" y="5105400"/>
              <a:ext cx="405927" cy="3048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6376052" y="5029200"/>
              <a:ext cx="2159245" cy="369332"/>
            </a:xfrm>
            <a:prstGeom prst="rect">
              <a:avLst/>
            </a:prstGeom>
            <a:solidFill>
              <a:srgbClr val="FFC000"/>
            </a:solidFill>
          </p:spPr>
          <p:txBody>
            <a:bodyPr wrap="none" rtlCol="0">
              <a:spAutoFit/>
            </a:bodyPr>
            <a:lstStyle/>
            <a:p>
              <a:r>
                <a:rPr lang="en-US" dirty="0"/>
                <a:t>No. of swaps by </a:t>
              </a:r>
              <a:r>
                <a:rPr lang="en-US" b="1" dirty="0">
                  <a:solidFill>
                    <a:srgbClr val="7030A0"/>
                  </a:solidFill>
                </a:rPr>
                <a:t>OPT</a:t>
              </a:r>
              <a:r>
                <a:rPr lang="en-US" b="1" dirty="0"/>
                <a:t> </a:t>
              </a:r>
            </a:p>
          </p:txBody>
        </p:sp>
        <p:cxnSp>
          <p:nvCxnSpPr>
            <p:cNvPr id="81" name="Straight Connector 80"/>
            <p:cNvCxnSpPr/>
            <p:nvPr/>
          </p:nvCxnSpPr>
          <p:spPr>
            <a:xfrm>
              <a:off x="6120927" y="5257800"/>
              <a:ext cx="2551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1" name="TextBox 90"/>
              <p:cNvSpPr txBox="1"/>
              <p:nvPr/>
            </p:nvSpPr>
            <p:spPr>
              <a:xfrm>
                <a:off x="2209800" y="4812268"/>
                <a:ext cx="6668620"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r>
                      <a:rPr lang="en-US" b="1" i="1">
                        <a:solidFill>
                          <a:srgbClr val="0070C0"/>
                        </a:solidFill>
                        <a:latin typeface="Cambria Math"/>
                      </a:rPr>
                      <m:t>𝟐</m:t>
                    </m:r>
                  </m:oMath>
                </a14:m>
                <a:r>
                  <a:rPr lang="en-US" b="1" dirty="0"/>
                  <a:t> </a:t>
                </a:r>
                <a:r>
                  <a:rPr lang="en-US" dirty="0"/>
                  <a:t>(</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0" i="0" smtClean="0">
                        <a:solidFill>
                          <a:srgbClr val="0070C0"/>
                        </a:solidFill>
                        <a:latin typeface="Cambria Math"/>
                      </a:rPr>
                      <m:t>+ </m:t>
                    </m:r>
                    <m:sSub>
                      <m:sSubPr>
                        <m:ctrlPr>
                          <a:rPr lang="en-US" b="1" i="1">
                            <a:solidFill>
                              <a:srgbClr val="0070C0"/>
                            </a:solidFill>
                            <a:latin typeface="Cambria Math" panose="02040503050406030204" pitchFamily="18" charset="0"/>
                          </a:rPr>
                        </m:ctrlPr>
                      </m:sSubPr>
                      <m:e>
                        <m:r>
                          <a:rPr lang="en-US" b="1" i="1">
                            <a:solidFill>
                              <a:srgbClr val="0070C0"/>
                            </a:solidFill>
                            <a:latin typeface="Cambria Math"/>
                          </a:rPr>
                          <m:t>𝒕</m:t>
                        </m:r>
                      </m:e>
                      <m:sub>
                        <m:r>
                          <a:rPr lang="en-US" b="1" i="1">
                            <a:solidFill>
                              <a:srgbClr val="0070C0"/>
                            </a:solidFill>
                            <a:latin typeface="Cambria Math"/>
                          </a:rPr>
                          <m:t>𝒊</m:t>
                        </m:r>
                      </m:sub>
                    </m:sSub>
                    <m:r>
                      <a:rPr lang="en-US" b="1" i="1" dirty="0">
                        <a:solidFill>
                          <a:srgbClr val="0070C0"/>
                        </a:solidFill>
                        <a:latin typeface="Cambria Math"/>
                      </a:rPr>
                      <m:t>−</m:t>
                    </m:r>
                    <m:r>
                      <a:rPr lang="en-US" b="1" i="1" dirty="0">
                        <a:solidFill>
                          <a:srgbClr val="0070C0"/>
                        </a:solidFill>
                        <a:latin typeface="Cambria Math"/>
                      </a:rPr>
                      <m:t>𝟏</m:t>
                    </m:r>
                  </m:oMath>
                </a14:m>
                <a:r>
                  <a:rPr lang="en-US" dirty="0"/>
                  <a:t> </a:t>
                </a:r>
                <a14:m>
                  <m:oMath xmlns:m="http://schemas.openxmlformats.org/officeDocument/2006/math">
                    <m:r>
                      <a:rPr lang="en-US" b="1" i="1" dirty="0">
                        <a:solidFill>
                          <a:srgbClr val="0070C0"/>
                        </a:solidFill>
                        <a:latin typeface="Cambria Math"/>
                      </a:rPr>
                      <m:t>−</m:t>
                    </m:r>
                  </m:oMath>
                </a14:m>
                <a:r>
                  <a:rPr lang="en-US" dirty="0"/>
                  <a:t> ((</a:t>
                </a:r>
                <a14:m>
                  <m:oMath xmlns:m="http://schemas.openxmlformats.org/officeDocument/2006/math">
                    <m:r>
                      <a:rPr lang="en-US" b="1" i="1">
                        <a:solidFill>
                          <a:srgbClr val="0070C0"/>
                        </a:solidFill>
                        <a:latin typeface="Cambria Math"/>
                      </a:rPr>
                      <m:t>𝒓</m:t>
                    </m:r>
                  </m:oMath>
                </a14:m>
                <a:r>
                  <a:rPr lang="en-US" dirty="0"/>
                  <a:t>(x)</a:t>
                </a:r>
                <a14:m>
                  <m:oMath xmlns:m="http://schemas.openxmlformats.org/officeDocument/2006/math">
                    <m:r>
                      <a:rPr lang="en-US" b="1">
                        <a:solidFill>
                          <a:srgbClr val="0070C0"/>
                        </a:solidFill>
                        <a:latin typeface="Cambria Math"/>
                      </a:rPr>
                      <m:t>−  </m:t>
                    </m:r>
                    <m:sSup>
                      <m:sSupPr>
                        <m:ctrlPr>
                          <a:rPr lang="en-US" b="1" i="1">
                            <a:solidFill>
                              <a:srgbClr val="0070C0"/>
                            </a:solidFill>
                            <a:latin typeface="Cambria Math" panose="02040503050406030204" pitchFamily="18" charset="0"/>
                          </a:rPr>
                        </m:ctrlPr>
                      </m:sSupPr>
                      <m:e>
                        <m:r>
                          <a:rPr lang="en-US" b="1" i="1">
                            <a:solidFill>
                              <a:srgbClr val="0070C0"/>
                            </a:solidFill>
                            <a:latin typeface="Cambria Math"/>
                          </a:rPr>
                          <m:t>𝒓</m:t>
                        </m:r>
                      </m:e>
                      <m:sup>
                        <m:r>
                          <a:rPr lang="en-US" b="1" i="1">
                            <a:solidFill>
                              <a:srgbClr val="0070C0"/>
                            </a:solidFill>
                            <a:latin typeface="Cambria Math"/>
                          </a:rPr>
                          <m:t>∗</m:t>
                        </m:r>
                      </m:sup>
                    </m:sSup>
                    <m:r>
                      <m:rPr>
                        <m:nor/>
                      </m:rPr>
                      <a:rPr lang="en-US" dirty="0"/>
                      <m:t>(</m:t>
                    </m:r>
                    <m:r>
                      <m:rPr>
                        <m:nor/>
                      </m:rPr>
                      <a:rPr lang="en-US" dirty="0"/>
                      <m:t>x</m:t>
                    </m:r>
                    <m:r>
                      <m:rPr>
                        <m:nor/>
                      </m:rPr>
                      <a:rPr lang="en-US" dirty="0"/>
                      <m:t>)</m:t>
                    </m:r>
                  </m:oMath>
                </a14:m>
                <a:r>
                  <a:rPr lang="en-US" dirty="0"/>
                  <a:t>)  )                                                        </a:t>
                </a:r>
              </a:p>
            </p:txBody>
          </p:sp>
        </mc:Choice>
        <mc:Fallback xmlns="">
          <p:sp>
            <p:nvSpPr>
              <p:cNvPr id="91" name="TextBox 90"/>
              <p:cNvSpPr txBox="1">
                <a:spLocks noRot="1" noChangeAspect="1" noMove="1" noResize="1" noEditPoints="1" noAdjustHandles="1" noChangeArrowheads="1" noChangeShapeType="1" noTextEdit="1"/>
              </p:cNvSpPr>
              <p:nvPr/>
            </p:nvSpPr>
            <p:spPr>
              <a:xfrm>
                <a:off x="2209800" y="4812268"/>
                <a:ext cx="6668620" cy="369332"/>
              </a:xfrm>
              <a:prstGeom prst="rect">
                <a:avLst/>
              </a:prstGeom>
              <a:blipFill rotWithShape="1">
                <a:blip r:embed="rId11"/>
                <a:stretch>
                  <a:fillRect t="-8197" r="-73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5029200" y="6260068"/>
                <a:ext cx="630301" cy="369332"/>
              </a:xfrm>
              <a:prstGeom prst="rect">
                <a:avLst/>
              </a:prstGeom>
              <a:solidFill>
                <a:schemeClr val="bg2"/>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a:rPr>
                        <m:t>≥</m:t>
                      </m:r>
                      <m:r>
                        <a:rPr lang="en-US" b="1" i="1" smtClean="0">
                          <a:solidFill>
                            <a:srgbClr val="0070C0"/>
                          </a:solidFill>
                          <a:latin typeface="Cambria Math"/>
                        </a:rPr>
                        <m:t>𝟎</m:t>
                      </m:r>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5029200" y="6260068"/>
                <a:ext cx="630301" cy="369332"/>
              </a:xfrm>
              <a:prstGeom prst="rect">
                <a:avLst/>
              </a:prstGeom>
              <a:blipFill rotWithShape="1">
                <a:blip r:embed="rId12"/>
                <a:stretch>
                  <a:fillRect t="-8197" r="-10680" b="-24590"/>
                </a:stretch>
              </a:blipFill>
            </p:spPr>
            <p:txBody>
              <a:bodyPr/>
              <a:lstStyle/>
              <a:p>
                <a:r>
                  <a:rPr lang="en-US">
                    <a:noFill/>
                  </a:rPr>
                  <a:t> </a:t>
                </a:r>
              </a:p>
            </p:txBody>
          </p:sp>
        </mc:Fallback>
      </mc:AlternateContent>
    </p:spTree>
    <p:extLst>
      <p:ext uri="{BB962C8B-B14F-4D97-AF65-F5344CB8AC3E}">
        <p14:creationId xmlns:p14="http://schemas.microsoft.com/office/powerpoint/2010/main" val="211784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2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
                                        </p:tgtEl>
                                        <p:attrNameLst>
                                          <p:attrName>style.visibility</p:attrName>
                                        </p:attrNameLst>
                                      </p:cBhvr>
                                      <p:to>
                                        <p:strVal val="visible"/>
                                      </p:to>
                                    </p:set>
                                    <p:animEffect transition="in" filter="wipe(left)">
                                      <p:cBhvr>
                                        <p:cTn id="17" dur="500"/>
                                        <p:tgtEl>
                                          <p:spTgt spid="8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2" end="12"/>
                                            </p:txEl>
                                          </p:spTgt>
                                        </p:tgtEl>
                                        <p:attrNameLst>
                                          <p:attrName>style.visibility</p:attrName>
                                        </p:attrNameLst>
                                      </p:cBhvr>
                                      <p:to>
                                        <p:strVal val="visible"/>
                                      </p:to>
                                    </p:set>
                                    <p:animEffect transition="in" filter="fade">
                                      <p:cBhvr>
                                        <p:cTn id="22" dur="500"/>
                                        <p:tgtEl>
                                          <p:spTgt spid="3">
                                            <p:txEl>
                                              <p:pRg st="12" end="1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wipe(left)">
                                      <p:cBhvr>
                                        <p:cTn id="27" dur="500"/>
                                        <p:tgtEl>
                                          <p:spTgt spid="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3" end="13"/>
                                            </p:txEl>
                                          </p:spTgt>
                                        </p:tgtEl>
                                        <p:attrNameLst>
                                          <p:attrName>style.visibility</p:attrName>
                                        </p:attrNameLst>
                                      </p:cBhvr>
                                      <p:to>
                                        <p:strVal val="visible"/>
                                      </p:to>
                                    </p:set>
                                    <p:animEffect transition="in" filter="fade">
                                      <p:cBhvr>
                                        <p:cTn id="32" dur="500"/>
                                        <p:tgtEl>
                                          <p:spTgt spid="3">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fade">
                                      <p:cBhvr>
                                        <p:cTn id="37" dur="500"/>
                                        <p:tgtEl>
                                          <p:spTgt spid="9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4"/>
                                        </p:tgtEl>
                                        <p:attrNameLst>
                                          <p:attrName>style.visibility</p:attrName>
                                        </p:attrNameLst>
                                      </p:cBhvr>
                                      <p:to>
                                        <p:strVal val="visible"/>
                                      </p:to>
                                    </p:set>
                                    <p:animEffect transition="in" filter="wipe(left)">
                                      <p:cBhvr>
                                        <p:cTn id="42" dur="500"/>
                                        <p:tgtEl>
                                          <p:spTgt spid="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wipe(left)">
                                      <p:cBhvr>
                                        <p:cTn id="52" dur="500"/>
                                        <p:tgtEl>
                                          <p:spTgt spid="77"/>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randombar(horizontal)">
                                      <p:cBhvr>
                                        <p:cTn id="5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6" grpId="0" animBg="1"/>
      <p:bldP spid="88" grpId="0" animBg="1"/>
      <p:bldP spid="89" grpId="0" animBg="1"/>
      <p:bldP spid="90" grpId="0" animBg="1"/>
      <p:bldP spid="91" grpId="0" animBg="1"/>
      <p:bldP spid="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sz="3200" b="1" dirty="0"/>
                  <a:t>Amortized cost of </a:t>
                </a:r>
                <a14:m>
                  <m:oMath xmlns:m="http://schemas.openxmlformats.org/officeDocument/2006/math">
                    <m:r>
                      <a:rPr lang="en-US" sz="3200" b="1" i="1" smtClean="0">
                        <a:solidFill>
                          <a:srgbClr val="0070C0"/>
                        </a:solidFill>
                        <a:latin typeface="Cambria Math"/>
                      </a:rPr>
                      <m:t>𝒊</m:t>
                    </m:r>
                  </m:oMath>
                </a14:m>
                <a:r>
                  <a:rPr lang="en-US" sz="3200" b="1" dirty="0" err="1"/>
                  <a:t>th</a:t>
                </a:r>
                <a:r>
                  <a:rPr lang="en-US" sz="3200" b="1" dirty="0"/>
                  <a:t> query operation by </a:t>
                </a:r>
                <a:r>
                  <a:rPr lang="en-US" sz="3200" b="1" dirty="0">
                    <a:solidFill>
                      <a:srgbClr val="7030A0"/>
                    </a:solidFill>
                  </a:rPr>
                  <a:t>MTF</a:t>
                </a:r>
                <a:br>
                  <a:rPr lang="en-US" sz="3200" b="1" dirty="0"/>
                </a:br>
                <a:endParaRPr lang="en-US" sz="3200" b="1"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t="-3191" r="-1111" b="-138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143000"/>
                <a:ext cx="8610600" cy="4983163"/>
              </a:xfrm>
            </p:spPr>
            <p:txBody>
              <a:bodyPr/>
              <a:lstStyle/>
              <a:p>
                <a:pPr marL="0" indent="0" algn="ctr">
                  <a:buNone/>
                </a:pPr>
                <a:r>
                  <a:rPr lang="en-US" sz="2000" dirty="0"/>
                  <a:t>Let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be </a:t>
                </a:r>
                <a:r>
                  <a:rPr lang="en-US" sz="2000" b="1" dirty="0">
                    <a:solidFill>
                      <a:srgbClr val="C00000"/>
                    </a:solidFill>
                  </a:rPr>
                  <a:t>Search</a:t>
                </a:r>
                <a:r>
                  <a:rPr lang="en-US" sz="2000" dirty="0"/>
                  <a:t>(x)</a:t>
                </a:r>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lgn="ctr">
                  <a:buNone/>
                </a:pPr>
                <a:endParaRPr lang="en-US" sz="2000" dirty="0"/>
              </a:p>
              <a:p>
                <a:pPr marL="0" indent="0">
                  <a:buNone/>
                </a:pPr>
                <a14:m>
                  <m:oMath xmlns:m="http://schemas.openxmlformats.org/officeDocument/2006/math">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oMath>
                </a14:m>
                <a:r>
                  <a:rPr lang="en-US" sz="2000" dirty="0"/>
                  <a:t>) </a:t>
                </a:r>
                <a14:m>
                  <m:oMath xmlns:m="http://schemas.openxmlformats.org/officeDocument/2006/math">
                    <m:r>
                      <a:rPr lang="en-US" sz="2000" b="1" i="1" dirty="0" smtClean="0">
                        <a:solidFill>
                          <a:schemeClr val="tx1"/>
                        </a:solidFill>
                        <a:latin typeface="Cambria Math"/>
                      </a:rPr>
                      <m:t>− </m:t>
                    </m:r>
                    <m:r>
                      <a:rPr lang="en-US" sz="2000">
                        <a:solidFill>
                          <a:srgbClr val="C00000"/>
                        </a:solidFill>
                        <a:latin typeface="Cambria Math"/>
                      </a:rPr>
                      <m:t>𝝓</m:t>
                    </m:r>
                  </m:oMath>
                </a14:m>
                <a:r>
                  <a:rPr lang="en-US" sz="2000" dirty="0"/>
                  <a:t>(</a:t>
                </a:r>
                <a14:m>
                  <m:oMath xmlns:m="http://schemas.openxmlformats.org/officeDocument/2006/math">
                    <m:r>
                      <a:rPr lang="en-US" sz="2000" b="1" i="1" dirty="0">
                        <a:solidFill>
                          <a:srgbClr val="0070C0"/>
                        </a:solidFill>
                        <a:latin typeface="Cambria Math"/>
                      </a:rPr>
                      <m:t>𝒊</m:t>
                    </m:r>
                    <m:r>
                      <a:rPr lang="en-US" sz="2000" b="1" i="1" dirty="0" smtClean="0">
                        <a:solidFill>
                          <a:srgbClr val="0070C0"/>
                        </a:solidFill>
                        <a:latin typeface="Cambria Math"/>
                      </a:rPr>
                      <m:t>−</m:t>
                    </m:r>
                    <m:r>
                      <a:rPr lang="en-US" sz="2000" b="1" i="1" dirty="0" smtClean="0">
                        <a:solidFill>
                          <a:srgbClr val="0070C0"/>
                        </a:solidFill>
                        <a:latin typeface="Cambria Math"/>
                      </a:rPr>
                      <m:t>𝟏</m:t>
                    </m:r>
                  </m:oMath>
                </a14:m>
                <a:r>
                  <a:rPr lang="en-US" sz="2000" dirty="0"/>
                  <a:t>) =   </a:t>
                </a:r>
                <a:r>
                  <a:rPr lang="en-US" sz="2000" b="1" dirty="0">
                    <a:solidFill>
                      <a:srgbClr val="FF0000"/>
                    </a:solidFill>
                  </a:rPr>
                  <a:t>?</a:t>
                </a:r>
                <a:endParaRPr lang="en-US" sz="2000" b="1" dirty="0">
                  <a:solidFill>
                    <a:srgbClr val="FF0000"/>
                  </a:solidFill>
                  <a:latin typeface="Cambria Math"/>
                </a:endParaRPr>
              </a:p>
              <a:p>
                <a:pPr marL="0" indent="0">
                  <a:buNone/>
                </a:pPr>
                <a:r>
                  <a:rPr lang="en-US" sz="2000" dirty="0"/>
                  <a:t>Actual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by </a:t>
                </a:r>
                <a:r>
                  <a:rPr lang="en-US" sz="2000" b="1" dirty="0">
                    <a:solidFill>
                      <a:srgbClr val="7030A0"/>
                    </a:solidFill>
                  </a:rPr>
                  <a:t>MTF </a:t>
                </a:r>
                <a:r>
                  <a:rPr lang="en-US" sz="2000" dirty="0"/>
                  <a:t>= </a:t>
                </a:r>
                <a14:m>
                  <m:oMath xmlns:m="http://schemas.openxmlformats.org/officeDocument/2006/math">
                    <m:r>
                      <a:rPr lang="en-US" sz="2000" b="1" i="0" smtClean="0">
                        <a:solidFill>
                          <a:srgbClr val="0070C0"/>
                        </a:solidFill>
                        <a:latin typeface="Cambria Math"/>
                      </a:rPr>
                      <m:t>𝟐</m:t>
                    </m:r>
                    <m:r>
                      <a:rPr lang="en-US" sz="2000" b="1" i="1" smtClean="0">
                        <a:solidFill>
                          <a:srgbClr val="0070C0"/>
                        </a:solidFill>
                        <a:latin typeface="Cambria Math"/>
                      </a:rPr>
                      <m:t>𝒓</m:t>
                    </m:r>
                  </m:oMath>
                </a14:m>
                <a:r>
                  <a:rPr lang="en-US" sz="2000" dirty="0"/>
                  <a:t>(x)</a:t>
                </a:r>
                <a14:m>
                  <m:oMath xmlns:m="http://schemas.openxmlformats.org/officeDocument/2006/math">
                    <m:r>
                      <a:rPr lang="en-US" sz="2000" b="1" i="1" dirty="0" smtClean="0">
                        <a:solidFill>
                          <a:schemeClr val="tx1"/>
                        </a:solidFill>
                        <a:latin typeface="Cambria Math"/>
                      </a:rPr>
                      <m:t>−</m:t>
                    </m:r>
                    <m:r>
                      <a:rPr lang="en-US" sz="2000" b="1" i="1" dirty="0">
                        <a:solidFill>
                          <a:srgbClr val="0070C0"/>
                        </a:solidFill>
                        <a:latin typeface="Cambria Math"/>
                      </a:rPr>
                      <m:t>𝟏</m:t>
                    </m:r>
                  </m:oMath>
                </a14:m>
                <a:endParaRPr lang="en-US" sz="2000" dirty="0">
                  <a:solidFill>
                    <a:srgbClr val="FF0000"/>
                  </a:solidFill>
                  <a:latin typeface="Cambria Math"/>
                </a:endParaRPr>
              </a:p>
              <a:p>
                <a:pPr marL="0" indent="0">
                  <a:buNone/>
                </a:pPr>
                <a:r>
                  <a:rPr lang="en-US" sz="2000" dirty="0"/>
                  <a:t>Amortized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by </a:t>
                </a:r>
                <a:r>
                  <a:rPr lang="en-US" sz="2000" b="1" dirty="0">
                    <a:solidFill>
                      <a:srgbClr val="7030A0"/>
                    </a:solidFill>
                  </a:rPr>
                  <a:t>MTF </a:t>
                </a:r>
                <a:r>
                  <a:rPr lang="en-US" sz="2000" dirty="0"/>
                  <a:t> </a:t>
                </a:r>
                <a14:m>
                  <m:oMath xmlns:m="http://schemas.openxmlformats.org/officeDocument/2006/math">
                    <m:r>
                      <a:rPr lang="en-US" sz="2000" b="0" i="1" smtClean="0">
                        <a:solidFill>
                          <a:schemeClr val="tx1"/>
                        </a:solidFill>
                        <a:latin typeface="Cambria Math"/>
                      </a:rPr>
                      <m:t>≤</m:t>
                    </m:r>
                    <m:r>
                      <a:rPr lang="en-US" sz="2000" b="1" i="1" smtClean="0">
                        <a:solidFill>
                          <a:srgbClr val="0070C0"/>
                        </a:solidFill>
                        <a:latin typeface="Cambria Math"/>
                      </a:rPr>
                      <m:t>𝟒</m:t>
                    </m:r>
                    <m:sSup>
                      <m:sSupPr>
                        <m:ctrlPr>
                          <a:rPr lang="en-US" sz="2000" b="1" i="1" smtClean="0">
                            <a:solidFill>
                              <a:srgbClr val="0070C0"/>
                            </a:solidFill>
                            <a:latin typeface="Cambria Math" panose="02040503050406030204" pitchFamily="18" charset="0"/>
                          </a:rPr>
                        </m:ctrlPr>
                      </m:sSupPr>
                      <m:e>
                        <m:r>
                          <a:rPr lang="en-US" sz="2000" b="1" i="1">
                            <a:solidFill>
                              <a:srgbClr val="0070C0"/>
                            </a:solidFill>
                            <a:latin typeface="Cambria Math"/>
                          </a:rPr>
                          <m:t>𝒓</m:t>
                        </m:r>
                      </m:e>
                      <m:sup>
                        <m:r>
                          <a:rPr lang="en-US" sz="2000" b="1" i="1" smtClean="0">
                            <a:solidFill>
                              <a:srgbClr val="0070C0"/>
                            </a:solidFill>
                            <a:latin typeface="Cambria Math"/>
                          </a:rPr>
                          <m:t>∗</m:t>
                        </m:r>
                      </m:sup>
                    </m:sSup>
                  </m:oMath>
                </a14:m>
                <a:r>
                  <a:rPr lang="en-US" sz="2000" dirty="0"/>
                  <a:t>(x)</a:t>
                </a:r>
                <a14:m>
                  <m:oMath xmlns:m="http://schemas.openxmlformats.org/officeDocument/2006/math">
                    <m:r>
                      <a:rPr lang="en-US" sz="2000" b="0" i="0" dirty="0" smtClean="0">
                        <a:solidFill>
                          <a:srgbClr val="0070C0"/>
                        </a:solidFill>
                        <a:latin typeface="Cambria Math"/>
                      </a:rPr>
                      <m:t>+</m:t>
                    </m:r>
                    <m:r>
                      <a:rPr lang="en-US" sz="2000" b="1" i="1" dirty="0" smtClean="0">
                        <a:solidFill>
                          <a:srgbClr val="0070C0"/>
                        </a:solidFill>
                        <a:latin typeface="Cambria Math"/>
                      </a:rPr>
                      <m:t>𝟐</m:t>
                    </m:r>
                    <m:sSub>
                      <m:sSubPr>
                        <m:ctrlPr>
                          <a:rPr lang="en-US" sz="2000" b="1" i="1" dirty="0" smtClean="0">
                            <a:solidFill>
                              <a:srgbClr val="0070C0"/>
                            </a:solidFill>
                            <a:latin typeface="Cambria Math" panose="02040503050406030204" pitchFamily="18" charset="0"/>
                          </a:rPr>
                        </m:ctrlPr>
                      </m:sSubPr>
                      <m:e>
                        <m:r>
                          <a:rPr lang="en-US" sz="2000" b="1" i="1" dirty="0" smtClean="0">
                            <a:solidFill>
                              <a:srgbClr val="0070C0"/>
                            </a:solidFill>
                            <a:latin typeface="Cambria Math"/>
                          </a:rPr>
                          <m:t>𝒕</m:t>
                        </m:r>
                      </m:e>
                      <m:sub>
                        <m:r>
                          <a:rPr lang="en-US" sz="2000" b="1" i="1" dirty="0" smtClean="0">
                            <a:solidFill>
                              <a:srgbClr val="0070C0"/>
                            </a:solidFill>
                            <a:latin typeface="Cambria Math"/>
                          </a:rPr>
                          <m:t>𝒊</m:t>
                        </m:r>
                      </m:sub>
                    </m:sSub>
                    <m:r>
                      <a:rPr lang="en-US" sz="2000" b="1" i="1" dirty="0">
                        <a:solidFill>
                          <a:srgbClr val="0070C0"/>
                        </a:solidFill>
                        <a:latin typeface="Cambria Math"/>
                      </a:rPr>
                      <m:t>−</m:t>
                    </m:r>
                    <m:r>
                      <a:rPr lang="en-US" sz="2000" b="1" i="1" dirty="0" smtClean="0">
                        <a:solidFill>
                          <a:srgbClr val="0070C0"/>
                        </a:solidFill>
                        <a:latin typeface="Cambria Math"/>
                      </a:rPr>
                      <m:t>𝟑</m:t>
                    </m:r>
                  </m:oMath>
                </a14:m>
                <a:endParaRPr lang="en-US" sz="2000" dirty="0">
                  <a:solidFill>
                    <a:srgbClr val="FF0000"/>
                  </a:solidFill>
                  <a:latin typeface="Cambria Math"/>
                </a:endParaRPr>
              </a:p>
              <a:p>
                <a:pPr marL="0" indent="0">
                  <a:buNone/>
                </a:pPr>
                <a:r>
                  <a:rPr lang="en-US" sz="2000" dirty="0"/>
                  <a:t>			 </a:t>
                </a:r>
                <a14:m>
                  <m:oMath xmlns:m="http://schemas.openxmlformats.org/officeDocument/2006/math">
                    <m:r>
                      <a:rPr lang="en-US" sz="2000" b="1" i="1">
                        <a:latin typeface="Cambria Math"/>
                      </a:rPr>
                      <m:t>≤ </m:t>
                    </m:r>
                  </m:oMath>
                </a14:m>
                <a:r>
                  <a:rPr lang="en-US" sz="2000" b="1" dirty="0">
                    <a:solidFill>
                      <a:srgbClr val="0070C0"/>
                    </a:solidFill>
                  </a:rPr>
                  <a:t>4</a:t>
                </a:r>
                <a:r>
                  <a:rPr lang="en-US" sz="2000" dirty="0"/>
                  <a:t> (Actual cost of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by </a:t>
                </a:r>
                <a:r>
                  <a:rPr lang="en-US" sz="2000" b="1" dirty="0">
                    <a:solidFill>
                      <a:srgbClr val="7030A0"/>
                    </a:solidFill>
                  </a:rPr>
                  <a:t>OPT</a:t>
                </a: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143000"/>
                <a:ext cx="8610600" cy="4983163"/>
              </a:xfrm>
              <a:blipFill rotWithShape="1">
                <a:blip r:embed="rId3"/>
                <a:stretch>
                  <a:fillRect l="-708" t="-612" b="-55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21</a:t>
            </a:fld>
            <a:endParaRPr lang="en-US"/>
          </a:p>
        </p:txBody>
      </p:sp>
      <p:cxnSp>
        <p:nvCxnSpPr>
          <p:cNvPr id="26" name="Straight Arrow Connector 25"/>
          <p:cNvCxnSpPr/>
          <p:nvPr/>
        </p:nvCxnSpPr>
        <p:spPr>
          <a:xfrm>
            <a:off x="7772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47637" y="1916668"/>
            <a:ext cx="8639163" cy="978932"/>
            <a:chOff x="47637" y="1916668"/>
            <a:chExt cx="8639163" cy="978932"/>
          </a:xfrm>
        </p:grpSpPr>
        <p:grpSp>
          <p:nvGrpSpPr>
            <p:cNvPr id="28" name="Group 27"/>
            <p:cNvGrpSpPr/>
            <p:nvPr/>
          </p:nvGrpSpPr>
          <p:grpSpPr>
            <a:xfrm>
              <a:off x="1600200" y="2438400"/>
              <a:ext cx="7086600" cy="381000"/>
              <a:chOff x="1600200" y="2438400"/>
              <a:chExt cx="7086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8006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2" name="Group 31"/>
            <p:cNvGrpSpPr/>
            <p:nvPr/>
          </p:nvGrpSpPr>
          <p:grpSpPr>
            <a:xfrm>
              <a:off x="47637" y="1916668"/>
              <a:ext cx="1552563" cy="674132"/>
              <a:chOff x="47637" y="1916668"/>
              <a:chExt cx="1552563" cy="674132"/>
            </a:xfrm>
          </p:grpSpPr>
          <p:cxnSp>
            <p:nvCxnSpPr>
              <p:cNvPr id="30" name="Curved Connector 29"/>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8" name="TextBox 7"/>
            <p:cNvSpPr txBox="1"/>
            <p:nvPr/>
          </p:nvSpPr>
          <p:spPr>
            <a:xfrm>
              <a:off x="7162800" y="2187714"/>
              <a:ext cx="538930" cy="707886"/>
            </a:xfrm>
            <a:prstGeom prst="rect">
              <a:avLst/>
            </a:prstGeom>
            <a:noFill/>
          </p:spPr>
          <p:txBody>
            <a:bodyPr wrap="none" rtlCol="0">
              <a:spAutoFit/>
            </a:bodyPr>
            <a:lstStyle/>
            <a:p>
              <a:r>
                <a:rPr lang="en-US" sz="4000" dirty="0"/>
                <a:t>…</a:t>
              </a:r>
            </a:p>
          </p:txBody>
        </p:sp>
        <p:sp>
          <p:nvSpPr>
            <p:cNvPr id="29" name="TextBox 28"/>
            <p:cNvSpPr txBox="1"/>
            <p:nvPr/>
          </p:nvSpPr>
          <p:spPr>
            <a:xfrm>
              <a:off x="3880670" y="2187714"/>
              <a:ext cx="538930" cy="707886"/>
            </a:xfrm>
            <a:prstGeom prst="rect">
              <a:avLst/>
            </a:prstGeom>
            <a:noFill/>
          </p:spPr>
          <p:txBody>
            <a:bodyPr wrap="none" rtlCol="0">
              <a:spAutoFit/>
            </a:bodyPr>
            <a:lstStyle/>
            <a:p>
              <a:r>
                <a:rPr lang="en-US" sz="4000" dirty="0"/>
                <a:t>…</a:t>
              </a:r>
            </a:p>
          </p:txBody>
        </p:sp>
      </p:grpSp>
      <p:sp>
        <p:nvSpPr>
          <p:cNvPr id="23" name="TextBox 22"/>
          <p:cNvSpPr txBox="1"/>
          <p:nvPr/>
        </p:nvSpPr>
        <p:spPr>
          <a:xfrm>
            <a:off x="7924800" y="1840468"/>
            <a:ext cx="94032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MTF</a:t>
            </a:r>
            <a:r>
              <a:rPr lang="en-US" b="1" dirty="0"/>
              <a:t> list</a:t>
            </a:r>
            <a:endParaRPr lang="en-US" dirty="0"/>
          </a:p>
        </p:txBody>
      </p:sp>
      <p:grpSp>
        <p:nvGrpSpPr>
          <p:cNvPr id="25" name="Group 24"/>
          <p:cNvGrpSpPr/>
          <p:nvPr/>
        </p:nvGrpSpPr>
        <p:grpSpPr>
          <a:xfrm>
            <a:off x="47637" y="3440668"/>
            <a:ext cx="8639163" cy="978932"/>
            <a:chOff x="47637" y="3440668"/>
            <a:chExt cx="8639163" cy="978932"/>
          </a:xfrm>
        </p:grpSpPr>
        <p:grpSp>
          <p:nvGrpSpPr>
            <p:cNvPr id="33" name="Group 32"/>
            <p:cNvGrpSpPr/>
            <p:nvPr/>
          </p:nvGrpSpPr>
          <p:grpSpPr>
            <a:xfrm>
              <a:off x="47637" y="3440668"/>
              <a:ext cx="8639163" cy="978932"/>
              <a:chOff x="47637" y="1916668"/>
              <a:chExt cx="8639163" cy="978932"/>
            </a:xfrm>
          </p:grpSpPr>
          <p:grpSp>
            <p:nvGrpSpPr>
              <p:cNvPr id="34" name="Group 33"/>
              <p:cNvGrpSpPr/>
              <p:nvPr/>
            </p:nvGrpSpPr>
            <p:grpSpPr>
              <a:xfrm>
                <a:off x="1600200" y="2438400"/>
                <a:ext cx="7086600" cy="381000"/>
                <a:chOff x="1600200" y="2438400"/>
                <a:chExt cx="7086600" cy="381000"/>
              </a:xfrm>
            </p:grpSpPr>
            <p:grpSp>
              <p:nvGrpSpPr>
                <p:cNvPr id="40" name="Group 39"/>
                <p:cNvGrpSpPr/>
                <p:nvPr/>
              </p:nvGrpSpPr>
              <p:grpSpPr>
                <a:xfrm>
                  <a:off x="1600200" y="2438400"/>
                  <a:ext cx="914400" cy="381000"/>
                  <a:chOff x="1600200" y="2438400"/>
                  <a:chExt cx="914400" cy="381000"/>
                </a:xfrm>
              </p:grpSpPr>
              <p:sp>
                <p:nvSpPr>
                  <p:cNvPr id="48" name="Rounded Rectangle 47"/>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Arrow Connector 48"/>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p:nvGrpSpPr>
              <p:grpSpPr>
                <a:xfrm>
                  <a:off x="3200400" y="2438400"/>
                  <a:ext cx="1371600" cy="381000"/>
                  <a:chOff x="-457200" y="2438400"/>
                  <a:chExt cx="1371600" cy="381000"/>
                </a:xfrm>
              </p:grpSpPr>
              <p:cxnSp>
                <p:nvCxnSpPr>
                  <p:cNvPr id="45" name="Straight Arrow Connector 44"/>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47" name="Straight Arrow Connector 46"/>
                  <p:cNvCxnSpPr/>
                  <p:nvPr/>
                </p:nvCxnSpPr>
                <p:spPr>
                  <a:xfrm>
                    <a:off x="4572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43" name="Rounded Rectangle 42"/>
                <p:cNvSpPr/>
                <p:nvPr/>
              </p:nvSpPr>
              <p:spPr>
                <a:xfrm>
                  <a:off x="8229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p:cNvGrpSpPr/>
              <p:nvPr/>
            </p:nvGrpSpPr>
            <p:grpSpPr>
              <a:xfrm>
                <a:off x="47637" y="1916668"/>
                <a:ext cx="1552563" cy="674132"/>
                <a:chOff x="47637" y="1916668"/>
                <a:chExt cx="1552563" cy="674132"/>
              </a:xfrm>
            </p:grpSpPr>
            <p:cxnSp>
              <p:nvCxnSpPr>
                <p:cNvPr id="38" name="Curved Connector 37"/>
                <p:cNvCxnSpPr/>
                <p:nvPr/>
              </p:nvCxnSpPr>
              <p:spPr>
                <a:xfrm>
                  <a:off x="685800" y="2133600"/>
                  <a:ext cx="914400" cy="457200"/>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7637" y="1916668"/>
                  <a:ext cx="666273" cy="338554"/>
                </a:xfrm>
                <a:prstGeom prst="rect">
                  <a:avLst/>
                </a:prstGeom>
                <a:noFill/>
              </p:spPr>
              <p:txBody>
                <a:bodyPr wrap="none" rtlCol="0">
                  <a:spAutoFit/>
                </a:bodyPr>
                <a:lstStyle/>
                <a:p>
                  <a:r>
                    <a:rPr lang="en-US" sz="1600" b="1" dirty="0"/>
                    <a:t>HEAD</a:t>
                  </a:r>
                </a:p>
              </p:txBody>
            </p:sp>
          </p:grpSp>
          <p:sp>
            <p:nvSpPr>
              <p:cNvPr id="36" name="TextBox 35"/>
              <p:cNvSpPr txBox="1"/>
              <p:nvPr/>
            </p:nvSpPr>
            <p:spPr>
              <a:xfrm>
                <a:off x="5709470" y="2187714"/>
                <a:ext cx="538930" cy="707886"/>
              </a:xfrm>
              <a:prstGeom prst="rect">
                <a:avLst/>
              </a:prstGeom>
              <a:noFill/>
            </p:spPr>
            <p:txBody>
              <a:bodyPr wrap="none" rtlCol="0">
                <a:spAutoFit/>
              </a:bodyPr>
              <a:lstStyle/>
              <a:p>
                <a:r>
                  <a:rPr lang="en-US" sz="4000" dirty="0"/>
                  <a:t>…</a:t>
                </a:r>
              </a:p>
            </p:txBody>
          </p:sp>
          <p:sp>
            <p:nvSpPr>
              <p:cNvPr id="37" name="TextBox 36"/>
              <p:cNvSpPr txBox="1"/>
              <p:nvPr/>
            </p:nvSpPr>
            <p:spPr>
              <a:xfrm>
                <a:off x="2514600" y="2187714"/>
                <a:ext cx="538930" cy="707886"/>
              </a:xfrm>
              <a:prstGeom prst="rect">
                <a:avLst/>
              </a:prstGeom>
              <a:noFill/>
            </p:spPr>
            <p:txBody>
              <a:bodyPr wrap="none" rtlCol="0">
                <a:spAutoFit/>
              </a:bodyPr>
              <a:lstStyle/>
              <a:p>
                <a:r>
                  <a:rPr lang="en-US" sz="4000" dirty="0"/>
                  <a:t>…</a:t>
                </a:r>
              </a:p>
            </p:txBody>
          </p:sp>
        </p:grpSp>
        <p:cxnSp>
          <p:nvCxnSpPr>
            <p:cNvPr id="52" name="Straight Arrow Connector 51"/>
            <p:cNvCxnSpPr/>
            <p:nvPr/>
          </p:nvCxnSpPr>
          <p:spPr>
            <a:xfrm>
              <a:off x="7772400" y="4191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53" name="TextBox 52"/>
          <p:cNvSpPr txBox="1"/>
          <p:nvPr/>
        </p:nvSpPr>
        <p:spPr>
          <a:xfrm>
            <a:off x="8004638" y="3440668"/>
            <a:ext cx="910762" cy="369332"/>
          </a:xfrm>
          <a:prstGeom prst="rect">
            <a:avLst/>
          </a:prstGeom>
          <a:solidFill>
            <a:schemeClr val="accent1">
              <a:lumMod val="40000"/>
              <a:lumOff val="60000"/>
            </a:schemeClr>
          </a:solidFill>
        </p:spPr>
        <p:txBody>
          <a:bodyPr wrap="none" rtlCol="0">
            <a:spAutoFit/>
          </a:bodyPr>
          <a:lstStyle/>
          <a:p>
            <a:r>
              <a:rPr lang="en-US" b="1" dirty="0">
                <a:solidFill>
                  <a:srgbClr val="7030A0"/>
                </a:solidFill>
              </a:rPr>
              <a:t>OPT</a:t>
            </a:r>
            <a:r>
              <a:rPr lang="en-US" b="1" dirty="0"/>
              <a:t> list</a:t>
            </a:r>
            <a:endParaRPr lang="en-US" dirty="0"/>
          </a:p>
        </p:txBody>
      </p:sp>
      <p:grpSp>
        <p:nvGrpSpPr>
          <p:cNvPr id="71" name="Group 70"/>
          <p:cNvGrpSpPr/>
          <p:nvPr/>
        </p:nvGrpSpPr>
        <p:grpSpPr>
          <a:xfrm>
            <a:off x="1676400" y="1853625"/>
            <a:ext cx="4953000" cy="584775"/>
            <a:chOff x="1676400" y="1734979"/>
            <a:chExt cx="4953000" cy="584775"/>
          </a:xfrm>
        </p:grpSpPr>
        <p:sp>
          <p:nvSpPr>
            <p:cNvPr id="27" name="TextBox 26"/>
            <p:cNvSpPr txBox="1"/>
            <p:nvPr/>
          </p:nvSpPr>
          <p:spPr>
            <a:xfrm>
              <a:off x="1676400" y="1981200"/>
              <a:ext cx="288862" cy="338554"/>
            </a:xfrm>
            <a:prstGeom prst="rect">
              <a:avLst/>
            </a:prstGeom>
            <a:noFill/>
          </p:spPr>
          <p:txBody>
            <a:bodyPr wrap="none" rtlCol="0">
              <a:spAutoFit/>
            </a:bodyPr>
            <a:lstStyle/>
            <a:p>
              <a:r>
                <a:rPr lang="en-US" sz="1600" b="1" dirty="0">
                  <a:solidFill>
                    <a:srgbClr val="0070C0"/>
                  </a:solidFill>
                </a:rPr>
                <a:t>1</a:t>
              </a:r>
            </a:p>
          </p:txBody>
        </p:sp>
        <p:sp>
          <p:nvSpPr>
            <p:cNvPr id="54" name="TextBox 53"/>
            <p:cNvSpPr txBox="1"/>
            <p:nvPr/>
          </p:nvSpPr>
          <p:spPr>
            <a:xfrm>
              <a:off x="2530538" y="1947446"/>
              <a:ext cx="288862" cy="338554"/>
            </a:xfrm>
            <a:prstGeom prst="rect">
              <a:avLst/>
            </a:prstGeom>
            <a:noFill/>
          </p:spPr>
          <p:txBody>
            <a:bodyPr wrap="none" rtlCol="0">
              <a:spAutoFit/>
            </a:bodyPr>
            <a:lstStyle/>
            <a:p>
              <a:r>
                <a:rPr lang="en-US" sz="1600" b="1" dirty="0">
                  <a:solidFill>
                    <a:srgbClr val="0070C0"/>
                  </a:solidFill>
                </a:rPr>
                <a:t>2</a:t>
              </a:r>
            </a:p>
          </p:txBody>
        </p:sp>
        <mc:AlternateContent xmlns:mc="http://schemas.openxmlformats.org/markup-compatibility/2006" xmlns:a14="http://schemas.microsoft.com/office/drawing/2010/main">
          <mc:Choice Requires="a14">
            <p:sp>
              <p:nvSpPr>
                <p:cNvPr id="55" name="TextBox 54"/>
                <p:cNvSpPr txBox="1"/>
                <p:nvPr/>
              </p:nvSpPr>
              <p:spPr>
                <a:xfrm>
                  <a:off x="6120927" y="1947446"/>
                  <a:ext cx="50847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endParaRPr lang="en-US" sz="1600"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6120927" y="1947446"/>
                  <a:ext cx="508473" cy="338554"/>
                </a:xfrm>
                <a:prstGeom prst="rect">
                  <a:avLst/>
                </a:prstGeom>
                <a:blipFill rotWithShape="1">
                  <a:blip r:embed="rId4"/>
                  <a:stretch>
                    <a:fillRect t="-5455" r="-13095" b="-2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5105400" y="1947446"/>
                  <a:ext cx="785793" cy="338554"/>
                </a:xfrm>
                <a:prstGeom prst="rect">
                  <a:avLst/>
                </a:prstGeom>
                <a:noFill/>
              </p:spPr>
              <p:txBody>
                <a:bodyPr wrap="none" rtlCol="0">
                  <a:spAutoFit/>
                </a:bodyPr>
                <a:lstStyle/>
                <a:p>
                  <a14:m>
                    <m:oMath xmlns:m="http://schemas.openxmlformats.org/officeDocument/2006/math">
                      <m:r>
                        <a:rPr lang="en-US" sz="1600" b="1" i="1" smtClean="0">
                          <a:solidFill>
                            <a:srgbClr val="0070C0"/>
                          </a:solidFill>
                          <a:latin typeface="Cambria Math"/>
                        </a:rPr>
                        <m:t>𝒓</m:t>
                      </m:r>
                    </m:oMath>
                  </a14:m>
                  <a:r>
                    <a:rPr lang="en-US" sz="1600" dirty="0"/>
                    <a:t>(x)</a:t>
                  </a:r>
                  <a14:m>
                    <m:oMath xmlns:m="http://schemas.openxmlformats.org/officeDocument/2006/math">
                      <m:r>
                        <a:rPr lang="en-US" sz="1600" b="1" i="0" smtClean="0">
                          <a:solidFill>
                            <a:srgbClr val="0070C0"/>
                          </a:solidFill>
                          <a:latin typeface="Cambria Math"/>
                        </a:rPr>
                        <m:t>−</m:t>
                      </m:r>
                      <m:r>
                        <a:rPr lang="en-US" sz="1600" b="1" i="1" smtClean="0">
                          <a:solidFill>
                            <a:srgbClr val="0070C0"/>
                          </a:solidFill>
                          <a:latin typeface="Cambria Math"/>
                        </a:rPr>
                        <m:t>𝟏</m:t>
                      </m:r>
                    </m:oMath>
                  </a14:m>
                  <a:endParaRPr lang="en-US" sz="1600" b="1" dirty="0"/>
                </a:p>
              </p:txBody>
            </p:sp>
          </mc:Choice>
          <mc:Fallback xmlns="">
            <p:sp>
              <p:nvSpPr>
                <p:cNvPr id="56" name="TextBox 55"/>
                <p:cNvSpPr txBox="1">
                  <a:spLocks noRot="1" noChangeAspect="1" noMove="1" noResize="1" noEditPoints="1" noAdjustHandles="1" noChangeArrowheads="1" noChangeShapeType="1" noTextEdit="1"/>
                </p:cNvSpPr>
                <p:nvPr/>
              </p:nvSpPr>
              <p:spPr>
                <a:xfrm>
                  <a:off x="5105400" y="1947446"/>
                  <a:ext cx="785793" cy="338554"/>
                </a:xfrm>
                <a:prstGeom prst="rect">
                  <a:avLst/>
                </a:prstGeom>
                <a:blipFill rotWithShape="1">
                  <a:blip r:embed="rId5"/>
                  <a:stretch>
                    <a:fillRect t="-5455" r="-8594" b="-23636"/>
                  </a:stretch>
                </a:blipFill>
              </p:spPr>
              <p:txBody>
                <a:bodyPr/>
                <a:lstStyle/>
                <a:p>
                  <a:r>
                    <a:rPr lang="en-US">
                      <a:noFill/>
                    </a:rPr>
                    <a:t> </a:t>
                  </a:r>
                </a:p>
              </p:txBody>
            </p:sp>
          </mc:Fallback>
        </mc:AlternateContent>
        <p:sp>
          <p:nvSpPr>
            <p:cNvPr id="57" name="TextBox 56"/>
            <p:cNvSpPr txBox="1"/>
            <p:nvPr/>
          </p:nvSpPr>
          <p:spPr>
            <a:xfrm>
              <a:off x="3875002" y="1734979"/>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2" name="Group 71"/>
          <p:cNvGrpSpPr/>
          <p:nvPr/>
        </p:nvGrpSpPr>
        <p:grpSpPr>
          <a:xfrm>
            <a:off x="1692338" y="4114800"/>
            <a:ext cx="2498662" cy="609600"/>
            <a:chOff x="1692338" y="4191000"/>
            <a:chExt cx="2498662" cy="609600"/>
          </a:xfrm>
        </p:grpSpPr>
        <p:sp>
          <p:nvSpPr>
            <p:cNvPr id="58" name="TextBox 57"/>
            <p:cNvSpPr txBox="1"/>
            <p:nvPr/>
          </p:nvSpPr>
          <p:spPr>
            <a:xfrm>
              <a:off x="1692338" y="4462046"/>
              <a:ext cx="288862" cy="338554"/>
            </a:xfrm>
            <a:prstGeom prst="rect">
              <a:avLst/>
            </a:prstGeom>
            <a:noFill/>
          </p:spPr>
          <p:txBody>
            <a:bodyPr wrap="none" rtlCol="0">
              <a:spAutoFit/>
            </a:bodyPr>
            <a:lstStyle/>
            <a:p>
              <a:r>
                <a:rPr lang="en-US" sz="1600" b="1" dirty="0">
                  <a:solidFill>
                    <a:srgbClr val="0070C0"/>
                  </a:solidFill>
                </a:rPr>
                <a:t>1</a:t>
              </a:r>
            </a:p>
          </p:txBody>
        </p:sp>
        <mc:AlternateContent xmlns:mc="http://schemas.openxmlformats.org/markup-compatibility/2006" xmlns:a14="http://schemas.microsoft.com/office/drawing/2010/main">
          <mc:Choice Requires="a14">
            <p:sp>
              <p:nvSpPr>
                <p:cNvPr id="59" name="TextBox 58"/>
                <p:cNvSpPr txBox="1"/>
                <p:nvPr/>
              </p:nvSpPr>
              <p:spPr>
                <a:xfrm>
                  <a:off x="3601864" y="4419600"/>
                  <a:ext cx="589136" cy="338554"/>
                </a:xfrm>
                <a:prstGeom prst="rect">
                  <a:avLst/>
                </a:prstGeom>
                <a:noFill/>
              </p:spPr>
              <p:txBody>
                <a:bodyPr wrap="none" rtlCol="0">
                  <a:spAutoFit/>
                </a:bodyPr>
                <a:lstStyle/>
                <a:p>
                  <a14:m>
                    <m:oMath xmlns:m="http://schemas.openxmlformats.org/officeDocument/2006/math">
                      <m:sSup>
                        <m:sSupPr>
                          <m:ctrlPr>
                            <a:rPr lang="en-US" sz="1600" b="1" i="1" smtClean="0">
                              <a:solidFill>
                                <a:srgbClr val="0070C0"/>
                              </a:solidFill>
                              <a:latin typeface="Cambria Math" panose="02040503050406030204" pitchFamily="18" charset="0"/>
                            </a:rPr>
                          </m:ctrlPr>
                        </m:sSupPr>
                        <m:e>
                          <m:r>
                            <a:rPr lang="en-US" sz="1600" b="1" i="1" smtClean="0">
                              <a:solidFill>
                                <a:srgbClr val="0070C0"/>
                              </a:solidFill>
                              <a:latin typeface="Cambria Math"/>
                            </a:rPr>
                            <m:t>𝒓</m:t>
                          </m:r>
                        </m:e>
                        <m:sup>
                          <m:r>
                            <a:rPr lang="en-US" sz="1600" b="1" i="1" smtClean="0">
                              <a:solidFill>
                                <a:srgbClr val="0070C0"/>
                              </a:solidFill>
                              <a:latin typeface="Cambria Math"/>
                            </a:rPr>
                            <m:t>∗</m:t>
                          </m:r>
                        </m:sup>
                      </m:sSup>
                    </m:oMath>
                  </a14:m>
                  <a:r>
                    <a:rPr lang="en-US" sz="1600" dirty="0"/>
                    <a:t>(x)</a:t>
                  </a:r>
                  <a:endParaRPr lang="en-US" sz="1600" b="1" dirty="0">
                    <a:solidFill>
                      <a:srgbClr val="0070C0"/>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a:off x="3601864" y="4419600"/>
                  <a:ext cx="589136" cy="338554"/>
                </a:xfrm>
                <a:prstGeom prst="rect">
                  <a:avLst/>
                </a:prstGeom>
                <a:blipFill rotWithShape="1">
                  <a:blip r:embed="rId6"/>
                  <a:stretch>
                    <a:fillRect t="-5455" r="-10309" b="-21818"/>
                  </a:stretch>
                </a:blipFill>
              </p:spPr>
              <p:txBody>
                <a:bodyPr/>
                <a:lstStyle/>
                <a:p>
                  <a:r>
                    <a:rPr lang="en-US">
                      <a:noFill/>
                    </a:rPr>
                    <a:t> </a:t>
                  </a:r>
                </a:p>
              </p:txBody>
            </p:sp>
          </mc:Fallback>
        </mc:AlternateContent>
        <p:sp>
          <p:nvSpPr>
            <p:cNvPr id="60" name="TextBox 59"/>
            <p:cNvSpPr txBox="1"/>
            <p:nvPr/>
          </p:nvSpPr>
          <p:spPr>
            <a:xfrm>
              <a:off x="2579602" y="4191000"/>
              <a:ext cx="468398" cy="584775"/>
            </a:xfrm>
            <a:prstGeom prst="rect">
              <a:avLst/>
            </a:prstGeom>
            <a:noFill/>
          </p:spPr>
          <p:txBody>
            <a:bodyPr wrap="none" rtlCol="0">
              <a:spAutoFit/>
            </a:bodyPr>
            <a:lstStyle/>
            <a:p>
              <a:r>
                <a:rPr lang="en-US" sz="3200" dirty="0">
                  <a:solidFill>
                    <a:srgbClr val="0070C0"/>
                  </a:solidFill>
                </a:rPr>
                <a:t>…</a:t>
              </a:r>
            </a:p>
          </p:txBody>
        </p:sp>
      </p:grpSp>
      <p:grpSp>
        <p:nvGrpSpPr>
          <p:cNvPr id="70" name="Group 69"/>
          <p:cNvGrpSpPr/>
          <p:nvPr/>
        </p:nvGrpSpPr>
        <p:grpSpPr>
          <a:xfrm>
            <a:off x="1828800" y="1981200"/>
            <a:ext cx="4572000" cy="152400"/>
            <a:chOff x="1828800" y="1752600"/>
            <a:chExt cx="4572000" cy="152400"/>
          </a:xfrm>
        </p:grpSpPr>
        <p:cxnSp>
          <p:nvCxnSpPr>
            <p:cNvPr id="62" name="Straight Connector 61"/>
            <p:cNvCxnSpPr/>
            <p:nvPr/>
          </p:nvCxnSpPr>
          <p:spPr>
            <a:xfrm>
              <a:off x="1828800" y="1828800"/>
              <a:ext cx="4572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400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1828800" y="4648200"/>
            <a:ext cx="2067632" cy="152400"/>
            <a:chOff x="1828800" y="1752600"/>
            <a:chExt cx="2067632" cy="152400"/>
          </a:xfrm>
        </p:grpSpPr>
        <p:cxnSp>
          <p:nvCxnSpPr>
            <p:cNvPr id="74" name="Straight Connector 73"/>
            <p:cNvCxnSpPr/>
            <p:nvPr/>
          </p:nvCxnSpPr>
          <p:spPr>
            <a:xfrm>
              <a:off x="1828800" y="1828800"/>
              <a:ext cx="206763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8288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flipV="1">
              <a:off x="3886200" y="1752600"/>
              <a:ext cx="0" cy="152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0" name="TextBox 79"/>
              <p:cNvSpPr txBox="1"/>
              <p:nvPr/>
            </p:nvSpPr>
            <p:spPr>
              <a:xfrm>
                <a:off x="5334000" y="5543490"/>
                <a:ext cx="2160720" cy="400110"/>
              </a:xfrm>
              <a:prstGeom prst="rect">
                <a:avLst/>
              </a:prstGeom>
              <a:solidFill>
                <a:schemeClr val="bg2"/>
              </a:solidFill>
            </p:spPr>
            <p:txBody>
              <a:bodyPr wrap="none" rtlCol="0">
                <a:spAutoFit/>
              </a:bodyPr>
              <a:lstStyle/>
              <a:p>
                <a14:m>
                  <m:oMath xmlns:m="http://schemas.openxmlformats.org/officeDocument/2006/math">
                    <m:r>
                      <a:rPr lang="en-US" sz="2000" b="1" i="1" smtClean="0">
                        <a:solidFill>
                          <a:schemeClr val="tx1"/>
                        </a:solidFill>
                        <a:latin typeface="Cambria Math"/>
                      </a:rPr>
                      <m:t>≤</m:t>
                    </m:r>
                    <m:sSup>
                      <m:sSupPr>
                        <m:ctrlPr>
                          <a:rPr lang="en-US" sz="2000" b="1" i="1" smtClean="0">
                            <a:solidFill>
                              <a:srgbClr val="0070C0"/>
                            </a:solidFill>
                            <a:latin typeface="Cambria Math" panose="02040503050406030204" pitchFamily="18" charset="0"/>
                          </a:rPr>
                        </m:ctrlPr>
                      </m:sSupPr>
                      <m:e>
                        <m:r>
                          <a:rPr lang="en-US" sz="2000" b="1" i="1" smtClean="0">
                            <a:solidFill>
                              <a:srgbClr val="0070C0"/>
                            </a:solidFill>
                            <a:latin typeface="Cambria Math"/>
                          </a:rPr>
                          <m:t>𝟒</m:t>
                        </m:r>
                        <m:r>
                          <a:rPr lang="en-US" sz="2000" b="1" i="1" smtClean="0">
                            <a:solidFill>
                              <a:srgbClr val="0070C0"/>
                            </a:solidFill>
                            <a:latin typeface="Cambria Math"/>
                          </a:rPr>
                          <m:t>𝒓</m:t>
                        </m:r>
                      </m:e>
                      <m:sup>
                        <m:r>
                          <a:rPr lang="en-US" sz="2000" b="1" i="1" smtClean="0">
                            <a:solidFill>
                              <a:srgbClr val="0070C0"/>
                            </a:solidFill>
                            <a:latin typeface="Cambria Math"/>
                          </a:rPr>
                          <m:t>∗</m:t>
                        </m:r>
                      </m:sup>
                    </m:sSup>
                  </m:oMath>
                </a14:m>
                <a:r>
                  <a:rPr lang="en-US" sz="2000" dirty="0"/>
                  <a:t>(x)</a:t>
                </a:r>
                <a14:m>
                  <m:oMath xmlns:m="http://schemas.openxmlformats.org/officeDocument/2006/math">
                    <m:r>
                      <a:rPr lang="en-US" sz="2000" b="0" i="0" smtClean="0">
                        <a:solidFill>
                          <a:schemeClr val="tx1"/>
                        </a:solidFill>
                        <a:latin typeface="Cambria Math"/>
                      </a:rPr>
                      <m:t>+</m:t>
                    </m:r>
                    <m:sSub>
                      <m:sSubPr>
                        <m:ctrlPr>
                          <a:rPr lang="en-US" sz="2000" b="1" i="1" dirty="0">
                            <a:solidFill>
                              <a:srgbClr val="0070C0"/>
                            </a:solidFill>
                            <a:latin typeface="Cambria Math" panose="02040503050406030204" pitchFamily="18" charset="0"/>
                          </a:rPr>
                        </m:ctrlPr>
                      </m:sSubPr>
                      <m:e>
                        <m:r>
                          <a:rPr lang="en-US" sz="2000" b="1" i="1" dirty="0" smtClean="0">
                            <a:solidFill>
                              <a:srgbClr val="0070C0"/>
                            </a:solidFill>
                            <a:latin typeface="Cambria Math"/>
                          </a:rPr>
                          <m:t>𝟐</m:t>
                        </m:r>
                        <m:r>
                          <a:rPr lang="en-US" sz="2000" b="1" i="1" dirty="0">
                            <a:solidFill>
                              <a:srgbClr val="0070C0"/>
                            </a:solidFill>
                            <a:latin typeface="Cambria Math"/>
                          </a:rPr>
                          <m:t>𝒕</m:t>
                        </m:r>
                      </m:e>
                      <m:sub>
                        <m:r>
                          <a:rPr lang="en-US" sz="2000" b="1" i="1" dirty="0">
                            <a:solidFill>
                              <a:srgbClr val="0070C0"/>
                            </a:solidFill>
                            <a:latin typeface="Cambria Math"/>
                          </a:rPr>
                          <m:t>𝒊</m:t>
                        </m:r>
                      </m:sub>
                    </m:sSub>
                  </m:oMath>
                </a14:m>
                <a:r>
                  <a:rPr lang="en-US" sz="2000" dirty="0"/>
                  <a:t>         </a:t>
                </a:r>
              </a:p>
            </p:txBody>
          </p:sp>
        </mc:Choice>
        <mc:Fallback xmlns="">
          <p:sp>
            <p:nvSpPr>
              <p:cNvPr id="80" name="TextBox 79"/>
              <p:cNvSpPr txBox="1">
                <a:spLocks noRot="1" noChangeAspect="1" noMove="1" noResize="1" noEditPoints="1" noAdjustHandles="1" noChangeArrowheads="1" noChangeShapeType="1" noTextEdit="1"/>
              </p:cNvSpPr>
              <p:nvPr/>
            </p:nvSpPr>
            <p:spPr>
              <a:xfrm>
                <a:off x="5334000" y="5543490"/>
                <a:ext cx="2160720" cy="400110"/>
              </a:xfrm>
              <a:prstGeom prst="rect">
                <a:avLst/>
              </a:prstGeom>
              <a:blipFill rotWithShape="1">
                <a:blip r:embed="rId7"/>
                <a:stretch>
                  <a:fillRect t="-7576" r="-5085"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5334000" y="5543490"/>
                <a:ext cx="2160720" cy="400110"/>
              </a:xfrm>
              <a:prstGeom prst="rect">
                <a:avLst/>
              </a:prstGeom>
              <a:solidFill>
                <a:schemeClr val="bg2"/>
              </a:solidFill>
            </p:spPr>
            <p:txBody>
              <a:bodyPr wrap="none" rtlCol="0">
                <a:spAutoFit/>
              </a:bodyPr>
              <a:lstStyle/>
              <a:p>
                <a14:m>
                  <m:oMath xmlns:m="http://schemas.openxmlformats.org/officeDocument/2006/math">
                    <m:r>
                      <a:rPr lang="en-US" sz="2000" b="1" i="1" smtClean="0">
                        <a:solidFill>
                          <a:schemeClr val="tx1"/>
                        </a:solidFill>
                        <a:latin typeface="Cambria Math"/>
                      </a:rPr>
                      <m:t>≤</m:t>
                    </m:r>
                    <m:sSup>
                      <m:sSupPr>
                        <m:ctrlPr>
                          <a:rPr lang="en-US" sz="2000" b="1" i="1" smtClean="0">
                            <a:solidFill>
                              <a:srgbClr val="0070C0"/>
                            </a:solidFill>
                            <a:latin typeface="Cambria Math" panose="02040503050406030204" pitchFamily="18" charset="0"/>
                          </a:rPr>
                        </m:ctrlPr>
                      </m:sSupPr>
                      <m:e>
                        <m:r>
                          <a:rPr lang="en-US" sz="2000" b="1" i="1" smtClean="0">
                            <a:solidFill>
                              <a:srgbClr val="0070C0"/>
                            </a:solidFill>
                            <a:latin typeface="Cambria Math"/>
                          </a:rPr>
                          <m:t>𝟒</m:t>
                        </m:r>
                        <m:r>
                          <a:rPr lang="en-US" sz="2000" b="1" i="1" smtClean="0">
                            <a:solidFill>
                              <a:srgbClr val="0070C0"/>
                            </a:solidFill>
                            <a:latin typeface="Cambria Math"/>
                          </a:rPr>
                          <m:t>𝒓</m:t>
                        </m:r>
                      </m:e>
                      <m:sup>
                        <m:r>
                          <a:rPr lang="en-US" sz="2000" b="1" i="1" smtClean="0">
                            <a:solidFill>
                              <a:srgbClr val="0070C0"/>
                            </a:solidFill>
                            <a:latin typeface="Cambria Math"/>
                          </a:rPr>
                          <m:t>∗</m:t>
                        </m:r>
                      </m:sup>
                    </m:sSup>
                  </m:oMath>
                </a14:m>
                <a:r>
                  <a:rPr lang="en-US" sz="2000" dirty="0"/>
                  <a:t>(x)</a:t>
                </a:r>
                <a14:m>
                  <m:oMath xmlns:m="http://schemas.openxmlformats.org/officeDocument/2006/math">
                    <m:r>
                      <a:rPr lang="en-US" sz="2000" b="0" i="0" smtClean="0">
                        <a:solidFill>
                          <a:schemeClr val="tx1"/>
                        </a:solidFill>
                        <a:latin typeface="Cambria Math"/>
                      </a:rPr>
                      <m:t>+</m:t>
                    </m:r>
                    <m:sSub>
                      <m:sSubPr>
                        <m:ctrlPr>
                          <a:rPr lang="en-US" sz="2000" b="1" i="1" dirty="0">
                            <a:solidFill>
                              <a:srgbClr val="0070C0"/>
                            </a:solidFill>
                            <a:latin typeface="Cambria Math" panose="02040503050406030204" pitchFamily="18" charset="0"/>
                          </a:rPr>
                        </m:ctrlPr>
                      </m:sSubPr>
                      <m:e>
                        <m:r>
                          <a:rPr lang="en-US" sz="2000" b="1" i="1" dirty="0" smtClean="0">
                            <a:solidFill>
                              <a:srgbClr val="0070C0"/>
                            </a:solidFill>
                            <a:latin typeface="Cambria Math"/>
                          </a:rPr>
                          <m:t>𝟒</m:t>
                        </m:r>
                        <m:r>
                          <a:rPr lang="en-US" sz="2000" b="1" i="1" dirty="0">
                            <a:solidFill>
                              <a:srgbClr val="0070C0"/>
                            </a:solidFill>
                            <a:latin typeface="Cambria Math"/>
                          </a:rPr>
                          <m:t>𝒕</m:t>
                        </m:r>
                      </m:e>
                      <m:sub>
                        <m:r>
                          <a:rPr lang="en-US" sz="2000" b="1" i="1" dirty="0">
                            <a:solidFill>
                              <a:srgbClr val="0070C0"/>
                            </a:solidFill>
                            <a:latin typeface="Cambria Math"/>
                          </a:rPr>
                          <m:t>𝒊</m:t>
                        </m:r>
                      </m:sub>
                    </m:sSub>
                  </m:oMath>
                </a14:m>
                <a:r>
                  <a:rPr lang="en-US" sz="2000" dirty="0"/>
                  <a:t>         </a:t>
                </a:r>
              </a:p>
            </p:txBody>
          </p:sp>
        </mc:Choice>
        <mc:Fallback xmlns="">
          <p:sp>
            <p:nvSpPr>
              <p:cNvPr id="82" name="TextBox 81"/>
              <p:cNvSpPr txBox="1">
                <a:spLocks noRot="1" noChangeAspect="1" noMove="1" noResize="1" noEditPoints="1" noAdjustHandles="1" noChangeArrowheads="1" noChangeShapeType="1" noTextEdit="1"/>
              </p:cNvSpPr>
              <p:nvPr/>
            </p:nvSpPr>
            <p:spPr>
              <a:xfrm>
                <a:off x="5334000" y="5543490"/>
                <a:ext cx="2160720" cy="400110"/>
              </a:xfrm>
              <a:prstGeom prst="rect">
                <a:avLst/>
              </a:prstGeom>
              <a:blipFill rotWithShape="1">
                <a:blip r:embed="rId8"/>
                <a:stretch>
                  <a:fillRect t="-7576" r="-5085"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5334000" y="5543490"/>
                <a:ext cx="2218428" cy="400110"/>
              </a:xfrm>
              <a:prstGeom prst="rect">
                <a:avLst/>
              </a:prstGeom>
              <a:solidFill>
                <a:schemeClr val="bg2"/>
              </a:solidFill>
            </p:spPr>
            <p:txBody>
              <a:bodyPr wrap="none" rtlCol="0">
                <a:spAutoFit/>
              </a:bodyPr>
              <a:lstStyle/>
              <a:p>
                <a14:m>
                  <m:oMath xmlns:m="http://schemas.openxmlformats.org/officeDocument/2006/math">
                    <m:r>
                      <a:rPr lang="en-US" sz="2000" b="1" i="1" smtClean="0">
                        <a:solidFill>
                          <a:schemeClr val="tx1"/>
                        </a:solidFill>
                        <a:latin typeface="Cambria Math"/>
                      </a:rPr>
                      <m:t>≤</m:t>
                    </m:r>
                    <m:sSup>
                      <m:sSupPr>
                        <m:ctrlPr>
                          <a:rPr lang="en-US" sz="2000" b="1" i="1" smtClean="0">
                            <a:solidFill>
                              <a:srgbClr val="0070C0"/>
                            </a:solidFill>
                            <a:latin typeface="Cambria Math" panose="02040503050406030204" pitchFamily="18" charset="0"/>
                          </a:rPr>
                        </m:ctrlPr>
                      </m:sSupPr>
                      <m:e>
                        <m:r>
                          <a:rPr lang="en-US" sz="2000" b="1" i="1" smtClean="0">
                            <a:solidFill>
                              <a:srgbClr val="0070C0"/>
                            </a:solidFill>
                            <a:latin typeface="Cambria Math"/>
                          </a:rPr>
                          <m:t>𝟒</m:t>
                        </m:r>
                        <m:r>
                          <a:rPr lang="en-US" sz="2000" b="1" i="1" smtClean="0">
                            <a:solidFill>
                              <a:schemeClr val="tx1"/>
                            </a:solidFill>
                            <a:latin typeface="Cambria Math"/>
                          </a:rPr>
                          <m:t>(</m:t>
                        </m:r>
                        <m:r>
                          <a:rPr lang="en-US" sz="2000" b="1" i="1" smtClean="0">
                            <a:solidFill>
                              <a:srgbClr val="0070C0"/>
                            </a:solidFill>
                            <a:latin typeface="Cambria Math"/>
                          </a:rPr>
                          <m:t>𝒓</m:t>
                        </m:r>
                      </m:e>
                      <m:sup>
                        <m:r>
                          <a:rPr lang="en-US" sz="2000" b="1" i="1" smtClean="0">
                            <a:solidFill>
                              <a:srgbClr val="0070C0"/>
                            </a:solidFill>
                            <a:latin typeface="Cambria Math"/>
                          </a:rPr>
                          <m:t>∗</m:t>
                        </m:r>
                      </m:sup>
                    </m:sSup>
                  </m:oMath>
                </a14:m>
                <a:r>
                  <a:rPr lang="en-US" sz="2000" dirty="0"/>
                  <a:t>(x)</a:t>
                </a:r>
                <a14:m>
                  <m:oMath xmlns:m="http://schemas.openxmlformats.org/officeDocument/2006/math">
                    <m:r>
                      <a:rPr lang="en-US" sz="2000" b="0" i="0" smtClean="0">
                        <a:solidFill>
                          <a:schemeClr val="tx1"/>
                        </a:solidFill>
                        <a:latin typeface="Cambria Math"/>
                      </a:rPr>
                      <m:t>+</m:t>
                    </m:r>
                    <m:sSub>
                      <m:sSubPr>
                        <m:ctrlPr>
                          <a:rPr lang="en-US" sz="2000" b="1" i="1" dirty="0">
                            <a:solidFill>
                              <a:srgbClr val="0070C0"/>
                            </a:solidFill>
                            <a:latin typeface="Cambria Math" panose="02040503050406030204" pitchFamily="18" charset="0"/>
                          </a:rPr>
                        </m:ctrlPr>
                      </m:sSubPr>
                      <m:e>
                        <m:r>
                          <a:rPr lang="en-US" sz="2000" b="1" i="1" dirty="0">
                            <a:solidFill>
                              <a:srgbClr val="0070C0"/>
                            </a:solidFill>
                            <a:latin typeface="Cambria Math"/>
                          </a:rPr>
                          <m:t>𝒕</m:t>
                        </m:r>
                      </m:e>
                      <m:sub>
                        <m:r>
                          <a:rPr lang="en-US" sz="2000" b="1" i="1" dirty="0">
                            <a:solidFill>
                              <a:srgbClr val="0070C0"/>
                            </a:solidFill>
                            <a:latin typeface="Cambria Math"/>
                          </a:rPr>
                          <m:t>𝒊</m:t>
                        </m:r>
                      </m:sub>
                    </m:sSub>
                    <m:r>
                      <a:rPr lang="en-US" sz="2000" b="1" i="1" dirty="0" smtClean="0">
                        <a:solidFill>
                          <a:schemeClr val="tx1"/>
                        </a:solidFill>
                        <a:latin typeface="Cambria Math"/>
                      </a:rPr>
                      <m:t>)</m:t>
                    </m:r>
                  </m:oMath>
                </a14:m>
                <a:r>
                  <a:rPr lang="en-US" sz="2000" dirty="0"/>
                  <a:t>         </a:t>
                </a:r>
              </a:p>
            </p:txBody>
          </p:sp>
        </mc:Choice>
        <mc:Fallback xmlns="">
          <p:sp>
            <p:nvSpPr>
              <p:cNvPr id="83" name="TextBox 82"/>
              <p:cNvSpPr txBox="1">
                <a:spLocks noRot="1" noChangeAspect="1" noMove="1" noResize="1" noEditPoints="1" noAdjustHandles="1" noChangeArrowheads="1" noChangeShapeType="1" noTextEdit="1"/>
              </p:cNvSpPr>
              <p:nvPr/>
            </p:nvSpPr>
            <p:spPr>
              <a:xfrm>
                <a:off x="5334000" y="5543490"/>
                <a:ext cx="2218428" cy="400110"/>
              </a:xfrm>
              <a:prstGeom prst="rect">
                <a:avLst/>
              </a:prstGeom>
              <a:blipFill rotWithShape="1">
                <a:blip r:embed="rId9"/>
                <a:stretch>
                  <a:fillRect t="-7576" r="-4670"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2209800" y="4812268"/>
                <a:ext cx="6668620"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r>
                      <a:rPr lang="en-US" b="1" i="1">
                        <a:solidFill>
                          <a:srgbClr val="0070C0"/>
                        </a:solidFill>
                        <a:latin typeface="Cambria Math"/>
                      </a:rPr>
                      <m:t>𝟐</m:t>
                    </m:r>
                  </m:oMath>
                </a14:m>
                <a:r>
                  <a:rPr lang="en-US" b="1" dirty="0"/>
                  <a:t> </a:t>
                </a:r>
                <a:r>
                  <a:rPr lang="en-US" dirty="0"/>
                  <a:t>(</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0" i="0" smtClean="0">
                        <a:solidFill>
                          <a:srgbClr val="0070C0"/>
                        </a:solidFill>
                        <a:latin typeface="Cambria Math"/>
                      </a:rPr>
                      <m:t>+ </m:t>
                    </m:r>
                    <m:sSub>
                      <m:sSubPr>
                        <m:ctrlPr>
                          <a:rPr lang="en-US" b="1" i="1">
                            <a:solidFill>
                              <a:srgbClr val="0070C0"/>
                            </a:solidFill>
                            <a:latin typeface="Cambria Math" panose="02040503050406030204" pitchFamily="18" charset="0"/>
                          </a:rPr>
                        </m:ctrlPr>
                      </m:sSubPr>
                      <m:e>
                        <m:r>
                          <a:rPr lang="en-US" b="1" i="1">
                            <a:solidFill>
                              <a:srgbClr val="0070C0"/>
                            </a:solidFill>
                            <a:latin typeface="Cambria Math"/>
                          </a:rPr>
                          <m:t>𝒕</m:t>
                        </m:r>
                      </m:e>
                      <m:sub>
                        <m:r>
                          <a:rPr lang="en-US" b="1" i="1">
                            <a:solidFill>
                              <a:srgbClr val="0070C0"/>
                            </a:solidFill>
                            <a:latin typeface="Cambria Math"/>
                          </a:rPr>
                          <m:t>𝒊</m:t>
                        </m:r>
                      </m:sub>
                    </m:sSub>
                    <m:r>
                      <a:rPr lang="en-US" b="1" i="1" dirty="0">
                        <a:solidFill>
                          <a:srgbClr val="0070C0"/>
                        </a:solidFill>
                        <a:latin typeface="Cambria Math"/>
                      </a:rPr>
                      <m:t>−</m:t>
                    </m:r>
                    <m:r>
                      <a:rPr lang="en-US" b="1" i="1" dirty="0">
                        <a:solidFill>
                          <a:srgbClr val="0070C0"/>
                        </a:solidFill>
                        <a:latin typeface="Cambria Math"/>
                      </a:rPr>
                      <m:t>𝟏</m:t>
                    </m:r>
                  </m:oMath>
                </a14:m>
                <a:r>
                  <a:rPr lang="en-US" dirty="0"/>
                  <a:t> </a:t>
                </a:r>
                <a14:m>
                  <m:oMath xmlns:m="http://schemas.openxmlformats.org/officeDocument/2006/math">
                    <m:r>
                      <a:rPr lang="en-US" b="1" i="1" dirty="0">
                        <a:solidFill>
                          <a:srgbClr val="0070C0"/>
                        </a:solidFill>
                        <a:latin typeface="Cambria Math"/>
                      </a:rPr>
                      <m:t>−</m:t>
                    </m:r>
                  </m:oMath>
                </a14:m>
                <a:r>
                  <a:rPr lang="en-US" dirty="0"/>
                  <a:t> ((</a:t>
                </a:r>
                <a14:m>
                  <m:oMath xmlns:m="http://schemas.openxmlformats.org/officeDocument/2006/math">
                    <m:r>
                      <a:rPr lang="en-US" b="1" i="1">
                        <a:solidFill>
                          <a:srgbClr val="0070C0"/>
                        </a:solidFill>
                        <a:latin typeface="Cambria Math"/>
                      </a:rPr>
                      <m:t>𝒓</m:t>
                    </m:r>
                  </m:oMath>
                </a14:m>
                <a:r>
                  <a:rPr lang="en-US" dirty="0"/>
                  <a:t>(x)</a:t>
                </a:r>
                <a14:m>
                  <m:oMath xmlns:m="http://schemas.openxmlformats.org/officeDocument/2006/math">
                    <m:r>
                      <a:rPr lang="en-US" b="1">
                        <a:solidFill>
                          <a:srgbClr val="0070C0"/>
                        </a:solidFill>
                        <a:latin typeface="Cambria Math"/>
                      </a:rPr>
                      <m:t>−  </m:t>
                    </m:r>
                    <m:sSup>
                      <m:sSupPr>
                        <m:ctrlPr>
                          <a:rPr lang="en-US" b="1" i="1">
                            <a:solidFill>
                              <a:srgbClr val="0070C0"/>
                            </a:solidFill>
                            <a:latin typeface="Cambria Math" panose="02040503050406030204" pitchFamily="18" charset="0"/>
                          </a:rPr>
                        </m:ctrlPr>
                      </m:sSupPr>
                      <m:e>
                        <m:r>
                          <a:rPr lang="en-US" b="1" i="1">
                            <a:solidFill>
                              <a:srgbClr val="0070C0"/>
                            </a:solidFill>
                            <a:latin typeface="Cambria Math"/>
                          </a:rPr>
                          <m:t>𝒓</m:t>
                        </m:r>
                      </m:e>
                      <m:sup>
                        <m:r>
                          <a:rPr lang="en-US" b="1" i="1">
                            <a:solidFill>
                              <a:srgbClr val="0070C0"/>
                            </a:solidFill>
                            <a:latin typeface="Cambria Math"/>
                          </a:rPr>
                          <m:t>∗</m:t>
                        </m:r>
                      </m:sup>
                    </m:sSup>
                    <m:r>
                      <m:rPr>
                        <m:nor/>
                      </m:rPr>
                      <a:rPr lang="en-US" dirty="0"/>
                      <m:t>(</m:t>
                    </m:r>
                    <m:r>
                      <m:rPr>
                        <m:nor/>
                      </m:rPr>
                      <a:rPr lang="en-US" dirty="0"/>
                      <m:t>x</m:t>
                    </m:r>
                    <m:r>
                      <m:rPr>
                        <m:nor/>
                      </m:rPr>
                      <a:rPr lang="en-US" dirty="0"/>
                      <m:t>)</m:t>
                    </m:r>
                  </m:oMath>
                </a14:m>
                <a:r>
                  <a:rPr lang="en-US" dirty="0"/>
                  <a:t>)  )                                                        </a:t>
                </a:r>
              </a:p>
            </p:txBody>
          </p:sp>
        </mc:Choice>
        <mc:Fallback xmlns="">
          <p:sp>
            <p:nvSpPr>
              <p:cNvPr id="87" name="TextBox 86"/>
              <p:cNvSpPr txBox="1">
                <a:spLocks noRot="1" noChangeAspect="1" noMove="1" noResize="1" noEditPoints="1" noAdjustHandles="1" noChangeArrowheads="1" noChangeShapeType="1" noTextEdit="1"/>
              </p:cNvSpPr>
              <p:nvPr/>
            </p:nvSpPr>
            <p:spPr>
              <a:xfrm>
                <a:off x="2209800" y="4812268"/>
                <a:ext cx="6668620" cy="369332"/>
              </a:xfrm>
              <a:prstGeom prst="rect">
                <a:avLst/>
              </a:prstGeom>
              <a:blipFill rotWithShape="1">
                <a:blip r:embed="rId10"/>
                <a:stretch>
                  <a:fillRect t="-8197" r="-73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2209800" y="4812268"/>
                <a:ext cx="5934510"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r>
                      <a:rPr lang="en-US" b="1" i="1">
                        <a:solidFill>
                          <a:srgbClr val="0070C0"/>
                        </a:solidFill>
                        <a:latin typeface="Cambria Math"/>
                      </a:rPr>
                      <m:t>𝟐</m:t>
                    </m:r>
                  </m:oMath>
                </a14:m>
                <a:r>
                  <a:rPr lang="en-US" b="1" dirty="0"/>
                  <a:t> </a:t>
                </a:r>
                <a:r>
                  <a:rPr lang="en-US" dirty="0"/>
                  <a:t>(</a:t>
                </a:r>
                <a14:m>
                  <m:oMath xmlns:m="http://schemas.openxmlformats.org/officeDocument/2006/math">
                    <m:sSup>
                      <m:sSupPr>
                        <m:ctrlPr>
                          <a:rPr lang="en-US" b="1" i="1">
                            <a:solidFill>
                              <a:srgbClr val="0070C0"/>
                            </a:solidFill>
                            <a:latin typeface="Cambria Math" panose="02040503050406030204" pitchFamily="18" charset="0"/>
                          </a:rPr>
                        </m:ctrlPr>
                      </m:sSupPr>
                      <m:e>
                        <m:r>
                          <a:rPr lang="en-US" b="1" i="1" smtClean="0">
                            <a:solidFill>
                              <a:srgbClr val="0070C0"/>
                            </a:solidFill>
                            <a:latin typeface="Cambria Math"/>
                          </a:rPr>
                          <m:t>𝟐</m:t>
                        </m:r>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0" i="0" smtClean="0">
                        <a:solidFill>
                          <a:srgbClr val="0070C0"/>
                        </a:solidFill>
                        <a:latin typeface="Cambria Math"/>
                      </a:rPr>
                      <m:t>+ </m:t>
                    </m:r>
                    <m:sSub>
                      <m:sSubPr>
                        <m:ctrlPr>
                          <a:rPr lang="en-US" b="1" i="1">
                            <a:solidFill>
                              <a:srgbClr val="0070C0"/>
                            </a:solidFill>
                            <a:latin typeface="Cambria Math" panose="02040503050406030204" pitchFamily="18" charset="0"/>
                          </a:rPr>
                        </m:ctrlPr>
                      </m:sSubPr>
                      <m:e>
                        <m:r>
                          <a:rPr lang="en-US" b="1" i="1">
                            <a:solidFill>
                              <a:srgbClr val="0070C0"/>
                            </a:solidFill>
                            <a:latin typeface="Cambria Math"/>
                          </a:rPr>
                          <m:t>𝒕</m:t>
                        </m:r>
                      </m:e>
                      <m:sub>
                        <m:r>
                          <a:rPr lang="en-US" b="1" i="1">
                            <a:solidFill>
                              <a:srgbClr val="0070C0"/>
                            </a:solidFill>
                            <a:latin typeface="Cambria Math"/>
                          </a:rPr>
                          <m:t>𝒊</m:t>
                        </m:r>
                      </m:sub>
                    </m:sSub>
                    <m:r>
                      <a:rPr lang="en-US" b="1" i="1" dirty="0">
                        <a:solidFill>
                          <a:srgbClr val="0070C0"/>
                        </a:solidFill>
                        <a:latin typeface="Cambria Math"/>
                      </a:rPr>
                      <m:t>−</m:t>
                    </m:r>
                    <m:r>
                      <a:rPr lang="en-US" b="1" i="1" dirty="0">
                        <a:solidFill>
                          <a:srgbClr val="0070C0"/>
                        </a:solidFill>
                        <a:latin typeface="Cambria Math"/>
                      </a:rPr>
                      <m:t>𝟏</m:t>
                    </m:r>
                  </m:oMath>
                </a14:m>
                <a:r>
                  <a:rPr lang="en-US" dirty="0"/>
                  <a:t> </a:t>
                </a:r>
                <a14:m>
                  <m:oMath xmlns:m="http://schemas.openxmlformats.org/officeDocument/2006/math">
                    <m:r>
                      <a:rPr lang="en-US" b="1" i="1" dirty="0">
                        <a:solidFill>
                          <a:srgbClr val="0070C0"/>
                        </a:solidFill>
                        <a:latin typeface="Cambria Math"/>
                      </a:rPr>
                      <m:t>−</m:t>
                    </m:r>
                  </m:oMath>
                </a14:m>
                <a:r>
                  <a:rPr lang="en-US" dirty="0"/>
                  <a:t> </a:t>
                </a:r>
                <a14:m>
                  <m:oMath xmlns:m="http://schemas.openxmlformats.org/officeDocument/2006/math">
                    <m:r>
                      <a:rPr lang="en-US" b="1" i="1">
                        <a:solidFill>
                          <a:srgbClr val="0070C0"/>
                        </a:solidFill>
                        <a:latin typeface="Cambria Math"/>
                      </a:rPr>
                      <m:t>𝒓</m:t>
                    </m:r>
                  </m:oMath>
                </a14:m>
                <a:r>
                  <a:rPr lang="en-US" dirty="0"/>
                  <a:t>(x)  )                                                        </a:t>
                </a:r>
              </a:p>
            </p:txBody>
          </p:sp>
        </mc:Choice>
        <mc:Fallback xmlns="">
          <p:sp>
            <p:nvSpPr>
              <p:cNvPr id="91" name="TextBox 90"/>
              <p:cNvSpPr txBox="1">
                <a:spLocks noRot="1" noChangeAspect="1" noMove="1" noResize="1" noEditPoints="1" noAdjustHandles="1" noChangeArrowheads="1" noChangeShapeType="1" noTextEdit="1"/>
              </p:cNvSpPr>
              <p:nvPr/>
            </p:nvSpPr>
            <p:spPr>
              <a:xfrm>
                <a:off x="2209800" y="4812268"/>
                <a:ext cx="5934510" cy="369332"/>
              </a:xfrm>
              <a:prstGeom prst="rect">
                <a:avLst/>
              </a:prstGeom>
              <a:blipFill rotWithShape="1">
                <a:blip r:embed="rId11"/>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2209800" y="4800600"/>
                <a:ext cx="5868786" cy="369332"/>
              </a:xfrm>
              <a:prstGeom prst="rect">
                <a:avLst/>
              </a:prstGeom>
              <a:solidFill>
                <a:schemeClr val="bg2"/>
              </a:solidFill>
            </p:spPr>
            <p:txBody>
              <a:bodyPr wrap="none" rtlCol="0">
                <a:spAutoFit/>
              </a:bodyPr>
              <a:lstStyle/>
              <a:p>
                <a14:m>
                  <m:oMath xmlns:m="http://schemas.openxmlformats.org/officeDocument/2006/math">
                    <m:r>
                      <a:rPr lang="en-US" b="1" i="1" smtClean="0">
                        <a:solidFill>
                          <a:schemeClr val="tx1"/>
                        </a:solidFill>
                        <a:latin typeface="Cambria Math"/>
                      </a:rPr>
                      <m:t>≤</m:t>
                    </m:r>
                    <m:sSup>
                      <m:sSupPr>
                        <m:ctrlPr>
                          <a:rPr lang="en-US" b="1" i="1">
                            <a:solidFill>
                              <a:srgbClr val="0070C0"/>
                            </a:solidFill>
                            <a:latin typeface="Cambria Math" panose="02040503050406030204" pitchFamily="18" charset="0"/>
                          </a:rPr>
                        </m:ctrlPr>
                      </m:sSupPr>
                      <m:e>
                        <m:r>
                          <a:rPr lang="en-US" b="1" i="1" smtClean="0">
                            <a:solidFill>
                              <a:srgbClr val="0070C0"/>
                            </a:solidFill>
                            <a:latin typeface="Cambria Math"/>
                          </a:rPr>
                          <m:t>𝟒</m:t>
                        </m:r>
                        <m:r>
                          <a:rPr lang="en-US" b="1" i="1">
                            <a:solidFill>
                              <a:srgbClr val="0070C0"/>
                            </a:solidFill>
                            <a:latin typeface="Cambria Math"/>
                          </a:rPr>
                          <m:t>𝒓</m:t>
                        </m:r>
                      </m:e>
                      <m:sup>
                        <m:r>
                          <a:rPr lang="en-US" b="1" i="1">
                            <a:solidFill>
                              <a:srgbClr val="0070C0"/>
                            </a:solidFill>
                            <a:latin typeface="Cambria Math"/>
                          </a:rPr>
                          <m:t>∗</m:t>
                        </m:r>
                      </m:sup>
                    </m:sSup>
                  </m:oMath>
                </a14:m>
                <a:r>
                  <a:rPr lang="en-US" dirty="0"/>
                  <a:t>(x)</a:t>
                </a:r>
                <a14:m>
                  <m:oMath xmlns:m="http://schemas.openxmlformats.org/officeDocument/2006/math">
                    <m:r>
                      <a:rPr lang="en-US" b="0" i="0" smtClean="0">
                        <a:solidFill>
                          <a:schemeClr val="tx1"/>
                        </a:solidFill>
                        <a:latin typeface="Cambria Math"/>
                      </a:rPr>
                      <m:t>+</m:t>
                    </m:r>
                    <m:r>
                      <a:rPr lang="en-US" b="0" i="0" smtClean="0">
                        <a:solidFill>
                          <a:srgbClr val="0070C0"/>
                        </a:solidFill>
                        <a:latin typeface="Cambria Math"/>
                      </a:rPr>
                      <m:t> </m:t>
                    </m:r>
                    <m:sSub>
                      <m:sSubPr>
                        <m:ctrlPr>
                          <a:rPr lang="en-US" b="1" i="1">
                            <a:solidFill>
                              <a:srgbClr val="0070C0"/>
                            </a:solidFill>
                            <a:latin typeface="Cambria Math" panose="02040503050406030204" pitchFamily="18" charset="0"/>
                          </a:rPr>
                        </m:ctrlPr>
                      </m:sSubPr>
                      <m:e>
                        <m:r>
                          <a:rPr lang="en-US" b="1" i="1" smtClean="0">
                            <a:solidFill>
                              <a:srgbClr val="0070C0"/>
                            </a:solidFill>
                            <a:latin typeface="Cambria Math"/>
                          </a:rPr>
                          <m:t>𝟐</m:t>
                        </m:r>
                        <m:r>
                          <a:rPr lang="en-US" b="1" i="1">
                            <a:solidFill>
                              <a:srgbClr val="0070C0"/>
                            </a:solidFill>
                            <a:latin typeface="Cambria Math"/>
                          </a:rPr>
                          <m:t>𝒕</m:t>
                        </m:r>
                      </m:e>
                      <m:sub>
                        <m:r>
                          <a:rPr lang="en-US" b="1" i="1">
                            <a:solidFill>
                              <a:srgbClr val="0070C0"/>
                            </a:solidFill>
                            <a:latin typeface="Cambria Math"/>
                          </a:rPr>
                          <m:t>𝒊</m:t>
                        </m:r>
                      </m:sub>
                    </m:sSub>
                    <m:r>
                      <a:rPr lang="en-US" b="1" i="1" dirty="0" smtClean="0">
                        <a:solidFill>
                          <a:schemeClr val="tx1"/>
                        </a:solidFill>
                        <a:latin typeface="Cambria Math"/>
                      </a:rPr>
                      <m:t>−</m:t>
                    </m:r>
                    <m:r>
                      <a:rPr lang="en-US" b="1" i="1" dirty="0" smtClean="0">
                        <a:solidFill>
                          <a:srgbClr val="0070C0"/>
                        </a:solidFill>
                        <a:latin typeface="Cambria Math"/>
                      </a:rPr>
                      <m:t>𝟐</m:t>
                    </m:r>
                  </m:oMath>
                </a14:m>
                <a:r>
                  <a:rPr lang="en-US" dirty="0"/>
                  <a:t> </a:t>
                </a:r>
                <a14:m>
                  <m:oMath xmlns:m="http://schemas.openxmlformats.org/officeDocument/2006/math">
                    <m:r>
                      <a:rPr lang="en-US" b="1" i="1" dirty="0" smtClean="0">
                        <a:solidFill>
                          <a:schemeClr val="tx1"/>
                        </a:solidFill>
                        <a:latin typeface="Cambria Math"/>
                      </a:rPr>
                      <m:t>−</m:t>
                    </m:r>
                  </m:oMath>
                </a14:m>
                <a:r>
                  <a:rPr lang="en-US" dirty="0"/>
                  <a:t> </a:t>
                </a:r>
                <a14:m>
                  <m:oMath xmlns:m="http://schemas.openxmlformats.org/officeDocument/2006/math">
                    <m:r>
                      <a:rPr lang="en-US" b="1" i="0" smtClean="0">
                        <a:solidFill>
                          <a:srgbClr val="0070C0"/>
                        </a:solidFill>
                        <a:latin typeface="Cambria Math"/>
                      </a:rPr>
                      <m:t>𝟐</m:t>
                    </m:r>
                    <m:r>
                      <a:rPr lang="en-US" b="1" i="1">
                        <a:solidFill>
                          <a:srgbClr val="0070C0"/>
                        </a:solidFill>
                        <a:latin typeface="Cambria Math"/>
                      </a:rPr>
                      <m:t>𝒓</m:t>
                    </m:r>
                  </m:oMath>
                </a14:m>
                <a:r>
                  <a:rPr lang="en-US" dirty="0"/>
                  <a:t>(x)                                                          </a:t>
                </a:r>
              </a:p>
            </p:txBody>
          </p:sp>
        </mc:Choice>
        <mc:Fallback xmlns="">
          <p:sp>
            <p:nvSpPr>
              <p:cNvPr id="77" name="TextBox 76"/>
              <p:cNvSpPr txBox="1">
                <a:spLocks noRot="1" noChangeAspect="1" noMove="1" noResize="1" noEditPoints="1" noAdjustHandles="1" noChangeArrowheads="1" noChangeShapeType="1" noTextEdit="1"/>
              </p:cNvSpPr>
              <p:nvPr/>
            </p:nvSpPr>
            <p:spPr>
              <a:xfrm>
                <a:off x="2209800" y="4800600"/>
                <a:ext cx="5868786" cy="369332"/>
              </a:xfrm>
              <a:prstGeom prst="rect">
                <a:avLst/>
              </a:prstGeom>
              <a:blipFill rotWithShape="1">
                <a:blip r:embed="rId12"/>
                <a:stretch>
                  <a:fillRect t="-8333" b="-25000"/>
                </a:stretch>
              </a:blipFill>
            </p:spPr>
            <p:txBody>
              <a:bodyPr/>
              <a:lstStyle/>
              <a:p>
                <a:r>
                  <a:rPr lang="en-US">
                    <a:noFill/>
                  </a:rPr>
                  <a:t> </a:t>
                </a:r>
              </a:p>
            </p:txBody>
          </p:sp>
        </mc:Fallback>
      </mc:AlternateContent>
    </p:spTree>
    <p:extLst>
      <p:ext uri="{BB962C8B-B14F-4D97-AF65-F5344CB8AC3E}">
        <p14:creationId xmlns:p14="http://schemas.microsoft.com/office/powerpoint/2010/main" val="68761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91"/>
                                        </p:tgtEl>
                                        <p:attrNameLst>
                                          <p:attrName>style.visibility</p:attrName>
                                        </p:attrNameLst>
                                      </p:cBhvr>
                                      <p:to>
                                        <p:strVal val="visible"/>
                                      </p:to>
                                    </p:set>
                                    <p:animEffect transition="in" filter="randombar(horizontal)">
                                      <p:cBhvr>
                                        <p:cTn id="14" dur="500"/>
                                        <p:tgtEl>
                                          <p:spTgt spid="91"/>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animEffect transition="in" filter="randombar(horizontal)">
                                      <p:cBhvr>
                                        <p:cTn id="19" dur="500"/>
                                        <p:tgtEl>
                                          <p:spTgt spid="7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animEffect transition="in" filter="fade">
                                      <p:cBhvr>
                                        <p:cTn id="29" dur="500"/>
                                        <p:tgtEl>
                                          <p:spTgt spid="3">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wipe(left)">
                                      <p:cBhvr>
                                        <p:cTn id="34" dur="500"/>
                                        <p:tgtEl>
                                          <p:spTgt spid="80"/>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2"/>
                                        </p:tgtEl>
                                        <p:attrNameLst>
                                          <p:attrName>style.visibility</p:attrName>
                                        </p:attrNameLst>
                                      </p:cBhvr>
                                      <p:to>
                                        <p:strVal val="visible"/>
                                      </p:to>
                                    </p:set>
                                    <p:animEffect transition="in" filter="randombar(horizontal)">
                                      <p:cBhvr>
                                        <p:cTn id="39" dur="500"/>
                                        <p:tgtEl>
                                          <p:spTgt spid="82"/>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83"/>
                                        </p:tgtEl>
                                        <p:attrNameLst>
                                          <p:attrName>style.visibility</p:attrName>
                                        </p:attrNameLst>
                                      </p:cBhvr>
                                      <p:to>
                                        <p:strVal val="visible"/>
                                      </p:to>
                                    </p:set>
                                    <p:animEffect transition="in" filter="randombar(horizontal)">
                                      <p:cBhvr>
                                        <p:cTn id="44" dur="500"/>
                                        <p:tgtEl>
                                          <p:spTgt spid="8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0" grpId="0" animBg="1"/>
      <p:bldP spid="82" grpId="0" animBg="1"/>
      <p:bldP spid="83" grpId="0" animBg="1"/>
      <p:bldP spid="91" grpId="0" animBg="1"/>
      <p:bldP spid="7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Analysis of </a:t>
            </a:r>
            <a:r>
              <a:rPr lang="en-US" sz="3200" b="1" dirty="0">
                <a:solidFill>
                  <a:srgbClr val="7030A0"/>
                </a:solidFill>
              </a:rPr>
              <a:t>MTF </a:t>
            </a:r>
            <a:r>
              <a:rPr lang="en-US" sz="3200" b="1" dirty="0"/>
              <a:t>versus </a:t>
            </a:r>
            <a:r>
              <a:rPr lang="en-US" sz="3200" b="1" dirty="0">
                <a:solidFill>
                  <a:srgbClr val="7030A0"/>
                </a:solidFill>
              </a:rPr>
              <a:t>OPT</a:t>
            </a:r>
            <a:br>
              <a:rPr lang="en-US" sz="3200" b="1" dirty="0"/>
            </a:br>
            <a:endParaRPr lang="en-US" sz="32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000" b="1" dirty="0">
                    <a:solidFill>
                      <a:srgbClr val="C00000"/>
                    </a:solidFill>
                  </a:rPr>
                  <a:t>Theorem</a:t>
                </a:r>
                <a:r>
                  <a:rPr lang="en-US" sz="2000" dirty="0"/>
                  <a:t>:</a:t>
                </a:r>
              </a:p>
              <a:p>
                <a:pPr marL="0" indent="0">
                  <a:buNone/>
                </a:pPr>
                <a:r>
                  <a:rPr lang="en-US" sz="2000" dirty="0"/>
                  <a:t>For </a:t>
                </a:r>
                <a14:m>
                  <m:oMath xmlns:m="http://schemas.openxmlformats.org/officeDocument/2006/math">
                    <m:r>
                      <a:rPr lang="en-US" sz="2000" b="1" i="1">
                        <a:solidFill>
                          <a:srgbClr val="0070C0"/>
                        </a:solidFill>
                        <a:latin typeface="Cambria Math"/>
                      </a:rPr>
                      <m:t>𝒊</m:t>
                    </m:r>
                  </m:oMath>
                </a14:m>
                <a:r>
                  <a:rPr lang="en-US" sz="2000" dirty="0" err="1"/>
                  <a:t>th</a:t>
                </a:r>
                <a:r>
                  <a:rPr lang="en-US" sz="2000" b="1" dirty="0"/>
                  <a:t> query operation</a:t>
                </a:r>
                <a:r>
                  <a:rPr lang="en-US" sz="2000" dirty="0"/>
                  <a:t>,  amortized cost of </a:t>
                </a:r>
                <a:r>
                  <a:rPr lang="en-US" sz="2000" b="1" dirty="0">
                    <a:solidFill>
                      <a:srgbClr val="7030A0"/>
                    </a:solidFill>
                  </a:rPr>
                  <a:t>MTF </a:t>
                </a:r>
                <a14:m>
                  <m:oMath xmlns:m="http://schemas.openxmlformats.org/officeDocument/2006/math">
                    <m:r>
                      <a:rPr lang="en-US" sz="2000" b="1" i="1">
                        <a:latin typeface="Cambria Math"/>
                      </a:rPr>
                      <m:t>≤ </m:t>
                    </m:r>
                  </m:oMath>
                </a14:m>
                <a:r>
                  <a:rPr lang="en-US" sz="2000" b="1" dirty="0">
                    <a:solidFill>
                      <a:srgbClr val="0070C0"/>
                    </a:solidFill>
                  </a:rPr>
                  <a:t>4</a:t>
                </a:r>
                <a:r>
                  <a:rPr lang="en-US" sz="2000" dirty="0"/>
                  <a:t> actual cost of </a:t>
                </a:r>
                <a:r>
                  <a:rPr lang="en-US" sz="2000" b="1" dirty="0">
                    <a:solidFill>
                      <a:srgbClr val="7030A0"/>
                    </a:solidFill>
                  </a:rPr>
                  <a:t>OPT</a:t>
                </a:r>
              </a:p>
              <a:p>
                <a:pPr marL="0" indent="0">
                  <a:buNone/>
                </a:pPr>
                <a:endParaRPr lang="en-US" sz="2000" b="1" dirty="0">
                  <a:solidFill>
                    <a:srgbClr val="7030A0"/>
                  </a:solidFill>
                </a:endParaRPr>
              </a:p>
              <a:p>
                <a:pPr marL="0" indent="0">
                  <a:buNone/>
                </a:pPr>
                <a:r>
                  <a:rPr lang="en-US" sz="2000" dirty="0"/>
                  <a:t>For any sequence of </a:t>
                </a:r>
                <a14:m>
                  <m:oMath xmlns:m="http://schemas.openxmlformats.org/officeDocument/2006/math">
                    <m:r>
                      <a:rPr lang="en-US" sz="2000" b="1" i="1" smtClean="0">
                        <a:solidFill>
                          <a:srgbClr val="0070C0"/>
                        </a:solidFill>
                        <a:latin typeface="Cambria Math"/>
                      </a:rPr>
                      <m:t>𝒎</m:t>
                    </m:r>
                  </m:oMath>
                </a14:m>
                <a:r>
                  <a:rPr lang="en-US" sz="2000" b="1" dirty="0"/>
                  <a:t> query operation</a:t>
                </a:r>
                <a:r>
                  <a:rPr lang="en-US" sz="2000" dirty="0"/>
                  <a:t>,</a:t>
                </a:r>
                <a:endParaRPr lang="en-US" sz="2000" b="1" dirty="0"/>
              </a:p>
              <a:p>
                <a:pPr marL="0" indent="0">
                  <a:buNone/>
                </a:pPr>
                <a:r>
                  <a:rPr lang="en-US" sz="2000" b="1" dirty="0"/>
                  <a:t> </a:t>
                </a:r>
                <a14:m>
                  <m:oMath xmlns:m="http://schemas.openxmlformats.org/officeDocument/2006/math">
                    <m:sSub>
                      <m:sSubPr>
                        <m:ctrlPr>
                          <a:rPr lang="en-US" sz="2000" b="1" i="1" smtClean="0">
                            <a:solidFill>
                              <a:srgbClr val="0070C0"/>
                            </a:solidFill>
                            <a:latin typeface="Cambria Math" panose="02040503050406030204" pitchFamily="18" charset="0"/>
                          </a:rPr>
                        </m:ctrlPr>
                      </m:sSubPr>
                      <m:e>
                        <m:r>
                          <a:rPr lang="en-US" sz="2000" b="1" i="1" smtClean="0">
                            <a:solidFill>
                              <a:srgbClr val="0070C0"/>
                            </a:solidFill>
                            <a:latin typeface="Cambria Math"/>
                          </a:rPr>
                          <m:t>𝑻</m:t>
                        </m:r>
                      </m:e>
                      <m:sub>
                        <m:r>
                          <a:rPr lang="en-US" sz="2000" b="1" i="0" smtClean="0">
                            <a:solidFill>
                              <a:srgbClr val="7030A0"/>
                            </a:solidFill>
                            <a:latin typeface="Cambria Math"/>
                          </a:rPr>
                          <m:t>𝐌𝐅𝐓</m:t>
                        </m:r>
                      </m:sub>
                    </m:sSub>
                    <m:r>
                      <a:rPr lang="en-US" sz="2000" b="1" i="1" smtClean="0">
                        <a:solidFill>
                          <a:schemeClr val="tx1"/>
                        </a:solidFill>
                        <a:latin typeface="Cambria Math"/>
                      </a:rPr>
                      <m:t>(</m:t>
                    </m:r>
                    <m:r>
                      <a:rPr lang="en-US" sz="2000" b="1" i="1" smtClean="0">
                        <a:solidFill>
                          <a:srgbClr val="0070C0"/>
                        </a:solidFill>
                        <a:latin typeface="Cambria Math"/>
                      </a:rPr>
                      <m:t>𝒎</m:t>
                    </m:r>
                    <m:r>
                      <a:rPr lang="en-US" sz="2000" b="1" i="1" smtClean="0">
                        <a:solidFill>
                          <a:schemeClr val="tx1"/>
                        </a:solidFill>
                        <a:latin typeface="Cambria Math"/>
                      </a:rPr>
                      <m:t>)</m:t>
                    </m:r>
                    <m:r>
                      <a:rPr lang="en-US" sz="2000" b="1" i="1">
                        <a:solidFill>
                          <a:srgbClr val="0070C0"/>
                        </a:solidFill>
                        <a:latin typeface="Cambria Math"/>
                      </a:rPr>
                      <m:t> </m:t>
                    </m:r>
                  </m:oMath>
                </a14:m>
                <a:r>
                  <a:rPr lang="en-US" sz="2000" dirty="0"/>
                  <a:t>: Actual cost of </a:t>
                </a:r>
                <a:r>
                  <a:rPr lang="en-US" sz="2000" b="1" dirty="0">
                    <a:solidFill>
                      <a:srgbClr val="7030A0"/>
                    </a:solidFill>
                  </a:rPr>
                  <a:t>MTF</a:t>
                </a:r>
              </a:p>
              <a:p>
                <a:pPr marL="0" indent="0">
                  <a:buNone/>
                </a:pP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i="0" smtClean="0">
                            <a:solidFill>
                              <a:srgbClr val="7030A0"/>
                            </a:solidFill>
                            <a:latin typeface="Cambria Math"/>
                          </a:rPr>
                          <m:t>𝐎𝐏</m:t>
                        </m:r>
                        <m:r>
                          <a:rPr lang="en-US" sz="2000" b="1">
                            <a:solidFill>
                              <a:srgbClr val="7030A0"/>
                            </a:solidFill>
                            <a:latin typeface="Cambria Math"/>
                          </a:rPr>
                          <m:t>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Actual cost of </a:t>
                </a:r>
                <a:r>
                  <a:rPr lang="en-US" sz="2000" b="1" dirty="0">
                    <a:solidFill>
                      <a:srgbClr val="7030A0"/>
                    </a:solidFill>
                  </a:rPr>
                  <a:t>OPT</a:t>
                </a:r>
              </a:p>
              <a:p>
                <a:pPr marL="0" indent="0">
                  <a:buNone/>
                </a:pPr>
                <a:endParaRPr lang="en-US" sz="2000" b="1" dirty="0">
                  <a:solidFill>
                    <a:srgbClr val="7030A0"/>
                  </a:solidFill>
                </a:endParaRPr>
              </a:p>
              <a:p>
                <a:pPr marL="0" indent="0">
                  <a:buNone/>
                </a:pPr>
                <a:r>
                  <a:rPr lang="en-US" sz="2000" b="1" dirty="0">
                    <a:solidFill>
                      <a:srgbClr val="7030A0"/>
                    </a:solidFill>
                  </a:rPr>
                  <a:t>	</a:t>
                </a:r>
                <a:r>
                  <a:rPr lang="en-US" sz="2000" b="1" dirty="0"/>
                  <a: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𝐌𝐅𝐓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r>
                      <a:rPr lang="en-US" sz="2000" b="1" i="1">
                        <a:latin typeface="Cambria Math"/>
                      </a:rPr>
                      <m:t>≤</m:t>
                    </m:r>
                  </m:oMath>
                </a14:m>
                <a:r>
                  <a:rPr lang="en-US" sz="2000" b="1" dirty="0">
                    <a:solidFill>
                      <a:srgbClr val="7030A0"/>
                    </a:solidFill>
                  </a:rPr>
                  <a:t>      </a:t>
                </a:r>
                <a:r>
                  <a:rPr lang="en-US" sz="2000" dirty="0"/>
                  <a:t>Amortized cost of the </a:t>
                </a:r>
                <a14:m>
                  <m:oMath xmlns:m="http://schemas.openxmlformats.org/officeDocument/2006/math">
                    <m:r>
                      <a:rPr lang="en-US" sz="2000" b="1" i="1">
                        <a:solidFill>
                          <a:srgbClr val="0070C0"/>
                        </a:solidFill>
                        <a:latin typeface="Cambria Math"/>
                      </a:rPr>
                      <m:t>𝒎</m:t>
                    </m:r>
                  </m:oMath>
                </a14:m>
                <a:r>
                  <a:rPr lang="en-US" sz="2000" b="1" dirty="0"/>
                  <a:t> query operation</a:t>
                </a:r>
                <a:r>
                  <a:rPr lang="en-US" sz="2000" dirty="0"/>
                  <a:t> by </a:t>
                </a:r>
                <a:r>
                  <a:rPr lang="en-US" sz="2000" b="1" dirty="0">
                    <a:solidFill>
                      <a:srgbClr val="7030A0"/>
                    </a:solidFill>
                  </a:rPr>
                  <a:t>MTF </a:t>
                </a:r>
              </a:p>
              <a:p>
                <a:pPr marL="0" indent="0">
                  <a:buNone/>
                </a:pPr>
                <a:r>
                  <a:rPr lang="en-US" sz="2000" b="1" dirty="0">
                    <a:solidFill>
                      <a:srgbClr val="7030A0"/>
                    </a:solidFill>
                  </a:rPr>
                  <a:t>                                     </a:t>
                </a:r>
                <a14:m>
                  <m:oMath xmlns:m="http://schemas.openxmlformats.org/officeDocument/2006/math">
                    <m:r>
                      <a:rPr lang="en-US" sz="2000" b="1" i="1">
                        <a:latin typeface="Cambria Math"/>
                      </a:rPr>
                      <m:t>≤</m:t>
                    </m:r>
                  </m:oMath>
                </a14:m>
                <a:r>
                  <a:rPr lang="en-US" sz="2000" b="1" dirty="0">
                    <a:solidFill>
                      <a:srgbClr val="7030A0"/>
                    </a:solidFill>
                  </a:rPr>
                  <a:t> </a:t>
                </a:r>
                <a:r>
                  <a:rPr lang="en-US" sz="2000" b="1" dirty="0">
                    <a:solidFill>
                      <a:srgbClr val="0070C0"/>
                    </a:solidFill>
                  </a:rPr>
                  <a:t>4</a:t>
                </a:r>
                <a:r>
                  <a:rPr lang="en-US" sz="2000" dirty="0"/>
                  <a:t> (Actual cost of the </a:t>
                </a:r>
                <a14:m>
                  <m:oMath xmlns:m="http://schemas.openxmlformats.org/officeDocument/2006/math">
                    <m:r>
                      <a:rPr lang="en-US" sz="2000" b="1" i="1" smtClean="0">
                        <a:solidFill>
                          <a:srgbClr val="0070C0"/>
                        </a:solidFill>
                        <a:latin typeface="Cambria Math"/>
                      </a:rPr>
                      <m:t>𝒎</m:t>
                    </m:r>
                  </m:oMath>
                </a14:m>
                <a:r>
                  <a:rPr lang="en-US" sz="2000" b="1" dirty="0"/>
                  <a:t> query operation </a:t>
                </a:r>
                <a:r>
                  <a:rPr lang="en-US" sz="2000" dirty="0"/>
                  <a:t>by </a:t>
                </a:r>
                <a:r>
                  <a:rPr lang="en-US" sz="2000" b="1" dirty="0">
                    <a:solidFill>
                      <a:srgbClr val="7030A0"/>
                    </a:solidFill>
                  </a:rPr>
                  <a:t>OPT </a:t>
                </a:r>
                <a:r>
                  <a:rPr lang="en-US" sz="2000" dirty="0"/>
                  <a:t>)</a:t>
                </a:r>
              </a:p>
              <a:p>
                <a:pPr marL="0" indent="0">
                  <a:buNone/>
                </a:pPr>
                <a:r>
                  <a:rPr lang="en-US" sz="2000" b="1" dirty="0">
                    <a:solidFill>
                      <a:srgbClr val="0070C0"/>
                    </a:solidFill>
                  </a:rPr>
                  <a:t>		     </a:t>
                </a:r>
                <a14:m>
                  <m:oMath xmlns:m="http://schemas.openxmlformats.org/officeDocument/2006/math">
                    <m:r>
                      <a:rPr lang="en-US" sz="2000" b="1" i="1">
                        <a:latin typeface="Cambria Math"/>
                      </a:rPr>
                      <m:t>≤</m:t>
                    </m:r>
                  </m:oMath>
                </a14:m>
                <a:r>
                  <a:rPr lang="en-US" sz="2000" b="1" dirty="0">
                    <a:solidFill>
                      <a:srgbClr val="7030A0"/>
                    </a:solidFill>
                  </a:rPr>
                  <a:t> </a:t>
                </a:r>
                <a:r>
                  <a:rPr lang="en-US" sz="2000" b="1" dirty="0">
                    <a:solidFill>
                      <a:srgbClr val="0070C0"/>
                    </a:solidFill>
                  </a:rPr>
                  <a:t>4</a:t>
                </a:r>
                <a:r>
                  <a:rPr lang="en-US" sz="2000" b="1" dirty="0">
                    <a:solidFill>
                      <a:srgbClr val="7030A0"/>
                    </a:solidFill>
                  </a:rPr>
                  <a: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𝐎𝐏𝐓</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oMath>
                </a14:m>
                <a:endParaRPr lang="en-US" sz="2000" b="1" dirty="0"/>
              </a:p>
              <a:p>
                <a:pPr marL="0" indent="0">
                  <a:buNone/>
                </a:pPr>
                <a:endParaRPr lang="en-US" sz="2000" b="1" dirty="0">
                  <a:solidFill>
                    <a:srgbClr val="C00000"/>
                  </a:solidFill>
                </a:endParaRPr>
              </a:p>
              <a:p>
                <a:pPr marL="0" indent="0">
                  <a:buNone/>
                </a:pPr>
                <a:r>
                  <a:rPr lang="en-US" sz="2000" b="1" dirty="0">
                    <a:solidFill>
                      <a:srgbClr val="C00000"/>
                    </a:solidFill>
                  </a:rPr>
                  <a:t>Theorem</a:t>
                </a:r>
                <a:r>
                  <a:rPr lang="en-US" sz="2000" b="1" dirty="0"/>
                  <a:t>:</a:t>
                </a:r>
                <a:r>
                  <a:rPr lang="en-US" sz="2000" b="1" dirty="0">
                    <a:solidFill>
                      <a:srgbClr val="7030A0"/>
                    </a:solidFill>
                  </a:rPr>
                  <a:t> MTF </a:t>
                </a:r>
                <a:r>
                  <a:rPr lang="en-US" sz="2000" dirty="0"/>
                  <a:t>algorithm is </a:t>
                </a:r>
                <a:r>
                  <a:rPr lang="en-US" sz="2000" b="1" dirty="0">
                    <a:solidFill>
                      <a:srgbClr val="0070C0"/>
                    </a:solidFill>
                  </a:rPr>
                  <a:t>4 </a:t>
                </a:r>
                <a:r>
                  <a:rPr lang="en-US" sz="2000" dirty="0"/>
                  <a:t>competitive.</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674" b="-80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22</a:t>
            </a:fld>
            <a:endParaRPr lang="en-US"/>
          </a:p>
        </p:txBody>
      </p:sp>
    </p:spTree>
    <p:extLst>
      <p:ext uri="{BB962C8B-B14F-4D97-AF65-F5344CB8AC3E}">
        <p14:creationId xmlns:p14="http://schemas.microsoft.com/office/powerpoint/2010/main" val="4962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131467" y="2644698"/>
                <a:ext cx="360233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𝑜</m:t>
                      </m:r>
                      <m:r>
                        <a:rPr lang="en-US" b="0" i="1" smtClean="0">
                          <a:latin typeface="Cambria Math"/>
                        </a:rPr>
                        <m:t>,</m:t>
                      </m:r>
                      <m:r>
                        <a:rPr lang="en-US" b="0" i="1" smtClean="0">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C00000"/>
                          </a:solidFill>
                          <a:latin typeface="Cambria Math"/>
                        </a:rPr>
                        <m:t>𝑜</m:t>
                      </m:r>
                      <m:r>
                        <a:rPr lang="en-US" b="0" i="1" smtClean="0">
                          <a:latin typeface="Cambria Math"/>
                        </a:rPr>
                        <m:t>,</m:t>
                      </m:r>
                      <m:r>
                        <a:rPr lang="en-US" b="0" i="1" smtClean="0">
                          <a:solidFill>
                            <a:srgbClr val="0070C0"/>
                          </a:solidFill>
                          <a:latin typeface="Cambria Math"/>
                        </a:rPr>
                        <m:t>𝑜</m:t>
                      </m:r>
                      <m:r>
                        <a:rPr lang="en-US" b="0" i="1" smtClean="0">
                          <a:latin typeface="Cambria Math"/>
                        </a:rPr>
                        <m:t>,</m:t>
                      </m:r>
                      <m:r>
                        <a:rPr lang="en-US" b="0" i="1" smtClean="0">
                          <a:solidFill>
                            <a:srgbClr val="0070C0"/>
                          </a:solidFill>
                          <a:latin typeface="Cambria Math"/>
                        </a:rPr>
                        <m:t>𝑜</m:t>
                      </m:r>
                    </m:oMath>
                  </m:oMathPara>
                </a14:m>
                <a:endParaRPr lang="en-US" dirty="0">
                  <a:solidFill>
                    <a:srgbClr val="0070C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31467" y="2644698"/>
                <a:ext cx="3602333" cy="369332"/>
              </a:xfrm>
              <a:prstGeom prst="rect">
                <a:avLst/>
              </a:prstGeom>
              <a:blipFill rotWithShape="1">
                <a:blip r:embed="rId2"/>
                <a:stretch>
                  <a:fillRect t="-8333" r="-1523" b="-26667"/>
                </a:stretch>
              </a:blipFill>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sz="3200" b="1" dirty="0"/>
              <a:t>   Algorithm</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67684626"/>
              </p:ext>
            </p:extLst>
          </p:nvPr>
        </p:nvGraphicFramePr>
        <p:xfrm>
          <a:off x="422817" y="5029200"/>
          <a:ext cx="4114800" cy="1112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tblGrid>
              <a:tr h="370840">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dirty="0"/>
                    </a:p>
                  </a:txBody>
                  <a:tcPr/>
                </a:tc>
                <a:extLst>
                  <a:ext uri="{0D108BD9-81ED-4DB2-BD59-A6C34878D82A}">
                    <a16:rowId xmlns:a16="http://schemas.microsoft.com/office/drawing/2014/main" val="10001"/>
                  </a:ext>
                </a:extLst>
              </a:tr>
              <a:tr h="370840">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11" name="Rectangle 10"/>
          <p:cNvSpPr/>
          <p:nvPr/>
        </p:nvSpPr>
        <p:spPr>
          <a:xfrm>
            <a:off x="-838200" y="2286000"/>
            <a:ext cx="1447800" cy="7942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042186" y="3810000"/>
            <a:ext cx="1139414" cy="369332"/>
          </a:xfrm>
          <a:prstGeom prst="rect">
            <a:avLst/>
          </a:prstGeom>
          <a:noFill/>
        </p:spPr>
        <p:txBody>
          <a:bodyPr wrap="none" rtlCol="0">
            <a:spAutoFit/>
          </a:bodyPr>
          <a:lstStyle/>
          <a:p>
            <a:r>
              <a:rPr lang="en-US" b="1" dirty="0"/>
              <a:t>Algorithm</a:t>
            </a:r>
          </a:p>
        </p:txBody>
      </p:sp>
      <p:sp>
        <p:nvSpPr>
          <p:cNvPr id="6" name="TextBox 5"/>
          <p:cNvSpPr txBox="1"/>
          <p:nvPr/>
        </p:nvSpPr>
        <p:spPr>
          <a:xfrm>
            <a:off x="1600200" y="5029200"/>
            <a:ext cx="1084336" cy="369332"/>
          </a:xfrm>
          <a:prstGeom prst="rect">
            <a:avLst/>
          </a:prstGeom>
          <a:noFill/>
        </p:spPr>
        <p:txBody>
          <a:bodyPr wrap="none" rtlCol="0">
            <a:spAutoFit/>
          </a:bodyPr>
          <a:lstStyle/>
          <a:p>
            <a:r>
              <a:rPr lang="en-US" b="1" dirty="0">
                <a:solidFill>
                  <a:schemeClr val="bg1"/>
                </a:solidFill>
              </a:rPr>
              <a:t>Problems</a:t>
            </a:r>
          </a:p>
        </p:txBody>
      </p:sp>
      <p:sp>
        <p:nvSpPr>
          <p:cNvPr id="21" name="TextBox 20"/>
          <p:cNvSpPr txBox="1"/>
          <p:nvPr/>
        </p:nvSpPr>
        <p:spPr>
          <a:xfrm>
            <a:off x="1066800" y="5410200"/>
            <a:ext cx="2109039" cy="369332"/>
          </a:xfrm>
          <a:prstGeom prst="rect">
            <a:avLst/>
          </a:prstGeom>
          <a:noFill/>
        </p:spPr>
        <p:txBody>
          <a:bodyPr wrap="none" rtlCol="0">
            <a:spAutoFit/>
          </a:bodyPr>
          <a:lstStyle/>
          <a:p>
            <a:r>
              <a:rPr lang="en-US" b="1" i="1" dirty="0">
                <a:solidFill>
                  <a:srgbClr val="7030A0"/>
                </a:solidFill>
              </a:rPr>
              <a:t>Cache</a:t>
            </a:r>
            <a:r>
              <a:rPr lang="en-US" dirty="0"/>
              <a:t> </a:t>
            </a:r>
            <a:r>
              <a:rPr lang="en-US" b="1" i="1" dirty="0">
                <a:solidFill>
                  <a:srgbClr val="7030A0"/>
                </a:solidFill>
              </a:rPr>
              <a:t>management</a:t>
            </a:r>
          </a:p>
        </p:txBody>
      </p:sp>
      <p:sp>
        <p:nvSpPr>
          <p:cNvPr id="22" name="TextBox 21"/>
          <p:cNvSpPr txBox="1"/>
          <p:nvPr/>
        </p:nvSpPr>
        <p:spPr>
          <a:xfrm>
            <a:off x="1564711" y="5715000"/>
            <a:ext cx="1102289" cy="369332"/>
          </a:xfrm>
          <a:prstGeom prst="rect">
            <a:avLst/>
          </a:prstGeom>
          <a:noFill/>
        </p:spPr>
        <p:txBody>
          <a:bodyPr wrap="none" rtlCol="0">
            <a:spAutoFit/>
          </a:bodyPr>
          <a:lstStyle/>
          <a:p>
            <a:r>
              <a:rPr lang="en-US" b="1" i="1" dirty="0">
                <a:solidFill>
                  <a:srgbClr val="7030A0"/>
                </a:solidFill>
              </a:rPr>
              <a:t>Matching</a:t>
            </a:r>
          </a:p>
        </p:txBody>
      </p:sp>
      <p:sp>
        <p:nvSpPr>
          <p:cNvPr id="7" name="Slide Number Placeholder 6"/>
          <p:cNvSpPr>
            <a:spLocks noGrp="1"/>
          </p:cNvSpPr>
          <p:nvPr>
            <p:ph type="sldNum" sz="quarter" idx="12"/>
          </p:nvPr>
        </p:nvSpPr>
        <p:spPr/>
        <p:txBody>
          <a:bodyPr/>
          <a:lstStyle/>
          <a:p>
            <a:fld id="{A3F1ACDA-D648-4719-8CCF-388E5A063B5E}" type="slidenum">
              <a:rPr lang="en-US" smtClean="0"/>
              <a:t>3</a:t>
            </a:fld>
            <a:endParaRPr lang="en-US"/>
          </a:p>
        </p:txBody>
      </p:sp>
      <p:sp>
        <p:nvSpPr>
          <p:cNvPr id="12" name="Rounded Rectangle 11"/>
          <p:cNvSpPr/>
          <p:nvPr/>
        </p:nvSpPr>
        <p:spPr>
          <a:xfrm>
            <a:off x="3546995" y="1143000"/>
            <a:ext cx="1981244" cy="3048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Online Processing</a:t>
            </a:r>
          </a:p>
        </p:txBody>
      </p:sp>
      <p:sp>
        <p:nvSpPr>
          <p:cNvPr id="24" name="TextBox 23"/>
          <p:cNvSpPr txBox="1"/>
          <p:nvPr/>
        </p:nvSpPr>
        <p:spPr>
          <a:xfrm>
            <a:off x="2438400" y="533400"/>
            <a:ext cx="1309974" cy="584775"/>
          </a:xfrm>
          <a:prstGeom prst="rect">
            <a:avLst/>
          </a:prstGeom>
          <a:solidFill>
            <a:schemeClr val="bg2"/>
          </a:solidFill>
        </p:spPr>
        <p:txBody>
          <a:bodyPr wrap="none" rtlCol="0">
            <a:spAutoFit/>
          </a:bodyPr>
          <a:lstStyle/>
          <a:p>
            <a:r>
              <a:rPr lang="en-US" sz="3200" b="1" dirty="0">
                <a:solidFill>
                  <a:schemeClr val="accent2">
                    <a:lumMod val="75000"/>
                  </a:schemeClr>
                </a:solidFill>
              </a:rPr>
              <a:t>Online</a:t>
            </a:r>
          </a:p>
        </p:txBody>
      </p:sp>
      <p:sp>
        <p:nvSpPr>
          <p:cNvPr id="25" name="Rectangle 24"/>
          <p:cNvSpPr/>
          <p:nvPr/>
        </p:nvSpPr>
        <p:spPr>
          <a:xfrm>
            <a:off x="5334000" y="2362200"/>
            <a:ext cx="4191000" cy="79429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33800" y="1600200"/>
            <a:ext cx="1600200" cy="2209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 name="Line Callout 1 2"/>
          <p:cNvSpPr/>
          <p:nvPr/>
        </p:nvSpPr>
        <p:spPr>
          <a:xfrm>
            <a:off x="4800600" y="4800600"/>
            <a:ext cx="3733800" cy="1676400"/>
          </a:xfrm>
          <a:prstGeom prst="borderCallout1">
            <a:avLst>
              <a:gd name="adj1" fmla="val 47808"/>
              <a:gd name="adj2" fmla="val -456"/>
              <a:gd name="adj3" fmla="val 47778"/>
              <a:gd name="adj4" fmla="val -3727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Cache has limited number of slots. Whenever an element is required by CPU and it is absent in cache, it has to be brought into cache. This will require removing one of the element from cache. Which element should be replaced ? It is quite challenging to determine which element should be replaced since we do not know the sequence of elements requested by CPU.</a:t>
            </a:r>
          </a:p>
        </p:txBody>
      </p:sp>
      <p:sp>
        <p:nvSpPr>
          <p:cNvPr id="16" name="Line Callout 1 15"/>
          <p:cNvSpPr/>
          <p:nvPr/>
        </p:nvSpPr>
        <p:spPr>
          <a:xfrm>
            <a:off x="4800600" y="5181600"/>
            <a:ext cx="3733800" cy="1676400"/>
          </a:xfrm>
          <a:prstGeom prst="borderCallout1">
            <a:avLst>
              <a:gd name="adj1" fmla="val 47808"/>
              <a:gd name="adj2" fmla="val -456"/>
              <a:gd name="adj3" fmla="val 47778"/>
              <a:gd name="adj4" fmla="val -37271"/>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Suppose we don’t know the edges of the graph in the beginning. Instead, the edges are provided in an online sequence. For each edge we see, we need to either decide whether we are going to add the edge to the matching or discard it. The aim is to maintain a matching which is of large size.</a:t>
            </a:r>
          </a:p>
        </p:txBody>
      </p:sp>
      <p:sp>
        <p:nvSpPr>
          <p:cNvPr id="8" name="Cloud Callout 7"/>
          <p:cNvSpPr/>
          <p:nvPr/>
        </p:nvSpPr>
        <p:spPr>
          <a:xfrm>
            <a:off x="4724400" y="5348555"/>
            <a:ext cx="4114800" cy="72970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measure efficiency of an </a:t>
            </a:r>
            <a:r>
              <a:rPr lang="en-US" b="1" dirty="0">
                <a:solidFill>
                  <a:schemeClr val="tx1"/>
                </a:solidFill>
              </a:rPr>
              <a:t>online </a:t>
            </a:r>
            <a:r>
              <a:rPr lang="en-US" dirty="0">
                <a:solidFill>
                  <a:schemeClr val="tx1"/>
                </a:solidFill>
              </a:rPr>
              <a:t>algorithm ?</a:t>
            </a:r>
          </a:p>
        </p:txBody>
      </p:sp>
      <p:sp>
        <p:nvSpPr>
          <p:cNvPr id="10" name="Left Brace 9"/>
          <p:cNvSpPr/>
          <p:nvPr/>
        </p:nvSpPr>
        <p:spPr>
          <a:xfrm rot="16200000">
            <a:off x="1827276" y="1677925"/>
            <a:ext cx="384049" cy="31242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457200" y="3432050"/>
            <a:ext cx="3079241" cy="307777"/>
          </a:xfrm>
          <a:prstGeom prst="rect">
            <a:avLst/>
          </a:prstGeom>
          <a:noFill/>
        </p:spPr>
        <p:txBody>
          <a:bodyPr wrap="none" rtlCol="0">
            <a:spAutoFit/>
          </a:bodyPr>
          <a:lstStyle/>
          <a:p>
            <a:r>
              <a:rPr lang="en-US" sz="1400" dirty="0"/>
              <a:t>Sequence of input elements/operations</a:t>
            </a:r>
          </a:p>
        </p:txBody>
      </p:sp>
    </p:spTree>
    <p:extLst>
      <p:ext uri="{BB962C8B-B14F-4D97-AF65-F5344CB8AC3E}">
        <p14:creationId xmlns:p14="http://schemas.microsoft.com/office/powerpoint/2010/main" val="4147527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4250" fill="hold"/>
                                        <p:tgtEl>
                                          <p:spTgt spid="9"/>
                                        </p:tgtEl>
                                        <p:attrNameLst>
                                          <p:attrName>ppt_x</p:attrName>
                                        </p:attrNameLst>
                                      </p:cBhvr>
                                      <p:tavLst>
                                        <p:tav tm="0">
                                          <p:val>
                                            <p:strVal val="0-#ppt_w/2"/>
                                          </p:val>
                                        </p:tav>
                                        <p:tav tm="100000">
                                          <p:val>
                                            <p:strVal val="#ppt_x"/>
                                          </p:val>
                                        </p:tav>
                                      </p:tavLst>
                                    </p:anim>
                                    <p:anim calcmode="lin" valueType="num">
                                      <p:cBhvr additive="base">
                                        <p:cTn id="8" dur="4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randombar(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randombar(horizontal)">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xit" presetSubtype="2" fill="hold" grpId="1" nodeType="clickEffect">
                                  <p:stCondLst>
                                    <p:cond delay="0"/>
                                  </p:stCondLst>
                                  <p:childTnLst>
                                    <p:anim calcmode="lin" valueType="num">
                                      <p:cBhvr additive="base">
                                        <p:cTn id="37" dur="7250"/>
                                        <p:tgtEl>
                                          <p:spTgt spid="9"/>
                                        </p:tgtEl>
                                        <p:attrNameLst>
                                          <p:attrName>ppt_x</p:attrName>
                                        </p:attrNameLst>
                                      </p:cBhvr>
                                      <p:tavLst>
                                        <p:tav tm="0">
                                          <p:val>
                                            <p:strVal val="ppt_x"/>
                                          </p:val>
                                        </p:tav>
                                        <p:tav tm="100000">
                                          <p:val>
                                            <p:strVal val="1+ppt_w/2"/>
                                          </p:val>
                                        </p:tav>
                                      </p:tavLst>
                                    </p:anim>
                                    <p:anim calcmode="lin" valueType="num">
                                      <p:cBhvr additive="base">
                                        <p:cTn id="38" dur="7250"/>
                                        <p:tgtEl>
                                          <p:spTgt spid="9"/>
                                        </p:tgtEl>
                                        <p:attrNameLst>
                                          <p:attrName>ppt_y</p:attrName>
                                        </p:attrNameLst>
                                      </p:cBhvr>
                                      <p:tavLst>
                                        <p:tav tm="0">
                                          <p:val>
                                            <p:strVal val="ppt_y"/>
                                          </p:val>
                                        </p:tav>
                                        <p:tav tm="100000">
                                          <p:val>
                                            <p:strVal val="ppt_y"/>
                                          </p:val>
                                        </p:tav>
                                      </p:tavLst>
                                    </p:anim>
                                    <p:set>
                                      <p:cBhvr>
                                        <p:cTn id="39" dur="1" fill="hold">
                                          <p:stCondLst>
                                            <p:cond delay="7249"/>
                                          </p:stCondLst>
                                        </p:cTn>
                                        <p:tgtEl>
                                          <p:spTgt spid="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up)">
                                      <p:cBhvr>
                                        <p:cTn id="44" dur="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randombar(horizont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randombar(horizontal)">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1500"/>
                                        <p:tgtEl>
                                          <p:spTgt spid="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3"/>
                                        </p:tgtEl>
                                      </p:cBhvr>
                                    </p:animEffect>
                                    <p:set>
                                      <p:cBhvr>
                                        <p:cTn id="64" dur="1" fill="hold">
                                          <p:stCondLst>
                                            <p:cond delay="499"/>
                                          </p:stCondLst>
                                        </p:cTn>
                                        <p:tgtEl>
                                          <p:spTgt spid="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randombar(horizontal)">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1500"/>
                                        <p:tgtEl>
                                          <p:spTgt spid="1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1" nodeType="clickEffect">
                                  <p:stCondLst>
                                    <p:cond delay="0"/>
                                  </p:stCondLst>
                                  <p:childTnLst>
                                    <p:animEffect transition="out" filter="fade">
                                      <p:cBhvr>
                                        <p:cTn id="78" dur="500"/>
                                        <p:tgtEl>
                                          <p:spTgt spid="16"/>
                                        </p:tgtEl>
                                      </p:cBhvr>
                                    </p:animEffect>
                                    <p:set>
                                      <p:cBhvr>
                                        <p:cTn id="79" dur="1" fill="hold">
                                          <p:stCondLst>
                                            <p:cond delay="499"/>
                                          </p:stCondLst>
                                        </p:cTn>
                                        <p:tgtEl>
                                          <p:spTgt spid="1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animEffect transition="in" filter="fade">
                                      <p:cBhvr>
                                        <p:cTn id="84" dur="1000"/>
                                        <p:tgtEl>
                                          <p:spTgt spid="8"/>
                                        </p:tgtEl>
                                      </p:cBhvr>
                                    </p:animEffect>
                                    <p:anim calcmode="lin" valueType="num">
                                      <p:cBhvr>
                                        <p:cTn id="85" dur="1000" fill="hold"/>
                                        <p:tgtEl>
                                          <p:spTgt spid="8"/>
                                        </p:tgtEl>
                                        <p:attrNameLst>
                                          <p:attrName>ppt_x</p:attrName>
                                        </p:attrNameLst>
                                      </p:cBhvr>
                                      <p:tavLst>
                                        <p:tav tm="0">
                                          <p:val>
                                            <p:strVal val="#ppt_x"/>
                                          </p:val>
                                        </p:tav>
                                        <p:tav tm="100000">
                                          <p:val>
                                            <p:strVal val="#ppt_x"/>
                                          </p:val>
                                        </p:tav>
                                      </p:tavLst>
                                    </p:anim>
                                    <p:anim calcmode="lin" valueType="num">
                                      <p:cBhvr>
                                        <p:cTn id="8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6" grpId="0"/>
      <p:bldP spid="21" grpId="0"/>
      <p:bldP spid="22" grpId="0"/>
      <p:bldP spid="12" grpId="0" animBg="1"/>
      <p:bldP spid="3" grpId="0" animBg="1"/>
      <p:bldP spid="3" grpId="1" animBg="1"/>
      <p:bldP spid="16" grpId="0" animBg="1"/>
      <p:bldP spid="16" grpId="1" animBg="1"/>
      <p:bldP spid="8" grpId="0" animBg="1"/>
      <p:bldP spid="10" grpId="0" animBg="1"/>
      <p:bldP spid="10" grpId="1" animBg="1"/>
      <p:bldP spid="14" grpId="0"/>
      <p:bldP spid="1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7030A0"/>
                </a:solidFill>
              </a:rPr>
              <a:t>Competitive ratio</a:t>
            </a:r>
            <a:br>
              <a:rPr lang="en-US" sz="3200" b="1" dirty="0">
                <a:solidFill>
                  <a:srgbClr val="7030A0"/>
                </a:solidFill>
              </a:rPr>
            </a:br>
            <a:endParaRPr lang="en-US" sz="3200" b="1" dirty="0"/>
          </a:p>
        </p:txBody>
      </p:sp>
      <p:sp>
        <p:nvSpPr>
          <p:cNvPr id="7" name="Slide Number Placeholder 6"/>
          <p:cNvSpPr>
            <a:spLocks noGrp="1"/>
          </p:cNvSpPr>
          <p:nvPr>
            <p:ph type="sldNum" sz="quarter" idx="12"/>
          </p:nvPr>
        </p:nvSpPr>
        <p:spPr/>
        <p:txBody>
          <a:bodyPr/>
          <a:lstStyle/>
          <a:p>
            <a:fld id="{A3F1ACDA-D648-4719-8CCF-388E5A063B5E}" type="slidenum">
              <a:rPr lang="en-US" smtClean="0"/>
              <a:t>4</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267199"/>
              </a:xfrm>
            </p:spPr>
            <p:txBody>
              <a:bodyPr/>
              <a:lstStyle/>
              <a:p>
                <a:pPr marL="0" indent="0">
                  <a:buNone/>
                </a:pPr>
                <a:r>
                  <a:rPr lang="en-US" sz="2000" dirty="0"/>
                  <a:t>       </a:t>
                </a:r>
                <a:r>
                  <a:rPr lang="en-US" sz="2000" b="1" dirty="0">
                    <a:solidFill>
                      <a:srgbClr val="7030A0"/>
                    </a:solidFill>
                  </a:rPr>
                  <a:t>A</a:t>
                </a:r>
                <a:r>
                  <a:rPr lang="en-US" sz="2000" dirty="0"/>
                  <a:t>: an </a:t>
                </a:r>
                <a:r>
                  <a:rPr lang="en-US" sz="2000" b="1" dirty="0"/>
                  <a:t>online</a:t>
                </a:r>
                <a:r>
                  <a:rPr lang="en-US" sz="2000" dirty="0"/>
                  <a:t> algorithm for a problem.</a:t>
                </a:r>
              </a:p>
              <a:p>
                <a:pPr marL="0" indent="0">
                  <a:buNone/>
                </a:pPr>
                <a:r>
                  <a:rPr lang="en-US" sz="2000" dirty="0"/>
                  <a:t> </a:t>
                </a:r>
                <a:r>
                  <a:rPr lang="en-US" sz="2000" b="1" dirty="0">
                    <a:solidFill>
                      <a:srgbClr val="7030A0"/>
                    </a:solidFill>
                  </a:rPr>
                  <a:t>OPT </a:t>
                </a:r>
                <a:r>
                  <a:rPr lang="en-US" sz="2000" dirty="0"/>
                  <a:t>:</a:t>
                </a:r>
                <a:r>
                  <a:rPr lang="en-US" sz="2000" b="1" dirty="0">
                    <a:solidFill>
                      <a:srgbClr val="7030A0"/>
                    </a:solidFill>
                  </a:rPr>
                  <a:t> </a:t>
                </a:r>
                <a:r>
                  <a:rPr lang="en-US" sz="2000" dirty="0"/>
                  <a:t>be the </a:t>
                </a:r>
                <a:r>
                  <a:rPr lang="en-US" sz="2000" b="1" dirty="0"/>
                  <a:t>optimal offline </a:t>
                </a:r>
                <a:r>
                  <a:rPr lang="en-US" sz="2000" dirty="0"/>
                  <a:t>algorithm </a:t>
                </a:r>
              </a:p>
              <a:p>
                <a:pPr marL="0" indent="0">
                  <a:buNone/>
                </a:pPr>
                <a:endParaRPr lang="en-US" sz="2000" dirty="0"/>
              </a:p>
              <a:p>
                <a:pPr marL="0" indent="0">
                  <a:buNone/>
                </a:pPr>
                <a:endParaRPr lang="en-US" sz="2000" dirty="0"/>
              </a:p>
              <a:p>
                <a:pPr marL="0" indent="0">
                  <a:buNone/>
                </a:pPr>
                <a:r>
                  <a:rPr lang="en-US" sz="2000" b="1" dirty="0">
                    <a:solidFill>
                      <a:srgbClr val="0070C0"/>
                    </a:solidFill>
                  </a:rPr>
                  <a: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time taken by </a:t>
                </a:r>
                <a:r>
                  <a:rPr lang="en-US" sz="2000" b="1" dirty="0">
                    <a:solidFill>
                      <a:srgbClr val="7030A0"/>
                    </a:solidFill>
                  </a:rPr>
                  <a:t>A </a:t>
                </a:r>
                <a:r>
                  <a:rPr lang="en-US" sz="2000" dirty="0"/>
                  <a:t>for a sequence of </a:t>
                </a:r>
                <a14:m>
                  <m:oMath xmlns:m="http://schemas.openxmlformats.org/officeDocument/2006/math">
                    <m:r>
                      <a:rPr lang="en-US" sz="2000" b="1" i="1">
                        <a:solidFill>
                          <a:srgbClr val="0070C0"/>
                        </a:solidFill>
                        <a:latin typeface="Cambria Math"/>
                      </a:rPr>
                      <m:t>𝒎</m:t>
                    </m:r>
                  </m:oMath>
                </a14:m>
                <a:r>
                  <a:rPr lang="en-US" sz="2000" dirty="0"/>
                  <a:t> operations.</a:t>
                </a:r>
              </a:p>
              <a:p>
                <a:pPr marL="0" indent="0">
                  <a:buNone/>
                </a:pPr>
                <a:r>
                  <a:rPr lang="en-US" sz="2000" dirty="0"/>
                  <a: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𝐎𝐏𝐓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time taken by </a:t>
                </a:r>
                <a:r>
                  <a:rPr lang="en-US" sz="2000" b="1" dirty="0">
                    <a:solidFill>
                      <a:srgbClr val="7030A0"/>
                    </a:solidFill>
                  </a:rPr>
                  <a:t>OPT </a:t>
                </a:r>
                <a:r>
                  <a:rPr lang="en-US" sz="2000" dirty="0"/>
                  <a:t>for the </a:t>
                </a:r>
                <a:r>
                  <a:rPr lang="en-US" sz="2000" b="1" dirty="0"/>
                  <a:t>same</a:t>
                </a:r>
                <a:r>
                  <a:rPr lang="en-US" sz="2000" dirty="0"/>
                  <a:t> </a:t>
                </a:r>
                <a14:m>
                  <m:oMath xmlns:m="http://schemas.openxmlformats.org/officeDocument/2006/math">
                    <m:r>
                      <a:rPr lang="en-US" sz="2000" b="1" i="1">
                        <a:solidFill>
                          <a:srgbClr val="0070C0"/>
                        </a:solidFill>
                        <a:latin typeface="Cambria Math"/>
                      </a:rPr>
                      <m:t>𝒎</m:t>
                    </m:r>
                  </m:oMath>
                </a14:m>
                <a:r>
                  <a:rPr lang="en-US" sz="2000" dirty="0"/>
                  <a:t> operations</a:t>
                </a:r>
                <a:endParaRPr lang="en-US" sz="2000" b="1" dirty="0">
                  <a:solidFill>
                    <a:srgbClr val="7030A0"/>
                  </a:solidFill>
                </a:endParaRPr>
              </a:p>
              <a:p>
                <a:pPr marL="0" indent="0">
                  <a:buNone/>
                </a:pPr>
                <a:endParaRPr lang="en-US" sz="2000" b="1" dirty="0">
                  <a:solidFill>
                    <a:srgbClr val="006C31"/>
                  </a:solidFill>
                </a:endParaRPr>
              </a:p>
              <a:p>
                <a:pPr marL="0" indent="0">
                  <a:buNone/>
                </a:pPr>
                <a:r>
                  <a:rPr lang="en-US" sz="2000" b="1" dirty="0">
                    <a:solidFill>
                      <a:srgbClr val="006C31"/>
                    </a:solidFill>
                  </a:rPr>
                  <a:t>Notation: </a:t>
                </a:r>
                <a:r>
                  <a:rPr lang="en-US" sz="2000" b="1" dirty="0">
                    <a:solidFill>
                      <a:srgbClr val="7030A0"/>
                    </a:solidFill>
                  </a:rPr>
                  <a:t>A </a:t>
                </a:r>
                <a:r>
                  <a:rPr lang="en-US" sz="2000" dirty="0"/>
                  <a:t>is said to be </a:t>
                </a:r>
                <a14:m>
                  <m:oMath xmlns:m="http://schemas.openxmlformats.org/officeDocument/2006/math">
                    <m:r>
                      <a:rPr lang="en-US" sz="2000" b="1" i="1">
                        <a:solidFill>
                          <a:srgbClr val="0070C0"/>
                        </a:solidFill>
                        <a:latin typeface="Cambria Math"/>
                      </a:rPr>
                      <m:t>𝜶</m:t>
                    </m:r>
                  </m:oMath>
                </a14:m>
                <a:r>
                  <a:rPr lang="en-US" sz="2000" dirty="0"/>
                  <a:t>-competitive if there is a constant </a:t>
                </a:r>
                <a14:m>
                  <m:oMath xmlns:m="http://schemas.openxmlformats.org/officeDocument/2006/math">
                    <m:r>
                      <a:rPr lang="en-US" sz="2000" b="1" i="1">
                        <a:solidFill>
                          <a:srgbClr val="0070C0"/>
                        </a:solidFill>
                        <a:latin typeface="Cambria Math"/>
                      </a:rPr>
                      <m:t>𝒌</m:t>
                    </m:r>
                  </m:oMath>
                </a14:m>
                <a:r>
                  <a:rPr lang="en-US" sz="2000" b="1" dirty="0">
                    <a:solidFill>
                      <a:srgbClr val="006C31"/>
                    </a:solidFill>
                  </a:rPr>
                  <a:t> </a:t>
                </a:r>
                <a:r>
                  <a:rPr lang="en-US" sz="2000" dirty="0"/>
                  <a:t>such that</a:t>
                </a:r>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𝑻</m:t>
                          </m:r>
                        </m:e>
                        <m:sub>
                          <m:r>
                            <a:rPr lang="en-US" sz="2000" b="1">
                              <a:solidFill>
                                <a:srgbClr val="7030A0"/>
                              </a:solidFill>
                              <a:latin typeface="Cambria Math"/>
                            </a:rPr>
                            <m:t>𝐀</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a:latin typeface="Cambria Math"/>
                        </a:rPr>
                        <m:t>≤</m:t>
                      </m:r>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𝜶</m:t>
                          </m:r>
                          <m:r>
                            <a:rPr lang="en-US" sz="2000" b="1" i="1">
                              <a:solidFill>
                                <a:srgbClr val="0070C0"/>
                              </a:solidFill>
                              <a:latin typeface="Cambria Math"/>
                            </a:rPr>
                            <m:t> </m:t>
                          </m:r>
                          <m:r>
                            <a:rPr lang="en-US" sz="2000" b="1" i="1">
                              <a:solidFill>
                                <a:srgbClr val="0070C0"/>
                              </a:solidFill>
                              <a:latin typeface="Cambria Math"/>
                            </a:rPr>
                            <m:t>𝑻</m:t>
                          </m:r>
                        </m:e>
                        <m:sub>
                          <m:r>
                            <a:rPr lang="en-US" sz="2000" b="1">
                              <a:solidFill>
                                <a:srgbClr val="7030A0"/>
                              </a:solidFill>
                              <a:latin typeface="Cambria Math"/>
                            </a:rPr>
                            <m:t>𝐎𝐏𝐓</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a:latin typeface="Cambria Math"/>
                        </a:rPr>
                        <m:t>+</m:t>
                      </m:r>
                      <m:r>
                        <a:rPr lang="en-US" sz="2000" b="1" i="1">
                          <a:solidFill>
                            <a:srgbClr val="0070C0"/>
                          </a:solidFill>
                          <a:latin typeface="Cambria Math"/>
                        </a:rPr>
                        <m:t>𝒌</m:t>
                      </m:r>
                    </m:oMath>
                  </m:oMathPara>
                </a14:m>
                <a:endParaRPr lang="en-US" sz="2000" dirty="0"/>
              </a:p>
              <a:p>
                <a:pPr marL="0" indent="0">
                  <a:buNone/>
                </a:pPr>
                <a:r>
                  <a:rPr lang="en-US" sz="2000" dirty="0"/>
                  <a:t>for </a:t>
                </a:r>
                <a:r>
                  <a:rPr lang="en-US" sz="2000" b="1" u="sng" dirty="0"/>
                  <a:t>every</a:t>
                </a:r>
                <a:r>
                  <a:rPr lang="en-US" sz="2000" dirty="0"/>
                  <a:t> sequence of length </a:t>
                </a:r>
                <a14:m>
                  <m:oMath xmlns:m="http://schemas.openxmlformats.org/officeDocument/2006/math">
                    <m:r>
                      <a:rPr lang="en-US" sz="2000" b="1" i="1">
                        <a:solidFill>
                          <a:srgbClr val="0070C0"/>
                        </a:solidFill>
                        <a:latin typeface="Cambria Math"/>
                      </a:rPr>
                      <m:t>𝒎</m:t>
                    </m:r>
                  </m:oMath>
                </a14:m>
                <a:r>
                  <a:rPr lang="en-US" sz="2000" dirty="0"/>
                  <a:t>, and for </a:t>
                </a:r>
                <a:r>
                  <a:rPr lang="en-US" sz="2000" b="1" u="sng" dirty="0"/>
                  <a:t>every</a:t>
                </a:r>
                <a:r>
                  <a:rPr lang="en-US" sz="2000" b="1" dirty="0"/>
                  <a:t> </a:t>
                </a:r>
                <a14:m>
                  <m:oMath xmlns:m="http://schemas.openxmlformats.org/officeDocument/2006/math">
                    <m:r>
                      <a:rPr lang="en-US" sz="2000" b="1" i="1">
                        <a:solidFill>
                          <a:srgbClr val="0070C0"/>
                        </a:solidFill>
                        <a:latin typeface="Cambria Math"/>
                      </a:rPr>
                      <m:t>𝒎</m:t>
                    </m:r>
                  </m:oMath>
                </a14:m>
                <a:r>
                  <a:rPr lang="en-US" sz="2000" dirty="0"/>
                  <a:t>.</a:t>
                </a:r>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267199"/>
              </a:xfrm>
              <a:blipFill>
                <a:blip r:embed="rId2"/>
                <a:stretch>
                  <a:fillRect l="-772" t="-893"/>
                </a:stretch>
              </a:blipFill>
            </p:spPr>
            <p:txBody>
              <a:bodyPr/>
              <a:lstStyle/>
              <a:p>
                <a:r>
                  <a:rPr lang="en-US">
                    <a:noFill/>
                  </a:rPr>
                  <a:t> </a:t>
                </a:r>
              </a:p>
            </p:txBody>
          </p:sp>
        </mc:Fallback>
      </mc:AlternateContent>
      <p:sp>
        <p:nvSpPr>
          <p:cNvPr id="8" name="Rectangle 7"/>
          <p:cNvSpPr/>
          <p:nvPr/>
        </p:nvSpPr>
        <p:spPr>
          <a:xfrm>
            <a:off x="1219200" y="15240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19200" y="20574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057400" y="29718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733800" y="29718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57400" y="35052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038600" y="34290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00200" y="4191000"/>
            <a:ext cx="29718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40386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67000" y="914400"/>
            <a:ext cx="3741858"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 tool to analyze any </a:t>
            </a:r>
            <a:r>
              <a:rPr lang="en-US" b="1" dirty="0"/>
              <a:t>online</a:t>
            </a:r>
            <a:r>
              <a:rPr lang="en-US" dirty="0"/>
              <a:t> algorithm</a:t>
            </a:r>
          </a:p>
        </p:txBody>
      </p:sp>
      <p:sp>
        <p:nvSpPr>
          <p:cNvPr id="4" name="Rounded Rectangle 3"/>
          <p:cNvSpPr/>
          <p:nvPr/>
        </p:nvSpPr>
        <p:spPr>
          <a:xfrm>
            <a:off x="838200" y="2424912"/>
            <a:ext cx="5486399" cy="5468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Suppose aim is to carry out the operations in </a:t>
            </a:r>
          </a:p>
          <a:p>
            <a:pPr algn="ctr"/>
            <a:r>
              <a:rPr lang="en-US" b="1" dirty="0">
                <a:solidFill>
                  <a:schemeClr val="tx1"/>
                </a:solidFill>
              </a:rPr>
              <a:t>least possible time</a:t>
            </a:r>
          </a:p>
        </p:txBody>
      </p:sp>
      <p:sp>
        <p:nvSpPr>
          <p:cNvPr id="21" name="TextBox 20"/>
          <p:cNvSpPr txBox="1"/>
          <p:nvPr/>
        </p:nvSpPr>
        <p:spPr>
          <a:xfrm>
            <a:off x="6257739" y="2375189"/>
            <a:ext cx="3000693" cy="646331"/>
          </a:xfrm>
          <a:prstGeom prst="rect">
            <a:avLst/>
          </a:prstGeom>
          <a:noFill/>
        </p:spPr>
        <p:txBody>
          <a:bodyPr wrap="none" rtlCol="0">
            <a:spAutoFit/>
          </a:bodyPr>
          <a:lstStyle/>
          <a:p>
            <a:r>
              <a:rPr lang="en-US" dirty="0"/>
              <a:t>Example: </a:t>
            </a:r>
          </a:p>
          <a:p>
            <a:r>
              <a:rPr lang="en-US" dirty="0"/>
              <a:t>    </a:t>
            </a:r>
            <a:r>
              <a:rPr lang="en-US" b="1" dirty="0"/>
              <a:t>any data structure problem</a:t>
            </a:r>
            <a:endParaRPr lang="en-US" b="1" dirty="0">
              <a:solidFill>
                <a:srgbClr val="7030A0"/>
              </a:solidFill>
            </a:endParaRPr>
          </a:p>
        </p:txBody>
      </p:sp>
      <p:sp>
        <p:nvSpPr>
          <p:cNvPr id="22" name="Cloud Callout 21"/>
          <p:cNvSpPr/>
          <p:nvPr/>
        </p:nvSpPr>
        <p:spPr>
          <a:xfrm>
            <a:off x="1205145" y="3429000"/>
            <a:ext cx="6643455" cy="84124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rPr>
              <a:t>How well does </a:t>
            </a:r>
            <a:r>
              <a:rPr lang="en-US" b="1" i="1" dirty="0">
                <a:solidFill>
                  <a:srgbClr val="7030A0"/>
                </a:solidFill>
              </a:rPr>
              <a:t>A </a:t>
            </a:r>
            <a:r>
              <a:rPr lang="en-US" b="1" i="1" dirty="0">
                <a:solidFill>
                  <a:schemeClr val="tx1"/>
                </a:solidFill>
              </a:rPr>
              <a:t>compete</a:t>
            </a:r>
            <a:r>
              <a:rPr lang="en-US" i="1" dirty="0">
                <a:solidFill>
                  <a:schemeClr val="tx1"/>
                </a:solidFill>
              </a:rPr>
              <a:t> with </a:t>
            </a:r>
            <a:r>
              <a:rPr lang="en-US" b="1" i="1" dirty="0">
                <a:solidFill>
                  <a:srgbClr val="7030A0"/>
                </a:solidFill>
              </a:rPr>
              <a:t>OPT </a:t>
            </a:r>
          </a:p>
          <a:p>
            <a:pPr algn="ctr"/>
            <a:r>
              <a:rPr lang="en-US" i="1" dirty="0">
                <a:solidFill>
                  <a:schemeClr val="tx1"/>
                </a:solidFill>
              </a:rPr>
              <a:t>for any sequence ? </a:t>
            </a:r>
            <a:endParaRPr lang="en-US" dirty="0">
              <a:solidFill>
                <a:schemeClr val="tx1"/>
              </a:solidFill>
            </a:endParaRPr>
          </a:p>
        </p:txBody>
      </p:sp>
    </p:spTree>
    <p:extLst>
      <p:ext uri="{BB962C8B-B14F-4D97-AF65-F5344CB8AC3E}">
        <p14:creationId xmlns:p14="http://schemas.microsoft.com/office/powerpoint/2010/main" val="82453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randombar(horizontal)">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8" fill="hold" grpId="0" nodeType="clickEffect">
                                  <p:stCondLst>
                                    <p:cond delay="0"/>
                                  </p:stCondLst>
                                  <p:childTnLst>
                                    <p:animEffect transition="out" filter="wipe(left)">
                                      <p:cBhvr>
                                        <p:cTn id="23" dur="1000"/>
                                        <p:tgtEl>
                                          <p:spTgt spid="8"/>
                                        </p:tgtEl>
                                      </p:cBhvr>
                                    </p:animEffect>
                                    <p:set>
                                      <p:cBhvr>
                                        <p:cTn id="24" dur="1" fill="hold">
                                          <p:stCondLst>
                                            <p:cond delay="999"/>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9" dur="500"/>
                                        <p:tgtEl>
                                          <p:spTgt spid="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8" fill="hold" grpId="0" nodeType="clickEffect">
                                  <p:stCondLst>
                                    <p:cond delay="0"/>
                                  </p:stCondLst>
                                  <p:childTnLst>
                                    <p:animEffect transition="out" filter="wipe(left)">
                                      <p:cBhvr>
                                        <p:cTn id="33" dur="1000"/>
                                        <p:tgtEl>
                                          <p:spTgt spid="17"/>
                                        </p:tgtEl>
                                      </p:cBhvr>
                                    </p:animEffect>
                                    <p:set>
                                      <p:cBhvr>
                                        <p:cTn id="34" dur="1" fill="hold">
                                          <p:stCondLst>
                                            <p:cond delay="999"/>
                                          </p:stCondLst>
                                        </p:cTn>
                                        <p:tgtEl>
                                          <p:spTgt spid="1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randombar(horizont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 calcmode="lin" valueType="num">
                                      <p:cBhvr additive="base">
                                        <p:cTn id="44" dur="500" fill="hold"/>
                                        <p:tgtEl>
                                          <p:spTgt spid="21"/>
                                        </p:tgtEl>
                                        <p:attrNameLst>
                                          <p:attrName>ppt_x</p:attrName>
                                        </p:attrNameLst>
                                      </p:cBhvr>
                                      <p:tavLst>
                                        <p:tav tm="0">
                                          <p:val>
                                            <p:strVal val="1+#ppt_w/2"/>
                                          </p:val>
                                        </p:tav>
                                        <p:tav tm="100000">
                                          <p:val>
                                            <p:strVal val="#ppt_x"/>
                                          </p:val>
                                        </p:tav>
                                      </p:tavLst>
                                    </p:anim>
                                    <p:anim calcmode="lin" valueType="num">
                                      <p:cBhvr additive="base">
                                        <p:cTn id="45"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1000"/>
                                        <p:tgtEl>
                                          <p:spTgt spid="22"/>
                                        </p:tgtEl>
                                      </p:cBhvr>
                                    </p:animEffect>
                                    <p:anim calcmode="lin" valueType="num">
                                      <p:cBhvr>
                                        <p:cTn id="51" dur="1000" fill="hold"/>
                                        <p:tgtEl>
                                          <p:spTgt spid="22"/>
                                        </p:tgtEl>
                                        <p:attrNameLst>
                                          <p:attrName>ppt_x</p:attrName>
                                        </p:attrNameLst>
                                      </p:cBhvr>
                                      <p:tavLst>
                                        <p:tav tm="0">
                                          <p:val>
                                            <p:strVal val="#ppt_x"/>
                                          </p:val>
                                        </p:tav>
                                        <p:tav tm="100000">
                                          <p:val>
                                            <p:strVal val="#ppt_x"/>
                                          </p:val>
                                        </p:tav>
                                      </p:tavLst>
                                    </p:anim>
                                    <p:anim calcmode="lin" valueType="num">
                                      <p:cBhvr>
                                        <p:cTn id="52"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22"/>
                                        </p:tgtEl>
                                      </p:cBhvr>
                                    </p:animEffect>
                                    <p:set>
                                      <p:cBhvr>
                                        <p:cTn id="57" dur="1" fill="hold">
                                          <p:stCondLst>
                                            <p:cond delay="499"/>
                                          </p:stCondLst>
                                        </p:cTn>
                                        <p:tgtEl>
                                          <p:spTgt spid="2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62" dur="500"/>
                                        <p:tgtEl>
                                          <p:spTgt spid="3">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0" nodeType="clickEffect">
                                  <p:stCondLst>
                                    <p:cond delay="0"/>
                                  </p:stCondLst>
                                  <p:childTnLst>
                                    <p:animEffect transition="out" filter="wipe(left)">
                                      <p:cBhvr>
                                        <p:cTn id="66" dur="1000"/>
                                        <p:tgtEl>
                                          <p:spTgt spid="18"/>
                                        </p:tgtEl>
                                      </p:cBhvr>
                                    </p:animEffect>
                                    <p:set>
                                      <p:cBhvr>
                                        <p:cTn id="67" dur="1" fill="hold">
                                          <p:stCondLst>
                                            <p:cond delay="999"/>
                                          </p:stCondLst>
                                        </p:cTn>
                                        <p:tgtEl>
                                          <p:spTgt spid="1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xit" presetSubtype="8" fill="hold" grpId="0" nodeType="clickEffect">
                                  <p:stCondLst>
                                    <p:cond delay="0"/>
                                  </p:stCondLst>
                                  <p:childTnLst>
                                    <p:animEffect transition="out" filter="wipe(left)">
                                      <p:cBhvr>
                                        <p:cTn id="71" dur="1000"/>
                                        <p:tgtEl>
                                          <p:spTgt spid="19"/>
                                        </p:tgtEl>
                                      </p:cBhvr>
                                    </p:animEffect>
                                    <p:set>
                                      <p:cBhvr>
                                        <p:cTn id="72" dur="1" fill="hold">
                                          <p:stCondLst>
                                            <p:cond delay="999"/>
                                          </p:stCondLst>
                                        </p:cTn>
                                        <p:tgtEl>
                                          <p:spTgt spid="1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77" dur="500"/>
                                        <p:tgtEl>
                                          <p:spTgt spid="3">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0" nodeType="clickEffect">
                                  <p:stCondLst>
                                    <p:cond delay="0"/>
                                  </p:stCondLst>
                                  <p:childTnLst>
                                    <p:animEffect transition="out" filter="wipe(left)">
                                      <p:cBhvr>
                                        <p:cTn id="81" dur="1000"/>
                                        <p:tgtEl>
                                          <p:spTgt spid="20"/>
                                        </p:tgtEl>
                                      </p:cBhvr>
                                    </p:animEffect>
                                    <p:set>
                                      <p:cBhvr>
                                        <p:cTn id="82" dur="1" fill="hold">
                                          <p:stCondLst>
                                            <p:cond delay="999"/>
                                          </p:stCondLst>
                                        </p:cTn>
                                        <p:tgtEl>
                                          <p:spTgt spid="2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xit" presetSubtype="8" fill="hold" grpId="0" nodeType="clickEffect">
                                  <p:stCondLst>
                                    <p:cond delay="0"/>
                                  </p:stCondLst>
                                  <p:childTnLst>
                                    <p:animEffect transition="out" filter="wipe(left)">
                                      <p:cBhvr>
                                        <p:cTn id="86" dur="1000"/>
                                        <p:tgtEl>
                                          <p:spTgt spid="23"/>
                                        </p:tgtEl>
                                      </p:cBhvr>
                                    </p:animEffect>
                                    <p:set>
                                      <p:cBhvr>
                                        <p:cTn id="87" dur="1" fill="hold">
                                          <p:stCondLst>
                                            <p:cond delay="999"/>
                                          </p:stCondLst>
                                        </p:cTn>
                                        <p:tgtEl>
                                          <p:spTgt spid="2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grpId="0" nodeType="clickEffect">
                                  <p:stCondLst>
                                    <p:cond delay="0"/>
                                  </p:stCondLst>
                                  <p:childTnLst>
                                    <p:set>
                                      <p:cBhvr>
                                        <p:cTn id="9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92" dur="500"/>
                                        <p:tgtEl>
                                          <p:spTgt spid="3">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xit" presetSubtype="8" fill="hold" grpId="0" nodeType="clickEffect">
                                  <p:stCondLst>
                                    <p:cond delay="0"/>
                                  </p:stCondLst>
                                  <p:childTnLst>
                                    <p:animEffect transition="out" filter="wipe(left)">
                                      <p:cBhvr>
                                        <p:cTn id="96" dur="1000"/>
                                        <p:tgtEl>
                                          <p:spTgt spid="26"/>
                                        </p:tgtEl>
                                      </p:cBhvr>
                                    </p:animEffect>
                                    <p:set>
                                      <p:cBhvr>
                                        <p:cTn id="97" dur="1" fill="hold">
                                          <p:stCondLst>
                                            <p:cond delay="999"/>
                                          </p:stCondLst>
                                        </p:cTn>
                                        <p:tgtEl>
                                          <p:spTgt spid="26"/>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xit" presetSubtype="8" fill="hold" grpId="0" nodeType="clickEffect">
                                  <p:stCondLst>
                                    <p:cond delay="0"/>
                                  </p:stCondLst>
                                  <p:childTnLst>
                                    <p:animEffect transition="out" filter="wipe(left)">
                                      <p:cBhvr>
                                        <p:cTn id="101" dur="1000"/>
                                        <p:tgtEl>
                                          <p:spTgt spid="27"/>
                                        </p:tgtEl>
                                      </p:cBhvr>
                                    </p:animEffect>
                                    <p:set>
                                      <p:cBhvr>
                                        <p:cTn id="102" dur="1" fill="hold">
                                          <p:stCondLst>
                                            <p:cond delay="999"/>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4" presetClass="entr" presetSubtype="10" fill="hold" grpId="0" nodeType="click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07" dur="500"/>
                                        <p:tgtEl>
                                          <p:spTgt spid="3">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4" presetClass="entr" presetSubtype="10" fill="hold" grpId="0" nodeType="clickEffect">
                                  <p:stCondLst>
                                    <p:cond delay="0"/>
                                  </p:stCondLst>
                                  <p:childTnLst>
                                    <p:set>
                                      <p:cBhvr>
                                        <p:cTn id="11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8" grpId="0" animBg="1"/>
      <p:bldP spid="17" grpId="0" animBg="1"/>
      <p:bldP spid="18" grpId="0" animBg="1"/>
      <p:bldP spid="19" grpId="0" animBg="1"/>
      <p:bldP spid="20" grpId="0" animBg="1"/>
      <p:bldP spid="23" grpId="0" animBg="1"/>
      <p:bldP spid="26" grpId="0" animBg="1"/>
      <p:bldP spid="27" grpId="0" animBg="1"/>
      <p:bldP spid="28" grpId="0" animBg="1"/>
      <p:bldP spid="4" grpId="0" animBg="1"/>
      <p:bldP spid="21" grpId="0"/>
      <p:bldP spid="22" grpId="0" animBg="1"/>
      <p:bldP spid="2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7030A0"/>
                </a:solidFill>
              </a:rPr>
              <a:t>Competitive ratio</a:t>
            </a:r>
            <a:br>
              <a:rPr lang="en-US" sz="3200" b="1" dirty="0">
                <a:solidFill>
                  <a:srgbClr val="7030A0"/>
                </a:solidFill>
              </a:rPr>
            </a:br>
            <a:endParaRPr lang="en-US" sz="3200" b="1" dirty="0"/>
          </a:p>
        </p:txBody>
      </p:sp>
      <p:sp>
        <p:nvSpPr>
          <p:cNvPr id="7" name="Slide Number Placeholder 6"/>
          <p:cNvSpPr>
            <a:spLocks noGrp="1"/>
          </p:cNvSpPr>
          <p:nvPr>
            <p:ph type="sldNum" sz="quarter" idx="12"/>
          </p:nvPr>
        </p:nvSpPr>
        <p:spPr/>
        <p:txBody>
          <a:bodyPr/>
          <a:lstStyle/>
          <a:p>
            <a:fld id="{A3F1ACDA-D648-4719-8CCF-388E5A063B5E}" type="slidenum">
              <a:rPr lang="en-US" smtClean="0"/>
              <a:t>5</a:t>
            </a:fld>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686800" cy="4267199"/>
              </a:xfrm>
            </p:spPr>
            <p:txBody>
              <a:bodyPr/>
              <a:lstStyle/>
              <a:p>
                <a:pPr marL="0" indent="0">
                  <a:buNone/>
                </a:pPr>
                <a:r>
                  <a:rPr lang="en-US" sz="2000" dirty="0"/>
                  <a:t>       </a:t>
                </a:r>
                <a:r>
                  <a:rPr lang="en-US" sz="2000" b="1" dirty="0">
                    <a:solidFill>
                      <a:srgbClr val="7030A0"/>
                    </a:solidFill>
                  </a:rPr>
                  <a:t>A</a:t>
                </a:r>
                <a:r>
                  <a:rPr lang="en-US" sz="2000" dirty="0"/>
                  <a:t>: an </a:t>
                </a:r>
                <a:r>
                  <a:rPr lang="en-US" sz="2000" b="1" dirty="0"/>
                  <a:t>online</a:t>
                </a:r>
                <a:r>
                  <a:rPr lang="en-US" sz="2000" dirty="0"/>
                  <a:t> algorithm for a problem.</a:t>
                </a:r>
              </a:p>
              <a:p>
                <a:pPr marL="0" indent="0">
                  <a:buNone/>
                </a:pPr>
                <a:r>
                  <a:rPr lang="en-US" sz="2000" dirty="0"/>
                  <a:t> </a:t>
                </a:r>
                <a:r>
                  <a:rPr lang="en-US" sz="2000" b="1" dirty="0">
                    <a:solidFill>
                      <a:srgbClr val="7030A0"/>
                    </a:solidFill>
                  </a:rPr>
                  <a:t>OPT </a:t>
                </a:r>
                <a:r>
                  <a:rPr lang="en-US" sz="2000" dirty="0"/>
                  <a:t>:</a:t>
                </a:r>
                <a:r>
                  <a:rPr lang="en-US" sz="2000" b="1" dirty="0">
                    <a:solidFill>
                      <a:srgbClr val="7030A0"/>
                    </a:solidFill>
                  </a:rPr>
                  <a:t> </a:t>
                </a:r>
                <a:r>
                  <a:rPr lang="en-US" sz="2000" dirty="0"/>
                  <a:t>be the </a:t>
                </a:r>
                <a:r>
                  <a:rPr lang="en-US" sz="2000" b="1" dirty="0"/>
                  <a:t>optimal offline </a:t>
                </a:r>
                <a:r>
                  <a:rPr lang="en-US" sz="2000" dirty="0"/>
                  <a:t>algorithm </a:t>
                </a:r>
              </a:p>
              <a:p>
                <a:pPr marL="0" indent="0">
                  <a:buNone/>
                </a:pPr>
                <a:endParaRPr lang="en-US" sz="2000" dirty="0"/>
              </a:p>
              <a:p>
                <a:pPr marL="0" indent="0">
                  <a:buNone/>
                </a:pPr>
                <a:endParaRPr lang="en-US" sz="2000" dirty="0"/>
              </a:p>
              <a:p>
                <a:pPr marL="0" indent="0">
                  <a:buNone/>
                </a:pPr>
                <a:r>
                  <a:rPr lang="en-US" sz="2000" b="1" dirty="0">
                    <a:solidFill>
                      <a:srgbClr val="0070C0"/>
                    </a:solidFill>
                  </a:rPr>
                  <a: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smtClean="0">
                            <a:solidFill>
                              <a:srgbClr val="0070C0"/>
                            </a:solidFill>
                            <a:latin typeface="Cambria Math"/>
                          </a:rPr>
                          <m:t>𝑸</m:t>
                        </m:r>
                      </m:e>
                      <m:sub>
                        <m:r>
                          <a:rPr lang="en-US" sz="2000" b="1">
                            <a:solidFill>
                              <a:srgbClr val="7030A0"/>
                            </a:solidFill>
                            <a:latin typeface="Cambria Math"/>
                          </a:rPr>
                          <m:t>𝐀</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size of the matching computed by </a:t>
                </a:r>
                <a:r>
                  <a:rPr lang="en-US" sz="2000" b="1" dirty="0">
                    <a:solidFill>
                      <a:srgbClr val="7030A0"/>
                    </a:solidFill>
                  </a:rPr>
                  <a:t>A </a:t>
                </a:r>
                <a:r>
                  <a:rPr lang="en-US" sz="2000" dirty="0"/>
                  <a:t>for any sequence of edges.</a:t>
                </a:r>
              </a:p>
              <a:p>
                <a:pPr marL="0" indent="0">
                  <a:buNone/>
                </a:pPr>
                <a:r>
                  <a:rPr lang="en-US" sz="2000" dirty="0"/>
                  <a:t>  </a:t>
                </a:r>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smtClean="0">
                            <a:solidFill>
                              <a:srgbClr val="0070C0"/>
                            </a:solidFill>
                            <a:latin typeface="Cambria Math"/>
                          </a:rPr>
                          <m:t>𝑸</m:t>
                        </m:r>
                      </m:e>
                      <m:sub>
                        <m:r>
                          <a:rPr lang="en-US" sz="2000" b="1">
                            <a:solidFill>
                              <a:srgbClr val="7030A0"/>
                            </a:solidFill>
                            <a:latin typeface="Cambria Math"/>
                          </a:rPr>
                          <m:t>𝐎𝐏𝐓</m:t>
                        </m:r>
                      </m:sub>
                    </m:sSub>
                    <m:r>
                      <a:rPr lang="en-US" sz="2000" b="1" i="1">
                        <a:latin typeface="Cambria Math"/>
                      </a:rPr>
                      <m:t>(</m:t>
                    </m:r>
                    <m:r>
                      <a:rPr lang="en-US" sz="2000" b="1" i="1">
                        <a:solidFill>
                          <a:srgbClr val="0070C0"/>
                        </a:solidFill>
                        <a:latin typeface="Cambria Math"/>
                      </a:rPr>
                      <m:t>𝒎</m:t>
                    </m:r>
                    <m:r>
                      <a:rPr lang="en-US" sz="2000" b="1" i="1">
                        <a:latin typeface="Cambria Math"/>
                      </a:rPr>
                      <m:t>)</m:t>
                    </m:r>
                    <m:r>
                      <a:rPr lang="en-US" sz="2000" b="1" i="1">
                        <a:solidFill>
                          <a:srgbClr val="0070C0"/>
                        </a:solidFill>
                        <a:latin typeface="Cambria Math"/>
                      </a:rPr>
                      <m:t> </m:t>
                    </m:r>
                  </m:oMath>
                </a14:m>
                <a:r>
                  <a:rPr lang="en-US" sz="2000" dirty="0"/>
                  <a:t>: </a:t>
                </a:r>
                <a:r>
                  <a:rPr lang="en-US" sz="1800" dirty="0"/>
                  <a:t>size of the matching computed by </a:t>
                </a:r>
                <a:r>
                  <a:rPr lang="en-US" sz="1800" b="1" dirty="0">
                    <a:solidFill>
                      <a:srgbClr val="7030A0"/>
                    </a:solidFill>
                  </a:rPr>
                  <a:t>OPT </a:t>
                </a:r>
                <a:r>
                  <a:rPr lang="en-US" sz="1800" dirty="0"/>
                  <a:t>for the </a:t>
                </a:r>
                <a:r>
                  <a:rPr lang="en-US" sz="1800" b="1" dirty="0"/>
                  <a:t>same</a:t>
                </a:r>
                <a:r>
                  <a:rPr lang="en-US" sz="1800" dirty="0"/>
                  <a:t> sequence of edges</a:t>
                </a:r>
                <a:endParaRPr lang="en-US" sz="1800" b="1" dirty="0">
                  <a:solidFill>
                    <a:srgbClr val="006C31"/>
                  </a:solidFill>
                </a:endParaRPr>
              </a:p>
              <a:p>
                <a:pPr marL="0" indent="0">
                  <a:buNone/>
                </a:pPr>
                <a:endParaRPr lang="en-US" sz="2000" b="1" dirty="0">
                  <a:solidFill>
                    <a:srgbClr val="006C31"/>
                  </a:solidFill>
                </a:endParaRPr>
              </a:p>
              <a:p>
                <a:pPr marL="0" indent="0">
                  <a:buNone/>
                </a:pPr>
                <a:r>
                  <a:rPr lang="en-US" sz="2000" b="1" dirty="0">
                    <a:solidFill>
                      <a:srgbClr val="006C31"/>
                    </a:solidFill>
                  </a:rPr>
                  <a:t>Notation: </a:t>
                </a:r>
                <a:r>
                  <a:rPr lang="en-US" sz="2000" b="1" dirty="0">
                    <a:solidFill>
                      <a:srgbClr val="7030A0"/>
                    </a:solidFill>
                  </a:rPr>
                  <a:t>A </a:t>
                </a:r>
                <a:r>
                  <a:rPr lang="en-US" sz="2000" dirty="0"/>
                  <a:t>is said to be </a:t>
                </a:r>
                <a14:m>
                  <m:oMath xmlns:m="http://schemas.openxmlformats.org/officeDocument/2006/math">
                    <m:r>
                      <a:rPr lang="en-US" sz="2000" b="1" i="1">
                        <a:solidFill>
                          <a:srgbClr val="0070C0"/>
                        </a:solidFill>
                        <a:latin typeface="Cambria Math"/>
                      </a:rPr>
                      <m:t>𝜶</m:t>
                    </m:r>
                  </m:oMath>
                </a14:m>
                <a:r>
                  <a:rPr lang="en-US" sz="2000" dirty="0"/>
                  <a:t>-competitive if there is a constant </a:t>
                </a:r>
                <a14:m>
                  <m:oMath xmlns:m="http://schemas.openxmlformats.org/officeDocument/2006/math">
                    <m:r>
                      <a:rPr lang="en-US" sz="2000" b="1" i="1">
                        <a:solidFill>
                          <a:srgbClr val="0070C0"/>
                        </a:solidFill>
                        <a:latin typeface="Cambria Math"/>
                      </a:rPr>
                      <m:t>𝒌</m:t>
                    </m:r>
                  </m:oMath>
                </a14:m>
                <a:r>
                  <a:rPr lang="en-US" sz="2000" b="1" dirty="0">
                    <a:solidFill>
                      <a:srgbClr val="006C31"/>
                    </a:solidFill>
                  </a:rPr>
                  <a:t> </a:t>
                </a:r>
                <a:r>
                  <a:rPr lang="en-US" sz="2000" dirty="0"/>
                  <a:t>such that</a:t>
                </a:r>
              </a:p>
              <a:p>
                <a:pPr marL="0" indent="0">
                  <a:buNone/>
                </a:pPr>
                <a14:m>
                  <m:oMathPara xmlns:m="http://schemas.openxmlformats.org/officeDocument/2006/math">
                    <m:oMathParaPr>
                      <m:jc m:val="centerGroup"/>
                    </m:oMathParaPr>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smtClean="0">
                              <a:solidFill>
                                <a:srgbClr val="0070C0"/>
                              </a:solidFill>
                              <a:latin typeface="Cambria Math"/>
                            </a:rPr>
                            <m:t>𝑸</m:t>
                          </m:r>
                        </m:e>
                        <m:sub>
                          <m:r>
                            <a:rPr lang="en-US" sz="2000" b="1">
                              <a:solidFill>
                                <a:srgbClr val="7030A0"/>
                              </a:solidFill>
                              <a:latin typeface="Cambria Math"/>
                            </a:rPr>
                            <m:t>𝐀</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smtClean="0">
                          <a:latin typeface="Cambria Math"/>
                        </a:rPr>
                        <m:t>≥</m:t>
                      </m:r>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a:rPr>
                            <m:t>𝜶</m:t>
                          </m:r>
                          <m:r>
                            <a:rPr lang="en-US" sz="2000" b="1" i="1">
                              <a:solidFill>
                                <a:srgbClr val="0070C0"/>
                              </a:solidFill>
                              <a:latin typeface="Cambria Math"/>
                            </a:rPr>
                            <m:t> </m:t>
                          </m:r>
                          <m:r>
                            <a:rPr lang="en-US" sz="2000" b="1" i="1" smtClean="0">
                              <a:solidFill>
                                <a:srgbClr val="0070C0"/>
                              </a:solidFill>
                              <a:latin typeface="Cambria Math"/>
                            </a:rPr>
                            <m:t>𝑸</m:t>
                          </m:r>
                        </m:e>
                        <m:sub>
                          <m:r>
                            <a:rPr lang="en-US" sz="2000" b="1">
                              <a:solidFill>
                                <a:srgbClr val="7030A0"/>
                              </a:solidFill>
                              <a:latin typeface="Cambria Math"/>
                            </a:rPr>
                            <m:t>𝐎𝐏𝐓</m:t>
                          </m:r>
                        </m:sub>
                      </m:sSub>
                      <m:d>
                        <m:dPr>
                          <m:ctrlPr>
                            <a:rPr lang="en-US" sz="2000" b="1" i="1">
                              <a:solidFill>
                                <a:srgbClr val="7030A0"/>
                              </a:solidFill>
                              <a:latin typeface="Cambria Math" panose="02040503050406030204" pitchFamily="18" charset="0"/>
                            </a:rPr>
                          </m:ctrlPr>
                        </m:dPr>
                        <m:e>
                          <m:r>
                            <a:rPr lang="en-US" sz="2000" b="1" i="1">
                              <a:solidFill>
                                <a:srgbClr val="0070C0"/>
                              </a:solidFill>
                              <a:latin typeface="Cambria Math"/>
                            </a:rPr>
                            <m:t>𝒎</m:t>
                          </m:r>
                        </m:e>
                      </m:d>
                      <m:r>
                        <a:rPr lang="en-US" sz="2000" b="1" i="1">
                          <a:latin typeface="Cambria Math"/>
                        </a:rPr>
                        <m:t>+</m:t>
                      </m:r>
                      <m:r>
                        <a:rPr lang="en-US" sz="2000" b="1" i="1">
                          <a:solidFill>
                            <a:srgbClr val="0070C0"/>
                          </a:solidFill>
                          <a:latin typeface="Cambria Math"/>
                        </a:rPr>
                        <m:t>𝒌</m:t>
                      </m:r>
                    </m:oMath>
                  </m:oMathPara>
                </a14:m>
                <a:endParaRPr lang="en-US" sz="2000" dirty="0"/>
              </a:p>
              <a:p>
                <a:pPr marL="0" indent="0">
                  <a:buNone/>
                </a:pPr>
                <a:r>
                  <a:rPr lang="en-US" sz="2000" dirty="0"/>
                  <a:t>for </a:t>
                </a:r>
                <a:r>
                  <a:rPr lang="en-US" sz="2000" b="1" u="sng" dirty="0"/>
                  <a:t>every</a:t>
                </a:r>
                <a:r>
                  <a:rPr lang="en-US" sz="2000" dirty="0"/>
                  <a:t> sequence of length </a:t>
                </a:r>
                <a14:m>
                  <m:oMath xmlns:m="http://schemas.openxmlformats.org/officeDocument/2006/math">
                    <m:r>
                      <a:rPr lang="en-US" sz="2000" b="1" i="1">
                        <a:solidFill>
                          <a:srgbClr val="0070C0"/>
                        </a:solidFill>
                        <a:latin typeface="Cambria Math"/>
                      </a:rPr>
                      <m:t>𝒎</m:t>
                    </m:r>
                  </m:oMath>
                </a14:m>
                <a:r>
                  <a:rPr lang="en-US" sz="2000" dirty="0"/>
                  <a:t>, and for </a:t>
                </a:r>
                <a:r>
                  <a:rPr lang="en-US" sz="2000" b="1" u="sng" dirty="0"/>
                  <a:t>every</a:t>
                </a:r>
                <a:r>
                  <a:rPr lang="en-US" sz="2000" b="1" dirty="0"/>
                  <a:t> </a:t>
                </a:r>
                <a14:m>
                  <m:oMath xmlns:m="http://schemas.openxmlformats.org/officeDocument/2006/math">
                    <m:r>
                      <a:rPr lang="en-US" sz="2000" b="1" i="1">
                        <a:solidFill>
                          <a:srgbClr val="0070C0"/>
                        </a:solidFill>
                        <a:latin typeface="Cambria Math"/>
                      </a:rPr>
                      <m:t>𝒎</m:t>
                    </m:r>
                  </m:oMath>
                </a14:m>
                <a:r>
                  <a:rPr lang="en-US" sz="2000" dirty="0"/>
                  <a:t>.</a:t>
                </a:r>
              </a:p>
              <a:p>
                <a:pPr marL="0" indent="0">
                  <a:buNone/>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686800" cy="4267199"/>
              </a:xfrm>
              <a:blipFill>
                <a:blip r:embed="rId2"/>
                <a:stretch>
                  <a:fillRect l="-731" t="-893"/>
                </a:stretch>
              </a:blipFill>
            </p:spPr>
            <p:txBody>
              <a:bodyPr/>
              <a:lstStyle/>
              <a:p>
                <a:r>
                  <a:rPr lang="en-US">
                    <a:noFill/>
                  </a:rPr>
                  <a:t> </a:t>
                </a:r>
              </a:p>
            </p:txBody>
          </p:sp>
        </mc:Fallback>
      </mc:AlternateContent>
      <p:sp>
        <p:nvSpPr>
          <p:cNvPr id="18" name="Rectangle 17"/>
          <p:cNvSpPr/>
          <p:nvPr/>
        </p:nvSpPr>
        <p:spPr>
          <a:xfrm>
            <a:off x="1628859" y="2971800"/>
            <a:ext cx="3781341"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410200" y="30480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28800" y="3429000"/>
            <a:ext cx="36576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486400" y="35052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600200" y="4114800"/>
            <a:ext cx="29718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648200" y="4038600"/>
            <a:ext cx="3581400" cy="457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67000" y="914400"/>
            <a:ext cx="3741858" cy="369332"/>
          </a:xfrm>
          <a:prstGeom prst="rect">
            <a:avLst/>
          </a:prstGeom>
          <a:solidFill>
            <a:schemeClr val="accent1">
              <a:lumMod val="20000"/>
              <a:lumOff val="80000"/>
            </a:schemeClr>
          </a:solidFill>
          <a:ln>
            <a:solidFill>
              <a:schemeClr val="tx1"/>
            </a:solidFill>
          </a:ln>
        </p:spPr>
        <p:txBody>
          <a:bodyPr wrap="none" rtlCol="0">
            <a:spAutoFit/>
          </a:bodyPr>
          <a:lstStyle/>
          <a:p>
            <a:r>
              <a:rPr lang="en-US" dirty="0"/>
              <a:t>A tool to analyze any </a:t>
            </a:r>
            <a:r>
              <a:rPr lang="en-US" b="1" dirty="0"/>
              <a:t>online</a:t>
            </a:r>
            <a:r>
              <a:rPr lang="en-US" dirty="0"/>
              <a:t> algorithm</a:t>
            </a:r>
          </a:p>
        </p:txBody>
      </p:sp>
      <p:sp>
        <p:nvSpPr>
          <p:cNvPr id="4" name="Rounded Rectangle 3"/>
          <p:cNvSpPr/>
          <p:nvPr/>
        </p:nvSpPr>
        <p:spPr>
          <a:xfrm>
            <a:off x="1371600" y="2362200"/>
            <a:ext cx="5486399" cy="546887"/>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Suppose aim is to  compute a solution</a:t>
            </a:r>
          </a:p>
          <a:p>
            <a:pPr algn="ctr"/>
            <a:r>
              <a:rPr lang="en-US" b="1" dirty="0">
                <a:solidFill>
                  <a:schemeClr val="tx1"/>
                </a:solidFill>
              </a:rPr>
              <a:t>of good quality.</a:t>
            </a:r>
          </a:p>
        </p:txBody>
      </p:sp>
      <p:sp>
        <p:nvSpPr>
          <p:cNvPr id="5" name="TextBox 4"/>
          <p:cNvSpPr txBox="1"/>
          <p:nvPr/>
        </p:nvSpPr>
        <p:spPr>
          <a:xfrm>
            <a:off x="6848558" y="2450977"/>
            <a:ext cx="2320187" cy="369332"/>
          </a:xfrm>
          <a:prstGeom prst="rect">
            <a:avLst/>
          </a:prstGeom>
          <a:noFill/>
        </p:spPr>
        <p:txBody>
          <a:bodyPr wrap="none" rtlCol="0">
            <a:spAutoFit/>
          </a:bodyPr>
          <a:lstStyle/>
          <a:p>
            <a:r>
              <a:rPr lang="en-US" dirty="0"/>
              <a:t>For example: </a:t>
            </a:r>
            <a:r>
              <a:rPr lang="en-US" b="1" dirty="0">
                <a:solidFill>
                  <a:srgbClr val="7030A0"/>
                </a:solidFill>
              </a:rPr>
              <a:t>matching</a:t>
            </a:r>
          </a:p>
        </p:txBody>
      </p:sp>
    </p:spTree>
    <p:extLst>
      <p:ext uri="{BB962C8B-B14F-4D97-AF65-F5344CB8AC3E}">
        <p14:creationId xmlns:p14="http://schemas.microsoft.com/office/powerpoint/2010/main" val="282234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8" fill="hold" grpId="0" nodeType="clickEffect">
                                  <p:stCondLst>
                                    <p:cond delay="0"/>
                                  </p:stCondLst>
                                  <p:childTnLst>
                                    <p:animEffect transition="out" filter="wipe(left)">
                                      <p:cBhvr>
                                        <p:cTn id="22" dur="1000"/>
                                        <p:tgtEl>
                                          <p:spTgt spid="18"/>
                                        </p:tgtEl>
                                      </p:cBhvr>
                                    </p:animEffect>
                                    <p:set>
                                      <p:cBhvr>
                                        <p:cTn id="23" dur="1" fill="hold">
                                          <p:stCondLst>
                                            <p:cond delay="999"/>
                                          </p:stCondLst>
                                        </p:cTn>
                                        <p:tgtEl>
                                          <p:spTgt spid="18"/>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xit" presetSubtype="8" fill="hold" grpId="0" nodeType="clickEffect">
                                  <p:stCondLst>
                                    <p:cond delay="0"/>
                                  </p:stCondLst>
                                  <p:childTnLst>
                                    <p:animEffect transition="out" filter="wipe(left)">
                                      <p:cBhvr>
                                        <p:cTn id="27" dur="1000"/>
                                        <p:tgtEl>
                                          <p:spTgt spid="19"/>
                                        </p:tgtEl>
                                      </p:cBhvr>
                                    </p:animEffect>
                                    <p:set>
                                      <p:cBhvr>
                                        <p:cTn id="28" dur="1" fill="hold">
                                          <p:stCondLst>
                                            <p:cond delay="999"/>
                                          </p:stCondLst>
                                        </p:cTn>
                                        <p:tgtEl>
                                          <p:spTgt spid="1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0" nodeType="clickEffect">
                                  <p:stCondLst>
                                    <p:cond delay="0"/>
                                  </p:stCondLst>
                                  <p:childTnLst>
                                    <p:animEffect transition="out" filter="wipe(left)">
                                      <p:cBhvr>
                                        <p:cTn id="37" dur="1000"/>
                                        <p:tgtEl>
                                          <p:spTgt spid="20"/>
                                        </p:tgtEl>
                                      </p:cBhvr>
                                    </p:animEffect>
                                    <p:set>
                                      <p:cBhvr>
                                        <p:cTn id="38" dur="1" fill="hold">
                                          <p:stCondLst>
                                            <p:cond delay="999"/>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xit" presetSubtype="8" fill="hold" grpId="0" nodeType="clickEffect">
                                  <p:stCondLst>
                                    <p:cond delay="0"/>
                                  </p:stCondLst>
                                  <p:childTnLst>
                                    <p:animEffect transition="out" filter="wipe(left)">
                                      <p:cBhvr>
                                        <p:cTn id="42" dur="1000"/>
                                        <p:tgtEl>
                                          <p:spTgt spid="23"/>
                                        </p:tgtEl>
                                      </p:cBhvr>
                                    </p:animEffect>
                                    <p:set>
                                      <p:cBhvr>
                                        <p:cTn id="43" dur="1" fill="hold">
                                          <p:stCondLst>
                                            <p:cond delay="999"/>
                                          </p:stCondLst>
                                        </p:cTn>
                                        <p:tgtEl>
                                          <p:spTgt spid="2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500"/>
                                        <p:tgtEl>
                                          <p:spTgt spid="3">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8" fill="hold" grpId="0" nodeType="clickEffect">
                                  <p:stCondLst>
                                    <p:cond delay="0"/>
                                  </p:stCondLst>
                                  <p:childTnLst>
                                    <p:animEffect transition="out" filter="wipe(left)">
                                      <p:cBhvr>
                                        <p:cTn id="52" dur="1000"/>
                                        <p:tgtEl>
                                          <p:spTgt spid="26"/>
                                        </p:tgtEl>
                                      </p:cBhvr>
                                    </p:animEffect>
                                    <p:set>
                                      <p:cBhvr>
                                        <p:cTn id="53" dur="1" fill="hold">
                                          <p:stCondLst>
                                            <p:cond delay="999"/>
                                          </p:stCondLst>
                                        </p:cTn>
                                        <p:tgtEl>
                                          <p:spTgt spid="26"/>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2" presetClass="exit" presetSubtype="8" fill="hold" grpId="0" nodeType="clickEffect">
                                  <p:stCondLst>
                                    <p:cond delay="0"/>
                                  </p:stCondLst>
                                  <p:childTnLst>
                                    <p:animEffect transition="out" filter="wipe(left)">
                                      <p:cBhvr>
                                        <p:cTn id="57" dur="1000"/>
                                        <p:tgtEl>
                                          <p:spTgt spid="27"/>
                                        </p:tgtEl>
                                      </p:cBhvr>
                                    </p:animEffect>
                                    <p:set>
                                      <p:cBhvr>
                                        <p:cTn id="58" dur="1" fill="hold">
                                          <p:stCondLst>
                                            <p:cond delay="999"/>
                                          </p:stCondLst>
                                        </p:cTn>
                                        <p:tgtEl>
                                          <p:spTgt spid="2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500"/>
                                        <p:tgtEl>
                                          <p:spTgt spid="3">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P spid="19" grpId="0" animBg="1"/>
      <p:bldP spid="20" grpId="0" animBg="1"/>
      <p:bldP spid="23" grpId="0" animBg="1"/>
      <p:bldP spid="26" grpId="0" animBg="1"/>
      <p:bldP spid="27" grpId="0" animBg="1"/>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22313" y="1828800"/>
            <a:ext cx="7772400" cy="1362075"/>
          </a:xfrm>
        </p:spPr>
        <p:txBody>
          <a:bodyPr/>
          <a:lstStyle/>
          <a:p>
            <a:pPr algn="ctr"/>
            <a:r>
              <a:rPr lang="en-US" sz="3200" dirty="0">
                <a:solidFill>
                  <a:srgbClr val="C00000"/>
                </a:solidFill>
              </a:rPr>
              <a:t>Problem </a:t>
            </a:r>
            <a:r>
              <a:rPr lang="en-US" sz="3200" dirty="0"/>
              <a:t>:</a:t>
            </a:r>
            <a:r>
              <a:rPr lang="en-US" sz="3200" dirty="0">
                <a:solidFill>
                  <a:srgbClr val="C00000"/>
                </a:solidFill>
              </a:rPr>
              <a:t> </a:t>
            </a:r>
            <a:r>
              <a:rPr lang="en-US" sz="3200" dirty="0">
                <a:solidFill>
                  <a:srgbClr val="7030A0"/>
                </a:solidFill>
              </a:rPr>
              <a:t>Online list search </a:t>
            </a:r>
          </a:p>
        </p:txBody>
      </p:sp>
      <p:sp>
        <p:nvSpPr>
          <p:cNvPr id="6" name="Text Placeholder 5"/>
          <p:cNvSpPr>
            <a:spLocks noGrp="1"/>
          </p:cNvSpPr>
          <p:nvPr>
            <p:ph type="body" idx="1"/>
          </p:nvPr>
        </p:nvSpPr>
        <p:spPr/>
        <p:txBody>
          <a:bodyPr/>
          <a:lstStyle/>
          <a:p>
            <a:pPr algn="ctr"/>
            <a:endParaRPr lang="en-US" sz="2800" b="1" u="sng" dirty="0">
              <a:solidFill>
                <a:srgbClr val="7030A0"/>
              </a:solidFill>
            </a:endParaRPr>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6</a:t>
            </a:fld>
            <a:endParaRPr lang="en-US"/>
          </a:p>
        </p:txBody>
      </p:sp>
    </p:spTree>
    <p:extLst>
      <p:ext uri="{BB962C8B-B14F-4D97-AF65-F5344CB8AC3E}">
        <p14:creationId xmlns:p14="http://schemas.microsoft.com/office/powerpoint/2010/main" val="1915140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rPr>
              <a:t>Problem </a:t>
            </a:r>
            <a:r>
              <a:rPr lang="en-US" sz="3600" b="1" dirty="0"/>
              <a:t>:</a:t>
            </a:r>
            <a:r>
              <a:rPr lang="en-US" sz="3600" b="1" dirty="0">
                <a:solidFill>
                  <a:srgbClr val="C00000"/>
                </a:solidFill>
              </a:rPr>
              <a:t> </a:t>
            </a:r>
            <a:r>
              <a:rPr lang="en-US" sz="3600" b="1" dirty="0">
                <a:solidFill>
                  <a:srgbClr val="7030A0"/>
                </a:solidFill>
              </a:rPr>
              <a:t>Online list search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71600"/>
                <a:ext cx="8915400" cy="4754563"/>
              </a:xfrm>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t>Given </a:t>
                </a:r>
                <a:r>
                  <a:rPr lang="en-US" sz="2000" dirty="0"/>
                  <a:t>: A doubly linked list storing </a:t>
                </a:r>
                <a14:m>
                  <m:oMath xmlns:m="http://schemas.openxmlformats.org/officeDocument/2006/math">
                    <m:r>
                      <a:rPr lang="en-US" sz="2000" b="1" i="1" smtClean="0">
                        <a:solidFill>
                          <a:srgbClr val="0070C0"/>
                        </a:solidFill>
                        <a:latin typeface="Cambria Math"/>
                      </a:rPr>
                      <m:t>𝒏</m:t>
                    </m:r>
                    <m:r>
                      <a:rPr lang="en-US" sz="2000" b="1" i="1">
                        <a:solidFill>
                          <a:srgbClr val="0070C0"/>
                        </a:solidFill>
                        <a:latin typeface="Cambria Math"/>
                      </a:rPr>
                      <m:t> </m:t>
                    </m:r>
                  </m:oMath>
                </a14:m>
                <a:r>
                  <a:rPr lang="en-US" sz="2000" dirty="0"/>
                  <a:t>elements followed by </a:t>
                </a:r>
              </a:p>
              <a:p>
                <a:pPr marL="0" indent="0">
                  <a:buNone/>
                </a:pPr>
                <a:r>
                  <a:rPr lang="en-US" sz="2000" dirty="0"/>
                  <a:t>              an  </a:t>
                </a:r>
                <a:r>
                  <a:rPr lang="en-US" sz="2000" b="1" dirty="0"/>
                  <a:t>online</a:t>
                </a:r>
                <a:r>
                  <a:rPr lang="en-US" sz="2000" dirty="0"/>
                  <a:t> sequence of </a:t>
                </a:r>
                <a14:m>
                  <m:oMath xmlns:m="http://schemas.openxmlformats.org/officeDocument/2006/math">
                    <m:r>
                      <a:rPr lang="en-US" sz="2000" b="1" i="1">
                        <a:solidFill>
                          <a:srgbClr val="0070C0"/>
                        </a:solidFill>
                        <a:latin typeface="Cambria Math"/>
                      </a:rPr>
                      <m:t>𝒎</m:t>
                    </m:r>
                  </m:oMath>
                </a14:m>
                <a:r>
                  <a:rPr lang="en-US" sz="2000" dirty="0"/>
                  <a:t>  </a:t>
                </a:r>
                <a:r>
                  <a:rPr lang="en-US" sz="2000" b="1" dirty="0">
                    <a:solidFill>
                      <a:srgbClr val="C00000"/>
                    </a:solidFill>
                  </a:rPr>
                  <a:t>search</a:t>
                </a:r>
                <a:r>
                  <a:rPr lang="en-US" sz="2000" dirty="0"/>
                  <a:t> operations  </a:t>
                </a:r>
              </a:p>
              <a:p>
                <a:pPr marL="0" indent="0">
                  <a:buNone/>
                </a:pPr>
                <a:endParaRPr lang="en-US" sz="2000" b="1" dirty="0"/>
              </a:p>
              <a:p>
                <a:pPr marL="0" indent="0">
                  <a:buNone/>
                </a:pPr>
                <a:r>
                  <a:rPr lang="en-US" sz="2000" b="1" dirty="0"/>
                  <a:t>Constraints</a:t>
                </a:r>
                <a:r>
                  <a:rPr lang="en-US" sz="2000" dirty="0"/>
                  <a:t>: </a:t>
                </a:r>
              </a:p>
              <a:p>
                <a:r>
                  <a:rPr lang="en-US" sz="2000" dirty="0"/>
                  <a:t>Access only through </a:t>
                </a:r>
                <a:r>
                  <a:rPr lang="en-US" sz="1600" b="1" dirty="0"/>
                  <a:t>HEAD</a:t>
                </a:r>
                <a:r>
                  <a:rPr lang="en-US" sz="2000" b="1" dirty="0"/>
                  <a:t>.</a:t>
                </a:r>
                <a:endParaRPr lang="en-US" sz="2000" dirty="0"/>
              </a:p>
              <a:p>
                <a:r>
                  <a:rPr lang="en-US" sz="2000" dirty="0"/>
                  <a:t>Only way to update the list: </a:t>
                </a:r>
              </a:p>
              <a:p>
                <a:pPr lvl="1"/>
                <a:r>
                  <a:rPr lang="en-US" sz="1800" dirty="0"/>
                  <a:t>Any two </a:t>
                </a:r>
                <a:r>
                  <a:rPr lang="en-US" sz="1800" u="sng" dirty="0"/>
                  <a:t>neighboring</a:t>
                </a:r>
                <a:r>
                  <a:rPr lang="en-US" sz="1800" dirty="0"/>
                  <a:t> elements can be swapped.</a:t>
                </a:r>
              </a:p>
              <a:p>
                <a:pPr marL="0" indent="0">
                  <a:buNone/>
                </a:pPr>
                <a:endParaRPr lang="en-US" sz="2000" b="1" dirty="0">
                  <a:solidFill>
                    <a:srgbClr val="C00000"/>
                  </a:solidFill>
                </a:endParaRPr>
              </a:p>
              <a:p>
                <a:pPr marL="0" indent="0">
                  <a:buNone/>
                </a:pPr>
                <a:r>
                  <a:rPr lang="en-US" sz="2000" b="1" dirty="0">
                    <a:solidFill>
                      <a:srgbClr val="C00000"/>
                    </a:solidFill>
                  </a:rPr>
                  <a:t>AIM</a:t>
                </a:r>
                <a:r>
                  <a:rPr lang="en-US" sz="2000" dirty="0"/>
                  <a:t>: To design an online algorithm </a:t>
                </a:r>
              </a:p>
              <a:p>
                <a:pPr marL="0" indent="0">
                  <a:buNone/>
                </a:pPr>
                <a:r>
                  <a:rPr lang="en-US" sz="2000" dirty="0"/>
                  <a:t>           that achieves </a:t>
                </a:r>
                <a:r>
                  <a:rPr lang="en-US" sz="2000" b="1" dirty="0"/>
                  <a:t>minimum</a:t>
                </a:r>
                <a:r>
                  <a:rPr lang="en-US" sz="2000" dirty="0"/>
                  <a:t> search time  for </a:t>
                </a:r>
                <a:r>
                  <a:rPr lang="en-US" sz="2000" u="sng" dirty="0"/>
                  <a:t>any</a:t>
                </a:r>
                <a:r>
                  <a:rPr lang="en-US" sz="2000" dirty="0"/>
                  <a:t>  sequence of </a:t>
                </a:r>
                <a14:m>
                  <m:oMath xmlns:m="http://schemas.openxmlformats.org/officeDocument/2006/math">
                    <m:r>
                      <a:rPr lang="en-US" sz="2000" b="1" i="1">
                        <a:solidFill>
                          <a:srgbClr val="0070C0"/>
                        </a:solidFill>
                        <a:latin typeface="Cambria Math"/>
                      </a:rPr>
                      <m:t>𝒎</m:t>
                    </m:r>
                  </m:oMath>
                </a14:m>
                <a:r>
                  <a:rPr lang="en-US" sz="2000" dirty="0"/>
                  <a:t> operations.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71600"/>
                <a:ext cx="8915400" cy="4754563"/>
              </a:xfrm>
              <a:blipFill rotWithShape="1">
                <a:blip r:embed="rId2"/>
                <a:stretch>
                  <a:fillRect l="-752" t="-641" b="-859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7</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10" name="Rectangle 9"/>
          <p:cNvSpPr/>
          <p:nvPr/>
        </p:nvSpPr>
        <p:spPr>
          <a:xfrm>
            <a:off x="1066800" y="2514600"/>
            <a:ext cx="5486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90600" y="2895600"/>
            <a:ext cx="47244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38200" y="53340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24400" y="5791200"/>
            <a:ext cx="3657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304800" y="3505200"/>
            <a:ext cx="5410200" cy="152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836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125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right)">
                                      <p:cBhvr>
                                        <p:cTn id="19" dur="500"/>
                                        <p:tgtEl>
                                          <p:spTgt spid="3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grpId="0" nodeType="clickEffect">
                                  <p:stCondLst>
                                    <p:cond delay="0"/>
                                  </p:stCondLst>
                                  <p:childTnLst>
                                    <p:animEffect transition="out" filter="wipe(left)">
                                      <p:cBhvr>
                                        <p:cTn id="28" dur="1500"/>
                                        <p:tgtEl>
                                          <p:spTgt spid="10"/>
                                        </p:tgtEl>
                                      </p:cBhvr>
                                    </p:animEffect>
                                    <p:set>
                                      <p:cBhvr>
                                        <p:cTn id="29" dur="1" fill="hold">
                                          <p:stCondLst>
                                            <p:cond delay="1499"/>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grpId="0" nodeType="clickEffect">
                                  <p:stCondLst>
                                    <p:cond delay="0"/>
                                  </p:stCondLst>
                                  <p:childTnLst>
                                    <p:animEffect transition="out" filter="wipe(left)">
                                      <p:cBhvr>
                                        <p:cTn id="38" dur="1500"/>
                                        <p:tgtEl>
                                          <p:spTgt spid="29"/>
                                        </p:tgtEl>
                                      </p:cBhvr>
                                    </p:animEffect>
                                    <p:set>
                                      <p:cBhvr>
                                        <p:cTn id="39" dur="1" fill="hold">
                                          <p:stCondLst>
                                            <p:cond delay="1499"/>
                                          </p:stCondLst>
                                        </p:cTn>
                                        <p:tgtEl>
                                          <p:spTgt spid="2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grpId="0" nodeType="clickEffect">
                                  <p:stCondLst>
                                    <p:cond delay="0"/>
                                  </p:stCondLst>
                                  <p:childTnLst>
                                    <p:animEffect transition="out" filter="wipe(left)">
                                      <p:cBhvr>
                                        <p:cTn id="48" dur="1500"/>
                                        <p:tgtEl>
                                          <p:spTgt spid="33"/>
                                        </p:tgtEl>
                                      </p:cBhvr>
                                    </p:animEffect>
                                    <p:set>
                                      <p:cBhvr>
                                        <p:cTn id="49" dur="1" fill="hold">
                                          <p:stCondLst>
                                            <p:cond delay="1499"/>
                                          </p:stCondLst>
                                        </p:cTn>
                                        <p:tgtEl>
                                          <p:spTgt spid="3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0" nodeType="clickEffect">
                                  <p:stCondLst>
                                    <p:cond delay="0"/>
                                  </p:stCondLst>
                                  <p:childTnLst>
                                    <p:animEffect transition="out" filter="wipe(left)">
                                      <p:cBhvr>
                                        <p:cTn id="58" dur="1500"/>
                                        <p:tgtEl>
                                          <p:spTgt spid="34"/>
                                        </p:tgtEl>
                                      </p:cBhvr>
                                    </p:animEffect>
                                    <p:set>
                                      <p:cBhvr>
                                        <p:cTn id="59" dur="1" fill="hold">
                                          <p:stCondLst>
                                            <p:cond delay="1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10" grpId="0" uiExpand="1" animBg="1"/>
      <p:bldP spid="29" grpId="0" uiExpand="1" animBg="1"/>
      <p:bldP spid="33" grpId="0" uiExpand="1"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rgbClr val="C00000"/>
                </a:solidFill>
              </a:rPr>
              <a:t>Problem </a:t>
            </a:r>
            <a:r>
              <a:rPr lang="en-US" sz="3600" b="1" dirty="0"/>
              <a:t>:</a:t>
            </a:r>
            <a:r>
              <a:rPr lang="en-US" sz="3600" b="1" dirty="0">
                <a:solidFill>
                  <a:srgbClr val="C00000"/>
                </a:solidFill>
              </a:rPr>
              <a:t> </a:t>
            </a:r>
            <a:r>
              <a:rPr lang="en-US" sz="3600" b="1" dirty="0">
                <a:solidFill>
                  <a:srgbClr val="7030A0"/>
                </a:solidFill>
              </a:rPr>
              <a:t>Online list search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371600"/>
                <a:ext cx="8915400" cy="5105400"/>
              </a:xfrm>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r>
                  <a:rPr lang="en-US" sz="2000" b="1" dirty="0"/>
                  <a:t>Given </a:t>
                </a:r>
                <a:r>
                  <a:rPr lang="en-US" sz="2000" dirty="0"/>
                  <a:t>: A doubly linked list storing </a:t>
                </a:r>
                <a14:m>
                  <m:oMath xmlns:m="http://schemas.openxmlformats.org/officeDocument/2006/math">
                    <m:r>
                      <a:rPr lang="en-US" sz="2000" b="1" i="1" smtClean="0">
                        <a:solidFill>
                          <a:srgbClr val="0070C0"/>
                        </a:solidFill>
                        <a:latin typeface="Cambria Math"/>
                      </a:rPr>
                      <m:t>𝒏</m:t>
                    </m:r>
                    <m:r>
                      <a:rPr lang="en-US" sz="2000" b="1" i="1">
                        <a:solidFill>
                          <a:srgbClr val="0070C0"/>
                        </a:solidFill>
                        <a:latin typeface="Cambria Math"/>
                      </a:rPr>
                      <m:t> </m:t>
                    </m:r>
                  </m:oMath>
                </a14:m>
                <a:r>
                  <a:rPr lang="en-US" sz="2000" dirty="0"/>
                  <a:t>elements and </a:t>
                </a:r>
              </a:p>
              <a:p>
                <a:pPr marL="0" indent="0">
                  <a:buNone/>
                </a:pPr>
                <a:r>
                  <a:rPr lang="en-US" sz="2000" dirty="0"/>
                  <a:t>              an  </a:t>
                </a:r>
                <a:r>
                  <a:rPr lang="en-US" sz="2000" b="1" dirty="0"/>
                  <a:t>online</a:t>
                </a:r>
                <a:r>
                  <a:rPr lang="en-US" sz="2000" dirty="0"/>
                  <a:t> sequence of </a:t>
                </a:r>
                <a14:m>
                  <m:oMath xmlns:m="http://schemas.openxmlformats.org/officeDocument/2006/math">
                    <m:r>
                      <a:rPr lang="en-US" sz="2000" b="1" i="1">
                        <a:solidFill>
                          <a:srgbClr val="0070C0"/>
                        </a:solidFill>
                        <a:latin typeface="Cambria Math"/>
                      </a:rPr>
                      <m:t>𝒎</m:t>
                    </m:r>
                  </m:oMath>
                </a14:m>
                <a:r>
                  <a:rPr lang="en-US" sz="2000" dirty="0"/>
                  <a:t>  </a:t>
                </a:r>
                <a:r>
                  <a:rPr lang="en-US" sz="2000" b="1" dirty="0">
                    <a:solidFill>
                      <a:srgbClr val="C00000"/>
                    </a:solidFill>
                  </a:rPr>
                  <a:t>search</a:t>
                </a:r>
                <a:r>
                  <a:rPr lang="en-US" sz="2000" dirty="0"/>
                  <a:t> operations  </a:t>
                </a:r>
              </a:p>
              <a:p>
                <a:pPr marL="0" indent="0">
                  <a:buNone/>
                </a:pPr>
                <a:r>
                  <a:rPr lang="en-US" sz="2000" b="1" dirty="0"/>
                  <a:t>Constraints</a:t>
                </a:r>
                <a:r>
                  <a:rPr lang="en-US" sz="2000" dirty="0"/>
                  <a:t>: </a:t>
                </a:r>
              </a:p>
              <a:p>
                <a:r>
                  <a:rPr lang="en-US" sz="2000" dirty="0"/>
                  <a:t>Access only through </a:t>
                </a:r>
                <a:r>
                  <a:rPr lang="en-US" sz="1600" b="1" dirty="0"/>
                  <a:t>HEAD</a:t>
                </a:r>
                <a:r>
                  <a:rPr lang="en-US" sz="2000" b="1" dirty="0"/>
                  <a:t>.</a:t>
                </a:r>
                <a:endParaRPr lang="en-US" sz="2000" dirty="0"/>
              </a:p>
              <a:p>
                <a:r>
                  <a:rPr lang="en-US" sz="2000" dirty="0"/>
                  <a:t>Only way to update the list: </a:t>
                </a:r>
              </a:p>
              <a:p>
                <a:pPr lvl="1"/>
                <a:r>
                  <a:rPr lang="en-US" sz="1800" dirty="0"/>
                  <a:t>Any two </a:t>
                </a:r>
                <a:r>
                  <a:rPr lang="en-US" sz="1800" u="sng" dirty="0"/>
                  <a:t>neighboring</a:t>
                </a:r>
                <a:r>
                  <a:rPr lang="en-US" sz="1800" dirty="0"/>
                  <a:t> elements can be swapped.</a:t>
                </a:r>
              </a:p>
              <a:p>
                <a:pPr marL="0" indent="0">
                  <a:buNone/>
                </a:pPr>
                <a:endParaRPr lang="en-US" sz="2000" b="1" dirty="0">
                  <a:solidFill>
                    <a:srgbClr val="C00000"/>
                  </a:solidFill>
                </a:endParaRPr>
              </a:p>
              <a:p>
                <a:pPr marL="0" indent="0">
                  <a:buNone/>
                </a:pPr>
                <a:endParaRPr lang="en-US" sz="2000" b="1" dirty="0">
                  <a:solidFill>
                    <a:srgbClr val="C00000"/>
                  </a:solidFill>
                </a:endParaRPr>
              </a:p>
              <a:p>
                <a:pPr marL="0" indent="0">
                  <a:buNone/>
                </a:pPr>
                <a:r>
                  <a:rPr lang="en-US" sz="2000" b="1" dirty="0">
                    <a:solidFill>
                      <a:srgbClr val="C00000"/>
                    </a:solidFill>
                  </a:rPr>
                  <a:t>AIM</a:t>
                </a:r>
                <a:r>
                  <a:rPr lang="en-US" sz="2000" dirty="0"/>
                  <a:t>: To design an online algorithm </a:t>
                </a:r>
              </a:p>
              <a:p>
                <a:pPr marL="0" indent="0">
                  <a:buNone/>
                </a:pPr>
                <a:r>
                  <a:rPr lang="en-US" sz="2000" dirty="0"/>
                  <a:t>           that achieves </a:t>
                </a:r>
                <a:r>
                  <a:rPr lang="en-US" sz="2000" b="1" dirty="0"/>
                  <a:t>minimum</a:t>
                </a:r>
                <a:r>
                  <a:rPr lang="en-US" sz="2000" dirty="0"/>
                  <a:t> search time  for </a:t>
                </a:r>
                <a:r>
                  <a:rPr lang="en-US" sz="2000" u="sng" dirty="0"/>
                  <a:t>any</a:t>
                </a:r>
                <a:r>
                  <a:rPr lang="en-US" sz="2000" dirty="0"/>
                  <a:t>  sequence of </a:t>
                </a:r>
                <a14:m>
                  <m:oMath xmlns:m="http://schemas.openxmlformats.org/officeDocument/2006/math">
                    <m:r>
                      <a:rPr lang="en-US" sz="2000" b="1" i="1">
                        <a:solidFill>
                          <a:srgbClr val="0070C0"/>
                        </a:solidFill>
                        <a:latin typeface="Cambria Math"/>
                      </a:rPr>
                      <m:t>𝒎</m:t>
                    </m:r>
                  </m:oMath>
                </a14:m>
                <a:r>
                  <a:rPr lang="en-US" sz="2000" dirty="0"/>
                  <a:t> operations.</a:t>
                </a:r>
              </a:p>
              <a:p>
                <a:pPr marL="0" indent="0">
                  <a:buNone/>
                </a:pP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371600"/>
                <a:ext cx="8915400" cy="5105400"/>
              </a:xfrm>
              <a:blipFill rotWithShape="1">
                <a:blip r:embed="rId2"/>
                <a:stretch>
                  <a:fillRect l="-752" t="-597" b="-22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8</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886200" y="2667000"/>
              <a:ext cx="1371600" cy="0"/>
              <a:chOff x="2057400" y="2667000"/>
              <a:chExt cx="1371600" cy="0"/>
            </a:xfrm>
          </p:grpSpPr>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
        <p:nvSpPr>
          <p:cNvPr id="33" name="Rectangle 32"/>
          <p:cNvSpPr/>
          <p:nvPr/>
        </p:nvSpPr>
        <p:spPr>
          <a:xfrm>
            <a:off x="838200" y="4648200"/>
            <a:ext cx="4419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724400" y="5029200"/>
            <a:ext cx="3657600" cy="381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3429000" y="1659141"/>
            <a:ext cx="1201129" cy="1115732"/>
            <a:chOff x="5147377" y="1632282"/>
            <a:chExt cx="1201129" cy="1115732"/>
          </a:xfrm>
        </p:grpSpPr>
        <p:sp>
          <p:nvSpPr>
            <p:cNvPr id="36" name="Arc 35"/>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rot="10800000">
            <a:off x="3513899" y="1371600"/>
            <a:ext cx="1201129" cy="1115732"/>
            <a:chOff x="5147377" y="1632282"/>
            <a:chExt cx="1201129" cy="1115732"/>
          </a:xfrm>
        </p:grpSpPr>
        <p:sp>
          <p:nvSpPr>
            <p:cNvPr id="39" name="Arc 38"/>
            <p:cNvSpPr/>
            <p:nvPr/>
          </p:nvSpPr>
          <p:spPr>
            <a:xfrm rot="18954852">
              <a:off x="5147377" y="1632282"/>
              <a:ext cx="1201129" cy="1115732"/>
            </a:xfrm>
            <a:prstGeom prst="arc">
              <a:avLst>
                <a:gd name="adj1" fmla="val 15664654"/>
                <a:gd name="adj2" fmla="val 0"/>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0" name="Straight Arrow Connector 39"/>
            <p:cNvCxnSpPr/>
            <p:nvPr/>
          </p:nvCxnSpPr>
          <p:spPr>
            <a:xfrm>
              <a:off x="6019800" y="1657766"/>
              <a:ext cx="228600" cy="171034"/>
            </a:xfrm>
            <a:prstGeom prst="straightConnector1">
              <a:avLst/>
            </a:prstGeom>
            <a:ln w="28575">
              <a:solidFill>
                <a:srgbClr val="7030A0"/>
              </a:solidFill>
              <a:tailEnd type="arrow"/>
            </a:ln>
          </p:spPr>
          <p:style>
            <a:lnRef idx="1">
              <a:schemeClr val="accent1"/>
            </a:lnRef>
            <a:fillRef idx="0">
              <a:schemeClr val="accent1"/>
            </a:fillRef>
            <a:effectRef idx="0">
              <a:schemeClr val="accent1"/>
            </a:effectRef>
            <a:fontRef idx="minor">
              <a:schemeClr val="tx1"/>
            </a:fontRef>
          </p:style>
        </p:cxnSp>
      </p:grpSp>
      <p:sp>
        <p:nvSpPr>
          <p:cNvPr id="41" name="Rounded Rectangle 40"/>
          <p:cNvSpPr/>
          <p:nvPr/>
        </p:nvSpPr>
        <p:spPr>
          <a:xfrm>
            <a:off x="3429000" y="1893332"/>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42" name="Rounded Rectangle 41"/>
          <p:cNvSpPr/>
          <p:nvPr/>
        </p:nvSpPr>
        <p:spPr>
          <a:xfrm>
            <a:off x="4343400" y="1893332"/>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Tree>
    <p:extLst>
      <p:ext uri="{BB962C8B-B14F-4D97-AF65-F5344CB8AC3E}">
        <p14:creationId xmlns:p14="http://schemas.microsoft.com/office/powerpoint/2010/main" val="250602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wipe(left)">
                                      <p:cBhvr>
                                        <p:cTn id="7" dur="10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wipe(left)">
                                      <p:cBhvr>
                                        <p:cTn id="12" dur="10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par>
                          <p:cTn id="18" fill="hold">
                            <p:stCondLst>
                              <p:cond delay="500"/>
                            </p:stCondLst>
                            <p:childTnLst>
                              <p:par>
                                <p:cTn id="19" presetID="22" presetClass="entr" presetSubtype="2"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wipe(right)">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35"/>
                                        </p:tgtEl>
                                      </p:cBhvr>
                                    </p:animEffect>
                                    <p:set>
                                      <p:cBhvr>
                                        <p:cTn id="26" dur="1" fill="hold">
                                          <p:stCondLst>
                                            <p:cond delay="499"/>
                                          </p:stCondLst>
                                        </p:cTn>
                                        <p:tgtEl>
                                          <p:spTgt spid="35"/>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38"/>
                                        </p:tgtEl>
                                      </p:cBhvr>
                                    </p:animEffect>
                                    <p:set>
                                      <p:cBhvr>
                                        <p:cTn id="29" dur="1" fill="hold">
                                          <p:stCondLst>
                                            <p:cond delay="499"/>
                                          </p:stCondLst>
                                        </p:cTn>
                                        <p:tgtEl>
                                          <p:spTgt spid="3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0" nodeType="clickEffect">
                                  <p:stCondLst>
                                    <p:cond delay="0"/>
                                  </p:stCondLst>
                                  <p:childTnLst>
                                    <p:animMotion origin="layout" path="M 0 -4.26556E-6 L 0.1 -0.00393 " pathEditMode="relative" rAng="0" ptsTypes="AA">
                                      <p:cBhvr>
                                        <p:cTn id="33" dur="2000" fill="hold"/>
                                        <p:tgtEl>
                                          <p:spTgt spid="41"/>
                                        </p:tgtEl>
                                        <p:attrNameLst>
                                          <p:attrName>ppt_x</p:attrName>
                                          <p:attrName>ppt_y</p:attrName>
                                        </p:attrNameLst>
                                      </p:cBhvr>
                                      <p:rCtr x="5000" y="-208"/>
                                    </p:animMotion>
                                  </p:childTnLst>
                                </p:cTn>
                              </p:par>
                              <p:par>
                                <p:cTn id="34" presetID="42" presetClass="path" presetSubtype="0" accel="50000" decel="50000" fill="hold" grpId="0" nodeType="withEffect">
                                  <p:stCondLst>
                                    <p:cond delay="0"/>
                                  </p:stCondLst>
                                  <p:childTnLst>
                                    <p:animMotion origin="layout" path="M 0 -0.00394 L -0.1 0.00324 " pathEditMode="relative" rAng="0" ptsTypes="AA">
                                      <p:cBhvr>
                                        <p:cTn id="35" dur="2000" fill="hold"/>
                                        <p:tgtEl>
                                          <p:spTgt spid="42"/>
                                        </p:tgtEl>
                                        <p:attrNameLst>
                                          <p:attrName>ppt_x</p:attrName>
                                          <p:attrName>ppt_y</p:attrName>
                                        </p:attrNameLst>
                                      </p:cBhvr>
                                      <p:rCtr x="-5000" y="347"/>
                                    </p:animMotion>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0" dur="1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1" grpId="0" animBg="1"/>
      <p:bldP spid="4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3600" b="1" dirty="0">
                <a:solidFill>
                  <a:srgbClr val="C00000"/>
                </a:solidFill>
              </a:rPr>
            </a:br>
            <a:endParaRPr lang="en-US" sz="3600" b="1" dirty="0">
              <a:solidFill>
                <a:srgbClr val="C00000"/>
              </a:solidFill>
            </a:endParaRPr>
          </a:p>
        </p:txBody>
      </p:sp>
      <p:sp>
        <p:nvSpPr>
          <p:cNvPr id="3" name="Content Placeholder 2"/>
          <p:cNvSpPr>
            <a:spLocks noGrp="1"/>
          </p:cNvSpPr>
          <p:nvPr>
            <p:ph idx="1"/>
          </p:nvPr>
        </p:nvSpPr>
        <p:spPr/>
        <p:txBody>
          <a:bodyPr/>
          <a:lstStyle/>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b="1" dirty="0">
              <a:solidFill>
                <a:srgbClr val="7030A0"/>
              </a:solidFill>
            </a:endParaRP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solidFill>
                  <a:srgbClr val="0070C0"/>
                </a:solidFill>
              </a:rPr>
              <a:t>A Heuristic </a:t>
            </a:r>
            <a:r>
              <a:rPr lang="en-US" sz="2000" b="1" dirty="0"/>
              <a:t>for list search problem</a:t>
            </a:r>
            <a:r>
              <a:rPr lang="en-US" sz="2000" dirty="0"/>
              <a:t>: </a:t>
            </a:r>
          </a:p>
          <a:p>
            <a:pPr marL="0" indent="0">
              <a:buNone/>
            </a:pPr>
            <a:r>
              <a:rPr lang="en-US" sz="2000" dirty="0"/>
              <a:t>Whenever we search an element, </a:t>
            </a:r>
          </a:p>
          <a:p>
            <a:pPr marL="0" indent="0">
              <a:buNone/>
            </a:pPr>
            <a:r>
              <a:rPr lang="en-US" sz="2000" dirty="0"/>
              <a:t>          bring the element to </a:t>
            </a:r>
            <a:r>
              <a:rPr lang="en-US" sz="2000" b="1" u="sng" dirty="0">
                <a:solidFill>
                  <a:srgbClr val="7030A0"/>
                </a:solidFill>
              </a:rPr>
              <a:t>the front</a:t>
            </a:r>
            <a:r>
              <a:rPr lang="en-US" sz="2000" dirty="0"/>
              <a:t> of the list after the search.</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147D3F34-CCFE-4664-990B-25D48250FF76}" type="slidenum">
              <a:rPr lang="en-US" smtClean="0"/>
              <a:pPr>
                <a:defRPr/>
              </a:pPr>
              <a:t>9</a:t>
            </a:fld>
            <a:endParaRPr lang="en-US"/>
          </a:p>
        </p:txBody>
      </p:sp>
      <p:grpSp>
        <p:nvGrpSpPr>
          <p:cNvPr id="28" name="Group 27"/>
          <p:cNvGrpSpPr/>
          <p:nvPr/>
        </p:nvGrpSpPr>
        <p:grpSpPr>
          <a:xfrm>
            <a:off x="1600200" y="1893332"/>
            <a:ext cx="5943600" cy="381000"/>
            <a:chOff x="1600200" y="2438400"/>
            <a:chExt cx="5943600" cy="381000"/>
          </a:xfrm>
        </p:grpSpPr>
        <p:grpSp>
          <p:nvGrpSpPr>
            <p:cNvPr id="12" name="Group 11"/>
            <p:cNvGrpSpPr/>
            <p:nvPr/>
          </p:nvGrpSpPr>
          <p:grpSpPr>
            <a:xfrm>
              <a:off x="1600200" y="2438400"/>
              <a:ext cx="1828800" cy="381000"/>
              <a:chOff x="1600200" y="2438400"/>
              <a:chExt cx="1828800" cy="381000"/>
            </a:xfrm>
          </p:grpSpPr>
          <p:sp>
            <p:nvSpPr>
              <p:cNvPr id="5" name="Rounded Rectangle 4"/>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7" name="Straight Arrow Connector 6"/>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1" name="Straight Arrow Connector 10"/>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429000" y="2438400"/>
              <a:ext cx="1828800" cy="381000"/>
              <a:chOff x="1600200" y="2438400"/>
              <a:chExt cx="1828800" cy="381000"/>
            </a:xfrm>
          </p:grpSpPr>
          <p:sp>
            <p:nvSpPr>
              <p:cNvPr id="14" name="Rounded Rectangle 13"/>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15" name="Straight Arrow Connector 14"/>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cxnSp>
            <p:nvCxnSpPr>
              <p:cNvPr id="17" name="Straight Arrow Connector 16"/>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5257800" y="2438400"/>
              <a:ext cx="1828800" cy="381000"/>
              <a:chOff x="1600200" y="2438400"/>
              <a:chExt cx="1828800" cy="381000"/>
            </a:xfrm>
          </p:grpSpPr>
          <p:sp>
            <p:nvSpPr>
              <p:cNvPr id="19" name="Rounded Rectangle 18"/>
              <p:cNvSpPr/>
              <p:nvPr/>
            </p:nvSpPr>
            <p:spPr>
              <a:xfrm>
                <a:off x="16002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cxnSp>
            <p:nvCxnSpPr>
              <p:cNvPr id="20" name="Straight Arrow Connector 19"/>
              <p:cNvCxnSpPr/>
              <p:nvPr/>
            </p:nvCxnSpPr>
            <p:spPr>
              <a:xfrm>
                <a:off x="20574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a:xfrm>
                <a:off x="2514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t>
                </a:r>
              </a:p>
            </p:txBody>
          </p:sp>
          <p:cxnSp>
            <p:nvCxnSpPr>
              <p:cNvPr id="22" name="Straight Arrow Connector 21"/>
              <p:cNvCxnSpPr/>
              <p:nvPr/>
            </p:nvCxnSpPr>
            <p:spPr>
              <a:xfrm>
                <a:off x="2971800" y="2667000"/>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
          <p:nvSpPr>
            <p:cNvPr id="24" name="Rounded Rectangle 23"/>
            <p:cNvSpPr/>
            <p:nvPr/>
          </p:nvSpPr>
          <p:spPr>
            <a:xfrm>
              <a:off x="7086600" y="2438400"/>
              <a:ext cx="457200" cy="3810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grpSp>
      <p:grpSp>
        <p:nvGrpSpPr>
          <p:cNvPr id="32" name="Group 31"/>
          <p:cNvGrpSpPr/>
          <p:nvPr/>
        </p:nvGrpSpPr>
        <p:grpSpPr>
          <a:xfrm>
            <a:off x="95727" y="1371600"/>
            <a:ext cx="1552563" cy="674132"/>
            <a:chOff x="95727" y="1916668"/>
            <a:chExt cx="1552563" cy="674132"/>
          </a:xfrm>
        </p:grpSpPr>
        <p:cxnSp>
          <p:nvCxnSpPr>
            <p:cNvPr id="30" name="Curved Connector 29"/>
            <p:cNvCxnSpPr>
              <a:stCxn id="31" idx="3"/>
            </p:cNvCxnSpPr>
            <p:nvPr/>
          </p:nvCxnSpPr>
          <p:spPr>
            <a:xfrm>
              <a:off x="762000" y="2085945"/>
              <a:ext cx="886290" cy="504855"/>
            </a:xfrm>
            <a:prstGeom prst="curvedConnector3">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5727" y="1916668"/>
              <a:ext cx="666273" cy="338554"/>
            </a:xfrm>
            <a:prstGeom prst="rect">
              <a:avLst/>
            </a:prstGeom>
            <a:noFill/>
          </p:spPr>
          <p:txBody>
            <a:bodyPr wrap="none" rtlCol="0">
              <a:spAutoFit/>
            </a:bodyPr>
            <a:lstStyle/>
            <a:p>
              <a:r>
                <a:rPr lang="en-US" sz="1600" b="1" dirty="0"/>
                <a:t>HEAD</a:t>
              </a:r>
            </a:p>
          </p:txBody>
        </p:sp>
      </p:grpSp>
    </p:spTree>
    <p:extLst>
      <p:ext uri="{BB962C8B-B14F-4D97-AF65-F5344CB8AC3E}">
        <p14:creationId xmlns:p14="http://schemas.microsoft.com/office/powerpoint/2010/main" val="428454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wipe(left)">
                                      <p:cBhvr>
                                        <p:cTn id="1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16112</TotalTime>
  <Words>2149</Words>
  <Application>Microsoft Macintosh PowerPoint</Application>
  <PresentationFormat>On-screen Show (4:3)</PresentationFormat>
  <Paragraphs>517</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Wingdings</vt:lpstr>
      <vt:lpstr>Office Theme</vt:lpstr>
      <vt:lpstr>Design and Analysis of Algorithms CS345 </vt:lpstr>
      <vt:lpstr>                                    Algorithm</vt:lpstr>
      <vt:lpstr>   Algorithm</vt:lpstr>
      <vt:lpstr>Competitive ratio </vt:lpstr>
      <vt:lpstr>Competitive ratio </vt:lpstr>
      <vt:lpstr>Problem : Online list search </vt:lpstr>
      <vt:lpstr>Problem : Online list search </vt:lpstr>
      <vt:lpstr>Problem : Online list search </vt:lpstr>
      <vt:lpstr> </vt:lpstr>
      <vt:lpstr>Move to Front Algorithm</vt:lpstr>
      <vt:lpstr>Move-to-Front algorithm </vt:lpstr>
      <vt:lpstr>Move-to-Front algorithm Execution of Search(R)</vt:lpstr>
      <vt:lpstr>How good is MTF Algorithm ?</vt:lpstr>
      <vt:lpstr>What is the main challenge ?</vt:lpstr>
      <vt:lpstr>ith query operation of MTF and OPT </vt:lpstr>
      <vt:lpstr>The potential function ϕ</vt:lpstr>
      <vt:lpstr>The potential function ϕ </vt:lpstr>
      <vt:lpstr>Change in potential during ith query operation </vt:lpstr>
      <vt:lpstr>Change in potential during ith query operation </vt:lpstr>
      <vt:lpstr>Change in potential during ith query operation </vt:lpstr>
      <vt:lpstr>Amortized cost of ith query operation by MTF </vt:lpstr>
      <vt:lpstr>Analysis of MTF versus OPT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Surender Baswana</dc:creator>
  <cp:lastModifiedBy>Raghunath Tewari</cp:lastModifiedBy>
  <cp:revision>1372</cp:revision>
  <dcterms:created xsi:type="dcterms:W3CDTF">2011-12-03T04:13:03Z</dcterms:created>
  <dcterms:modified xsi:type="dcterms:W3CDTF">2024-10-21T02:17:39Z</dcterms:modified>
</cp:coreProperties>
</file>