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2"/>
  </p:notesMasterIdLst>
  <p:sldIdLst>
    <p:sldId id="274" r:id="rId2"/>
    <p:sldId id="490" r:id="rId3"/>
    <p:sldId id="493" r:id="rId4"/>
    <p:sldId id="518" r:id="rId5"/>
    <p:sldId id="517" r:id="rId6"/>
    <p:sldId id="509" r:id="rId7"/>
    <p:sldId id="494" r:id="rId8"/>
    <p:sldId id="495" r:id="rId9"/>
    <p:sldId id="497" r:id="rId10"/>
    <p:sldId id="500" r:id="rId11"/>
    <p:sldId id="501" r:id="rId12"/>
    <p:sldId id="496" r:id="rId13"/>
    <p:sldId id="504" r:id="rId14"/>
    <p:sldId id="524" r:id="rId15"/>
    <p:sldId id="483" r:id="rId16"/>
    <p:sldId id="486" r:id="rId17"/>
    <p:sldId id="488" r:id="rId18"/>
    <p:sldId id="484" r:id="rId19"/>
    <p:sldId id="505" r:id="rId20"/>
    <p:sldId id="48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23EB6-FA52-3047-9F07-7F14DF0579D2}" v="15" dt="2024-10-23T01:58:05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DE623EB6-FA52-3047-9F07-7F14DF0579D2}"/>
    <pc:docChg chg="custSel modSld">
      <pc:chgData name="Raghunath Tewari" userId="2638bdda-d406-4938-a2a6-e4e967acb772" providerId="ADAL" clId="{DE623EB6-FA52-3047-9F07-7F14DF0579D2}" dt="2024-10-23T01:58:05.533" v="184" actId="20577"/>
      <pc:docMkLst>
        <pc:docMk/>
      </pc:docMkLst>
      <pc:sldChg chg="modSp mod">
        <pc:chgData name="Raghunath Tewari" userId="2638bdda-d406-4938-a2a6-e4e967acb772" providerId="ADAL" clId="{DE623EB6-FA52-3047-9F07-7F14DF0579D2}" dt="2024-10-13T12:10:28.193" v="10" actId="20577"/>
        <pc:sldMkLst>
          <pc:docMk/>
          <pc:sldMk cId="0" sldId="274"/>
        </pc:sldMkLst>
        <pc:spChg chg="mod">
          <ac:chgData name="Raghunath Tewari" userId="2638bdda-d406-4938-a2a6-e4e967acb772" providerId="ADAL" clId="{DE623EB6-FA52-3047-9F07-7F14DF0579D2}" dt="2024-10-13T12:10:23.181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DE623EB6-FA52-3047-9F07-7F14DF0579D2}" dt="2024-10-13T12:10:28.193" v="10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DE623EB6-FA52-3047-9F07-7F14DF0579D2}" dt="2024-10-22T16:27:47.472" v="11" actId="20577"/>
        <pc:sldMkLst>
          <pc:docMk/>
          <pc:sldMk cId="3048033798" sldId="484"/>
        </pc:sldMkLst>
        <pc:spChg chg="mod">
          <ac:chgData name="Raghunath Tewari" userId="2638bdda-d406-4938-a2a6-e4e967acb772" providerId="ADAL" clId="{DE623EB6-FA52-3047-9F07-7F14DF0579D2}" dt="2024-10-22T16:27:47.472" v="11" actId="20577"/>
          <ac:spMkLst>
            <pc:docMk/>
            <pc:sldMk cId="3048033798" sldId="484"/>
            <ac:spMk id="2" creationId="{00000000-0000-0000-0000-000000000000}"/>
          </ac:spMkLst>
        </pc:spChg>
      </pc:sldChg>
      <pc:sldChg chg="modSp mod">
        <pc:chgData name="Raghunath Tewari" userId="2638bdda-d406-4938-a2a6-e4e967acb772" providerId="ADAL" clId="{DE623EB6-FA52-3047-9F07-7F14DF0579D2}" dt="2024-10-23T01:36:04.984" v="174" actId="1038"/>
        <pc:sldMkLst>
          <pc:docMk/>
          <pc:sldMk cId="1666866414" sldId="490"/>
        </pc:sldMkLst>
        <pc:spChg chg="mod">
          <ac:chgData name="Raghunath Tewari" userId="2638bdda-d406-4938-a2a6-e4e967acb772" providerId="ADAL" clId="{DE623EB6-FA52-3047-9F07-7F14DF0579D2}" dt="2024-10-23T01:35:58.205" v="136" actId="20577"/>
          <ac:spMkLst>
            <pc:docMk/>
            <pc:sldMk cId="1666866414" sldId="490"/>
            <ac:spMk id="3" creationId="{00000000-0000-0000-0000-000000000000}"/>
          </ac:spMkLst>
        </pc:spChg>
        <pc:spChg chg="mod">
          <ac:chgData name="Raghunath Tewari" userId="2638bdda-d406-4938-a2a6-e4e967acb772" providerId="ADAL" clId="{DE623EB6-FA52-3047-9F07-7F14DF0579D2}" dt="2024-10-23T01:35:34.155" v="26" actId="1036"/>
          <ac:spMkLst>
            <pc:docMk/>
            <pc:sldMk cId="1666866414" sldId="490"/>
            <ac:spMk id="5" creationId="{00000000-0000-0000-0000-000000000000}"/>
          </ac:spMkLst>
        </pc:spChg>
        <pc:spChg chg="mod">
          <ac:chgData name="Raghunath Tewari" userId="2638bdda-d406-4938-a2a6-e4e967acb772" providerId="ADAL" clId="{DE623EB6-FA52-3047-9F07-7F14DF0579D2}" dt="2024-10-23T01:35:51.468" v="99" actId="1037"/>
          <ac:spMkLst>
            <pc:docMk/>
            <pc:sldMk cId="1666866414" sldId="490"/>
            <ac:spMk id="6" creationId="{00000000-0000-0000-0000-000000000000}"/>
          </ac:spMkLst>
        </pc:spChg>
        <pc:spChg chg="mod">
          <ac:chgData name="Raghunath Tewari" userId="2638bdda-d406-4938-a2a6-e4e967acb772" providerId="ADAL" clId="{DE623EB6-FA52-3047-9F07-7F14DF0579D2}" dt="2024-10-23T01:36:04.984" v="174" actId="1038"/>
          <ac:spMkLst>
            <pc:docMk/>
            <pc:sldMk cId="1666866414" sldId="490"/>
            <ac:spMk id="7" creationId="{00000000-0000-0000-0000-000000000000}"/>
          </ac:spMkLst>
        </pc:spChg>
      </pc:sldChg>
      <pc:sldChg chg="delSp modSp mod delAnim modAnim">
        <pc:chgData name="Raghunath Tewari" userId="2638bdda-d406-4938-a2a6-e4e967acb772" providerId="ADAL" clId="{DE623EB6-FA52-3047-9F07-7F14DF0579D2}" dt="2024-10-23T01:41:12.083" v="181" actId="478"/>
        <pc:sldMkLst>
          <pc:docMk/>
          <pc:sldMk cId="3132816053" sldId="518"/>
        </pc:sldMkLst>
        <pc:spChg chg="mod">
          <ac:chgData name="Raghunath Tewari" userId="2638bdda-d406-4938-a2a6-e4e967acb772" providerId="ADAL" clId="{DE623EB6-FA52-3047-9F07-7F14DF0579D2}" dt="2024-10-23T01:41:09.899" v="180" actId="20577"/>
          <ac:spMkLst>
            <pc:docMk/>
            <pc:sldMk cId="3132816053" sldId="518"/>
            <ac:spMk id="10" creationId="{00000000-0000-0000-0000-000000000000}"/>
          </ac:spMkLst>
        </pc:spChg>
        <pc:spChg chg="del">
          <ac:chgData name="Raghunath Tewari" userId="2638bdda-d406-4938-a2a6-e4e967acb772" providerId="ADAL" clId="{DE623EB6-FA52-3047-9F07-7F14DF0579D2}" dt="2024-10-23T01:40:59.192" v="175" actId="478"/>
          <ac:spMkLst>
            <pc:docMk/>
            <pc:sldMk cId="3132816053" sldId="518"/>
            <ac:spMk id="42" creationId="{00000000-0000-0000-0000-000000000000}"/>
          </ac:spMkLst>
        </pc:spChg>
        <pc:spChg chg="del">
          <ac:chgData name="Raghunath Tewari" userId="2638bdda-d406-4938-a2a6-e4e967acb772" providerId="ADAL" clId="{DE623EB6-FA52-3047-9F07-7F14DF0579D2}" dt="2024-10-23T01:41:04.004" v="176" actId="478"/>
          <ac:spMkLst>
            <pc:docMk/>
            <pc:sldMk cId="3132816053" sldId="518"/>
            <ac:spMk id="43" creationId="{00000000-0000-0000-0000-000000000000}"/>
          </ac:spMkLst>
        </pc:spChg>
        <pc:spChg chg="del">
          <ac:chgData name="Raghunath Tewari" userId="2638bdda-d406-4938-a2a6-e4e967acb772" providerId="ADAL" clId="{DE623EB6-FA52-3047-9F07-7F14DF0579D2}" dt="2024-10-23T01:41:12.083" v="181" actId="478"/>
          <ac:spMkLst>
            <pc:docMk/>
            <pc:sldMk cId="3132816053" sldId="518"/>
            <ac:spMk id="44" creationId="{00000000-0000-0000-0000-000000000000}"/>
          </ac:spMkLst>
        </pc:spChg>
      </pc:sldChg>
      <pc:sldChg chg="modSp">
        <pc:chgData name="Raghunath Tewari" userId="2638bdda-d406-4938-a2a6-e4e967acb772" providerId="ADAL" clId="{DE623EB6-FA52-3047-9F07-7F14DF0579D2}" dt="2024-10-23T01:58:05.533" v="184" actId="20577"/>
        <pc:sldMkLst>
          <pc:docMk/>
          <pc:sldMk cId="651612528" sldId="524"/>
        </pc:sldMkLst>
        <pc:spChg chg="mod">
          <ac:chgData name="Raghunath Tewari" userId="2638bdda-d406-4938-a2a6-e4e967acb772" providerId="ADAL" clId="{DE623EB6-FA52-3047-9F07-7F14DF0579D2}" dt="2024-10-23T01:58:05.533" v="184" actId="20577"/>
          <ac:spMkLst>
            <pc:docMk/>
            <pc:sldMk cId="651612528" sldId="52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22.png"/><Relationship Id="rId5" Type="http://schemas.openxmlformats.org/officeDocument/2006/relationships/image" Target="../media/image210.png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29.png"/><Relationship Id="rId5" Type="http://schemas.openxmlformats.org/officeDocument/2006/relationships/image" Target="../media/image311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10.png"/><Relationship Id="rId9" Type="http://schemas.openxmlformats.org/officeDocument/2006/relationships/image" Target="../media/image21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1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17" Type="http://schemas.openxmlformats.org/officeDocument/2006/relationships/image" Target="../media/image36.png"/><Relationship Id="rId2" Type="http://schemas.openxmlformats.org/officeDocument/2006/relationships/image" Target="../media/image4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60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1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1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1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5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11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0.png"/><Relationship Id="rId5" Type="http://schemas.openxmlformats.org/officeDocument/2006/relationships/image" Target="../media/image110.png"/><Relationship Id="rId10" Type="http://schemas.openxmlformats.org/officeDocument/2006/relationships/image" Target="../media/image150.png"/><Relationship Id="rId4" Type="http://schemas.openxmlformats.org/officeDocument/2006/relationships/image" Target="../media/image4.png"/><Relationship Id="rId9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10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29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Pattern Matching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non-empty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 is of the form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∷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1091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358116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3884"/>
              </p:ext>
            </p:extLst>
          </p:nvPr>
        </p:nvGraphicFramePr>
        <p:xfrm>
          <a:off x="3810000" y="32385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5181600" y="2133600"/>
            <a:ext cx="0" cy="1230868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98331" y="3581402"/>
            <a:ext cx="1154668" cy="597930"/>
            <a:chOff x="3798331" y="3581402"/>
            <a:chExt cx="1154668" cy="597930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237738" y="3141995"/>
              <a:ext cx="275854" cy="11546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738" y="3810000"/>
                  <a:ext cx="397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Connector 44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48" name="Right Brace 4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>
              <a:endCxn id="4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32124" y="2907268"/>
            <a:ext cx="4401875" cy="369332"/>
            <a:chOff x="914400" y="2590800"/>
            <a:chExt cx="4401875" cy="369332"/>
          </a:xfrm>
        </p:grpSpPr>
        <p:sp>
          <p:nvSpPr>
            <p:cNvPr id="57" name="Right Brace 56"/>
            <p:cNvSpPr/>
            <p:nvPr/>
          </p:nvSpPr>
          <p:spPr>
            <a:xfrm rot="5400000" flipH="1">
              <a:off x="4453190" y="2097046"/>
              <a:ext cx="190501" cy="153566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>
              <a:endCxn id="57" idx="1"/>
            </p:cNvCxnSpPr>
            <p:nvPr/>
          </p:nvCxnSpPr>
          <p:spPr>
            <a:xfrm flipV="1">
              <a:off x="1900817" y="2769630"/>
              <a:ext cx="2647623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loud Callout 59"/>
              <p:cNvSpPr/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a non-empty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look like ?</a:t>
                </a:r>
              </a:p>
            </p:txBody>
          </p:sp>
        </mc:Choice>
        <mc:Fallback xmlns="">
          <p:sp>
            <p:nvSpPr>
              <p:cNvPr id="60" name="Cloud Callout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810000"/>
                <a:ext cx="3810001" cy="914400"/>
              </a:xfrm>
              <a:prstGeom prst="cloudCallou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>
            <a:off x="4876800" y="2133600"/>
            <a:ext cx="0" cy="12192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114800" y="2133600"/>
            <a:ext cx="381000" cy="1219200"/>
            <a:chOff x="3657600" y="1447800"/>
            <a:chExt cx="381000" cy="1219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that is also a </a:t>
                </a:r>
                <a:r>
                  <a:rPr lang="en-US" sz="2000" u="sng" dirty="0"/>
                  <a:t>suffix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486400"/>
                <a:ext cx="343055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776" t="-7576" r="-266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3886200" y="5181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4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0" grpId="0" animBg="1"/>
      <p:bldP spid="7" grpId="0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Computing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using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98924"/>
              </p:ext>
            </p:extLst>
          </p:nvPr>
        </p:nvGraphicFramePr>
        <p:xfrm>
          <a:off x="3048000" y="25908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10821817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7889"/>
              </p:ext>
            </p:extLst>
          </p:nvPr>
        </p:nvGraphicFramePr>
        <p:xfrm>
          <a:off x="3429000" y="320040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4800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038600" y="2819400"/>
            <a:ext cx="381000" cy="533400"/>
            <a:chOff x="3657600" y="2133600"/>
            <a:chExt cx="381000" cy="5334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572000" y="5029200"/>
            <a:ext cx="397865" cy="597932"/>
            <a:chOff x="4572000" y="5029200"/>
            <a:chExt cx="397865" cy="597932"/>
          </a:xfrm>
        </p:grpSpPr>
        <p:sp>
          <p:nvSpPr>
            <p:cNvPr id="9" name="Right Brace 8"/>
            <p:cNvSpPr/>
            <p:nvPr/>
          </p:nvSpPr>
          <p:spPr>
            <a:xfrm rot="5400000">
              <a:off x="4625374" y="4977428"/>
              <a:ext cx="275853" cy="379397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257800"/>
                  <a:ext cx="397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Connector 39"/>
          <p:cNvCxnSpPr/>
          <p:nvPr/>
        </p:nvCxnSpPr>
        <p:spPr>
          <a:xfrm>
            <a:off x="3657600" y="28194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05216"/>
              </p:ext>
            </p:extLst>
          </p:nvPr>
        </p:nvGraphicFramePr>
        <p:xfrm>
          <a:off x="4572000" y="4663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8849"/>
              </p:ext>
            </p:extLst>
          </p:nvPr>
        </p:nvGraphicFramePr>
        <p:xfrm>
          <a:off x="4191000" y="3901440"/>
          <a:ext cx="3429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3276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29200" y="2045732"/>
            <a:ext cx="292068" cy="697468"/>
            <a:chOff x="5029200" y="2045732"/>
            <a:chExt cx="292068" cy="697468"/>
          </a:xfrm>
        </p:grpSpPr>
        <p:cxnSp>
          <p:nvCxnSpPr>
            <p:cNvPr id="44" name="Straight Connector 43"/>
            <p:cNvCxnSpPr>
              <a:endCxn id="49" idx="0"/>
            </p:cNvCxnSpPr>
            <p:nvPr/>
          </p:nvCxnSpPr>
          <p:spPr>
            <a:xfrm flipH="1">
              <a:off x="5175234" y="20457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5029200" y="2209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175234" y="2579132"/>
              <a:ext cx="6366" cy="1640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971800" y="1524000"/>
            <a:ext cx="2667000" cy="3200400"/>
            <a:chOff x="2971800" y="1524000"/>
            <a:chExt cx="2667000" cy="3200400"/>
          </a:xfrm>
        </p:grpSpPr>
        <p:sp>
          <p:nvSpPr>
            <p:cNvPr id="53" name="Arc 52"/>
            <p:cNvSpPr/>
            <p:nvPr/>
          </p:nvSpPr>
          <p:spPr>
            <a:xfrm>
              <a:off x="2971800" y="1524000"/>
              <a:ext cx="2444766" cy="3200400"/>
            </a:xfrm>
            <a:prstGeom prst="arc">
              <a:avLst>
                <a:gd name="adj1" fmla="val 18468499"/>
                <a:gd name="adj2" fmla="val 288000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46732" y="28956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1872734"/>
            <a:ext cx="1447800" cy="1784866"/>
            <a:chOff x="4038600" y="1872734"/>
            <a:chExt cx="1447800" cy="1784866"/>
          </a:xfrm>
        </p:grpSpPr>
        <p:sp>
          <p:nvSpPr>
            <p:cNvPr id="16" name="Arc 15"/>
            <p:cNvSpPr/>
            <p:nvPr/>
          </p:nvSpPr>
          <p:spPr>
            <a:xfrm>
              <a:off x="4038600" y="1872734"/>
              <a:ext cx="1371600" cy="1784866"/>
            </a:xfrm>
            <a:prstGeom prst="arc">
              <a:avLst>
                <a:gd name="adj1" fmla="val 18468499"/>
                <a:gd name="adj2" fmla="val 325050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94332" y="2590800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8" name="Right Brace 57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/>
            <p:cNvCxnSpPr>
              <a:endCxn id="58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419600" y="3505200"/>
            <a:ext cx="381000" cy="533400"/>
            <a:chOff x="3657600" y="2133600"/>
            <a:chExt cx="381000" cy="53340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>
            <a:stCxn id="16" idx="0"/>
          </p:cNvCxnSpPr>
          <p:nvPr/>
        </p:nvCxnSpPr>
        <p:spPr>
          <a:xfrm flipH="1">
            <a:off x="5105400" y="2137173"/>
            <a:ext cx="30068" cy="2739627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11668" y="2057400"/>
            <a:ext cx="0" cy="7620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64166" y="2057400"/>
            <a:ext cx="0" cy="1377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029200" y="2057400"/>
            <a:ext cx="0" cy="2057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800600" y="4114800"/>
            <a:ext cx="0" cy="6858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90690" y="3060114"/>
            <a:ext cx="3338310" cy="646331"/>
            <a:chOff x="90690" y="3060114"/>
            <a:chExt cx="333831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  <a:r>
                    <a:rPr lang="en-US" sz="1600" dirty="0"/>
                    <a:t>as well </a:t>
                  </a: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881110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421" t="-3704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>
              <a:stCxn id="2" idx="3"/>
              <a:endCxn id="38" idx="1"/>
            </p:cNvCxnSpPr>
            <p:nvPr/>
          </p:nvCxnSpPr>
          <p:spPr>
            <a:xfrm>
              <a:off x="2971800" y="3383280"/>
              <a:ext cx="4572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90690" y="3200400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72382" cy="36298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242" r="-6211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8758" y="3758013"/>
            <a:ext cx="4132242" cy="646331"/>
            <a:chOff x="58758" y="2968658"/>
            <a:chExt cx="413224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Second 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  <a:r>
                    <a:rPr lang="en-US" sz="1600" dirty="0"/>
                    <a:t>as well </a:t>
                  </a: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913042" cy="64633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17" t="-3704" r="-2292" b="-1296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/>
            <p:cNvCxnSpPr>
              <a:stCxn id="82" idx="3"/>
              <a:endCxn id="47" idx="1"/>
            </p:cNvCxnSpPr>
            <p:nvPr/>
          </p:nvCxnSpPr>
          <p:spPr>
            <a:xfrm>
              <a:off x="2971800" y="3291824"/>
              <a:ext cx="1219200" cy="314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495800" y="2819400"/>
            <a:ext cx="381000" cy="1219200"/>
            <a:chOff x="3657600" y="1447800"/>
            <a:chExt cx="381000" cy="12192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657600" y="1447800"/>
              <a:ext cx="0" cy="12192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0690" y="3773269"/>
            <a:ext cx="4100310" cy="633635"/>
            <a:chOff x="90690" y="3060114"/>
            <a:chExt cx="4100310" cy="633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r>
                    <a:rPr lang="en-US" sz="1600" dirty="0"/>
                    <a:t> as well </a:t>
                  </a: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2114297" cy="63363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" r="-2006" b="-10377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>
              <a:stCxn id="92" idx="3"/>
              <a:endCxn id="47" idx="1"/>
            </p:cNvCxnSpPr>
            <p:nvPr/>
          </p:nvCxnSpPr>
          <p:spPr>
            <a:xfrm flipV="1">
              <a:off x="2204987" y="3371165"/>
              <a:ext cx="1986013" cy="5767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776490" y="3904216"/>
            <a:ext cx="3338310" cy="362984"/>
            <a:chOff x="90690" y="3060114"/>
            <a:chExt cx="3338310" cy="362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Let it be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" y="3060114"/>
                  <a:ext cx="998030" cy="36298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02" r="-6024" b="-17742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/>
            <p:cNvCxnSpPr/>
            <p:nvPr/>
          </p:nvCxnSpPr>
          <p:spPr>
            <a:xfrm>
              <a:off x="1063072" y="3249245"/>
              <a:ext cx="2365928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39758" y="4535269"/>
            <a:ext cx="4132243" cy="639983"/>
            <a:chOff x="58758" y="2968658"/>
            <a:chExt cx="4132243" cy="639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Longest</a:t>
                  </a:r>
                  <a:r>
                    <a:rPr lang="en-US" sz="1400" dirty="0"/>
                    <a:t> prefix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endParaRPr lang="en-US" sz="1400" dirty="0"/>
                </a:p>
                <a:p>
                  <a:r>
                    <a:rPr lang="en-US" sz="1400" dirty="0"/>
                    <a:t>that is suffix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a14:m>
                  <a:r>
                    <a:rPr lang="en-US" sz="1600" dirty="0"/>
                    <a:t> as well </a:t>
                  </a: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" y="2968658"/>
                  <a:ext cx="2146357" cy="639983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82" r="-1977" b="-9346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>
              <a:stCxn id="98" idx="3"/>
            </p:cNvCxnSpPr>
            <p:nvPr/>
          </p:nvCxnSpPr>
          <p:spPr>
            <a:xfrm>
              <a:off x="2205115" y="3288650"/>
              <a:ext cx="1985886" cy="6315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loud Callout 99"/>
          <p:cNvSpPr/>
          <p:nvPr/>
        </p:nvSpPr>
        <p:spPr>
          <a:xfrm>
            <a:off x="5029200" y="5562600"/>
            <a:ext cx="3810001" cy="9144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realize that we just need to preprocess the pattern suitably ?</a:t>
            </a:r>
          </a:p>
        </p:txBody>
      </p:sp>
    </p:spTree>
    <p:extLst>
      <p:ext uri="{BB962C8B-B14F-4D97-AF65-F5344CB8AC3E}">
        <p14:creationId xmlns:p14="http://schemas.microsoft.com/office/powerpoint/2010/main" val="234302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1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 smtClean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The length of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longest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u="sng" dirty="0">
                    <a:solidFill>
                      <a:schemeClr val="tx1"/>
                    </a:solidFill>
                  </a:rPr>
                  <a:t>proper</a:t>
                </a:r>
                <a:r>
                  <a:rPr lang="en-US" sz="2000" dirty="0">
                    <a:solidFill>
                      <a:schemeClr val="tx1"/>
                    </a:solidFill>
                  </a:rPr>
                  <a:t> prefix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which is also a suffix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Observation: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always.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26824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15592" y="1535668"/>
            <a:ext cx="3861208" cy="379784"/>
            <a:chOff x="1472792" y="2590800"/>
            <a:chExt cx="3861208" cy="379784"/>
          </a:xfrm>
        </p:grpSpPr>
        <p:sp>
          <p:nvSpPr>
            <p:cNvPr id="10" name="Right Brace 9"/>
            <p:cNvSpPr/>
            <p:nvPr/>
          </p:nvSpPr>
          <p:spPr>
            <a:xfrm rot="5400000" flipH="1">
              <a:off x="4095750" y="1657350"/>
              <a:ext cx="190500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92" y="2590800"/>
                  <a:ext cx="508408" cy="3797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4839" r="-15663" b="-258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endCxn id="10" idx="1"/>
            </p:cNvCxnSpPr>
            <p:nvPr/>
          </p:nvCxnSpPr>
          <p:spPr>
            <a:xfrm>
              <a:off x="1900817" y="2705100"/>
              <a:ext cx="22901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29502"/>
              </p:ext>
            </p:extLst>
          </p:nvPr>
        </p:nvGraphicFramePr>
        <p:xfrm>
          <a:off x="3352800" y="260604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3581400" y="2133600"/>
            <a:ext cx="1143000" cy="533400"/>
            <a:chOff x="35814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724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9624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35814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600866" y="1371600"/>
            <a:ext cx="3178704" cy="381000"/>
            <a:chOff x="2600866" y="1371600"/>
            <a:chExt cx="3178704" cy="381000"/>
          </a:xfrm>
        </p:grpSpPr>
        <p:grpSp>
          <p:nvGrpSpPr>
            <p:cNvPr id="23" name="Group 22"/>
            <p:cNvGrpSpPr/>
            <p:nvPr/>
          </p:nvGrpSpPr>
          <p:grpSpPr>
            <a:xfrm>
              <a:off x="2600866" y="1371600"/>
              <a:ext cx="2272278" cy="369332"/>
              <a:chOff x="2600866" y="1371600"/>
              <a:chExt cx="2272278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210" y="1371600"/>
                    <a:ext cx="37093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0866" y="1371600"/>
                    <a:ext cx="36580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066" y="13832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/>
          <p:cNvSpPr/>
          <p:nvPr/>
        </p:nvSpPr>
        <p:spPr>
          <a:xfrm>
            <a:off x="1219200" y="4191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10200" y="4191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25745"/>
              </p:ext>
            </p:extLst>
          </p:nvPr>
        </p:nvGraphicFramePr>
        <p:xfrm>
          <a:off x="2590800" y="1905000"/>
          <a:ext cx="3048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311" y="1916668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br>
                  <a:rPr lang="en-US" sz="3600" dirty="0"/>
                </a:br>
                <a:endParaRPr lang="en-US" sz="3600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while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)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b="1" i="1" dirty="0">
                    <a:solidFill>
                      <a:srgbClr val="006C31"/>
                    </a:solidFill>
                    <a:latin typeface="Cambria Math"/>
                  </a:rPr>
                  <a:t>        </a:t>
                </a:r>
                <a:r>
                  <a:rPr lang="en-US" sz="2000" dirty="0">
                    <a:sym typeface="Wingdings" pitchFamily="2" charset="2"/>
                  </a:rPr>
                  <a:t>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724400" cy="4983163"/>
              </a:xfrm>
              <a:blipFill rotWithShape="1">
                <a:blip r:embed="rId3"/>
                <a:stretch>
                  <a:fillRect l="-1290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m:rPr>
                          <m:nor/>
                        </m:rPr>
                        <a:rPr lang="en-US" dirty="0">
                          <a:sym typeface="Wingdings" pitchFamily="2" charset="2"/>
                        </a:rPr>
                        <m:t>  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97668"/>
                <a:ext cx="1265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dirty="0">
                        <a:latin typeface="Cambria Math"/>
                      </a:rPr>
                      <m:t>𝑻</m:t>
                    </m:r>
                    <m:r>
                      <a:rPr lang="en-US" b="1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971800"/>
                <a:ext cx="1821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12268"/>
                <a:ext cx="67037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257" t="-8197" r="-91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181600"/>
                <a:ext cx="1983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69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147241" y="2450068"/>
            <a:ext cx="3844359" cy="2796064"/>
            <a:chOff x="5147241" y="2450068"/>
            <a:chExt cx="3844359" cy="279606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638800" y="2450068"/>
              <a:ext cx="0" cy="2426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638800" y="4876800"/>
              <a:ext cx="3352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a14:m>
                  <a:r>
                    <a:rPr lang="en-US" dirty="0">
                      <a:sym typeface="Wingdings" panose="05000000000000000000" pitchFamily="2" charset="2"/>
                    </a:rPr>
                    <a:t>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876800"/>
                  <a:ext cx="49564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9836" r="-9877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 rot="16200000">
              <a:off x="5237121" y="322108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41" y="3405745"/>
                  <a:ext cx="64395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5943600" y="4267200"/>
            <a:ext cx="1219200" cy="609600"/>
            <a:chOff x="5943600" y="4267200"/>
            <a:chExt cx="1219200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943600" y="45720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9436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484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53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580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8580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2874999" y="1066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&gt;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19" y="1905000"/>
                <a:ext cx="13019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225" t="-8333" r="-7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8000" y="2931012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3962400"/>
            <a:ext cx="304800" cy="304800"/>
            <a:chOff x="7162800" y="3962400"/>
            <a:chExt cx="304800" cy="3048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162800" y="39624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1628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467600" y="3657600"/>
            <a:ext cx="304800" cy="304800"/>
            <a:chOff x="7467600" y="3657600"/>
            <a:chExt cx="3048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467600" y="39624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772400" y="36576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7772400" y="3657600"/>
            <a:ext cx="3048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077200" y="3657600"/>
            <a:ext cx="0" cy="91440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77200" y="4267200"/>
            <a:ext cx="914400" cy="304800"/>
            <a:chOff x="8077200" y="4267200"/>
            <a:chExt cx="914400" cy="3048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80772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82000" y="45720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686800" y="4267200"/>
              <a:ext cx="0" cy="30480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86800" y="4267200"/>
              <a:ext cx="304800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own Ribbon 38"/>
              <p:cNvSpPr/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16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increase by at most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 one step but may decrease by any amount in a single step.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But it is always nonnegative.</a:t>
                </a:r>
              </a:p>
            </p:txBody>
          </p:sp>
        </mc:Choice>
        <mc:Fallback xmlns="">
          <p:sp>
            <p:nvSpPr>
              <p:cNvPr id="39" name="Down Ribbon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61466"/>
                <a:ext cx="3505200" cy="1644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21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loud Callout 39"/>
              <p:cNvSpPr/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visualize the behavior  of function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0" name="Cloud Callout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143000"/>
                <a:ext cx="2895600" cy="1374648"/>
              </a:xfrm>
              <a:prstGeom prst="cloudCallout">
                <a:avLst>
                  <a:gd name="adj1" fmla="val -26665"/>
                  <a:gd name="adj2" fmla="val 73681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4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7" grpId="0" animBg="1"/>
      <p:bldP spid="9" grpId="0" animBg="1"/>
      <p:bldP spid="10" grpId="0"/>
      <p:bldP spid="11" grpId="0"/>
      <p:bldP spid="12" grpId="0" animBg="1"/>
      <p:bldP spid="13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</a:t>
            </a:r>
            <a:r>
              <a:rPr lang="en-US" sz="3200" dirty="0">
                <a:solidFill>
                  <a:srgbClr val="7030A0"/>
                </a:solidFill>
              </a:rPr>
              <a:t> KMP </a:t>
            </a:r>
            <a:r>
              <a:rPr lang="en-US" sz="3200" dirty="0"/>
              <a:t>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K</a:t>
            </a:r>
            <a:r>
              <a:rPr lang="en-US" sz="2800" b="1" dirty="0">
                <a:solidFill>
                  <a:schemeClr val="tx1"/>
                </a:solidFill>
              </a:rPr>
              <a:t>: Knuth,  </a:t>
            </a:r>
            <a:r>
              <a:rPr lang="en-US" sz="2800" b="1" dirty="0">
                <a:solidFill>
                  <a:srgbClr val="7030A0"/>
                </a:solidFill>
              </a:rPr>
              <a:t>M</a:t>
            </a:r>
            <a:r>
              <a:rPr lang="en-US" sz="2800" b="1" dirty="0">
                <a:solidFill>
                  <a:schemeClr val="tx1"/>
                </a:solidFill>
              </a:rPr>
              <a:t>: Morris,  </a:t>
            </a:r>
            <a:r>
              <a:rPr lang="en-US" sz="2800" b="1" dirty="0">
                <a:solidFill>
                  <a:srgbClr val="7030A0"/>
                </a:solidFill>
              </a:rPr>
              <a:t>P</a:t>
            </a:r>
            <a:r>
              <a:rPr lang="en-US" sz="2800" b="1" dirty="0">
                <a:solidFill>
                  <a:schemeClr val="tx1"/>
                </a:solidFill>
              </a:rPr>
              <a:t>: Pratt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</a:t>
            </a:r>
            <a:r>
              <a:rPr lang="en-US" sz="3200" b="1" dirty="0">
                <a:solidFill>
                  <a:srgbClr val="7030A0"/>
                </a:solidFill>
              </a:rPr>
              <a:t> KMP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430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05000"/>
                <a:ext cx="81785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9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905000"/>
                <a:ext cx="180337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40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p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Analysis of the running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own Ribbon 27"/>
              <p:cNvSpPr/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us try to show that amortized time complexity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iteration is dominated by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Down Ribbo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410200"/>
                <a:ext cx="6616689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609600" y="2133600"/>
            <a:ext cx="8381999" cy="3429000"/>
            <a:chOff x="609600" y="2133600"/>
            <a:chExt cx="8381999" cy="3429000"/>
          </a:xfrm>
        </p:grpSpPr>
        <p:grpSp>
          <p:nvGrpSpPr>
            <p:cNvPr id="27" name="Group 26"/>
            <p:cNvGrpSpPr/>
            <p:nvPr/>
          </p:nvGrpSpPr>
          <p:grpSpPr>
            <a:xfrm>
              <a:off x="609600" y="2133600"/>
              <a:ext cx="8381999" cy="3429000"/>
              <a:chOff x="609600" y="2057400"/>
              <a:chExt cx="8381999" cy="34290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Down Ribbon 1"/>
                  <p:cNvSpPr/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Time complexity of 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iteration is dominated by time complexity of  </a:t>
                    </a:r>
                    <a:r>
                      <a:rPr lang="en-US" b="1" dirty="0">
                        <a:solidFill>
                          <a:schemeClr val="tx1"/>
                        </a:solidFill>
                      </a:rPr>
                      <a:t>Compute-F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). Unfortunately it</a:t>
                    </a:r>
                    <a:r>
                      <a:rPr lang="en-US" dirty="0"/>
                      <a:t>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is not a constant. </a:t>
                    </a:r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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What should we do ?</a:t>
                    </a:r>
                  </a:p>
                </p:txBody>
              </p:sp>
            </mc:Choice>
            <mc:Fallback>
              <p:sp>
                <p:nvSpPr>
                  <p:cNvPr id="2" name="Down Ribbon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4343400"/>
                    <a:ext cx="8381999" cy="1143000"/>
                  </a:xfrm>
                  <a:prstGeom prst="ribbon">
                    <a:avLst>
                      <a:gd name="adj1" fmla="val 16667"/>
                      <a:gd name="adj2" fmla="val 75000"/>
                    </a:avLst>
                  </a:prstGeom>
                  <a:blipFill>
                    <a:blip r:embed="rId17"/>
                    <a:stretch>
                      <a:fillRect b="-537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>
              <a:xfrm>
                <a:off x="4876800" y="2057400"/>
                <a:ext cx="0" cy="2514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/>
            <p:nvPr/>
          </p:nvCxnSpPr>
          <p:spPr>
            <a:xfrm flipH="1">
              <a:off x="4876800" y="2133600"/>
              <a:ext cx="914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allAtOnce" animBg="1"/>
      <p:bldP spid="17" grpId="0" build="allAtOnce" animBg="1"/>
      <p:bldP spid="18" grpId="0" animBg="1"/>
      <p:bldP spid="19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Analysis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while</a:t>
                </a:r>
                <a:r>
                  <a:rPr lang="en-US" sz="2000" dirty="0"/>
                  <a:t>(</a:t>
                </a:r>
                <a:r>
                  <a:rPr lang="en-US" sz="2000" b="1" dirty="0"/>
                  <a:t>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b="1" dirty="0"/>
                  <a:t>                 and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      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{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}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b="1" dirty="0"/>
                  <a:t>else         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066800"/>
                <a:ext cx="4267200" cy="4525963"/>
              </a:xfrm>
              <a:blipFill rotWithShape="1">
                <a:blip r:embed="rId2"/>
                <a:stretch>
                  <a:fillRect l="-1282" t="-538" r="-2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Pattern-Match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..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/>
                  <a:t>Compute-F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Print(“match occurred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”);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7" name="Content Placeholder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066800"/>
                <a:ext cx="4038600" cy="4525963"/>
              </a:xfrm>
              <a:blipFill rotWithShape="1">
                <a:blip r:embed="rId3"/>
                <a:stretch>
                  <a:fillRect l="-1506" t="-538" r="-2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9852203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  <a:r>
                            <a:rPr lang="en-US" baseline="0" dirty="0"/>
                            <a:t>  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</a:t>
                          </a:r>
                          <a:r>
                            <a:rPr lang="en-US" baseline="0" dirty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iteration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80959564"/>
                  </p:ext>
                </p:extLst>
              </p:nvPr>
            </p:nvGraphicFramePr>
            <p:xfrm>
              <a:off x="304800" y="4343400"/>
              <a:ext cx="8534400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133600"/>
                    <a:gridCol w="19050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28571" t="-4762" r="-171429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55591" t="-4762" r="-91693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87805" t="-4762" b="-16666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040868"/>
                <a:ext cx="2971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b="1" dirty="0"/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574268"/>
                <a:ext cx="2667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574268"/>
                <a:ext cx="233756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40868"/>
                <a:ext cx="35458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end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99" y="6183868"/>
                <a:ext cx="329506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0" t="-8197" r="-7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562600"/>
                <a:ext cx="2100319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216" y="5040868"/>
                <a:ext cx="35458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016" y="5029200"/>
                <a:ext cx="4924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557" y="5574268"/>
                <a:ext cx="61266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28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 dirty="0"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22" y="1828800"/>
                <a:ext cx="1803378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4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40468"/>
                <a:ext cx="81785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8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own Ribbon 19"/>
              <p:cNvSpPr/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Down Ribbo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16752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133600" y="60929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at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Down Ribbon 21"/>
          <p:cNvSpPr/>
          <p:nvPr/>
        </p:nvSpPr>
        <p:spPr>
          <a:xfrm>
            <a:off x="2209800" y="60167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own Ribbon 22"/>
              <p:cNvSpPr/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decreased.</a:t>
                </a:r>
                <a:endParaRPr lang="en-US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Down Ribbo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8674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08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r>
                  <a:rPr lang="en-US" sz="2000" dirty="0"/>
                  <a:t> : a set of alphabet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Text</a:t>
                </a:r>
                <a:r>
                  <a:rPr lang="en-US" sz="2000" dirty="0"/>
                  <a:t> : a sequence of alphabet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Pattern</a:t>
                </a:r>
                <a:r>
                  <a:rPr lang="en-US" sz="2000" dirty="0"/>
                  <a:t> : a sequence of alphabet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∑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Representation of Text and Pattern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text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Array storing the pattern</a:t>
                </a:r>
              </a:p>
              <a:p>
                <a:pPr marL="0" indent="0">
                  <a:buNone/>
                </a:pPr>
                <a:r>
                  <a:rPr lang="en-US" sz="2000" dirty="0"/>
                  <a:t>Always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0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524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981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2362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3429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810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0" y="4888468"/>
            <a:ext cx="5902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c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</a:t>
            </a:r>
            <a:r>
              <a:rPr lang="en-US" dirty="0" err="1">
                <a:latin typeface="Lucida Console" pitchFamily="49" charset="0"/>
              </a:rPr>
              <a:t>b</a:t>
            </a:r>
            <a:r>
              <a:rPr lang="en-US" dirty="0">
                <a:latin typeface="Lucida Console" pitchFamily="49" charset="0"/>
              </a:rPr>
              <a:t> c .  .  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9" y="4876800"/>
                <a:ext cx="380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25" y="5791200"/>
                <a:ext cx="38587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3048000" y="5181600"/>
            <a:ext cx="1143000" cy="533400"/>
            <a:chOff x="2514600" y="2133600"/>
            <a:chExt cx="1143000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090091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903582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791200"/>
            <a:ext cx="143981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itchFamily="49" charset="0"/>
              </a:rPr>
              <a:t>a </a:t>
            </a:r>
            <a:r>
              <a:rPr lang="en-US" dirty="0" err="1">
                <a:latin typeface="Lucida Console" pitchFamily="49" charset="0"/>
              </a:rPr>
              <a:t>a</a:t>
            </a:r>
            <a:r>
              <a:rPr lang="en-US" dirty="0">
                <a:latin typeface="Lucida Console" pitchFamily="49" charset="0"/>
              </a:rPr>
              <a:t> b a </a:t>
            </a:r>
            <a:r>
              <a:rPr lang="en-US" dirty="0" err="1">
                <a:latin typeface="Lucida Console" pitchFamily="49" charset="0"/>
              </a:rPr>
              <a:t>a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14800" y="5181600"/>
            <a:ext cx="1143000" cy="533400"/>
            <a:chOff x="2514600" y="2133600"/>
            <a:chExt cx="1143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3528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82109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14005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8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/>
      <p:bldP spid="13" grpId="0"/>
      <p:bldP spid="20" grpId="0" animBg="1"/>
      <p:bldP spid="20" grpId="1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b="1" dirty="0"/>
                  <a:t>stack with multi-pop</a:t>
                </a:r>
                <a:r>
                  <a:rPr lang="en-US" sz="2000" dirty="0"/>
                  <a:t>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and 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to determine all its matches in a text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1..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Design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function of a pattern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[1..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286000" y="990600"/>
            <a:ext cx="4572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Does the analysis remind you of   the analysis of some problem we did in the recent past ?</a:t>
            </a:r>
          </a:p>
        </p:txBody>
      </p:sp>
    </p:spTree>
    <p:extLst>
      <p:ext uri="{BB962C8B-B14F-4D97-AF65-F5344CB8AC3E}">
        <p14:creationId xmlns:p14="http://schemas.microsoft.com/office/powerpoint/2010/main" val="19300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Problem 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8768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1676400" y="35814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00200" y="4495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13256442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6C31"/>
                </a:solidFill>
              </a:rPr>
              <a:t>First attempt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Pattern matches Text at a location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            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?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       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Find all occurrences of the </a:t>
                </a:r>
                <a:r>
                  <a:rPr lang="en-US" sz="2000" b="1" dirty="0"/>
                  <a:t>pattern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text.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Observation: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check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ends</a:t>
                </a:r>
                <a:r>
                  <a:rPr lang="en-US" sz="2000" b="1" dirty="0"/>
                  <a:t>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find all occurrences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41311"/>
              </p:ext>
            </p:extLst>
          </p:nvPr>
        </p:nvGraphicFramePr>
        <p:xfrm>
          <a:off x="2286000" y="25298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514600" y="2133600"/>
            <a:ext cx="1524000" cy="533400"/>
            <a:chOff x="2514600" y="2133600"/>
            <a:chExt cx="1524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895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14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81711" y="2514600"/>
            <a:ext cx="3025793" cy="685800"/>
            <a:chOff x="1981711" y="2514600"/>
            <a:chExt cx="3025793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711" y="2514600"/>
                  <a:ext cx="39626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31068"/>
                  <a:ext cx="4355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831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696" y="2819400"/>
                  <a:ext cx="36580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>
                          <a:latin typeface="Cambria Math"/>
                        </a:rPr>
                        <m:t>+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04" y="4051050"/>
                <a:ext cx="12298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59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loud Callout 36"/>
              <p:cNvSpPr/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Fact 1</a:t>
                </a:r>
                <a:r>
                  <a:rPr lang="en-US" sz="1600" dirty="0">
                    <a:solidFill>
                      <a:schemeClr val="tx1"/>
                    </a:solidFill>
                  </a:rPr>
                  <a:t> imply that we can’t achieve better than </a:t>
                </a:r>
                <a:r>
                  <a:rPr lang="en-US" sz="1600" b="1" dirty="0">
                    <a:solidFill>
                      <a:schemeClr val="tx1"/>
                    </a:solidFill>
                    <a:sym typeface="Wingdings" pitchFamily="2" charset="2"/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) time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Cloud Callou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48" y="2400300"/>
                <a:ext cx="3496752" cy="11811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5867401" y="5562600"/>
            <a:ext cx="3080651" cy="1081444"/>
            <a:chOff x="5867401" y="5562600"/>
            <a:chExt cx="3080651" cy="1081444"/>
          </a:xfrm>
        </p:grpSpPr>
        <p:sp>
          <p:nvSpPr>
            <p:cNvPr id="40" name="Smiley Face 39"/>
            <p:cNvSpPr/>
            <p:nvPr/>
          </p:nvSpPr>
          <p:spPr>
            <a:xfrm>
              <a:off x="7086600" y="55626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7401" y="6059269"/>
              <a:ext cx="3080651" cy="5847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No. </a:t>
              </a:r>
            </a:p>
            <a:p>
              <a:pPr algn="ctr"/>
              <a:r>
                <a:rPr lang="en-US" sz="1600" dirty="0"/>
                <a:t>The following slide will inspire you.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8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 sum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𝐀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Prefix-sum-problem </a:t>
                </a:r>
                <a:r>
                  <a:rPr lang="en-US" sz="2000" dirty="0"/>
                  <a:t>: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for each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Obvious fact:  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compute </a:t>
                </a:r>
                <a:r>
                  <a:rPr lang="en-US" sz="2000" b="1" dirty="0">
                    <a:sym typeface="Wingdings" pitchFamily="2" charset="2"/>
                  </a:rPr>
                  <a:t>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This is also the best we can do for any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 to solve the problem.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But we can solve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Prefix-sum-problem</a:t>
                </a:r>
                <a:r>
                  <a:rPr lang="en-US" sz="2000" dirty="0">
                    <a:sym typeface="Wingdings" pitchFamily="2" charset="2"/>
                  </a:rPr>
                  <a:t> in </a:t>
                </a:r>
                <a:r>
                  <a:rPr lang="en-US" sz="2000" b="1" dirty="0">
                    <a:sym typeface="Wingdings" pitchFamily="2" charset="2"/>
                  </a:rPr>
                  <a:t>O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using </a:t>
                </a:r>
                <a:r>
                  <a:rPr lang="en-US" sz="2000" b="1" i="1" dirty="0">
                    <a:solidFill>
                      <a:srgbClr val="7030A0"/>
                    </a:solidFill>
                    <a:sym typeface="Wingdings" pitchFamily="2" charset="2"/>
                  </a:rPr>
                  <a:t>collaboration  </a:t>
                </a:r>
                <a:r>
                  <a:rPr lang="en-US" sz="2000" b="1" i="1" dirty="0">
                    <a:sym typeface="Wingdings" pitchFamily="2" charset="2"/>
                  </a:rPr>
                  <a:t>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08781"/>
                  </p:ext>
                </p:extLst>
              </p:nvPr>
            </p:nvGraphicFramePr>
            <p:xfrm>
              <a:off x="1905000" y="2209800"/>
              <a:ext cx="5410200" cy="37084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10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9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351" t="-8333" r="-8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1351" t="-8333" r="-7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1351" t="-8333" r="-6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1351" t="-8333" r="-5986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09589" t="-8333" r="-5068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00000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800000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00000" t="-8333" r="-2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0" t="-8333" r="-1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0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463616" y="22098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706676" y="14478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= </a:t>
                </a:r>
                <a:r>
                  <a:rPr lang="en-US" b="1" dirty="0">
                    <a:sym typeface="Wingdings" pitchFamily="2" charset="2"/>
                  </a:rPr>
                  <a:t>S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)+ </a:t>
                </a:r>
                <a:r>
                  <a:rPr lang="en-US" b="1" dirty="0">
                    <a:sym typeface="Wingdings" pitchFamily="2" charset="2"/>
                  </a:rPr>
                  <a:t>A</a:t>
                </a:r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 </a:t>
                </a:r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638800"/>
                <a:ext cx="207620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39" t="-6349" r="-409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442985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90664839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 </a:t>
            </a:r>
            <a:r>
              <a:rPr lang="en-US" sz="3200" b="1" dirty="0"/>
              <a:t>for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Instead of verifying 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from scratch,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should exploit the </a:t>
                </a:r>
                <a:r>
                  <a:rPr lang="en-US" sz="2000" i="1" dirty="0">
                    <a:solidFill>
                      <a:srgbClr val="002060"/>
                    </a:solidFill>
                  </a:rPr>
                  <a:t>partial</a:t>
                </a:r>
                <a:r>
                  <a:rPr lang="en-US" sz="2000" dirty="0"/>
                  <a:t>-matching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572000" y="1219200"/>
            <a:ext cx="322524" cy="685800"/>
            <a:chOff x="4208724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24" y="12192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876800" y="1219200"/>
            <a:ext cx="736099" cy="685800"/>
            <a:chOff x="4191000" y="1219200"/>
            <a:chExt cx="736099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12192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loud Callout 27"/>
          <p:cNvSpPr/>
          <p:nvPr/>
        </p:nvSpPr>
        <p:spPr>
          <a:xfrm>
            <a:off x="3429000" y="4533900"/>
            <a:ext cx="4038600" cy="11811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How to quantify the notion of </a:t>
            </a:r>
            <a:r>
              <a:rPr lang="en-US" sz="1600" i="1" dirty="0">
                <a:solidFill>
                  <a:srgbClr val="002060"/>
                </a:solidFill>
                <a:sym typeface="Wingdings" pitchFamily="2" charset="2"/>
              </a:rPr>
              <a:t>partial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-matching?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2768193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Pattern matching at a location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longest prefix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that is matched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Length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,  pattern matches at location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text.     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75326"/>
              </p:ext>
            </p:extLst>
          </p:nvPr>
        </p:nvGraphicFramePr>
        <p:xfrm>
          <a:off x="3429000" y="2606040"/>
          <a:ext cx="266700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630476" y="1219200"/>
            <a:ext cx="322524" cy="685800"/>
            <a:chOff x="4267200" y="1219200"/>
            <a:chExt cx="322524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192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782876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33600"/>
            <a:ext cx="0" cy="533400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657600" y="2133600"/>
            <a:ext cx="381000" cy="533400"/>
            <a:chOff x="3657600" y="2133600"/>
            <a:chExt cx="381000" cy="5334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038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57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08938" y="2590800"/>
            <a:ext cx="3063262" cy="685800"/>
            <a:chOff x="3108938" y="2514600"/>
            <a:chExt cx="3063262" cy="685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𝑷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38" y="2514600"/>
                  <a:ext cx="3962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696" y="2831068"/>
                  <a:ext cx="4355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994" y="2819400"/>
                  <a:ext cx="36580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1600200" y="2221468"/>
            <a:ext cx="2581938" cy="369332"/>
            <a:chOff x="914400" y="2590800"/>
            <a:chExt cx="258193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900817" y="2769631"/>
              <a:ext cx="15955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Brace 39"/>
          <p:cNvSpPr/>
          <p:nvPr/>
        </p:nvSpPr>
        <p:spPr>
          <a:xfrm rot="5400000" flipH="1">
            <a:off x="4086887" y="1724687"/>
            <a:ext cx="190501" cy="15417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43000" y="4038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90600" y="4724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05000" y="54864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  <p:bldP spid="40" grpId="0" animBg="1"/>
      <p:bldP spid="37" grpId="0" animBg="1"/>
      <p:bldP spid="38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200" dirty="0"/>
                  <a:t>Computing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 Collaboratively</a:t>
                </a:r>
                <a:r>
                  <a:rPr lang="en-US" sz="32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incrementally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Exploring relation between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3200" b="1" dirty="0"/>
                  <a:t> and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96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.                    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310440"/>
              </p:ext>
            </p:extLst>
          </p:nvPr>
        </p:nvGraphicFramePr>
        <p:xfrm>
          <a:off x="3063258" y="2590800"/>
          <a:ext cx="3413745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9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9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43400" y="1252639"/>
            <a:ext cx="726481" cy="652361"/>
            <a:chOff x="3980124" y="1252639"/>
            <a:chExt cx="726481" cy="652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124" y="1252639"/>
                  <a:ext cx="7264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>
              <a:off x="4419600" y="1600200"/>
              <a:ext cx="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6200" y="1307068"/>
            <a:ext cx="8619384" cy="978932"/>
            <a:chOff x="76200" y="1307068"/>
            <a:chExt cx="8619384" cy="97893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7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8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19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0"/>
                          </a:ext>
                        </a:extLst>
                      </a:gridCol>
                      <a:gridCol w="374073">
                        <a:extLst>
                          <a:ext uri="{9D8B030D-6E8A-4147-A177-3AD203B41FA5}">
                            <a16:colId xmlns:a16="http://schemas.microsoft.com/office/drawing/2014/main" val="20021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57895788"/>
                    </p:ext>
                  </p:extLst>
                </p:nvPr>
              </p:nvGraphicFramePr>
              <p:xfrm>
                <a:off x="457200" y="1915160"/>
                <a:ext cx="8229606" cy="37084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  <a:gridCol w="374073"/>
                    </a:tblGrid>
                    <a:tr h="37084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</a:tcPr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6" y="1307068"/>
                  <a:ext cx="3658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0994" y="13716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840468"/>
                  <a:ext cx="38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35276" y="914400"/>
            <a:ext cx="322524" cy="990600"/>
            <a:chOff x="4231681" y="914400"/>
            <a:chExt cx="322524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681" y="914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4419600" y="1307068"/>
              <a:ext cx="0" cy="597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94361"/>
              </p:ext>
            </p:extLst>
          </p:nvPr>
        </p:nvGraphicFramePr>
        <p:xfrm>
          <a:off x="2667003" y="3276600"/>
          <a:ext cx="34290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53000" y="2286000"/>
            <a:ext cx="381000" cy="2743200"/>
            <a:chOff x="4953000" y="2286000"/>
            <a:chExt cx="381000" cy="2743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953000" y="2286000"/>
              <a:ext cx="0" cy="2743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895600" y="2133600"/>
            <a:ext cx="2286000" cy="1447800"/>
            <a:chOff x="2895600" y="2133600"/>
            <a:chExt cx="2286000" cy="14478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181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724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43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962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581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2004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895600" y="2133600"/>
              <a:ext cx="0" cy="14478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76600" y="2133600"/>
            <a:ext cx="1506276" cy="533400"/>
            <a:chOff x="3276600" y="2133600"/>
            <a:chExt cx="150627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782876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19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57600" y="2133600"/>
              <a:ext cx="381000" cy="533400"/>
              <a:chOff x="3657600" y="2133600"/>
              <a:chExt cx="381000" cy="5334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4038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2133600"/>
                <a:ext cx="0" cy="533400"/>
              </a:xfrm>
              <a:prstGeom prst="line">
                <a:avLst/>
              </a:prstGeom>
              <a:ln w="3810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3276600" y="2133600"/>
              <a:ext cx="0" cy="533400"/>
            </a:xfrm>
            <a:prstGeom prst="line">
              <a:avLst/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914400" y="2286000"/>
            <a:ext cx="4020876" cy="369332"/>
            <a:chOff x="914400" y="2590800"/>
            <a:chExt cx="4020876" cy="369332"/>
          </a:xfrm>
        </p:grpSpPr>
        <p:sp>
          <p:nvSpPr>
            <p:cNvPr id="54" name="Right Brace 53"/>
            <p:cNvSpPr/>
            <p:nvPr/>
          </p:nvSpPr>
          <p:spPr>
            <a:xfrm rot="5400000" flipH="1">
              <a:off x="3896388" y="1856712"/>
              <a:ext cx="190500" cy="188727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107516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6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>
              <a:endCxn id="54" idx="1"/>
            </p:cNvCxnSpPr>
            <p:nvPr/>
          </p:nvCxnSpPr>
          <p:spPr>
            <a:xfrm>
              <a:off x="1900817" y="2705100"/>
              <a:ext cx="20908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32124" y="2907268"/>
            <a:ext cx="4401876" cy="369332"/>
            <a:chOff x="914400" y="2590800"/>
            <a:chExt cx="4401876" cy="369332"/>
          </a:xfrm>
        </p:grpSpPr>
        <p:sp>
          <p:nvSpPr>
            <p:cNvPr id="68" name="Right Brace 67"/>
            <p:cNvSpPr/>
            <p:nvPr/>
          </p:nvSpPr>
          <p:spPr>
            <a:xfrm rot="5400000" flipH="1">
              <a:off x="3925625" y="1569481"/>
              <a:ext cx="190501" cy="2590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590800"/>
                  <a:ext cx="66159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>
              <a:endCxn id="68" idx="1"/>
            </p:cNvCxnSpPr>
            <p:nvPr/>
          </p:nvCxnSpPr>
          <p:spPr>
            <a:xfrm>
              <a:off x="1900817" y="2769631"/>
              <a:ext cx="2120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3048000" y="22860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own Ribbon 74"/>
          <p:cNvSpPr/>
          <p:nvPr/>
        </p:nvSpPr>
        <p:spPr>
          <a:xfrm>
            <a:off x="6400799" y="5029200"/>
            <a:ext cx="2107489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410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5" grpId="0" animBg="1"/>
      <p:bldP spid="7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13921</TotalTime>
  <Words>1610</Words>
  <Application>Microsoft Macintosh PowerPoint</Application>
  <PresentationFormat>On-screen Show (4:3)</PresentationFormat>
  <Paragraphs>363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Lucida Console</vt:lpstr>
      <vt:lpstr>Wingdings</vt:lpstr>
      <vt:lpstr>Office Theme</vt:lpstr>
      <vt:lpstr>Design and Analysis of Algorithms CS345  </vt:lpstr>
      <vt:lpstr>Problem Definition</vt:lpstr>
      <vt:lpstr>Problem Definition</vt:lpstr>
      <vt:lpstr>First attempt</vt:lpstr>
      <vt:lpstr>Prefix sum </vt:lpstr>
      <vt:lpstr>Insight for collaboration</vt:lpstr>
      <vt:lpstr>Pattern matching at a location i </vt:lpstr>
      <vt:lpstr>Computing f(i) Collaboratively </vt:lpstr>
      <vt:lpstr>Exploring relation between F(i) and F(i-1) </vt:lpstr>
      <vt:lpstr>Exploring relation between F(i) and F(i-1)  </vt:lpstr>
      <vt:lpstr>Computing F(i) using F(i-1)  </vt:lpstr>
      <vt:lpstr>The function π</vt:lpstr>
      <vt:lpstr>The function π</vt:lpstr>
      <vt:lpstr>Computing f(i) </vt:lpstr>
      <vt:lpstr>The KMP Algorithm</vt:lpstr>
      <vt:lpstr>The KMP algorithm </vt:lpstr>
      <vt:lpstr>Analysis of the running time</vt:lpstr>
      <vt:lpstr>Analysis </vt:lpstr>
      <vt:lpstr>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1303</cp:revision>
  <dcterms:created xsi:type="dcterms:W3CDTF">2011-12-03T04:13:03Z</dcterms:created>
  <dcterms:modified xsi:type="dcterms:W3CDTF">2024-10-23T01:58:10Z</dcterms:modified>
</cp:coreProperties>
</file>