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629" r:id="rId2"/>
    <p:sldId id="560" r:id="rId3"/>
    <p:sldId id="563" r:id="rId4"/>
    <p:sldId id="566" r:id="rId5"/>
    <p:sldId id="564" r:id="rId6"/>
    <p:sldId id="569" r:id="rId7"/>
    <p:sldId id="565" r:id="rId8"/>
    <p:sldId id="570" r:id="rId9"/>
    <p:sldId id="571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5" r:id="rId18"/>
    <p:sldId id="595" r:id="rId19"/>
    <p:sldId id="617" r:id="rId20"/>
    <p:sldId id="591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4" r:id="rId29"/>
    <p:sldId id="63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9342C-618C-9B4E-BB5B-CABDDA07838F}" v="233" dt="2024-08-05T02:33:47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3" autoAdjust="0"/>
    <p:restoredTop sz="95775" autoAdjust="0"/>
  </p:normalViewPr>
  <p:slideViewPr>
    <p:cSldViewPr>
      <p:cViewPr varScale="1">
        <p:scale>
          <a:sx n="105" d="100"/>
          <a:sy n="105" d="100"/>
        </p:scale>
        <p:origin x="4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04E9342C-618C-9B4E-BB5B-CABDDA07838F}"/>
    <pc:docChg chg="undo custSel addSld delSld modSld">
      <pc:chgData name="Raghunath Tewari" userId="2638bdda-d406-4938-a2a6-e4e967acb772" providerId="ADAL" clId="{04E9342C-618C-9B4E-BB5B-CABDDA07838F}" dt="2024-08-05T02:33:47.394" v="257" actId="255"/>
      <pc:docMkLst>
        <pc:docMk/>
      </pc:docMkLst>
      <pc:sldChg chg="del">
        <pc:chgData name="Raghunath Tewari" userId="2638bdda-d406-4938-a2a6-e4e967acb772" providerId="ADAL" clId="{04E9342C-618C-9B4E-BB5B-CABDDA07838F}" dt="2024-08-02T10:24:07.321" v="0" actId="2696"/>
        <pc:sldMkLst>
          <pc:docMk/>
          <pc:sldMk cId="4262149721" sldId="547"/>
        </pc:sldMkLst>
      </pc:sldChg>
      <pc:sldChg chg="add">
        <pc:chgData name="Raghunath Tewari" userId="2638bdda-d406-4938-a2a6-e4e967acb772" providerId="ADAL" clId="{04E9342C-618C-9B4E-BB5B-CABDDA07838F}" dt="2024-08-02T10:24:57.017" v="2"/>
        <pc:sldMkLst>
          <pc:docMk/>
          <pc:sldMk cId="2012038237" sldId="560"/>
        </pc:sldMkLst>
      </pc:sldChg>
      <pc:sldChg chg="add">
        <pc:chgData name="Raghunath Tewari" userId="2638bdda-d406-4938-a2a6-e4e967acb772" providerId="ADAL" clId="{04E9342C-618C-9B4E-BB5B-CABDDA07838F}" dt="2024-08-02T10:24:57.017" v="2"/>
        <pc:sldMkLst>
          <pc:docMk/>
          <pc:sldMk cId="2502165913" sldId="563"/>
        </pc:sldMkLst>
      </pc:sldChg>
      <pc:sldChg chg="delSp modSp add mod delAnim">
        <pc:chgData name="Raghunath Tewari" userId="2638bdda-d406-4938-a2a6-e4e967acb772" providerId="ADAL" clId="{04E9342C-618C-9B4E-BB5B-CABDDA07838F}" dt="2024-08-02T10:25:59.194" v="39" actId="478"/>
        <pc:sldMkLst>
          <pc:docMk/>
          <pc:sldMk cId="686412496" sldId="564"/>
        </pc:sldMkLst>
        <pc:spChg chg="del mod">
          <ac:chgData name="Raghunath Tewari" userId="2638bdda-d406-4938-a2a6-e4e967acb772" providerId="ADAL" clId="{04E9342C-618C-9B4E-BB5B-CABDDA07838F}" dt="2024-08-02T10:25:59.194" v="39" actId="478"/>
          <ac:spMkLst>
            <pc:docMk/>
            <pc:sldMk cId="686412496" sldId="564"/>
            <ac:spMk id="91" creationId="{00000000-0000-0000-0000-000000000000}"/>
          </ac:spMkLst>
        </pc:spChg>
      </pc:sldChg>
      <pc:sldChg chg="add">
        <pc:chgData name="Raghunath Tewari" userId="2638bdda-d406-4938-a2a6-e4e967acb772" providerId="ADAL" clId="{04E9342C-618C-9B4E-BB5B-CABDDA07838F}" dt="2024-08-02T10:24:57.017" v="2"/>
        <pc:sldMkLst>
          <pc:docMk/>
          <pc:sldMk cId="759620203" sldId="565"/>
        </pc:sldMkLst>
      </pc:sldChg>
      <pc:sldChg chg="add">
        <pc:chgData name="Raghunath Tewari" userId="2638bdda-d406-4938-a2a6-e4e967acb772" providerId="ADAL" clId="{04E9342C-618C-9B4E-BB5B-CABDDA07838F}" dt="2024-08-02T10:24:57.017" v="2"/>
        <pc:sldMkLst>
          <pc:docMk/>
          <pc:sldMk cId="769977302" sldId="566"/>
        </pc:sldMkLst>
      </pc:sldChg>
      <pc:sldChg chg="add del">
        <pc:chgData name="Raghunath Tewari" userId="2638bdda-d406-4938-a2a6-e4e967acb772" providerId="ADAL" clId="{04E9342C-618C-9B4E-BB5B-CABDDA07838F}" dt="2024-08-02T10:26:19.723" v="41" actId="2696"/>
        <pc:sldMkLst>
          <pc:docMk/>
          <pc:sldMk cId="2239276385" sldId="567"/>
        </pc:sldMkLst>
      </pc:sldChg>
      <pc:sldChg chg="add del">
        <pc:chgData name="Raghunath Tewari" userId="2638bdda-d406-4938-a2a6-e4e967acb772" providerId="ADAL" clId="{04E9342C-618C-9B4E-BB5B-CABDDA07838F}" dt="2024-08-02T10:26:17.997" v="40" actId="2696"/>
        <pc:sldMkLst>
          <pc:docMk/>
          <pc:sldMk cId="881052595" sldId="568"/>
        </pc:sldMkLst>
      </pc:sldChg>
      <pc:sldChg chg="add">
        <pc:chgData name="Raghunath Tewari" userId="2638bdda-d406-4938-a2a6-e4e967acb772" providerId="ADAL" clId="{04E9342C-618C-9B4E-BB5B-CABDDA07838F}" dt="2024-08-02T10:24:57.017" v="2"/>
        <pc:sldMkLst>
          <pc:docMk/>
          <pc:sldMk cId="1439479537" sldId="569"/>
        </pc:sldMkLst>
      </pc:sldChg>
      <pc:sldChg chg="add">
        <pc:chgData name="Raghunath Tewari" userId="2638bdda-d406-4938-a2a6-e4e967acb772" providerId="ADAL" clId="{04E9342C-618C-9B4E-BB5B-CABDDA07838F}" dt="2024-08-02T10:24:57.017" v="2"/>
        <pc:sldMkLst>
          <pc:docMk/>
          <pc:sldMk cId="2514690228" sldId="570"/>
        </pc:sldMkLst>
      </pc:sldChg>
      <pc:sldChg chg="add">
        <pc:chgData name="Raghunath Tewari" userId="2638bdda-d406-4938-a2a6-e4e967acb772" providerId="ADAL" clId="{04E9342C-618C-9B4E-BB5B-CABDDA07838F}" dt="2024-08-02T10:24:57.017" v="2"/>
        <pc:sldMkLst>
          <pc:docMk/>
          <pc:sldMk cId="4283539986" sldId="571"/>
        </pc:sldMkLst>
      </pc:sldChg>
      <pc:sldChg chg="modSp">
        <pc:chgData name="Raghunath Tewari" userId="2638bdda-d406-4938-a2a6-e4e967acb772" providerId="ADAL" clId="{04E9342C-618C-9B4E-BB5B-CABDDA07838F}" dt="2024-08-05T02:17:48.359" v="211" actId="20577"/>
        <pc:sldMkLst>
          <pc:docMk/>
          <pc:sldMk cId="341795590" sldId="595"/>
        </pc:sldMkLst>
        <pc:spChg chg="mod">
          <ac:chgData name="Raghunath Tewari" userId="2638bdda-d406-4938-a2a6-e4e967acb772" providerId="ADAL" clId="{04E9342C-618C-9B4E-BB5B-CABDDA07838F}" dt="2024-08-05T02:17:48.359" v="211" actId="20577"/>
          <ac:spMkLst>
            <pc:docMk/>
            <pc:sldMk cId="341795590" sldId="595"/>
            <ac:spMk id="7" creationId="{00000000-0000-0000-0000-000000000000}"/>
          </ac:spMkLst>
        </pc:spChg>
      </pc:sldChg>
      <pc:sldChg chg="modSp mod">
        <pc:chgData name="Raghunath Tewari" userId="2638bdda-d406-4938-a2a6-e4e967acb772" providerId="ADAL" clId="{04E9342C-618C-9B4E-BB5B-CABDDA07838F}" dt="2024-08-04T12:33:38.120" v="98" actId="14100"/>
        <pc:sldMkLst>
          <pc:docMk/>
          <pc:sldMk cId="4193718957" sldId="596"/>
        </pc:sldMkLst>
        <pc:spChg chg="mod">
          <ac:chgData name="Raghunath Tewari" userId="2638bdda-d406-4938-a2a6-e4e967acb772" providerId="ADAL" clId="{04E9342C-618C-9B4E-BB5B-CABDDA07838F}" dt="2024-08-04T12:33:38.120" v="98" actId="14100"/>
          <ac:spMkLst>
            <pc:docMk/>
            <pc:sldMk cId="4193718957" sldId="596"/>
            <ac:spMk id="6" creationId="{00000000-0000-0000-0000-000000000000}"/>
          </ac:spMkLst>
        </pc:spChg>
      </pc:sldChg>
      <pc:sldChg chg="modSp">
        <pc:chgData name="Raghunath Tewari" userId="2638bdda-d406-4938-a2a6-e4e967acb772" providerId="ADAL" clId="{04E9342C-618C-9B4E-BB5B-CABDDA07838F}" dt="2024-08-04T12:35:46.746" v="99" actId="20577"/>
        <pc:sldMkLst>
          <pc:docMk/>
          <pc:sldMk cId="864307636" sldId="598"/>
        </pc:sldMkLst>
        <pc:spChg chg="mod">
          <ac:chgData name="Raghunath Tewari" userId="2638bdda-d406-4938-a2a6-e4e967acb772" providerId="ADAL" clId="{04E9342C-618C-9B4E-BB5B-CABDDA07838F}" dt="2024-08-04T12:35:46.746" v="99" actId="20577"/>
          <ac:spMkLst>
            <pc:docMk/>
            <pc:sldMk cId="864307636" sldId="598"/>
            <ac:spMk id="2" creationId="{00000000-0000-0000-0000-000000000000}"/>
          </ac:spMkLst>
        </pc:spChg>
      </pc:sldChg>
      <pc:sldChg chg="addSp delSp modSp mod addAnim delAnim modAnim">
        <pc:chgData name="Raghunath Tewari" userId="2638bdda-d406-4938-a2a6-e4e967acb772" providerId="ADAL" clId="{04E9342C-618C-9B4E-BB5B-CABDDA07838F}" dt="2024-08-05T02:33:47.394" v="257" actId="255"/>
        <pc:sldMkLst>
          <pc:docMk/>
          <pc:sldMk cId="2800110366" sldId="600"/>
        </pc:sldMkLst>
        <pc:spChg chg="add del mod">
          <ac:chgData name="Raghunath Tewari" userId="2638bdda-d406-4938-a2a6-e4e967acb772" providerId="ADAL" clId="{04E9342C-618C-9B4E-BB5B-CABDDA07838F}" dt="2024-08-05T02:31:21.150" v="232" actId="1076"/>
          <ac:spMkLst>
            <pc:docMk/>
            <pc:sldMk cId="2800110366" sldId="600"/>
            <ac:spMk id="2" creationId="{00000000-0000-0000-0000-000000000000}"/>
          </ac:spMkLst>
        </pc:spChg>
        <pc:spChg chg="mod">
          <ac:chgData name="Raghunath Tewari" userId="2638bdda-d406-4938-a2a6-e4e967acb772" providerId="ADAL" clId="{04E9342C-618C-9B4E-BB5B-CABDDA07838F}" dt="2024-08-05T02:30:26.576" v="226" actId="20577"/>
          <ac:spMkLst>
            <pc:docMk/>
            <pc:sldMk cId="2800110366" sldId="600"/>
            <ac:spMk id="7" creationId="{00000000-0000-0000-0000-000000000000}"/>
          </ac:spMkLst>
        </pc:spChg>
        <pc:spChg chg="mod">
          <ac:chgData name="Raghunath Tewari" userId="2638bdda-d406-4938-a2a6-e4e967acb772" providerId="ADAL" clId="{04E9342C-618C-9B4E-BB5B-CABDDA07838F}" dt="2024-08-05T02:31:50.308" v="235" actId="20577"/>
          <ac:spMkLst>
            <pc:docMk/>
            <pc:sldMk cId="2800110366" sldId="600"/>
            <ac:spMk id="9" creationId="{00000000-0000-0000-0000-000000000000}"/>
          </ac:spMkLst>
        </pc:spChg>
        <pc:spChg chg="mod">
          <ac:chgData name="Raghunath Tewari" userId="2638bdda-d406-4938-a2a6-e4e967acb772" providerId="ADAL" clId="{04E9342C-618C-9B4E-BB5B-CABDDA07838F}" dt="2024-08-05T02:31:59.887" v="237" actId="20577"/>
          <ac:spMkLst>
            <pc:docMk/>
            <pc:sldMk cId="2800110366" sldId="600"/>
            <ac:spMk id="10" creationId="{00000000-0000-0000-0000-000000000000}"/>
          </ac:spMkLst>
        </pc:spChg>
        <pc:spChg chg="mod">
          <ac:chgData name="Raghunath Tewari" userId="2638bdda-d406-4938-a2a6-e4e967acb772" providerId="ADAL" clId="{04E9342C-618C-9B4E-BB5B-CABDDA07838F}" dt="2024-08-05T02:32:06.517" v="239" actId="20577"/>
          <ac:spMkLst>
            <pc:docMk/>
            <pc:sldMk cId="2800110366" sldId="600"/>
            <ac:spMk id="11" creationId="{00000000-0000-0000-0000-000000000000}"/>
          </ac:spMkLst>
        </pc:spChg>
        <pc:spChg chg="mod">
          <ac:chgData name="Raghunath Tewari" userId="2638bdda-d406-4938-a2a6-e4e967acb772" providerId="ADAL" clId="{04E9342C-618C-9B4E-BB5B-CABDDA07838F}" dt="2024-08-05T02:33:47.394" v="257" actId="255"/>
          <ac:spMkLst>
            <pc:docMk/>
            <pc:sldMk cId="2800110366" sldId="600"/>
            <ac:spMk id="12" creationId="{00000000-0000-0000-0000-000000000000}"/>
          </ac:spMkLst>
        </pc:spChg>
        <pc:spChg chg="add del mod">
          <ac:chgData name="Raghunath Tewari" userId="2638bdda-d406-4938-a2a6-e4e967acb772" providerId="ADAL" clId="{04E9342C-618C-9B4E-BB5B-CABDDA07838F}" dt="2024-08-05T02:31:30.162" v="233" actId="1076"/>
          <ac:spMkLst>
            <pc:docMk/>
            <pc:sldMk cId="2800110366" sldId="600"/>
            <ac:spMk id="13" creationId="{00000000-0000-0000-0000-000000000000}"/>
          </ac:spMkLst>
        </pc:spChg>
      </pc:sldChg>
      <pc:sldChg chg="del">
        <pc:chgData name="Raghunath Tewari" userId="2638bdda-d406-4938-a2a6-e4e967acb772" providerId="ADAL" clId="{04E9342C-618C-9B4E-BB5B-CABDDA07838F}" dt="2024-08-04T12:46:00.747" v="100" actId="2696"/>
        <pc:sldMkLst>
          <pc:docMk/>
          <pc:sldMk cId="654745975" sldId="605"/>
        </pc:sldMkLst>
      </pc:sldChg>
      <pc:sldChg chg="addSp delSp mod addAnim delAnim">
        <pc:chgData name="Raghunath Tewari" userId="2638bdda-d406-4938-a2a6-e4e967acb772" providerId="ADAL" clId="{04E9342C-618C-9B4E-BB5B-CABDDA07838F}" dt="2024-08-05T02:12:54.060" v="115" actId="478"/>
        <pc:sldMkLst>
          <pc:docMk/>
          <pc:sldMk cId="4023778826" sldId="612"/>
        </pc:sldMkLst>
        <pc:spChg chg="add del">
          <ac:chgData name="Raghunath Tewari" userId="2638bdda-d406-4938-a2a6-e4e967acb772" providerId="ADAL" clId="{04E9342C-618C-9B4E-BB5B-CABDDA07838F}" dt="2024-08-05T02:12:54.060" v="115" actId="478"/>
          <ac:spMkLst>
            <pc:docMk/>
            <pc:sldMk cId="4023778826" sldId="612"/>
            <ac:spMk id="8" creationId="{00000000-0000-0000-0000-000000000000}"/>
          </ac:spMkLst>
        </pc:spChg>
        <pc:spChg chg="add del">
          <ac:chgData name="Raghunath Tewari" userId="2638bdda-d406-4938-a2a6-e4e967acb772" providerId="ADAL" clId="{04E9342C-618C-9B4E-BB5B-CABDDA07838F}" dt="2024-08-05T02:12:53.334" v="114" actId="478"/>
          <ac:spMkLst>
            <pc:docMk/>
            <pc:sldMk cId="4023778826" sldId="612"/>
            <ac:spMk id="9" creationId="{00000000-0000-0000-0000-000000000000}"/>
          </ac:spMkLst>
        </pc:spChg>
        <pc:spChg chg="add del">
          <ac:chgData name="Raghunath Tewari" userId="2638bdda-d406-4938-a2a6-e4e967acb772" providerId="ADAL" clId="{04E9342C-618C-9B4E-BB5B-CABDDA07838F}" dt="2024-08-05T02:12:52.552" v="113" actId="478"/>
          <ac:spMkLst>
            <pc:docMk/>
            <pc:sldMk cId="4023778826" sldId="612"/>
            <ac:spMk id="10" creationId="{00000000-0000-0000-0000-000000000000}"/>
          </ac:spMkLst>
        </pc:spChg>
        <pc:spChg chg="del">
          <ac:chgData name="Raghunath Tewari" userId="2638bdda-d406-4938-a2a6-e4e967acb772" providerId="ADAL" clId="{04E9342C-618C-9B4E-BB5B-CABDDA07838F}" dt="2024-08-05T02:11:28.382" v="107" actId="478"/>
          <ac:spMkLst>
            <pc:docMk/>
            <pc:sldMk cId="4023778826" sldId="612"/>
            <ac:spMk id="12" creationId="{00000000-0000-0000-0000-000000000000}"/>
          </ac:spMkLst>
        </pc:spChg>
        <pc:spChg chg="del">
          <ac:chgData name="Raghunath Tewari" userId="2638bdda-d406-4938-a2a6-e4e967acb772" providerId="ADAL" clId="{04E9342C-618C-9B4E-BB5B-CABDDA07838F}" dt="2024-08-05T02:11:30.767" v="108" actId="478"/>
          <ac:spMkLst>
            <pc:docMk/>
            <pc:sldMk cId="4023778826" sldId="612"/>
            <ac:spMk id="13" creationId="{00000000-0000-0000-0000-000000000000}"/>
          </ac:spMkLst>
        </pc:spChg>
        <pc:spChg chg="del">
          <ac:chgData name="Raghunath Tewari" userId="2638bdda-d406-4938-a2a6-e4e967acb772" providerId="ADAL" clId="{04E9342C-618C-9B4E-BB5B-CABDDA07838F}" dt="2024-08-05T02:11:24.885" v="106" actId="478"/>
          <ac:spMkLst>
            <pc:docMk/>
            <pc:sldMk cId="4023778826" sldId="612"/>
            <ac:spMk id="14" creationId="{00000000-0000-0000-0000-000000000000}"/>
          </ac:spMkLst>
        </pc:spChg>
        <pc:spChg chg="del">
          <ac:chgData name="Raghunath Tewari" userId="2638bdda-d406-4938-a2a6-e4e967acb772" providerId="ADAL" clId="{04E9342C-618C-9B4E-BB5B-CABDDA07838F}" dt="2024-08-05T02:11:19.483" v="105" actId="478"/>
          <ac:spMkLst>
            <pc:docMk/>
            <pc:sldMk cId="4023778826" sldId="612"/>
            <ac:spMk id="15" creationId="{00000000-0000-0000-0000-000000000000}"/>
          </ac:spMkLst>
        </pc:spChg>
        <pc:spChg chg="del">
          <ac:chgData name="Raghunath Tewari" userId="2638bdda-d406-4938-a2a6-e4e967acb772" providerId="ADAL" clId="{04E9342C-618C-9B4E-BB5B-CABDDA07838F}" dt="2024-08-05T02:11:14.818" v="103" actId="478"/>
          <ac:spMkLst>
            <pc:docMk/>
            <pc:sldMk cId="4023778826" sldId="612"/>
            <ac:spMk id="16" creationId="{00000000-0000-0000-0000-000000000000}"/>
          </ac:spMkLst>
        </pc:spChg>
        <pc:spChg chg="del">
          <ac:chgData name="Raghunath Tewari" userId="2638bdda-d406-4938-a2a6-e4e967acb772" providerId="ADAL" clId="{04E9342C-618C-9B4E-BB5B-CABDDA07838F}" dt="2024-08-05T02:11:17.750" v="104" actId="478"/>
          <ac:spMkLst>
            <pc:docMk/>
            <pc:sldMk cId="4023778826" sldId="612"/>
            <ac:spMk id="17" creationId="{00000000-0000-0000-0000-000000000000}"/>
          </ac:spMkLst>
        </pc:spChg>
        <pc:spChg chg="del">
          <ac:chgData name="Raghunath Tewari" userId="2638bdda-d406-4938-a2a6-e4e967acb772" providerId="ADAL" clId="{04E9342C-618C-9B4E-BB5B-CABDDA07838F}" dt="2024-08-05T02:12:28.661" v="109" actId="478"/>
          <ac:spMkLst>
            <pc:docMk/>
            <pc:sldMk cId="4023778826" sldId="612"/>
            <ac:spMk id="18" creationId="{00000000-0000-0000-0000-000000000000}"/>
          </ac:spMkLst>
        </pc:spChg>
      </pc:sldChg>
      <pc:sldChg chg="modSp mod">
        <pc:chgData name="Raghunath Tewari" userId="2638bdda-d406-4938-a2a6-e4e967acb772" providerId="ADAL" clId="{04E9342C-618C-9B4E-BB5B-CABDDA07838F}" dt="2024-08-05T02:10:13.474" v="102" actId="14100"/>
        <pc:sldMkLst>
          <pc:docMk/>
          <pc:sldMk cId="898977327" sldId="613"/>
        </pc:sldMkLst>
        <pc:spChg chg="mod">
          <ac:chgData name="Raghunath Tewari" userId="2638bdda-d406-4938-a2a6-e4e967acb772" providerId="ADAL" clId="{04E9342C-618C-9B4E-BB5B-CABDDA07838F}" dt="2024-08-05T02:10:13.474" v="102" actId="14100"/>
          <ac:spMkLst>
            <pc:docMk/>
            <pc:sldMk cId="898977327" sldId="613"/>
            <ac:spMk id="7" creationId="{00000000-0000-0000-0000-000000000000}"/>
          </ac:spMkLst>
        </pc:spChg>
      </pc:sldChg>
      <pc:sldChg chg="modSp mod modAnim">
        <pc:chgData name="Raghunath Tewari" userId="2638bdda-d406-4938-a2a6-e4e967acb772" providerId="ADAL" clId="{04E9342C-618C-9B4E-BB5B-CABDDA07838F}" dt="2024-08-02T10:25:35.643" v="37"/>
        <pc:sldMkLst>
          <pc:docMk/>
          <pc:sldMk cId="2754117439" sldId="629"/>
        </pc:sldMkLst>
        <pc:spChg chg="mod">
          <ac:chgData name="Raghunath Tewari" userId="2638bdda-d406-4938-a2a6-e4e967acb772" providerId="ADAL" clId="{04E9342C-618C-9B4E-BB5B-CABDDA07838F}" dt="2024-08-02T10:25:35.643" v="37"/>
          <ac:spMkLst>
            <pc:docMk/>
            <pc:sldMk cId="2754117439" sldId="629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04E9342C-618C-9B4E-BB5B-CABDDA07838F}" dt="2024-08-02T10:24:07.345" v="1" actId="2696"/>
        <pc:sldMkLst>
          <pc:docMk/>
          <pc:sldMk cId="134892349" sldId="6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2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10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5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610.png"/><Relationship Id="rId18" Type="http://schemas.openxmlformats.org/officeDocument/2006/relationships/image" Target="../media/image19.png"/><Relationship Id="rId3" Type="http://schemas.openxmlformats.org/officeDocument/2006/relationships/image" Target="../media/image80.png"/><Relationship Id="rId21" Type="http://schemas.openxmlformats.org/officeDocument/2006/relationships/image" Target="../media/image221.png"/><Relationship Id="rId7" Type="http://schemas.openxmlformats.org/officeDocument/2006/relationships/image" Target="../media/image120.png"/><Relationship Id="rId12" Type="http://schemas.openxmlformats.org/officeDocument/2006/relationships/image" Target="../media/image611.png"/><Relationship Id="rId17" Type="http://schemas.openxmlformats.org/officeDocument/2006/relationships/image" Target="../media/image18.png"/><Relationship Id="rId2" Type="http://schemas.openxmlformats.org/officeDocument/2006/relationships/image" Target="../media/image61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411.png"/><Relationship Id="rId24" Type="http://schemas.openxmlformats.org/officeDocument/2006/relationships/image" Target="../media/image24.png"/><Relationship Id="rId5" Type="http://schemas.openxmlformats.org/officeDocument/2006/relationships/image" Target="../media/image100.png"/><Relationship Id="rId15" Type="http://schemas.openxmlformats.org/officeDocument/2006/relationships/image" Target="../media/image91.png"/><Relationship Id="rId23" Type="http://schemas.openxmlformats.org/officeDocument/2006/relationships/image" Target="../media/image230.png"/><Relationship Id="rId10" Type="http://schemas.openxmlformats.org/officeDocument/2006/relationships/image" Target="../media/image150.png"/><Relationship Id="rId19" Type="http://schemas.openxmlformats.org/officeDocument/2006/relationships/image" Target="../media/image1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75.png"/><Relationship Id="rId2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100.png"/><Relationship Id="rId7" Type="http://schemas.openxmlformats.org/officeDocument/2006/relationships/image" Target="../media/image27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2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62.png"/><Relationship Id="rId7" Type="http://schemas.openxmlformats.org/officeDocument/2006/relationships/image" Target="../media/image6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7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68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0.png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Non-Dominated Points </a:t>
            </a:r>
            <a:r>
              <a:rPr lang="en-US" sz="2000" b="1" dirty="0">
                <a:solidFill>
                  <a:schemeClr val="tx1"/>
                </a:solidFill>
              </a:rPr>
              <a:t>problem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Multiplication of two polynomials </a:t>
            </a:r>
            <a:r>
              <a:rPr lang="en-US" sz="20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ym typeface="Wingdings" pitchFamily="2" charset="2"/>
              </a:rPr>
              <a:t>Multiplying two polynomials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 (polynomial of degree </a:t>
                </a:r>
                <a:r>
                  <a:rPr lang="en-US" sz="1800" u="sng" dirty="0"/>
                  <a:t>less than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/>
                  <a:t>: 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/>
                  <a:t>Signal processing (Discrete Fourier Transform)</a:t>
                </a:r>
              </a:p>
              <a:p>
                <a:r>
                  <a:rPr lang="en-US" sz="1800" dirty="0"/>
                  <a:t>As practical as sorting and searching</a:t>
                </a:r>
              </a:p>
              <a:p>
                <a:r>
                  <a:rPr lang="en-US" sz="1800" dirty="0"/>
                  <a:t>Multiplication of two integers.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593" t="-541" b="-10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267200" y="3657600"/>
            <a:ext cx="9144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486400"/>
            <a:ext cx="47244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78" t="-8197" r="-9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7000" y="8382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1905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dirty="0"/>
                  <a:t> representation: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tx1"/>
                    </a:solidFill>
                  </a:rPr>
                  <a:t>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              </a:t>
                </a:r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001768" y="2971800"/>
            <a:ext cx="484632" cy="381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5464728" y="4114800"/>
            <a:ext cx="3603072" cy="1069848"/>
          </a:xfrm>
          <a:prstGeom prst="cloudCallout">
            <a:avLst>
              <a:gd name="adj1" fmla="val -23192"/>
              <a:gd name="adj2" fmla="val 773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alternate representation possible ?</a:t>
            </a:r>
          </a:p>
        </p:txBody>
      </p:sp>
    </p:spTree>
    <p:extLst>
      <p:ext uri="{BB962C8B-B14F-4D97-AF65-F5344CB8AC3E}">
        <p14:creationId xmlns:p14="http://schemas.microsoft.com/office/powerpoint/2010/main" val="17529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</a:t>
                </a:r>
              </a:p>
              <a:p>
                <a:pPr marL="0" indent="0">
                  <a:buNone/>
                </a:pPr>
                <a:r>
                  <a:rPr lang="en-US" sz="1600" dirty="0"/>
                  <a:t>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  <a:blipFill rotWithShape="1">
                <a:blip r:embed="rId2"/>
                <a:stretch>
                  <a:fillRect l="-828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404"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00" y="3352800"/>
            <a:ext cx="4191000" cy="3276600"/>
            <a:chOff x="-609600" y="3352800"/>
            <a:chExt cx="41910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152400" y="3352800"/>
            <a:ext cx="3505200" cy="2438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828800" y="3733800"/>
            <a:ext cx="1219200" cy="914400"/>
            <a:chOff x="1828800" y="3733800"/>
            <a:chExt cx="1219200" cy="914400"/>
          </a:xfrm>
        </p:grpSpPr>
        <p:sp>
          <p:nvSpPr>
            <p:cNvPr id="18" name="Oval 17"/>
            <p:cNvSpPr/>
            <p:nvPr/>
          </p:nvSpPr>
          <p:spPr>
            <a:xfrm>
              <a:off x="29718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288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94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495800" y="3352800"/>
            <a:ext cx="4191000" cy="3276600"/>
            <a:chOff x="-609600" y="3352800"/>
            <a:chExt cx="4191000" cy="32766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130350" y="3429000"/>
            <a:ext cx="2413450" cy="2305246"/>
            <a:chOff x="5130350" y="3429000"/>
            <a:chExt cx="2413450" cy="2305246"/>
          </a:xfrm>
        </p:grpSpPr>
        <p:sp>
          <p:nvSpPr>
            <p:cNvPr id="9" name="Freeform 8"/>
            <p:cNvSpPr/>
            <p:nvPr/>
          </p:nvSpPr>
          <p:spPr>
            <a:xfrm>
              <a:off x="5130350" y="3560496"/>
              <a:ext cx="1351370" cy="2173750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481720" y="3429000"/>
              <a:ext cx="1062080" cy="2305246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15000" y="3657600"/>
            <a:ext cx="1828800" cy="1676400"/>
            <a:chOff x="5715000" y="3657600"/>
            <a:chExt cx="1828800" cy="16764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4419600"/>
              <a:ext cx="1676400" cy="914400"/>
              <a:chOff x="1828800" y="3733800"/>
              <a:chExt cx="1676400" cy="914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429000" y="37338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828800" y="45720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7467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loud Callout 12"/>
          <p:cNvSpPr/>
          <p:nvPr/>
        </p:nvSpPr>
        <p:spPr>
          <a:xfrm>
            <a:off x="2362200" y="5559552"/>
            <a:ext cx="2666999" cy="993648"/>
          </a:xfrm>
          <a:prstGeom prst="cloudCallout">
            <a:avLst>
              <a:gd name="adj1" fmla="val -35673"/>
              <a:gd name="adj2" fmla="val 6494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Generalization ?</a:t>
            </a:r>
          </a:p>
        </p:txBody>
      </p:sp>
      <p:sp>
        <p:nvSpPr>
          <p:cNvPr id="33" name="Line Callout 1 32"/>
          <p:cNvSpPr/>
          <p:nvPr/>
        </p:nvSpPr>
        <p:spPr>
          <a:xfrm>
            <a:off x="2591995" y="1981200"/>
            <a:ext cx="1137679" cy="381000"/>
          </a:xfrm>
          <a:prstGeom prst="borderCallout1">
            <a:avLst>
              <a:gd name="adj1" fmla="val 46487"/>
              <a:gd name="adj2" fmla="val 1402"/>
              <a:gd name="adj3" fmla="val 26466"/>
              <a:gd name="adj4" fmla="val -4237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a line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Line Callout 1 33"/>
          <p:cNvSpPr/>
          <p:nvPr/>
        </p:nvSpPr>
        <p:spPr>
          <a:xfrm>
            <a:off x="7543801" y="1905000"/>
            <a:ext cx="1524000" cy="381000"/>
          </a:xfrm>
          <a:prstGeom prst="borderCallout1">
            <a:avLst>
              <a:gd name="adj1" fmla="val 46487"/>
              <a:gd name="adj2" fmla="val 1402"/>
              <a:gd name="adj3" fmla="val 26466"/>
              <a:gd name="adj4" fmla="val -263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a parabola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build="p"/>
      <p:bldP spid="21" grpId="0"/>
      <p:bldP spid="22" grpId="0"/>
      <p:bldP spid="29" grpId="0"/>
      <p:bldP spid="30" grpId="0"/>
      <p:bldP spid="31" grpId="0"/>
      <p:bldP spid="13" grpId="0" animBg="1"/>
      <p:bldP spid="33" grpId="0" animBg="1"/>
      <p:bldP spid="33" grpId="1" animBg="1"/>
      <p:bldP spid="34" grpId="0" animBg="1"/>
      <p:bldP spid="3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Let {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}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pairs of numbers with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 distinct.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exists a </a:t>
                </a:r>
                <a:r>
                  <a:rPr lang="en-US" sz="1800" b="1" dirty="0"/>
                  <a:t>unique</a:t>
                </a:r>
                <a:r>
                  <a:rPr lang="en-US" sz="1800" dirty="0"/>
                  <a:t> polynomial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∀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 Elementary matrix theory.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Do it as a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Homework.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  <a:blipFill rotWithShape="1">
                <a:blip r:embed="rId2"/>
                <a:stretch>
                  <a:fillRect l="-55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9600" y="3276600"/>
            <a:ext cx="3200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2209800" y="2670048"/>
            <a:ext cx="2628900" cy="60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2667000" y="2057400"/>
            <a:ext cx="4191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point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) representation of a polynomial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0" y="32004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3581400"/>
            <a:ext cx="30099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12" grpId="0" animBg="1"/>
      <p:bldP spid="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Questions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two polynomial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and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1" i="0" smtClean="0"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and</a:t>
                </a:r>
              </a:p>
              <a:p>
                <a:pPr marL="0" indent="0">
                  <a:buNone/>
                </a:pPr>
                <a:r>
                  <a:rPr lang="en-US" sz="1800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}: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distinct numbers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we are given {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and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1</a:t>
                </a:r>
                <a:r>
                  <a:rPr lang="en-US" sz="1800" dirty="0"/>
                  <a:t> : How efficiently can we compute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2</a:t>
                </a:r>
                <a:r>
                  <a:rPr lang="en-US" sz="1800" dirty="0"/>
                  <a:t> : What should be the </a:t>
                </a:r>
                <a:r>
                  <a:rPr lang="en-US" sz="1800" b="1" dirty="0"/>
                  <a:t>smallest</a:t>
                </a:r>
                <a:r>
                  <a:rPr lang="en-US" sz="1800" dirty="0"/>
                  <a:t>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…,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 is a (</a:t>
                </a:r>
                <a:r>
                  <a:rPr lang="en-US" sz="1800" dirty="0" err="1">
                    <a:solidFill>
                      <a:srgbClr val="7030A0"/>
                    </a:solidFill>
                  </a:rPr>
                  <a:t>point,value</a:t>
                </a:r>
                <a:r>
                  <a:rPr lang="en-US" sz="1800" dirty="0"/>
                  <a:t>) representation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59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12" t="-8197" r="-83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050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3048000"/>
            <a:ext cx="60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3622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1981200"/>
                <a:ext cx="1524000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/>
                  <a:t>representation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1524000" cy="1077218"/>
              </a:xfrm>
              <a:prstGeom prst="rect">
                <a:avLst/>
              </a:prstGeom>
              <a:blipFill>
                <a:blip r:embed="rId4"/>
                <a:stretch>
                  <a:fillRect l="-1639" b="-57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loud Callout 20"/>
              <p:cNvSpPr/>
              <p:nvPr/>
            </p:nvSpPr>
            <p:spPr>
              <a:xfrm>
                <a:off x="3491195" y="3086100"/>
                <a:ext cx="3214405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Fill in this picture  to design the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log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) time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Algorithm for polynomial multiplication.</a:t>
                </a:r>
              </a:p>
            </p:txBody>
          </p:sp>
        </mc:Choice>
        <mc:Fallback xmlns="">
          <p:sp>
            <p:nvSpPr>
              <p:cNvPr id="21" name="Cloud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95" y="3086100"/>
                <a:ext cx="3214405" cy="12954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Sub-problem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 polynomial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u="sng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u="sng" dirty="0"/>
                  <a:t> representation</a:t>
                </a:r>
                <a:r>
                  <a:rPr lang="en-US" sz="1800" dirty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Choose  </a:t>
                </a:r>
                <a:r>
                  <a:rPr lang="en-US" sz="1800" b="1" dirty="0"/>
                  <a:t>any </a:t>
                </a:r>
                <a:r>
                  <a:rPr lang="en-US" sz="1800" dirty="0"/>
                  <a:t>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Notations and assumption</a:t>
                </a:r>
                <a:r>
                  <a:rPr lang="en-US" sz="1800" dirty="0"/>
                  <a:t>: </a:t>
                </a:r>
              </a:p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 =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is power of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.  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 rotWithShape="1">
                <a:blip r:embed="rId2"/>
                <a:stretch>
                  <a:fillRect l="-556" t="-674" b="-12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600200"/>
            <a:ext cx="86868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5193268"/>
                <a:ext cx="136986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}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193268"/>
                <a:ext cx="13698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556" t="-8197" r="-7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Sub-problem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 polynomial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u="sng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u="sng" dirty="0"/>
                  <a:t> representation</a:t>
                </a:r>
                <a:r>
                  <a:rPr lang="en-US" sz="1800" dirty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Choose  </a:t>
                </a:r>
                <a:r>
                  <a:rPr lang="en-US" sz="1800" b="1" dirty="0"/>
                  <a:t>any </a:t>
                </a:r>
                <a:r>
                  <a:rPr lang="en-US" sz="1800" dirty="0"/>
                  <a:t>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How to express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as polynomials of degree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6C31"/>
                    </a:solidFill>
                  </a:rPr>
                  <a:t>An obvious approach</a:t>
                </a:r>
                <a:r>
                  <a:rPr lang="en-US" sz="18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…+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 …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  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 rotWithShape="1">
                <a:blip r:embed="rId2"/>
                <a:stretch>
                  <a:fillRect l="-556" t="-674" b="-1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3810000"/>
                <a:ext cx="412074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10000"/>
                <a:ext cx="41207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1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819400" y="5334000"/>
            <a:ext cx="4495800" cy="6096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19400" y="5410200"/>
            <a:ext cx="4343400" cy="533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flipV="1">
            <a:off x="228600" y="1600200"/>
            <a:ext cx="86868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2590800" y="2590800"/>
                <a:ext cx="5334000" cy="381000"/>
              </a:xfrm>
              <a:prstGeom prst="borderCallout1">
                <a:avLst>
                  <a:gd name="adj1" fmla="val 49576"/>
                  <a:gd name="adj2" fmla="val -562"/>
                  <a:gd name="adj3" fmla="val -8601"/>
                  <a:gd name="adj4" fmla="val -1544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Think for a moment for any set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you like and freeze it.</a:t>
                </a: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590800"/>
                <a:ext cx="5334000" cy="381000"/>
              </a:xfrm>
              <a:prstGeom prst="borderCallout1">
                <a:avLst>
                  <a:gd name="adj1" fmla="val 49576"/>
                  <a:gd name="adj2" fmla="val -562"/>
                  <a:gd name="adj3" fmla="val -8601"/>
                  <a:gd name="adj4" fmla="val -15449"/>
                </a:avLst>
              </a:prstGeom>
              <a:blipFill rotWithShape="1"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loud Callout 6"/>
              <p:cNvSpPr/>
              <p:nvPr/>
            </p:nvSpPr>
            <p:spPr>
              <a:xfrm>
                <a:off x="6559143" y="3505200"/>
                <a:ext cx="2584857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Retry this approach once you have understood the </a:t>
                </a:r>
                <a:r>
                  <a:rPr lang="en-US" sz="11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1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100" dirty="0"/>
                  <a:t> </a:t>
                </a:r>
                <a:r>
                  <a:rPr lang="en-US" sz="1100" dirty="0">
                    <a:solidFill>
                      <a:schemeClr val="tx1"/>
                    </a:solidFill>
                  </a:rPr>
                  <a:t>log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 time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Solution, and see what kind of complexity you get!</a:t>
                </a:r>
              </a:p>
            </p:txBody>
          </p:sp>
        </mc:Choice>
        <mc:Fallback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143" y="3505200"/>
                <a:ext cx="2584857" cy="1295400"/>
              </a:xfrm>
              <a:prstGeom prst="cloud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5" grpId="1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Divide and Conquer </a:t>
            </a:r>
            <a:r>
              <a:rPr lang="en-US" sz="3200" b="1" dirty="0"/>
              <a:t>approach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93837"/>
                <a:ext cx="8839200" cy="51355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/>
                  <a:t>                  =                              </a:t>
                </a:r>
                <a:r>
                  <a:rPr lang="en-US" sz="1800" b="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b="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/>
                  <a:t>              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If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what is the relation between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Answer</a:t>
                </a:r>
                <a:r>
                  <a:rPr lang="en-US" sz="1800" dirty="0">
                    <a:sym typeface="Wingdings" pitchFamily="2" charset="2"/>
                  </a:rPr>
                  <a:t>:                                              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Evaluating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1800" dirty="0"/>
                  <a:t>   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            +          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  +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93837"/>
                <a:ext cx="8839200" cy="5135563"/>
              </a:xfrm>
              <a:blipFill rotWithShape="1">
                <a:blip r:embed="rId2"/>
                <a:stretch>
                  <a:fillRect l="-621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52600" y="2438400"/>
            <a:ext cx="2819400" cy="750332"/>
            <a:chOff x="1219200" y="2514600"/>
            <a:chExt cx="2819400" cy="750332"/>
          </a:xfrm>
        </p:grpSpPr>
        <p:sp>
          <p:nvSpPr>
            <p:cNvPr id="5" name="Right Brace 4"/>
            <p:cNvSpPr/>
            <p:nvPr/>
          </p:nvSpPr>
          <p:spPr>
            <a:xfrm rot="5400000">
              <a:off x="2398776" y="1335024"/>
              <a:ext cx="460248" cy="2819400"/>
            </a:xfrm>
            <a:prstGeom prst="rightBrac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2895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7317" y="2819400"/>
                <a:ext cx="111376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317" y="2819400"/>
                <a:ext cx="11137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3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638800" y="2438400"/>
            <a:ext cx="2743200" cy="750332"/>
            <a:chOff x="4648200" y="2514600"/>
            <a:chExt cx="2743200" cy="750332"/>
          </a:xfrm>
        </p:grpSpPr>
        <p:sp>
          <p:nvSpPr>
            <p:cNvPr id="6" name="Right Brace 5"/>
            <p:cNvSpPr/>
            <p:nvPr/>
          </p:nvSpPr>
          <p:spPr>
            <a:xfrm rot="5400000">
              <a:off x="5789676" y="1373124"/>
              <a:ext cx="460248" cy="2743200"/>
            </a:xfrm>
            <a:prstGeom prst="rightBrac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7400" y="2895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71132" y="2819400"/>
                <a:ext cx="10440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32" y="2819400"/>
                <a:ext cx="104406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05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51038" y="50292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038" y="5029200"/>
                <a:ext cx="325916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60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5644248"/>
                <a:ext cx="2612703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𝒆𝒗𝒆𝒏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644248"/>
                <a:ext cx="2612703" cy="375552"/>
              </a:xfrm>
              <a:prstGeom prst="rect">
                <a:avLst/>
              </a:prstGeom>
              <a:blipFill rotWithShape="1">
                <a:blip r:embed="rId6"/>
                <a:stretch>
                  <a:fillRect l="-2103" t="-6452" r="-303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2600" y="5644248"/>
                <a:ext cx="2532553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𝒐𝒅𝒅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644248"/>
                <a:ext cx="2532553" cy="375552"/>
              </a:xfrm>
              <a:prstGeom prst="rect">
                <a:avLst/>
              </a:prstGeom>
              <a:blipFill rotWithShape="1">
                <a:blip r:embed="rId7"/>
                <a:stretch>
                  <a:fillRect l="-2169" t="-6452" r="-313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29600" y="5659083"/>
                <a:ext cx="926664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O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/>
                  <a:t>) work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659083"/>
                <a:ext cx="926664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316" t="-1961" r="-52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0200" y="2145268"/>
                <a:ext cx="316413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45268"/>
                <a:ext cx="316413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34000" y="2145268"/>
                <a:ext cx="31489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45268"/>
                <a:ext cx="31489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3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loud Callout 20"/>
          <p:cNvSpPr/>
          <p:nvPr/>
        </p:nvSpPr>
        <p:spPr>
          <a:xfrm>
            <a:off x="4267200" y="6019800"/>
            <a:ext cx="4724400" cy="762000"/>
          </a:xfrm>
          <a:prstGeom prst="cloudCallout">
            <a:avLst>
              <a:gd name="adj1" fmla="val -34062"/>
              <a:gd name="adj2" fmla="val 563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Think for a few minutes about the details of the </a:t>
            </a:r>
            <a:r>
              <a:rPr lang="en-US" sz="1200" b="1" dirty="0">
                <a:solidFill>
                  <a:srgbClr val="7030A0"/>
                </a:solidFill>
              </a:rPr>
              <a:t> Divide and Conquer</a:t>
            </a:r>
            <a:r>
              <a:rPr lang="en-US" sz="1200" dirty="0">
                <a:solidFill>
                  <a:schemeClr val="tx1"/>
                </a:solidFill>
              </a:rPr>
              <a:t> algorithm based on this equality.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277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 animBg="1"/>
      <p:bldP spid="15" grpId="0" animBg="1"/>
      <p:bldP spid="8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Non-dominated </a:t>
            </a:r>
            <a:r>
              <a:rPr lang="en-US" sz="3600" b="1" dirty="0"/>
              <a:t>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Solving the sub-problem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Is it possible to select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…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741" t="-673" b="-9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blipFill rotWithShape="1">
                <a:blip r:embed="rId16"/>
                <a:stretch>
                  <a:fillRect t="-1695" r="-9211" b="-186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blipFill rotWithShape="1">
                <a:blip r:embed="rId17"/>
                <a:stretch>
                  <a:fillRect t="-1724" r="-9333" b="-2069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blipFill rotWithShape="1">
                <a:blip r:embed="rId18"/>
                <a:stretch>
                  <a:fillRect t="-3509" r="-921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blipFill rotWithShape="1">
                <a:blip r:embed="rId19"/>
                <a:stretch>
                  <a:fillRect r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blipFill rotWithShape="1">
                <a:blip r:embed="rId20"/>
                <a:stretch>
                  <a:fillRect r="-6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6349" r="-6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/>
              <p:cNvSpPr/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recall the set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you selected. What is the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…,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?   </a:t>
                </a:r>
              </a:p>
            </p:txBody>
          </p:sp>
        </mc:Choice>
        <mc:Fallback xmlns=""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distinct numbers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4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loud Callout 85"/>
          <p:cNvSpPr/>
          <p:nvPr/>
        </p:nvSpPr>
        <p:spPr>
          <a:xfrm>
            <a:off x="5672276" y="5334000"/>
            <a:ext cx="3312387" cy="1219200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This hurdle is pointing to a very important question whose answer will solve this problem …</a:t>
            </a:r>
          </a:p>
        </p:txBody>
      </p:sp>
    </p:spTree>
    <p:extLst>
      <p:ext uri="{BB962C8B-B14F-4D97-AF65-F5344CB8AC3E}">
        <p14:creationId xmlns:p14="http://schemas.microsoft.com/office/powerpoint/2010/main" val="24688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4" grpId="0" animBg="1"/>
      <p:bldP spid="82" grpId="0" animBg="1"/>
      <p:bldP spid="84" grpId="0" animBg="1"/>
      <p:bldP spid="13" grpId="0" animBg="1"/>
      <p:bldP spid="13" grpId="1" animBg="1"/>
      <p:bldP spid="16" grpId="0" animBg="1"/>
      <p:bldP spid="19" grpId="0" animBg="1"/>
      <p:bldP spid="21" grpId="0" animBg="1"/>
      <p:bldP spid="21" grpId="1" animBg="1"/>
      <p:bldP spid="22" grpId="0" animBg="1"/>
      <p:bldP spid="86" grpId="0" animBg="1"/>
      <p:bldP spid="8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Complex numbers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Recalling elementary facts</a:t>
            </a:r>
          </a:p>
        </p:txBody>
      </p:sp>
      <p:sp>
        <p:nvSpPr>
          <p:cNvPr id="6" name="Down Ribbon 5"/>
          <p:cNvSpPr/>
          <p:nvPr/>
        </p:nvSpPr>
        <p:spPr>
          <a:xfrm>
            <a:off x="2895600" y="5257800"/>
            <a:ext cx="3733800" cy="6667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Here we will see the power of complex numbers!</a:t>
            </a:r>
          </a:p>
        </p:txBody>
      </p:sp>
    </p:spTree>
    <p:extLst>
      <p:ext uri="{BB962C8B-B14F-4D97-AF65-F5344CB8AC3E}">
        <p14:creationId xmlns:p14="http://schemas.microsoft.com/office/powerpoint/2010/main" val="41937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numbers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Addition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=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Multiplication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=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1984176"/>
            <a:ext cx="3581400" cy="3578424"/>
            <a:chOff x="-895350" y="3011263"/>
            <a:chExt cx="4476750" cy="40492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011263"/>
              <a:ext cx="0" cy="4049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895350" y="5105400"/>
              <a:ext cx="4476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7848600" y="3124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Complex plane</a:t>
            </a:r>
          </a:p>
        </p:txBody>
      </p:sp>
      <p:cxnSp>
        <p:nvCxnSpPr>
          <p:cNvPr id="18" name="Straight Connector 17"/>
          <p:cNvCxnSpPr>
            <a:stCxn id="9" idx="4"/>
          </p:cNvCxnSpPr>
          <p:nvPr/>
        </p:nvCxnSpPr>
        <p:spPr>
          <a:xfrm>
            <a:off x="7886700" y="3200400"/>
            <a:ext cx="0" cy="6344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3"/>
          </p:cNvCxnSpPr>
          <p:nvPr/>
        </p:nvCxnSpPr>
        <p:spPr>
          <a:xfrm flipV="1">
            <a:off x="6690360" y="3189241"/>
            <a:ext cx="1169399" cy="11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endCxn id="9" idx="4"/>
          </p:cNvCxnSpPr>
          <p:nvPr/>
        </p:nvCxnSpPr>
        <p:spPr>
          <a:xfrm flipV="1">
            <a:off x="6690360" y="3200400"/>
            <a:ext cx="1196340" cy="6344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1786622">
            <a:off x="6462709" y="3367091"/>
            <a:ext cx="914400" cy="914400"/>
          </a:xfrm>
          <a:prstGeom prst="arc">
            <a:avLst>
              <a:gd name="adj1" fmla="val 17573420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blipFill rotWithShape="1">
                <a:blip r:embed="rId7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05000" y="4050268"/>
            <a:ext cx="162807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Vector addition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58875" y="5715000"/>
            <a:ext cx="277178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Magnitudes get multiplied &amp;</a:t>
            </a:r>
          </a:p>
          <a:p>
            <a:r>
              <a:rPr lang="en-US" sz="1400" dirty="0"/>
              <a:t>Arguments get added… beautiful </a:t>
            </a:r>
            <a:r>
              <a:rPr lang="en-US" sz="1400" dirty="0">
                <a:sym typeface="Wingdings" pitchFamily="2" charset="2"/>
              </a:rPr>
              <a:t>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13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  <p:bldP spid="28" grpId="0"/>
      <p:bldP spid="29" grpId="0"/>
      <p:bldP spid="34" grpId="0"/>
      <p:bldP spid="35" grpId="0" animBg="1"/>
      <p:bldP spid="37" grpId="0"/>
      <p:bldP spid="8" grpId="0" animBg="1"/>
      <p:bldP spid="10" grpId="0" animBg="1"/>
      <p:bldP spid="14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number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/>
                  <a:t> is said to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root of unity </a:t>
                </a:r>
              </a:p>
              <a:p>
                <a:pPr marL="0" indent="0">
                  <a:buNone/>
                </a:pPr>
                <a:r>
                  <a:rPr lang="en-US" sz="1800" dirty="0"/>
                  <a:t>if it satisfies equation.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 …⋅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Magnitude(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Argument(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   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{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 r="-3318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7543800" y="3505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81900" y="391477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33" idx="4"/>
          </p:cNvCxnSpPr>
          <p:nvPr/>
        </p:nvCxnSpPr>
        <p:spPr>
          <a:xfrm flipV="1">
            <a:off x="6566542" y="3581400"/>
            <a:ext cx="1015358" cy="377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786622">
            <a:off x="6338891" y="3490909"/>
            <a:ext cx="914400" cy="914400"/>
          </a:xfrm>
          <a:prstGeom prst="arc">
            <a:avLst>
              <a:gd name="adj1" fmla="val 18118072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86400" y="3886200"/>
            <a:ext cx="685800" cy="1066800"/>
            <a:chOff x="5486400" y="3886200"/>
            <a:chExt cx="685800" cy="1066800"/>
          </a:xfrm>
        </p:grpSpPr>
        <p:sp>
          <p:nvSpPr>
            <p:cNvPr id="53" name="Oval 52"/>
            <p:cNvSpPr/>
            <p:nvPr/>
          </p:nvSpPr>
          <p:spPr>
            <a:xfrm>
              <a:off x="54864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0" y="4343400"/>
            <a:ext cx="1066800" cy="685800"/>
            <a:chOff x="6553200" y="4343400"/>
            <a:chExt cx="1066800" cy="685800"/>
          </a:xfrm>
        </p:grpSpPr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3152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43800" y="4343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104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2819400"/>
            <a:ext cx="1828800" cy="685800"/>
            <a:chOff x="5562600" y="2819400"/>
            <a:chExt cx="1828800" cy="685800"/>
          </a:xfrm>
        </p:grpSpPr>
        <p:sp>
          <p:nvSpPr>
            <p:cNvPr id="19" name="Oval 18"/>
            <p:cNvSpPr/>
            <p:nvPr/>
          </p:nvSpPr>
          <p:spPr>
            <a:xfrm>
              <a:off x="73152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2895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3124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532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Complex plane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65579" y="5410200"/>
            <a:ext cx="92102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Unit circle</a:t>
            </a:r>
          </a:p>
        </p:txBody>
      </p:sp>
      <p:sp>
        <p:nvSpPr>
          <p:cNvPr id="6" name="Oval 5"/>
          <p:cNvSpPr/>
          <p:nvPr/>
        </p:nvSpPr>
        <p:spPr>
          <a:xfrm>
            <a:off x="7467600" y="3431977"/>
            <a:ext cx="228600" cy="2256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00200" y="5105400"/>
            <a:ext cx="304800" cy="3018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blipFill rotWithShape="1">
                <a:blip r:embed="rId5"/>
                <a:stretch>
                  <a:fillRect l="-3306" r="-578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loud Callout 1"/>
              <p:cNvSpPr/>
              <p:nvPr/>
            </p:nvSpPr>
            <p:spPr>
              <a:xfrm>
                <a:off x="7315200" y="4724400"/>
                <a:ext cx="1828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must lie on the unit circle. But where exactly …</a:t>
                </a:r>
              </a:p>
            </p:txBody>
          </p:sp>
        </mc:Choice>
        <mc:Fallback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724400"/>
                <a:ext cx="1828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30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  <p:bldP spid="33" grpId="0" animBg="1"/>
      <p:bldP spid="34" grpId="0" animBg="1"/>
      <p:bldP spid="37" grpId="0" animBg="1"/>
      <p:bldP spid="18" grpId="0"/>
      <p:bldP spid="23" grpId="0" animBg="1"/>
      <p:bldP spid="5" grpId="0" animBg="1"/>
      <p:bldP spid="48" grpId="0" animBg="1"/>
      <p:bldP spid="6" grpId="0" animBg="1"/>
      <p:bldP spid="49" grpId="0" animBg="1"/>
      <p:bldP spid="10" grpId="0" animBg="1"/>
      <p:bldP spid="11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9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438400"/>
            <a:ext cx="3886200" cy="2819400"/>
            <a:chOff x="-609600" y="3352800"/>
            <a:chExt cx="41910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1295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52600" y="3048000"/>
            <a:ext cx="1676400" cy="1828800"/>
            <a:chOff x="1752600" y="3048000"/>
            <a:chExt cx="1676400" cy="1828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362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048000"/>
              <a:ext cx="617913" cy="9144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8" idx="4"/>
            </p:cNvCxnSpPr>
            <p:nvPr/>
          </p:nvCxnSpPr>
          <p:spPr>
            <a:xfrm flipV="1">
              <a:off x="1790700" y="3948114"/>
              <a:ext cx="579813" cy="92868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86400" y="2895600"/>
            <a:ext cx="2133600" cy="2133600"/>
            <a:chOff x="5486400" y="2895600"/>
            <a:chExt cx="2133600" cy="213360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6553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53200" y="2895600"/>
              <a:ext cx="8313" cy="1066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86400" y="3948114"/>
              <a:ext cx="107511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4"/>
            </p:cNvCxnSpPr>
            <p:nvPr/>
          </p:nvCxnSpPr>
          <p:spPr>
            <a:xfrm flipV="1">
              <a:off x="6553200" y="3914776"/>
              <a:ext cx="8313" cy="11144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74657" y="2514600"/>
            <a:ext cx="3026343" cy="2887907"/>
            <a:chOff x="4974657" y="2514600"/>
            <a:chExt cx="3026343" cy="2887907"/>
          </a:xfrm>
        </p:grpSpPr>
        <p:sp>
          <p:nvSpPr>
            <p:cNvPr id="33" name="Oval 3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581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4102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667" r="-1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5294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54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118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43000" y="2749739"/>
            <a:ext cx="2650280" cy="2508061"/>
            <a:chOff x="1143000" y="2749739"/>
            <a:chExt cx="2650280" cy="2508061"/>
          </a:xfrm>
        </p:grpSpPr>
        <p:sp>
          <p:nvSpPr>
            <p:cNvPr id="10" name="Oval 9"/>
            <p:cNvSpPr/>
            <p:nvPr/>
          </p:nvSpPr>
          <p:spPr>
            <a:xfrm>
              <a:off x="1714500" y="30099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0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2600" y="4800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452" r="-14118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557" r="-1686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5476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1676400" y="47273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29940" y="29366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4000" y="38129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05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14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45" grpId="0" animBg="1"/>
      <p:bldP spid="46" grpId="0" animBg="1"/>
      <p:bldP spid="47" grpId="0" animBg="1"/>
      <p:bldP spid="48" grpId="0" animBg="1"/>
      <p:bldP spid="49" grpId="0" animBg="1"/>
      <p:bldP spid="19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odd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baseline="3000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even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baseline="3000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56602" y="2209800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2209800"/>
                <a:ext cx="1077474" cy="568874"/>
              </a:xfrm>
              <a:prstGeom prst="rect">
                <a:avLst/>
              </a:prstGeom>
              <a:blipFill>
                <a:blip r:embed="rId4"/>
                <a:stretch>
                  <a:fillRect b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156602" y="30125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3012526"/>
                <a:ext cx="1077474" cy="568874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72200" y="4419600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419600"/>
                <a:ext cx="1074268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Down Ribbon 11"/>
              <p:cNvSpPr/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Yes! Choose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286000" y="3116188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50592" y="3497188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loud Callout 13"/>
              <p:cNvSpPr/>
              <p:nvPr/>
            </p:nvSpPr>
            <p:spPr>
              <a:xfrm>
                <a:off x="5867400" y="5254752"/>
                <a:ext cx="2971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Do you realize now why we assumed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as power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4" name="Cloud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254752"/>
                <a:ext cx="2971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Solving the sub-problem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Time complexity of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=</a:t>
                </a:r>
                <a:r>
                  <a:rPr lang="en-US" sz="2000" b="1" dirty="0"/>
                  <a:t> a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)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6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3448" r="-8642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blipFill rotWithShape="1">
                <a:blip r:embed="rId12"/>
                <a:stretch>
                  <a:fillRect t="-1333" r="-86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3509" r="-886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blipFill rotWithShape="1">
                <a:blip r:embed="rId14"/>
                <a:stretch>
                  <a:fillRect t="-1333" r="-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19200" y="4989755"/>
            <a:ext cx="4453076" cy="725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68" grpId="0" animBg="1"/>
      <p:bldP spid="80" grpId="0" animBg="1"/>
      <p:bldP spid="81" grpId="0" animBg="1"/>
      <p:bldP spid="86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/>
                  <a:t>Coefficient </a:t>
                </a:r>
              </a:p>
              <a:p>
                <a:r>
                  <a:rPr lang="en-US" sz="1600" dirty="0" err="1"/>
                  <a:t>represntation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222" t="-1117" r="-444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16844" y="349775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3516868"/>
            <a:ext cx="6864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851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9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Sub-problem 2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7630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 polynomial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u="sng" dirty="0"/>
                  <a:t>(</a:t>
                </a:r>
                <a:r>
                  <a:rPr lang="en-US" sz="1800" u="sng" dirty="0" err="1"/>
                  <a:t>point,value</a:t>
                </a:r>
                <a:r>
                  <a:rPr lang="en-US" sz="1800" u="sng" dirty="0"/>
                  <a:t>) representation</a:t>
                </a:r>
                <a:r>
                  <a:rPr lang="en-US" sz="1800" dirty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Compute its coefficient representation.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where</a:t>
                </a:r>
                <a:endParaRPr lang="en-US" sz="18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       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How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Establish a relation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dirty="0"/>
                  <a:t>Do this homework sincerely if you wish to internalize the entire solution of the problem …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763000" cy="5059363"/>
              </a:xfrm>
              <a:blipFill rotWithShape="1">
                <a:blip r:embed="rId2"/>
                <a:stretch>
                  <a:fillRect l="-556" t="-602" b="-5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066800"/>
            <a:ext cx="7924800" cy="1219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5943600" y="3581400"/>
            <a:ext cx="3124200" cy="1143000"/>
          </a:xfrm>
          <a:prstGeom prst="cloudCallout">
            <a:avLst>
              <a:gd name="adj1" fmla="val -32464"/>
              <a:gd name="adj2" fmla="val 871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should be that polynomial.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…Think simple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8400" y="2971800"/>
                <a:ext cx="400827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𝑪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971800"/>
                <a:ext cx="400827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21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8400" y="5105400"/>
                <a:ext cx="423179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423179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43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59072" y="4572000"/>
            <a:ext cx="69910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C31"/>
                </a:solidFill>
              </a:rPr>
              <a:t>Hint</a:t>
            </a:r>
            <a:r>
              <a:rPr lang="en-US" dirty="0"/>
              <a:t>: This problem can also be viewed as an instance of </a:t>
            </a:r>
            <a:r>
              <a:rPr lang="en-US" b="1" dirty="0">
                <a:solidFill>
                  <a:srgbClr val="7030A0"/>
                </a:solidFill>
              </a:rPr>
              <a:t>Sub-problem 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12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0" grpId="0" animBg="1"/>
      <p:bldP spid="8" grpId="0" animBg="1"/>
      <p:bldP spid="9" grpId="0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 test your coding skills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</a:t>
            </a:r>
          </a:p>
          <a:p>
            <a:pPr marL="0" indent="0" algn="just">
              <a:buNone/>
            </a:pPr>
            <a:r>
              <a:rPr lang="en-US" sz="2000" dirty="0"/>
              <a:t>The algorithm involves complex roots of unity. But these numbers are </a:t>
            </a:r>
          </a:p>
          <a:p>
            <a:pPr marL="0" indent="0" algn="just">
              <a:buNone/>
            </a:pPr>
            <a:r>
              <a:rPr lang="en-US" sz="2000" dirty="0"/>
              <a:t>imaginary (not supported in programming language</a:t>
            </a:r>
            <a:r>
              <a:rPr lang="en-US" sz="2000" dirty="0">
                <a:sym typeface="Wingdings" pitchFamily="2" charset="2"/>
              </a:rPr>
              <a:t></a:t>
            </a:r>
            <a:r>
              <a:rPr lang="en-US" sz="2000" dirty="0"/>
              <a:t>.) </a:t>
            </a:r>
          </a:p>
          <a:p>
            <a:pPr marL="0" indent="0" algn="just">
              <a:buNone/>
            </a:pPr>
            <a:r>
              <a:rPr lang="en-US" sz="2000" dirty="0"/>
              <a:t>So how to write the code of the algorithm in C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Non Dominated </a:t>
            </a:r>
            <a:r>
              <a:rPr lang="en-US" sz="4000" b="1" dirty="0"/>
              <a:t>Points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Given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is said to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dominate</a:t>
                </a:r>
                <a:r>
                  <a:rPr lang="en-US" sz="2000" dirty="0"/>
                  <a:t>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	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x(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52800" y="3733800"/>
            <a:ext cx="368627" cy="407432"/>
            <a:chOff x="3352800" y="3733800"/>
            <a:chExt cx="368627" cy="4074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590800" y="4724400"/>
            <a:ext cx="369588" cy="369332"/>
            <a:chOff x="2590800" y="4724400"/>
            <a:chExt cx="369588" cy="369332"/>
          </a:xfrm>
        </p:grpSpPr>
        <p:sp>
          <p:nvSpPr>
            <p:cNvPr id="42" name="Oval 41"/>
            <p:cNvSpPr/>
            <p:nvPr/>
          </p:nvSpPr>
          <p:spPr>
            <a:xfrm>
              <a:off x="27432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590800" y="4724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724400"/>
                  <a:ext cx="3695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343400" y="5410200"/>
            <a:ext cx="369588" cy="445532"/>
            <a:chOff x="4343400" y="5410200"/>
            <a:chExt cx="369588" cy="4455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562600" y="2895600"/>
                <a:ext cx="3124200" cy="914400"/>
              </a:xfrm>
              <a:prstGeom prst="cloudCallout">
                <a:avLst>
                  <a:gd name="adj1" fmla="val -43842"/>
                  <a:gd name="adj2" fmla="val 730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dominate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now 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895600"/>
                <a:ext cx="3124200" cy="914400"/>
              </a:xfrm>
              <a:prstGeom prst="cloudCallout">
                <a:avLst>
                  <a:gd name="adj1" fmla="val -43842"/>
                  <a:gd name="adj2" fmla="val 73067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29400" y="4648200"/>
            <a:ext cx="4860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28800" y="12954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1295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6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Non Dominated </a:t>
            </a:r>
            <a:r>
              <a:rPr lang="en-US" sz="4000" b="1" dirty="0"/>
              <a:t>Points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Given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is said to be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non-dominated</a:t>
                </a:r>
                <a:r>
                  <a:rPr lang="en-US" sz="2000" dirty="0"/>
                  <a:t> point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there is no 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	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x(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52800" y="3733800"/>
            <a:ext cx="368627" cy="407432"/>
            <a:chOff x="3352800" y="3733800"/>
            <a:chExt cx="368627" cy="4074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343400" y="5410200"/>
            <a:ext cx="369588" cy="445532"/>
            <a:chOff x="4343400" y="5410200"/>
            <a:chExt cx="369588" cy="4455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828800" y="12954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2954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Non Dominated </a:t>
            </a:r>
            <a:r>
              <a:rPr lang="en-US" sz="4000" b="1" dirty="0"/>
              <a:t>Points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15100" y="3657600"/>
            <a:ext cx="800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loud Callout 69"/>
          <p:cNvSpPr/>
          <p:nvPr/>
        </p:nvSpPr>
        <p:spPr>
          <a:xfrm>
            <a:off x="4648200" y="1219200"/>
            <a:ext cx="4038600" cy="838200"/>
          </a:xfrm>
          <a:prstGeom prst="cloudCallout">
            <a:avLst>
              <a:gd name="adj1" fmla="val -43842"/>
              <a:gd name="adj2" fmla="val 730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does the structure formed by all the non-dominated point</a:t>
            </a:r>
            <a:r>
              <a:rPr lang="en-US" dirty="0">
                <a:solidFill>
                  <a:schemeClr val="tx1"/>
                </a:solidFill>
              </a:rPr>
              <a:t>s </a:t>
            </a:r>
            <a:r>
              <a:rPr lang="en-US" sz="1400" dirty="0">
                <a:solidFill>
                  <a:schemeClr val="tx1"/>
                </a:solidFill>
              </a:rPr>
              <a:t>look like ?</a:t>
            </a:r>
          </a:p>
        </p:txBody>
      </p:sp>
    </p:spTree>
    <p:extLst>
      <p:ext uri="{BB962C8B-B14F-4D97-AF65-F5344CB8AC3E}">
        <p14:creationId xmlns:p14="http://schemas.microsoft.com/office/powerpoint/2010/main" val="6864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Divide and Conquer </a:t>
            </a:r>
            <a:r>
              <a:rPr lang="en-US" sz="3600" b="1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 </a:t>
            </a:r>
            <a:r>
              <a:rPr lang="en-US" sz="4000" b="1" dirty="0">
                <a:solidFill>
                  <a:srgbClr val="7030A0"/>
                </a:solidFill>
              </a:rPr>
              <a:t>Divide and conquer </a:t>
            </a:r>
            <a:r>
              <a:rPr lang="en-US" sz="4000" b="1" dirty="0"/>
              <a:t>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096000"/>
            <a:ext cx="3810000" cy="688982"/>
            <a:chOff x="685800" y="5978652"/>
            <a:chExt cx="3810000" cy="688982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648200" y="6096000"/>
            <a:ext cx="3810000" cy="688982"/>
            <a:chOff x="685800" y="5978652"/>
            <a:chExt cx="3810000" cy="688982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9600" y="1512841"/>
            <a:ext cx="3798841" cy="4613322"/>
            <a:chOff x="609600" y="1512841"/>
            <a:chExt cx="3798841" cy="4613322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" y="1512841"/>
              <a:ext cx="3124200" cy="2563859"/>
              <a:chOff x="609600" y="1512841"/>
              <a:chExt cx="3124200" cy="256385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09600" y="1512841"/>
                <a:ext cx="11541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790700" y="15128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790700" y="2019300"/>
                <a:ext cx="8112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2667000" y="20462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733800" y="2579643"/>
                <a:ext cx="0" cy="149705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667000" y="2552700"/>
                <a:ext cx="990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>
              <a:off x="3733800" y="40386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15100" y="3657600"/>
                <a:ext cx="8001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6"/>
            </p:cNvCxnSpPr>
            <p:nvPr/>
          </p:nvCxnSpPr>
          <p:spPr>
            <a:xfrm>
              <a:off x="4572000" y="2781300"/>
              <a:ext cx="1371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6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 </a:t>
            </a:r>
            <a:r>
              <a:rPr lang="en-US" sz="4000" b="1" dirty="0">
                <a:solidFill>
                  <a:srgbClr val="7030A0"/>
                </a:solidFill>
              </a:rPr>
              <a:t>Divide and conquer </a:t>
            </a:r>
            <a:r>
              <a:rPr lang="en-US" sz="4000" b="1" dirty="0"/>
              <a:t>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096000"/>
            <a:ext cx="3810000" cy="688982"/>
            <a:chOff x="685800" y="5867400"/>
            <a:chExt cx="3810000" cy="688982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17826" y="4135374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648200" y="6096000"/>
            <a:ext cx="3810000" cy="688982"/>
            <a:chOff x="685800" y="5867400"/>
            <a:chExt cx="3810000" cy="688982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7826" y="4135374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15100" y="3657600"/>
                <a:ext cx="8001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6"/>
            </p:cNvCxnSpPr>
            <p:nvPr/>
          </p:nvCxnSpPr>
          <p:spPr>
            <a:xfrm>
              <a:off x="4572000" y="2781300"/>
              <a:ext cx="1371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3733800" y="2767263"/>
            <a:ext cx="838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33800" y="2732044"/>
            <a:ext cx="674641" cy="3394119"/>
            <a:chOff x="3733800" y="2732044"/>
            <a:chExt cx="674641" cy="3394119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3733800" y="40386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3733800" y="2732044"/>
              <a:ext cx="0" cy="13335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4724400" y="1219200"/>
                <a:ext cx="1638300" cy="4894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219200"/>
                <a:ext cx="1638300" cy="489466"/>
              </a:xfrm>
              <a:prstGeom prst="roundRect">
                <a:avLst/>
              </a:prstGeom>
              <a:blipFill rotWithShape="1"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ounded Rectangle 114"/>
              <p:cNvSpPr/>
              <p:nvPr/>
            </p:nvSpPr>
            <p:spPr>
              <a:xfrm>
                <a:off x="4724400" y="1981200"/>
                <a:ext cx="1638300" cy="4572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ounded 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981200"/>
                <a:ext cx="16383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ounded Rectangle 115"/>
              <p:cNvSpPr/>
              <p:nvPr/>
            </p:nvSpPr>
            <p:spPr>
              <a:xfrm>
                <a:off x="7505700" y="1600200"/>
                <a:ext cx="1638300" cy="4894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Rounded 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1600200"/>
                <a:ext cx="1638300" cy="489466"/>
              </a:xfrm>
              <a:prstGeom prst="roundRect">
                <a:avLst/>
              </a:prstGeom>
              <a:blipFill rotWithShape="1"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 Arrow 8"/>
          <p:cNvSpPr/>
          <p:nvPr/>
        </p:nvSpPr>
        <p:spPr>
          <a:xfrm rot="5400000">
            <a:off x="6705600" y="1353312"/>
            <a:ext cx="484632" cy="978408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5" grpId="0" animBg="1"/>
      <p:bldP spid="11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</a:t>
                </a:r>
                <a:r>
                  <a:rPr lang="en-US" sz="2000" b="1" dirty="0"/>
                  <a:t>non-dominated</a:t>
                </a:r>
                <a:r>
                  <a:rPr lang="en-US" sz="2000" dirty="0"/>
                  <a:t> points in a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Complete the </a:t>
                </a:r>
                <a:r>
                  <a:rPr lang="en-US" sz="2000" dirty="0" err="1"/>
                  <a:t>pseudocode</a:t>
                </a:r>
                <a:r>
                  <a:rPr lang="en-US" sz="2000" dirty="0"/>
                  <a:t> of the divide and conquer algorithm.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Extension to 3-dimensions.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Combine the two algorithms to design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9424</TotalTime>
  <Words>1921</Words>
  <Application>Microsoft Macintosh PowerPoint</Application>
  <PresentationFormat>On-screen Show (4:3)</PresentationFormat>
  <Paragraphs>482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CS345 </vt:lpstr>
      <vt:lpstr>Non-dominated Points</vt:lpstr>
      <vt:lpstr>The Non Dominated Points </vt:lpstr>
      <vt:lpstr>The Non Dominated Points </vt:lpstr>
      <vt:lpstr>The Non Dominated Points </vt:lpstr>
      <vt:lpstr>A Divide and Conquer algorithm</vt:lpstr>
      <vt:lpstr>A Divide and conquer algorithm </vt:lpstr>
      <vt:lpstr>A Divide and conquer algorithm </vt:lpstr>
      <vt:lpstr>PowerPoint Presentation</vt:lpstr>
      <vt:lpstr>An algorithm for  multiplying two polynomials</vt:lpstr>
      <vt:lpstr>Multiplying two polynomials </vt:lpstr>
      <vt:lpstr>Representation of a polynomial ? </vt:lpstr>
      <vt:lpstr>Representation of a polynomial ? </vt:lpstr>
      <vt:lpstr>Representation of a polynomial ? </vt:lpstr>
      <vt:lpstr>Questions </vt:lpstr>
      <vt:lpstr>PowerPoint Presentation</vt:lpstr>
      <vt:lpstr>Sub-problem 1</vt:lpstr>
      <vt:lpstr>Sub-problem 1</vt:lpstr>
      <vt:lpstr>Divide and Conquer approach</vt:lpstr>
      <vt:lpstr>Solving the sub-problem </vt:lpstr>
      <vt:lpstr>Complex numbers</vt:lpstr>
      <vt:lpstr>Complex numbers</vt:lpstr>
      <vt:lpstr>Complex roots of unity</vt:lpstr>
      <vt:lpstr>Complex roots of unity</vt:lpstr>
      <vt:lpstr>Complex roots of unity</vt:lpstr>
      <vt:lpstr>Solving the sub-problem </vt:lpstr>
      <vt:lpstr>PowerPoint Presentation</vt:lpstr>
      <vt:lpstr>Sub-problem 2 </vt:lpstr>
      <vt:lpstr>To test your coding skills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704</cp:revision>
  <dcterms:created xsi:type="dcterms:W3CDTF">2011-12-03T04:13:03Z</dcterms:created>
  <dcterms:modified xsi:type="dcterms:W3CDTF">2024-08-05T02:34:01Z</dcterms:modified>
</cp:coreProperties>
</file>