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74" r:id="rId2"/>
    <p:sldId id="558" r:id="rId3"/>
    <p:sldId id="546" r:id="rId4"/>
    <p:sldId id="527" r:id="rId5"/>
    <p:sldId id="560" r:id="rId6"/>
    <p:sldId id="561" r:id="rId7"/>
    <p:sldId id="499" r:id="rId8"/>
    <p:sldId id="522" r:id="rId9"/>
    <p:sldId id="519" r:id="rId10"/>
    <p:sldId id="521" r:id="rId11"/>
    <p:sldId id="504" r:id="rId12"/>
    <p:sldId id="526" r:id="rId13"/>
    <p:sldId id="552" r:id="rId14"/>
    <p:sldId id="529" r:id="rId15"/>
    <p:sldId id="553" r:id="rId16"/>
    <p:sldId id="554" r:id="rId17"/>
    <p:sldId id="565" r:id="rId18"/>
    <p:sldId id="566" r:id="rId19"/>
    <p:sldId id="576" r:id="rId20"/>
    <p:sldId id="575" r:id="rId21"/>
    <p:sldId id="567" r:id="rId22"/>
    <p:sldId id="568" r:id="rId23"/>
    <p:sldId id="569" r:id="rId24"/>
    <p:sldId id="57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7FD34-B9DA-4244-8E05-512B3F80A580}" v="27" dt="2024-10-30T04:32:09.8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CBCCA676-1742-AF4B-A9A6-C16098B6D1E4}"/>
    <pc:docChg chg="modSld">
      <pc:chgData name="Raghunath Tewari" userId="2638bdda-d406-4938-a2a6-e4e967acb772" providerId="ADAL" clId="{CBCCA676-1742-AF4B-A9A6-C16098B6D1E4}" dt="2024-10-13T12:13:49.518" v="11" actId="20577"/>
      <pc:docMkLst>
        <pc:docMk/>
      </pc:docMkLst>
      <pc:sldChg chg="modSp mod">
        <pc:chgData name="Raghunath Tewari" userId="2638bdda-d406-4938-a2a6-e4e967acb772" providerId="ADAL" clId="{CBCCA676-1742-AF4B-A9A6-C16098B6D1E4}" dt="2024-10-13T12:13:49.518" v="11" actId="20577"/>
        <pc:sldMkLst>
          <pc:docMk/>
          <pc:sldMk cId="0" sldId="274"/>
        </pc:sldMkLst>
        <pc:spChg chg="mod">
          <ac:chgData name="Raghunath Tewari" userId="2638bdda-d406-4938-a2a6-e4e967acb772" providerId="ADAL" clId="{CBCCA676-1742-AF4B-A9A6-C16098B6D1E4}" dt="2024-10-13T12:13:49.518" v="11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CBCCA676-1742-AF4B-A9A6-C16098B6D1E4}" dt="2024-10-13T12:13:44.104" v="2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7637FD34-B9DA-4244-8E05-512B3F80A580}"/>
    <pc:docChg chg="undo custSel addSld delSld modSld">
      <pc:chgData name="Raghunath Tewari" userId="2638bdda-d406-4938-a2a6-e4e967acb772" providerId="ADAL" clId="{7637FD34-B9DA-4244-8E05-512B3F80A580}" dt="2024-10-30T04:32:09.813" v="30" actId="20577"/>
      <pc:docMkLst>
        <pc:docMk/>
      </pc:docMkLst>
      <pc:sldChg chg="modSp">
        <pc:chgData name="Raghunath Tewari" userId="2638bdda-d406-4938-a2a6-e4e967acb772" providerId="ADAL" clId="{7637FD34-B9DA-4244-8E05-512B3F80A580}" dt="2024-10-30T04:30:14.324" v="8" actId="20577"/>
        <pc:sldMkLst>
          <pc:docMk/>
          <pc:sldMk cId="0" sldId="274"/>
        </pc:sldMkLst>
        <pc:spChg chg="mod">
          <ac:chgData name="Raghunath Tewari" userId="2638bdda-d406-4938-a2a6-e4e967acb772" providerId="ADAL" clId="{7637FD34-B9DA-4244-8E05-512B3F80A580}" dt="2024-10-30T04:30:14.324" v="8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7637FD34-B9DA-4244-8E05-512B3F80A580}" dt="2024-10-30T01:30:18.644" v="3" actId="20577"/>
        <pc:sldMkLst>
          <pc:docMk/>
          <pc:sldMk cId="4237641167" sldId="499"/>
        </pc:sldMkLst>
        <pc:spChg chg="mod">
          <ac:chgData name="Raghunath Tewari" userId="2638bdda-d406-4938-a2a6-e4e967acb772" providerId="ADAL" clId="{7637FD34-B9DA-4244-8E05-512B3F80A580}" dt="2024-10-30T01:30:15.253" v="2" actId="20577"/>
          <ac:spMkLst>
            <pc:docMk/>
            <pc:sldMk cId="4237641167" sldId="499"/>
            <ac:spMk id="7" creationId="{00000000-0000-0000-0000-000000000000}"/>
          </ac:spMkLst>
        </pc:spChg>
        <pc:spChg chg="mod">
          <ac:chgData name="Raghunath Tewari" userId="2638bdda-d406-4938-a2a6-e4e967acb772" providerId="ADAL" clId="{7637FD34-B9DA-4244-8E05-512B3F80A580}" dt="2024-10-30T01:30:18.644" v="3" actId="20577"/>
          <ac:spMkLst>
            <pc:docMk/>
            <pc:sldMk cId="4237641167" sldId="499"/>
            <ac:spMk id="9" creationId="{00000000-0000-0000-0000-000000000000}"/>
          </ac:spMkLst>
        </pc:spChg>
      </pc:sldChg>
      <pc:sldChg chg="modSp modAnim">
        <pc:chgData name="Raghunath Tewari" userId="2638bdda-d406-4938-a2a6-e4e967acb772" providerId="ADAL" clId="{7637FD34-B9DA-4244-8E05-512B3F80A580}" dt="2024-10-30T04:32:09.813" v="30" actId="20577"/>
        <pc:sldMkLst>
          <pc:docMk/>
          <pc:sldMk cId="293823569" sldId="561"/>
        </pc:sldMkLst>
        <pc:spChg chg="mod">
          <ac:chgData name="Raghunath Tewari" userId="2638bdda-d406-4938-a2a6-e4e967acb772" providerId="ADAL" clId="{7637FD34-B9DA-4244-8E05-512B3F80A580}" dt="2024-10-30T04:32:09.813" v="30" actId="20577"/>
          <ac:spMkLst>
            <pc:docMk/>
            <pc:sldMk cId="293823569" sldId="561"/>
            <ac:spMk id="6" creationId="{00000000-0000-0000-0000-000000000000}"/>
          </ac:spMkLst>
        </pc:spChg>
      </pc:sldChg>
      <pc:sldChg chg="delSp mod delAnim">
        <pc:chgData name="Raghunath Tewari" userId="2638bdda-d406-4938-a2a6-e4e967acb772" providerId="ADAL" clId="{7637FD34-B9DA-4244-8E05-512B3F80A580}" dt="2024-10-30T01:51:30.682" v="4" actId="478"/>
        <pc:sldMkLst>
          <pc:docMk/>
          <pc:sldMk cId="85349060" sldId="576"/>
        </pc:sldMkLst>
        <pc:spChg chg="del">
          <ac:chgData name="Raghunath Tewari" userId="2638bdda-d406-4938-a2a6-e4e967acb772" providerId="ADAL" clId="{7637FD34-B9DA-4244-8E05-512B3F80A580}" dt="2024-10-30T01:51:30.682" v="4" actId="478"/>
          <ac:spMkLst>
            <pc:docMk/>
            <pc:sldMk cId="85349060" sldId="576"/>
            <ac:spMk id="9" creationId="{00000000-0000-0000-0000-000000000000}"/>
          </ac:spMkLst>
        </pc:spChg>
      </pc:sldChg>
      <pc:sldChg chg="add del">
        <pc:chgData name="Raghunath Tewari" userId="2638bdda-d406-4938-a2a6-e4e967acb772" providerId="ADAL" clId="{7637FD34-B9DA-4244-8E05-512B3F80A580}" dt="2024-10-30T01:53:40.949" v="7" actId="2696"/>
        <pc:sldMkLst>
          <pc:docMk/>
          <pc:sldMk cId="3243909949" sldId="5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6.png"/><Relationship Id="rId3" Type="http://schemas.openxmlformats.org/officeDocument/2006/relationships/image" Target="../media/image261.png"/><Relationship Id="rId7" Type="http://schemas.openxmlformats.org/officeDocument/2006/relationships/image" Target="../media/image170.png"/><Relationship Id="rId12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2.png"/><Relationship Id="rId11" Type="http://schemas.openxmlformats.org/officeDocument/2006/relationships/image" Target="../media/image28.png"/><Relationship Id="rId5" Type="http://schemas.openxmlformats.org/officeDocument/2006/relationships/image" Target="../media/image260.png"/><Relationship Id="rId10" Type="http://schemas.openxmlformats.org/officeDocument/2006/relationships/image" Target="../media/image200.png"/><Relationship Id="rId4" Type="http://schemas.openxmlformats.org/officeDocument/2006/relationships/image" Target="../media/image27.png"/><Relationship Id="rId9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35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5.png"/><Relationship Id="rId18" Type="http://schemas.openxmlformats.org/officeDocument/2006/relationships/image" Target="../media/image42.png"/><Relationship Id="rId3" Type="http://schemas.openxmlformats.org/officeDocument/2006/relationships/image" Target="../media/image11.png"/><Relationship Id="rId21" Type="http://schemas.openxmlformats.org/officeDocument/2006/relationships/image" Target="../media/image45.png"/><Relationship Id="rId7" Type="http://schemas.openxmlformats.org/officeDocument/2006/relationships/image" Target="../media/image91.png"/><Relationship Id="rId12" Type="http://schemas.openxmlformats.org/officeDocument/2006/relationships/image" Target="../media/image14.png"/><Relationship Id="rId17" Type="http://schemas.openxmlformats.org/officeDocument/2006/relationships/image" Target="../media/image40.pn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71.pn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43.png"/><Relationship Id="rId4" Type="http://schemas.openxmlformats.org/officeDocument/2006/relationships/image" Target="../media/image64.png"/><Relationship Id="rId9" Type="http://schemas.openxmlformats.org/officeDocument/2006/relationships/image" Target="../media/image110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11.png"/><Relationship Id="rId7" Type="http://schemas.openxmlformats.org/officeDocument/2006/relationships/image" Target="../media/image3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170.png"/><Relationship Id="rId12" Type="http://schemas.openxmlformats.org/officeDocument/2006/relationships/image" Target="../media/image60.png"/><Relationship Id="rId2" Type="http://schemas.openxmlformats.org/officeDocument/2006/relationships/image" Target="../media/image13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0.png"/><Relationship Id="rId11" Type="http://schemas.openxmlformats.org/officeDocument/2006/relationships/image" Target="../media/image50.png"/><Relationship Id="rId5" Type="http://schemas.openxmlformats.org/officeDocument/2006/relationships/image" Target="../media/image150.png"/><Relationship Id="rId15" Type="http://schemas.openxmlformats.org/officeDocument/2006/relationships/image" Target="../media/image90.png"/><Relationship Id="rId10" Type="http://schemas.openxmlformats.org/officeDocument/2006/relationships/image" Target="../media/image200.png"/><Relationship Id="rId4" Type="http://schemas.openxmlformats.org/officeDocument/2006/relationships/image" Target="../media/image4.png"/><Relationship Id="rId9" Type="http://schemas.openxmlformats.org/officeDocument/2006/relationships/image" Target="../media/image190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32</a:t>
            </a:r>
            <a:endParaRPr lang="en-US" sz="2400" b="1" dirty="0">
              <a:solidFill>
                <a:srgbClr val="0070C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NP Completeness – III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Coping with </a:t>
            </a:r>
            <a:r>
              <a:rPr lang="en-US" sz="1800" b="1" dirty="0">
                <a:solidFill>
                  <a:srgbClr val="7030A0"/>
                </a:solidFill>
              </a:rPr>
              <a:t>NP-completeness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30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31" name="Title 3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Placeholder 31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VC</a:t>
                </a:r>
                <a:r>
                  <a:rPr lang="en-US" dirty="0"/>
                  <a:t>: Instance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2" name="Text Placeholder 3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2262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3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Placeholder 33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DS</a:t>
                </a:r>
                <a:r>
                  <a:rPr lang="en-US" dirty="0"/>
                  <a:t>: Instance 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4" name="Tex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4645025" y="1524000"/>
                <a:ext cx="4041775" cy="639762"/>
              </a:xfrm>
              <a:blipFill rotWithShape="1">
                <a:blip r:embed="rId4"/>
                <a:stretch>
                  <a:fillRect l="-241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3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24400" y="2328480"/>
            <a:ext cx="3962400" cy="2731532"/>
            <a:chOff x="3200400" y="2971800"/>
            <a:chExt cx="3962400" cy="2731532"/>
          </a:xfrm>
        </p:grpSpPr>
        <p:grpSp>
          <p:nvGrpSpPr>
            <p:cNvPr id="6" name="Group 5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4" name="Oval 23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Oval 26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24" idx="6"/>
                  <a:endCxn id="27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" name="Straight Connector 6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5104632" y="2590800"/>
            <a:ext cx="991367" cy="817623"/>
            <a:chOff x="3503664" y="3276600"/>
            <a:chExt cx="991367" cy="817623"/>
          </a:xfrm>
        </p:grpSpPr>
        <p:cxnSp>
          <p:nvCxnSpPr>
            <p:cNvPr id="29" name="Straight Connector 28"/>
            <p:cNvCxnSpPr>
              <a:stCxn id="30" idx="5"/>
              <a:endCxn id="15" idx="3"/>
            </p:cNvCxnSpPr>
            <p:nvPr/>
          </p:nvCxnSpPr>
          <p:spPr>
            <a:xfrm flipH="1">
              <a:off x="3503664" y="3406682"/>
              <a:ext cx="176254" cy="68754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rot="5400000">
              <a:off x="3657600" y="32766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28" idx="4"/>
              <a:endCxn id="30" idx="0"/>
            </p:cNvCxnSpPr>
            <p:nvPr/>
          </p:nvCxnSpPr>
          <p:spPr>
            <a:xfrm flipH="1" flipV="1">
              <a:off x="3810000" y="3352800"/>
              <a:ext cx="685031" cy="1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4371868">
            <a:off x="6373700" y="2636123"/>
            <a:ext cx="827336" cy="849617"/>
            <a:chOff x="3561456" y="3122244"/>
            <a:chExt cx="827336" cy="849619"/>
          </a:xfrm>
        </p:grpSpPr>
        <p:cxnSp>
          <p:nvCxnSpPr>
            <p:cNvPr id="41" name="Straight Connector 40"/>
            <p:cNvCxnSpPr>
              <a:stCxn id="42" idx="5"/>
              <a:endCxn id="28" idx="0"/>
            </p:cNvCxnSpPr>
            <p:nvPr/>
          </p:nvCxnSpPr>
          <p:spPr>
            <a:xfrm rot="17228132" flipH="1" flipV="1">
              <a:off x="3307268" y="3657045"/>
              <a:ext cx="569006" cy="6063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 rot="5400000">
              <a:off x="3682247" y="329433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24" idx="2"/>
              <a:endCxn id="42" idx="0"/>
            </p:cNvCxnSpPr>
            <p:nvPr/>
          </p:nvCxnSpPr>
          <p:spPr>
            <a:xfrm rot="17228132" flipH="1" flipV="1">
              <a:off x="3964534" y="3029765"/>
              <a:ext cx="331779" cy="51673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 rot="13009823">
            <a:off x="6899016" y="4554352"/>
            <a:ext cx="1358153" cy="752468"/>
            <a:chOff x="3272313" y="3114686"/>
            <a:chExt cx="1358153" cy="752468"/>
          </a:xfrm>
        </p:grpSpPr>
        <p:cxnSp>
          <p:nvCxnSpPr>
            <p:cNvPr id="45" name="Straight Connector 44"/>
            <p:cNvCxnSpPr>
              <a:stCxn id="46" idx="5"/>
              <a:endCxn id="8" idx="5"/>
            </p:cNvCxnSpPr>
            <p:nvPr/>
          </p:nvCxnSpPr>
          <p:spPr>
            <a:xfrm rot="8590177" flipV="1">
              <a:off x="3272313" y="3577454"/>
              <a:ext cx="623334" cy="2897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 rot="5400000">
              <a:off x="3724295" y="3289454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27" idx="7"/>
              <a:endCxn id="46" idx="0"/>
            </p:cNvCxnSpPr>
            <p:nvPr/>
          </p:nvCxnSpPr>
          <p:spPr>
            <a:xfrm rot="8590177">
              <a:off x="3903359" y="3114686"/>
              <a:ext cx="727107" cy="33105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rot="13009823">
            <a:off x="5677340" y="4565263"/>
            <a:ext cx="1052547" cy="672804"/>
            <a:chOff x="3286959" y="3219475"/>
            <a:chExt cx="1052547" cy="672804"/>
          </a:xfrm>
        </p:grpSpPr>
        <p:cxnSp>
          <p:nvCxnSpPr>
            <p:cNvPr id="52" name="Straight Connector 51"/>
            <p:cNvCxnSpPr>
              <a:stCxn id="53" idx="5"/>
              <a:endCxn id="27" idx="6"/>
            </p:cNvCxnSpPr>
            <p:nvPr/>
          </p:nvCxnSpPr>
          <p:spPr>
            <a:xfrm rot="8590177" flipV="1">
              <a:off x="3286959" y="3580492"/>
              <a:ext cx="488442" cy="31178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 rot="5400000">
              <a:off x="3610889" y="3335127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26" idx="7"/>
              <a:endCxn id="53" idx="0"/>
            </p:cNvCxnSpPr>
            <p:nvPr/>
          </p:nvCxnSpPr>
          <p:spPr>
            <a:xfrm rot="8590177">
              <a:off x="3799049" y="3219475"/>
              <a:ext cx="540457" cy="29925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 rot="10177246">
            <a:off x="6789014" y="3588256"/>
            <a:ext cx="643501" cy="1016818"/>
            <a:chOff x="3566825" y="3195917"/>
            <a:chExt cx="643501" cy="1016818"/>
          </a:xfrm>
        </p:grpSpPr>
        <p:cxnSp>
          <p:nvCxnSpPr>
            <p:cNvPr id="60" name="Straight Connector 59"/>
            <p:cNvCxnSpPr>
              <a:stCxn id="61" idx="6"/>
            </p:cNvCxnSpPr>
            <p:nvPr/>
          </p:nvCxnSpPr>
          <p:spPr>
            <a:xfrm rot="11422754" flipH="1" flipV="1">
              <a:off x="3577764" y="3501297"/>
              <a:ext cx="143450" cy="71143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rot="5400000">
              <a:off x="3566825" y="3341796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>
              <a:endCxn id="61" idx="0"/>
            </p:cNvCxnSpPr>
            <p:nvPr/>
          </p:nvCxnSpPr>
          <p:spPr>
            <a:xfrm rot="11422754" flipV="1">
              <a:off x="3739395" y="3195917"/>
              <a:ext cx="470931" cy="26668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 rot="20595790">
            <a:off x="5587111" y="3504528"/>
            <a:ext cx="1724734" cy="963769"/>
            <a:chOff x="3590711" y="3223045"/>
            <a:chExt cx="1724734" cy="963770"/>
          </a:xfrm>
        </p:grpSpPr>
        <p:cxnSp>
          <p:nvCxnSpPr>
            <p:cNvPr id="70" name="Straight Connector 69"/>
            <p:cNvCxnSpPr>
              <a:stCxn id="71" idx="5"/>
              <a:endCxn id="26" idx="1"/>
            </p:cNvCxnSpPr>
            <p:nvPr/>
          </p:nvCxnSpPr>
          <p:spPr>
            <a:xfrm rot="1004210" flipH="1">
              <a:off x="3590711" y="3254194"/>
              <a:ext cx="549894" cy="932621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>
              <a:stCxn id="24" idx="5"/>
              <a:endCxn id="71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04800" y="2286000"/>
            <a:ext cx="3962400" cy="2731532"/>
            <a:chOff x="3200400" y="2971800"/>
            <a:chExt cx="3962400" cy="2731532"/>
          </a:xfrm>
        </p:grpSpPr>
        <p:grpSp>
          <p:nvGrpSpPr>
            <p:cNvPr id="112" name="Group 111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123" name="Group 122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26" name="Group 125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30" name="Oval 129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Oval 130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Oval 132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Oval 133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27" name="Straight Connector 126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>
                  <a:stCxn id="130" idx="6"/>
                  <a:endCxn id="133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8" name="TextBox 1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2333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TextBox 1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TextBox 121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3" name="Straight Connector 112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62000" y="5401270"/>
                <a:ext cx="78455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b="1" dirty="0">
                    <a:sym typeface="Wingdings" pitchFamily="2" charset="2"/>
                  </a:rPr>
                  <a:t> 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b="1" dirty="0">
                    <a:sym typeface="Wingdings" pitchFamily="2" charset="2"/>
                  </a:rPr>
                  <a:t> </a:t>
                </a:r>
                <a:r>
                  <a:rPr lang="en-US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01270"/>
                <a:ext cx="7845546" cy="923330"/>
              </a:xfrm>
              <a:prstGeom prst="rect">
                <a:avLst/>
              </a:prstGeom>
              <a:blipFill rotWithShape="1">
                <a:blip r:embed="rId13"/>
                <a:stretch>
                  <a:fillRect l="-622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>
            <a:stCxn id="24" idx="4"/>
            <a:endCxn id="25" idx="0"/>
          </p:cNvCxnSpPr>
          <p:nvPr/>
        </p:nvCxnSpPr>
        <p:spPr>
          <a:xfrm flipH="1">
            <a:off x="5143502" y="347148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762000" y="3391420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8229600" y="4572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86600" y="3276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 rot="893714">
            <a:off x="5138423" y="2962467"/>
            <a:ext cx="2075624" cy="587118"/>
            <a:chOff x="3239821" y="3223045"/>
            <a:chExt cx="2075624" cy="587119"/>
          </a:xfrm>
        </p:grpSpPr>
        <p:cxnSp>
          <p:nvCxnSpPr>
            <p:cNvPr id="86" name="Straight Connector 85"/>
            <p:cNvCxnSpPr>
              <a:stCxn id="89" idx="5"/>
              <a:endCxn id="25" idx="1"/>
            </p:cNvCxnSpPr>
            <p:nvPr/>
          </p:nvCxnSpPr>
          <p:spPr>
            <a:xfrm rot="20706286" flipH="1">
              <a:off x="3239821" y="3486911"/>
              <a:ext cx="1083168" cy="32325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 rot="5400000">
              <a:off x="4240926" y="3223045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endCxn id="89" idx="0"/>
            </p:cNvCxnSpPr>
            <p:nvPr/>
          </p:nvCxnSpPr>
          <p:spPr>
            <a:xfrm rot="1004210" flipH="1">
              <a:off x="4394215" y="3293203"/>
              <a:ext cx="921230" cy="14168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/>
          <p:cNvSpPr/>
          <p:nvPr/>
        </p:nvSpPr>
        <p:spPr>
          <a:xfrm>
            <a:off x="767576" y="5715000"/>
            <a:ext cx="309938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10001" y="5638800"/>
            <a:ext cx="4572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3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40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7" grpId="0" animBg="1"/>
      <p:bldP spid="87" grpId="1" animBg="1"/>
      <p:bldP spid="88" grpId="0" animBg="1"/>
      <p:bldP spid="88" grpId="1" animBg="1"/>
      <p:bldP spid="91" grpId="0" animBg="1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dominated 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and the edge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,</a:t>
                </a:r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dirty="0"/>
                  <a:t>so either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</a:t>
                </a:r>
                <a:r>
                  <a:rPr lang="en-US" sz="20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dominated in this case as well </a:t>
                </a:r>
                <a:r>
                  <a:rPr lang="en-US" sz="2000" dirty="0">
                    <a:sym typeface="Wingdings" panose="05000000000000000000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267200" y="1600200"/>
                <a:ext cx="4724400" cy="4525963"/>
              </a:xfrm>
              <a:blipFill rotWithShape="1">
                <a:blip r:embed="rId3"/>
                <a:stretch>
                  <a:fillRect l="-1290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rot="1999401">
            <a:off x="2014418" y="2599790"/>
            <a:ext cx="1240508" cy="1066227"/>
            <a:chOff x="1883692" y="2972373"/>
            <a:chExt cx="1240508" cy="1066227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883692" y="2972373"/>
              <a:ext cx="1067100" cy="884055"/>
              <a:chOff x="3330723" y="3104196"/>
              <a:chExt cx="1067100" cy="884055"/>
            </a:xfrm>
          </p:grpSpPr>
          <p:cxnSp>
            <p:nvCxnSpPr>
              <p:cNvPr id="8" name="Straight Connector 7"/>
              <p:cNvCxnSpPr>
                <a:stCxn id="14" idx="5"/>
              </p:cNvCxnSpPr>
              <p:nvPr/>
            </p:nvCxnSpPr>
            <p:spPr>
              <a:xfrm rot="19600599" flipH="1">
                <a:off x="3330723" y="3516377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endCxn id="14" idx="0"/>
              </p:cNvCxnSpPr>
              <p:nvPr/>
            </p:nvCxnSpPr>
            <p:spPr>
              <a:xfrm rot="19600599" flipH="1" flipV="1">
                <a:off x="3861110" y="3104196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4" cy="457200"/>
            <a:chOff x="2362200" y="2667000"/>
            <a:chExt cx="375424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1752600" y="3212068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545553" y="2166802"/>
            <a:ext cx="375424" cy="457200"/>
            <a:chOff x="2362200" y="2667000"/>
            <a:chExt cx="375424" cy="457200"/>
          </a:xfrm>
        </p:grpSpPr>
        <p:sp>
          <p:nvSpPr>
            <p:cNvPr id="24" name="Oval 2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854936" y="2171882"/>
            <a:ext cx="1520084" cy="408186"/>
            <a:chOff x="2649241" y="2335014"/>
            <a:chExt cx="1346483" cy="408186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2649241" y="2409742"/>
              <a:ext cx="11515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3663176" y="2335014"/>
              <a:ext cx="332548" cy="408186"/>
              <a:chOff x="2362200" y="2716014"/>
              <a:chExt cx="332548" cy="408186"/>
            </a:xfrm>
          </p:grpSpPr>
          <p:sp>
            <p:nvSpPr>
              <p:cNvPr id="29" name="Oval 28"/>
              <p:cNvSpPr/>
              <p:nvPr/>
            </p:nvSpPr>
            <p:spPr>
              <a:xfrm rot="5400000">
                <a:off x="2514600" y="2716014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2754868"/>
                    <a:ext cx="33254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also has a dominating set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600200"/>
                <a:ext cx="4495800" cy="4525963"/>
              </a:xfrm>
              <a:blipFill rotWithShape="1">
                <a:blip r:embed="rId3"/>
                <a:stretch>
                  <a:fillRect l="-1355" t="-674" r="-813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be a dominating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We can assume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Now consider any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i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dominated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are done.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343400" cy="4525963"/>
              </a:xfrm>
              <a:blipFill rotWithShape="1">
                <a:blip r:embed="rId4"/>
                <a:stretch>
                  <a:fillRect l="-1545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999401">
            <a:off x="2078714" y="2567134"/>
            <a:ext cx="1067100" cy="884055"/>
            <a:chOff x="3330723" y="3104196"/>
            <a:chExt cx="1067100" cy="884055"/>
          </a:xfrm>
        </p:grpSpPr>
        <p:cxnSp>
          <p:nvCxnSpPr>
            <p:cNvPr id="8" name="Straight Connector 7"/>
            <p:cNvCxnSpPr>
              <a:stCxn id="14" idx="5"/>
            </p:cNvCxnSpPr>
            <p:nvPr/>
          </p:nvCxnSpPr>
          <p:spPr>
            <a:xfrm rot="19600599" flipH="1">
              <a:off x="3330723" y="3516377"/>
              <a:ext cx="527025" cy="4718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4" idx="0"/>
            </p:cNvCxnSpPr>
            <p:nvPr/>
          </p:nvCxnSpPr>
          <p:spPr>
            <a:xfrm rot="19600599" flipH="1" flipV="1">
              <a:off x="3861110" y="3104196"/>
              <a:ext cx="536713" cy="51452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62200" y="2667000"/>
            <a:ext cx="375423" cy="457200"/>
            <a:chOff x="2362200" y="2667000"/>
            <a:chExt cx="375423" cy="457200"/>
          </a:xfrm>
        </p:grpSpPr>
        <p:sp>
          <p:nvSpPr>
            <p:cNvPr id="14" name="Oval 13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 rot="1999401">
            <a:off x="1961990" y="3526166"/>
            <a:ext cx="1241337" cy="1026359"/>
            <a:chOff x="1882863" y="3012241"/>
            <a:chExt cx="1241337" cy="1026359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2050867" y="3308164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>
            <a:xfrm>
              <a:off x="1882863" y="3012241"/>
              <a:ext cx="1051674" cy="809434"/>
              <a:chOff x="3329894" y="3144064"/>
              <a:chExt cx="1051674" cy="809434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rot="19600599" flipH="1">
                <a:off x="3329894" y="3481624"/>
                <a:ext cx="527025" cy="471874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9600599" flipH="1" flipV="1">
                <a:off x="3844855" y="3144064"/>
                <a:ext cx="536713" cy="51452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 rot="5400000">
              <a:off x="2971800" y="3200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rot="5400000">
              <a:off x="1981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321482" y="3581400"/>
            <a:ext cx="375423" cy="457200"/>
            <a:chOff x="2362200" y="2667000"/>
            <a:chExt cx="375423" cy="457200"/>
          </a:xfrm>
        </p:grpSpPr>
        <p:sp>
          <p:nvSpPr>
            <p:cNvPr id="31" name="Oval 30"/>
            <p:cNvSpPr/>
            <p:nvPr/>
          </p:nvSpPr>
          <p:spPr>
            <a:xfrm rot="5400000">
              <a:off x="2514600" y="2667000"/>
              <a:ext cx="152400" cy="1524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7548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1711882" y="4102084"/>
            <a:ext cx="1670823" cy="445532"/>
            <a:chOff x="1752600" y="3212068"/>
            <a:chExt cx="1670823" cy="44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288268"/>
                  <a:ext cx="418704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120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2362200" y="3285296"/>
            <a:ext cx="2819400" cy="739716"/>
            <a:chOff x="2362200" y="3285296"/>
            <a:chExt cx="2819400" cy="739716"/>
          </a:xfrm>
        </p:grpSpPr>
        <p:sp>
          <p:nvSpPr>
            <p:cNvPr id="9" name="Oval 8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9" idx="7"/>
            </p:cNvCxnSpPr>
            <p:nvPr/>
          </p:nvCxnSpPr>
          <p:spPr>
            <a:xfrm flipV="1">
              <a:off x="2660912" y="3420820"/>
              <a:ext cx="2520688" cy="16050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181600" y="3285296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752600" y="2939230"/>
            <a:ext cx="1670823" cy="718370"/>
            <a:chOff x="1752600" y="2939230"/>
            <a:chExt cx="1670823" cy="718370"/>
          </a:xfrm>
        </p:grpSpPr>
        <p:grpSp>
          <p:nvGrpSpPr>
            <p:cNvPr id="22" name="Group 21"/>
            <p:cNvGrpSpPr/>
            <p:nvPr/>
          </p:nvGrpSpPr>
          <p:grpSpPr>
            <a:xfrm>
              <a:off x="1752600" y="3212068"/>
              <a:ext cx="1670823" cy="445532"/>
              <a:chOff x="1752600" y="3212068"/>
              <a:chExt cx="1670823" cy="4455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3288268"/>
                    <a:ext cx="41870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0" y="32120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Connector 37"/>
            <p:cNvCxnSpPr/>
            <p:nvPr/>
          </p:nvCxnSpPr>
          <p:spPr>
            <a:xfrm rot="1999401" flipH="1">
              <a:off x="2102809" y="2939230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rot="7399401">
              <a:off x="3138816" y="3164333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 rot="7399401">
              <a:off x="1934334" y="3193177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971800" y="3276600"/>
            <a:ext cx="2209800" cy="1219200"/>
            <a:chOff x="2362200" y="2805812"/>
            <a:chExt cx="2209800" cy="1219200"/>
          </a:xfrm>
        </p:grpSpPr>
        <p:sp>
          <p:nvSpPr>
            <p:cNvPr id="43" name="Oval 42"/>
            <p:cNvSpPr/>
            <p:nvPr/>
          </p:nvSpPr>
          <p:spPr>
            <a:xfrm>
              <a:off x="2362200" y="3505199"/>
              <a:ext cx="349963" cy="51981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3" idx="7"/>
            </p:cNvCxnSpPr>
            <p:nvPr/>
          </p:nvCxnSpPr>
          <p:spPr>
            <a:xfrm flipV="1">
              <a:off x="2660912" y="2950032"/>
              <a:ext cx="1911088" cy="63129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4572000" y="2805812"/>
              <a:ext cx="0" cy="13552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 is already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then just 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447800"/>
                <a:ext cx="2030492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2703" t="-3311" r="-420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45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More </a:t>
            </a: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>
                <a:solidFill>
                  <a:srgbClr val="7030A0"/>
                </a:solidFill>
              </a:rPr>
              <a:t>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Subgraph</a:t>
            </a:r>
            <a:r>
              <a:rPr lang="en-US" sz="3200" b="1" dirty="0">
                <a:solidFill>
                  <a:srgbClr val="7030A0"/>
                </a:solidFill>
              </a:rPr>
              <a:t> Isomorphism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isomorphic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</a:t>
                </a:r>
                <a:r>
                  <a:rPr lang="en-US" sz="2000" b="1" dirty="0" err="1"/>
                  <a:t>bijection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such that for any two vertices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if and only if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Given two graphs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</a:t>
                </a:r>
                <a:r>
                  <a:rPr lang="en-US" sz="2000" b="1" u="sng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which is </a:t>
                </a:r>
                <a:r>
                  <a:rPr lang="en-US" sz="2000" b="1" dirty="0"/>
                  <a:t>isomorphic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Show that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isomorphism problem is NP-complete.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76800" y="4572000"/>
                <a:ext cx="19295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b="1" i="1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572000"/>
                <a:ext cx="19295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4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2362200" y="1676400"/>
            <a:ext cx="1482298" cy="1600200"/>
            <a:chOff x="2362200" y="1676400"/>
            <a:chExt cx="1482298" cy="1600200"/>
          </a:xfrm>
        </p:grpSpPr>
        <p:grpSp>
          <p:nvGrpSpPr>
            <p:cNvPr id="2" name="Group 1"/>
            <p:cNvGrpSpPr/>
            <p:nvPr/>
          </p:nvGrpSpPr>
          <p:grpSpPr>
            <a:xfrm>
              <a:off x="2366174" y="1676400"/>
              <a:ext cx="380232" cy="457200"/>
              <a:chOff x="2366174" y="1676400"/>
              <a:chExt cx="380232" cy="457200"/>
            </a:xfrm>
          </p:grpSpPr>
          <p:sp>
            <p:nvSpPr>
              <p:cNvPr id="8" name="Oval 7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02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/>
            <p:cNvGrpSpPr/>
            <p:nvPr/>
          </p:nvGrpSpPr>
          <p:grpSpPr>
            <a:xfrm>
              <a:off x="2362200" y="2209800"/>
              <a:ext cx="377026" cy="457200"/>
              <a:chOff x="2366174" y="1676400"/>
              <a:chExt cx="377026" cy="457200"/>
            </a:xfrm>
          </p:grpSpPr>
          <p:sp>
            <p:nvSpPr>
              <p:cNvPr id="11" name="Oval 10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702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295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2362200" y="2819400"/>
              <a:ext cx="354584" cy="457200"/>
              <a:chOff x="2366174" y="1676400"/>
              <a:chExt cx="354584" cy="457200"/>
            </a:xfrm>
          </p:grpSpPr>
          <p:sp>
            <p:nvSpPr>
              <p:cNvPr id="14" name="Oval 13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5458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2241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3429768" y="1676400"/>
              <a:ext cx="386644" cy="457200"/>
              <a:chOff x="2366174" y="1676400"/>
              <a:chExt cx="386644" cy="457200"/>
            </a:xfrm>
          </p:grpSpPr>
          <p:sp>
            <p:nvSpPr>
              <p:cNvPr id="17" name="Oval 16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063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/>
            <p:cNvGrpSpPr/>
            <p:nvPr/>
          </p:nvGrpSpPr>
          <p:grpSpPr>
            <a:xfrm>
              <a:off x="3425794" y="2209800"/>
              <a:ext cx="375423" cy="457200"/>
              <a:chOff x="2366174" y="1676400"/>
              <a:chExt cx="375423" cy="457200"/>
            </a:xfrm>
          </p:grpSpPr>
          <p:sp>
            <p:nvSpPr>
              <p:cNvPr id="20" name="Oval 19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935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425794" y="2819400"/>
              <a:ext cx="418704" cy="457200"/>
              <a:chOff x="2366174" y="1676400"/>
              <a:chExt cx="418704" cy="457200"/>
            </a:xfrm>
          </p:grpSpPr>
          <p:sp>
            <p:nvSpPr>
              <p:cNvPr id="23" name="Oval 22"/>
              <p:cNvSpPr/>
              <p:nvPr/>
            </p:nvSpPr>
            <p:spPr>
              <a:xfrm rot="5400000">
                <a:off x="2442373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174" y="1676400"/>
                    <a:ext cx="41870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7391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/>
            <p:cNvCxnSpPr>
              <a:stCxn id="8" idx="0"/>
              <a:endCxn id="17" idx="4"/>
            </p:cNvCxnSpPr>
            <p:nvPr/>
          </p:nvCxnSpPr>
          <p:spPr>
            <a:xfrm>
              <a:off x="2594773" y="2057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0"/>
              <a:endCxn id="20" idx="4"/>
            </p:cNvCxnSpPr>
            <p:nvPr/>
          </p:nvCxnSpPr>
          <p:spPr>
            <a:xfrm>
              <a:off x="2590799" y="25908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4" idx="0"/>
              <a:endCxn id="23" idx="4"/>
            </p:cNvCxnSpPr>
            <p:nvPr/>
          </p:nvCxnSpPr>
          <p:spPr>
            <a:xfrm>
              <a:off x="2590799" y="3200400"/>
              <a:ext cx="91119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20" idx="4"/>
            </p:cNvCxnSpPr>
            <p:nvPr/>
          </p:nvCxnSpPr>
          <p:spPr>
            <a:xfrm>
              <a:off x="2594773" y="2057400"/>
              <a:ext cx="907220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23" idx="4"/>
            </p:cNvCxnSpPr>
            <p:nvPr/>
          </p:nvCxnSpPr>
          <p:spPr>
            <a:xfrm>
              <a:off x="2594773" y="2057400"/>
              <a:ext cx="907220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533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23" idx="4"/>
            </p:cNvCxnSpPr>
            <p:nvPr/>
          </p:nvCxnSpPr>
          <p:spPr>
            <a:xfrm>
              <a:off x="2594773" y="2579132"/>
              <a:ext cx="907220" cy="621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2594773" y="2579132"/>
              <a:ext cx="907220" cy="609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17" idx="4"/>
            </p:cNvCxnSpPr>
            <p:nvPr/>
          </p:nvCxnSpPr>
          <p:spPr>
            <a:xfrm flipV="1">
              <a:off x="2594773" y="2057400"/>
              <a:ext cx="911194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4880774" y="1447800"/>
            <a:ext cx="2581249" cy="2286000"/>
            <a:chOff x="1791072" y="1447800"/>
            <a:chExt cx="2581249" cy="2286000"/>
          </a:xfrm>
        </p:grpSpPr>
        <p:grpSp>
          <p:nvGrpSpPr>
            <p:cNvPr id="54" name="Group 53"/>
            <p:cNvGrpSpPr/>
            <p:nvPr/>
          </p:nvGrpSpPr>
          <p:grpSpPr>
            <a:xfrm>
              <a:off x="2168098" y="1524000"/>
              <a:ext cx="533400" cy="369332"/>
              <a:chOff x="2168098" y="1524000"/>
              <a:chExt cx="533400" cy="369332"/>
            </a:xfrm>
          </p:grpSpPr>
          <p:sp>
            <p:nvSpPr>
              <p:cNvPr id="79" name="Oval 78"/>
              <p:cNvSpPr/>
              <p:nvPr/>
            </p:nvSpPr>
            <p:spPr>
              <a:xfrm rot="5400000">
                <a:off x="2549098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8098" y="15240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/>
            <p:cNvGrpSpPr/>
            <p:nvPr/>
          </p:nvGrpSpPr>
          <p:grpSpPr>
            <a:xfrm>
              <a:off x="1791072" y="2373868"/>
              <a:ext cx="453226" cy="369332"/>
              <a:chOff x="1795046" y="1840468"/>
              <a:chExt cx="453226" cy="369332"/>
            </a:xfrm>
          </p:grpSpPr>
          <p:sp>
            <p:nvSpPr>
              <p:cNvPr id="77" name="Oval 76"/>
              <p:cNvSpPr/>
              <p:nvPr/>
            </p:nvSpPr>
            <p:spPr>
              <a:xfrm rot="5400000">
                <a:off x="2095872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5046" y="18404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2320498" y="3276600"/>
              <a:ext cx="375424" cy="457200"/>
              <a:chOff x="2324472" y="2133600"/>
              <a:chExt cx="375424" cy="457200"/>
            </a:xfrm>
          </p:grpSpPr>
          <p:sp>
            <p:nvSpPr>
              <p:cNvPr id="75" name="Oval 74"/>
              <p:cNvSpPr/>
              <p:nvPr/>
            </p:nvSpPr>
            <p:spPr>
              <a:xfrm rot="5400000">
                <a:off x="2442373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472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3610254" y="1447800"/>
              <a:ext cx="375424" cy="381000"/>
              <a:chOff x="2546660" y="1447800"/>
              <a:chExt cx="375424" cy="381000"/>
            </a:xfrm>
          </p:grpSpPr>
          <p:sp>
            <p:nvSpPr>
              <p:cNvPr id="73" name="Oval 72"/>
              <p:cNvSpPr/>
              <p:nvPr/>
            </p:nvSpPr>
            <p:spPr>
              <a:xfrm rot="5400000">
                <a:off x="2552304" y="1676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660" y="1447800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333" r="-209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3920698" y="2438400"/>
              <a:ext cx="451623" cy="369332"/>
              <a:chOff x="2861078" y="1905000"/>
              <a:chExt cx="451623" cy="369332"/>
            </a:xfrm>
          </p:grpSpPr>
          <p:sp>
            <p:nvSpPr>
              <p:cNvPr id="71" name="Oval 70"/>
              <p:cNvSpPr/>
              <p:nvPr/>
            </p:nvSpPr>
            <p:spPr>
              <a:xfrm rot="5400000">
                <a:off x="2861078" y="1981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278" y="1905000"/>
                    <a:ext cx="375423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t="-8197" r="-2131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/>
            <p:cNvGrpSpPr/>
            <p:nvPr/>
          </p:nvGrpSpPr>
          <p:grpSpPr>
            <a:xfrm>
              <a:off x="3311098" y="3276600"/>
              <a:ext cx="375424" cy="457200"/>
              <a:chOff x="2251478" y="2133600"/>
              <a:chExt cx="375424" cy="457200"/>
            </a:xfrm>
          </p:grpSpPr>
          <p:sp>
            <p:nvSpPr>
              <p:cNvPr id="69" name="Oval 68"/>
              <p:cNvSpPr/>
              <p:nvPr/>
            </p:nvSpPr>
            <p:spPr>
              <a:xfrm rot="5400000">
                <a:off x="2403878" y="2133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1478" y="2221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t="-8197" r="-193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Connector 59"/>
            <p:cNvCxnSpPr>
              <a:stCxn id="79" idx="0"/>
              <a:endCxn id="73" idx="4"/>
            </p:cNvCxnSpPr>
            <p:nvPr/>
          </p:nvCxnSpPr>
          <p:spPr>
            <a:xfrm>
              <a:off x="2701498" y="17526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7" idx="0"/>
              <a:endCxn id="71" idx="4"/>
            </p:cNvCxnSpPr>
            <p:nvPr/>
          </p:nvCxnSpPr>
          <p:spPr>
            <a:xfrm>
              <a:off x="2244298" y="2590800"/>
              <a:ext cx="1676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75" idx="0"/>
              <a:endCxn id="69" idx="4"/>
            </p:cNvCxnSpPr>
            <p:nvPr/>
          </p:nvCxnSpPr>
          <p:spPr>
            <a:xfrm>
              <a:off x="2590799" y="3352800"/>
              <a:ext cx="87269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9" idx="1"/>
              <a:endCxn id="71" idx="6"/>
            </p:cNvCxnSpPr>
            <p:nvPr/>
          </p:nvCxnSpPr>
          <p:spPr>
            <a:xfrm flipV="1">
              <a:off x="3593580" y="2667000"/>
              <a:ext cx="403318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77" idx="1"/>
              <a:endCxn id="79" idx="5"/>
            </p:cNvCxnSpPr>
            <p:nvPr/>
          </p:nvCxnSpPr>
          <p:spPr>
            <a:xfrm flipV="1">
              <a:off x="2221980" y="1806482"/>
              <a:ext cx="349436" cy="730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1" idx="2"/>
              <a:endCxn id="73" idx="7"/>
            </p:cNvCxnSpPr>
            <p:nvPr/>
          </p:nvCxnSpPr>
          <p:spPr>
            <a:xfrm flipH="1" flipV="1">
              <a:off x="3745980" y="1806482"/>
              <a:ext cx="250918" cy="708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7"/>
              <a:endCxn id="75" idx="2"/>
            </p:cNvCxnSpPr>
            <p:nvPr/>
          </p:nvCxnSpPr>
          <p:spPr>
            <a:xfrm>
              <a:off x="2221980" y="2644682"/>
              <a:ext cx="292619" cy="6319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9" idx="7"/>
              <a:endCxn id="69" idx="3"/>
            </p:cNvCxnSpPr>
            <p:nvPr/>
          </p:nvCxnSpPr>
          <p:spPr>
            <a:xfrm>
              <a:off x="2679180" y="1806482"/>
              <a:ext cx="806636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5" idx="1"/>
              <a:endCxn id="73" idx="5"/>
            </p:cNvCxnSpPr>
            <p:nvPr/>
          </p:nvCxnSpPr>
          <p:spPr>
            <a:xfrm flipV="1">
              <a:off x="2568481" y="1806482"/>
              <a:ext cx="1069735" cy="14924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381000" y="1524000"/>
            <a:ext cx="838200" cy="1905000"/>
            <a:chOff x="381000" y="1524000"/>
            <a:chExt cx="838200" cy="190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6" y="1524000"/>
                  <a:ext cx="79541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6107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840468"/>
                  <a:ext cx="792205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145268"/>
                  <a:ext cx="76976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7143" t="-9836" r="-134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450068"/>
                  <a:ext cx="801823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6870" t="-9836" r="-1374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2743200"/>
                  <a:ext cx="790601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6977" t="-9836" r="-139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𝒘</m:t>
                      </m:r>
                      <m:r>
                        <a:rPr lang="en-US" b="1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b="1" i="0" dirty="0">
                      <a:latin typeface="Cambria Math"/>
                      <a:sym typeface="Wingdings" pitchFamily="2" charset="2"/>
                    </a:rPr>
                    <a:t>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𝟔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17" y="3059668"/>
                  <a:ext cx="833883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839" t="-9836" r="-131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1" name="Rectangle 80"/>
          <p:cNvSpPr/>
          <p:nvPr/>
        </p:nvSpPr>
        <p:spPr>
          <a:xfrm>
            <a:off x="1676400" y="3733800"/>
            <a:ext cx="6400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781268" y="4191000"/>
            <a:ext cx="42959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933668" y="5257800"/>
            <a:ext cx="429593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1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3" grpId="0"/>
      <p:bldP spid="81" grpId="0" animBg="1"/>
      <p:bldP spid="82" grpId="0" animBg="1"/>
      <p:bldP spid="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Subset sum 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integers: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any </a:t>
                </a:r>
                <a:r>
                  <a:rPr lang="en-US" sz="2000" u="sng" dirty="0"/>
                  <a:t>subset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sz="2000" i="1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Showing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/>
                  <a:t>problem is in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: easy</a:t>
                </a:r>
              </a:p>
              <a:p>
                <a:pPr marL="0" indent="0">
                  <a:buNone/>
                </a:pPr>
                <a:r>
                  <a:rPr lang="en-US" sz="2000" dirty="0"/>
                  <a:t>Showing that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subset sum </a:t>
                </a:r>
                <a:r>
                  <a:rPr lang="en-US" sz="2000" dirty="0"/>
                  <a:t>problem is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-</a:t>
                </a:r>
                <a:r>
                  <a:rPr lang="en-US" sz="2000" b="1" dirty="0"/>
                  <a:t>complete 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3600" y="4038600"/>
            <a:ext cx="203145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neither </a:t>
            </a:r>
            <a:r>
              <a:rPr lang="en-US" b="1" dirty="0"/>
              <a:t>Homework</a:t>
            </a:r>
            <a:r>
              <a:rPr lang="en-US" dirty="0"/>
              <a:t> </a:t>
            </a:r>
          </a:p>
          <a:p>
            <a:r>
              <a:rPr lang="en-US" dirty="0"/>
              <a:t>nor </a:t>
            </a:r>
            <a:r>
              <a:rPr lang="en-US" b="1" dirty="0"/>
              <a:t>Exam problem</a:t>
            </a:r>
          </a:p>
        </p:txBody>
      </p:sp>
    </p:spTree>
    <p:extLst>
      <p:ext uri="{BB962C8B-B14F-4D97-AF65-F5344CB8AC3E}">
        <p14:creationId xmlns:p14="http://schemas.microsoft.com/office/powerpoint/2010/main" val="239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How to handle </a:t>
            </a:r>
            <a:br>
              <a:rPr lang="en-US" sz="3200" dirty="0"/>
            </a:br>
            <a:r>
              <a:rPr lang="en-US" sz="3200" dirty="0">
                <a:solidFill>
                  <a:srgbClr val="006C31"/>
                </a:solidFill>
              </a:rPr>
              <a:t>NP-complete </a:t>
            </a:r>
            <a:r>
              <a:rPr lang="en-US" sz="3200" dirty="0"/>
              <a:t>Problems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Approximation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Approximation algorithms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Vertex cover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vertex cover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𝑪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Dominating set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 algorithm that computes a dominating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𝒐𝒑𝒕</m:t>
                              </m:r>
                            </m:sub>
                          </m:sSub>
                        </m:den>
                      </m:f>
                      <m:r>
                        <a:rPr lang="en-US" sz="2000" b="1" i="1" dirty="0">
                          <a:latin typeface="Cambria Math"/>
                        </a:rPr>
                        <m:t>≤</m:t>
                      </m:r>
                      <m:r>
                        <a:rPr lang="en-US" sz="20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Traveling Salesman Problem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triangle inequality holds : 	  	       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triangle inequality does not hold:  </a:t>
                </a:r>
                <a:r>
                  <a:rPr lang="en-US" sz="2000" b="1" dirty="0"/>
                  <a:t>no constant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approximation ratio</a:t>
                </a:r>
                <a:r>
                  <a:rPr lang="en-US" sz="2000" dirty="0"/>
                  <a:t> </a:t>
                </a:r>
                <a:r>
                  <a:rPr lang="en-US" sz="2000" b="1" dirty="0"/>
                  <a:t>is possible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5105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54864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VERTEX Cover </a:t>
            </a:r>
            <a:r>
              <a:rPr lang="en-US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algorithm </a:t>
                </a:r>
                <a:endParaRPr lang="en-US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-approximate solution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algorithm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Let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be any edge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every edge incident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every edge incident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The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always a vertex cover of the given graph.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Prove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𝑪</m:t>
                        </m:r>
                      </m:num>
                      <m:den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𝒐𝒑𝒕</m:t>
                            </m:r>
                          </m:sub>
                        </m:sSub>
                      </m:den>
                    </m:f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741" t="-727" b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124200"/>
            <a:ext cx="37338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4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7" grpId="1" animBg="1"/>
      <p:bldP spid="7" grpId="2" uiExpand="1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6C31"/>
                </a:solidFill>
              </a:rPr>
              <a:t>NP Complete </a:t>
            </a:r>
            <a:r>
              <a:rPr lang="en-US" sz="3600" b="1" dirty="0">
                <a:solidFill>
                  <a:srgbClr val="7030A0"/>
                </a:solidFill>
              </a:rPr>
              <a:t>problems</a:t>
            </a:r>
            <a:endParaRPr lang="en-US" sz="3600" b="1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any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dirty="0"/>
              <a:t>-complete problem is solved in polynomial time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6C31"/>
                </a:solidFill>
              </a:rPr>
              <a:t>P</a:t>
            </a:r>
            <a:r>
              <a:rPr lang="en-US" sz="2000" b="1" dirty="0"/>
              <a:t> = </a:t>
            </a:r>
            <a:r>
              <a:rPr lang="en-US" sz="2000" b="1" dirty="0">
                <a:solidFill>
                  <a:srgbClr val="006C31"/>
                </a:solidFill>
              </a:rPr>
              <a:t>NP</a:t>
            </a:r>
            <a:r>
              <a:rPr lang="en-US" sz="2000" b="1" dirty="0"/>
              <a:t> </a:t>
            </a: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33600" y="2514600"/>
            <a:ext cx="5260982" cy="2895600"/>
            <a:chOff x="2133600" y="2514600"/>
            <a:chExt cx="5260982" cy="2895600"/>
          </a:xfrm>
        </p:grpSpPr>
        <p:sp>
          <p:nvSpPr>
            <p:cNvPr id="4" name="Oval 3"/>
            <p:cNvSpPr/>
            <p:nvPr/>
          </p:nvSpPr>
          <p:spPr>
            <a:xfrm>
              <a:off x="2133600" y="2514600"/>
              <a:ext cx="4724400" cy="2895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34200" y="3657600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NP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838220" y="1840468"/>
            <a:ext cx="171553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Is </a:t>
            </a:r>
            <a:r>
              <a:rPr lang="en-US" sz="2800" b="1" dirty="0">
                <a:solidFill>
                  <a:srgbClr val="006C31"/>
                </a:solidFill>
              </a:rPr>
              <a:t>P</a:t>
            </a:r>
            <a:r>
              <a:rPr lang="en-US" sz="2800" b="1" dirty="0"/>
              <a:t> = </a:t>
            </a:r>
            <a:r>
              <a:rPr lang="en-US" sz="2800" b="1" dirty="0">
                <a:solidFill>
                  <a:srgbClr val="006C31"/>
                </a:solidFill>
              </a:rPr>
              <a:t>NP</a:t>
            </a:r>
            <a:r>
              <a:rPr lang="en-US" sz="2800" b="1" dirty="0"/>
              <a:t> 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514600" y="3048000"/>
            <a:ext cx="1600200" cy="1600200"/>
            <a:chOff x="2514600" y="3048000"/>
            <a:chExt cx="1600200" cy="1600200"/>
          </a:xfrm>
        </p:grpSpPr>
        <p:sp>
          <p:nvSpPr>
            <p:cNvPr id="10" name="Oval 9"/>
            <p:cNvSpPr/>
            <p:nvPr/>
          </p:nvSpPr>
          <p:spPr>
            <a:xfrm>
              <a:off x="2514600" y="3048000"/>
              <a:ext cx="1600200" cy="12192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0800" y="4278868"/>
              <a:ext cx="142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NP</a:t>
              </a:r>
              <a:r>
                <a:rPr lang="en-US" b="1" dirty="0"/>
                <a:t>-complete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648200" y="3429000"/>
            <a:ext cx="1908298" cy="1219200"/>
            <a:chOff x="4191000" y="3505200"/>
            <a:chExt cx="1908298" cy="1219200"/>
          </a:xfrm>
        </p:grpSpPr>
        <p:sp>
          <p:nvSpPr>
            <p:cNvPr id="5" name="Oval 4"/>
            <p:cNvSpPr/>
            <p:nvPr/>
          </p:nvSpPr>
          <p:spPr>
            <a:xfrm>
              <a:off x="4191000" y="3505200"/>
              <a:ext cx="1600200" cy="12192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1200" y="38216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6C3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49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6764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Set Cover </a:t>
            </a:r>
            <a:r>
              <a:rPr lang="en-US" dirty="0"/>
              <a:t>Problem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9" name="Rectangle 38"/>
          <p:cNvSpPr/>
          <p:nvPr/>
        </p:nvSpPr>
        <p:spPr>
          <a:xfrm>
            <a:off x="2819400" y="19050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362200" y="2286000"/>
            <a:ext cx="617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8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 uiExpand="1" animBg="1"/>
      <p:bldP spid="34" grpId="0" uiExpand="1" animBg="1"/>
      <p:bldP spid="35" grpId="0" uiExpand="1" animBg="1"/>
      <p:bldP spid="36" grpId="0" uiExpand="1" animBg="1"/>
      <p:bldP spid="37" grpId="0" uiExpand="1" animBg="1"/>
      <p:bldP spid="38" grpId="0" uiExpand="1" animBg="1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5838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Does there exist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subsets that can </a:t>
                </a:r>
                <a:r>
                  <a:rPr lang="en-US" sz="2000" b="1" u="sng" dirty="0"/>
                  <a:t>cover</a:t>
                </a:r>
                <a:r>
                  <a:rPr lang="en-US" sz="2000" dirty="0"/>
                  <a:t> all elements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Oval 2"/>
          <p:cNvSpPr/>
          <p:nvPr/>
        </p:nvSpPr>
        <p:spPr>
          <a:xfrm rot="19330923">
            <a:off x="2356970" y="3423655"/>
            <a:ext cx="3643220" cy="22487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rot="1026124">
            <a:off x="3922054" y="3382825"/>
            <a:ext cx="3047957" cy="1679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rot="21235298">
            <a:off x="3984278" y="4504598"/>
            <a:ext cx="3232845" cy="2024097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 rot="21235298">
            <a:off x="2274795" y="4656541"/>
            <a:ext cx="2418995" cy="163609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235298">
            <a:off x="5158055" y="5160290"/>
            <a:ext cx="2251481" cy="12162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 rot="19899095">
            <a:off x="2545076" y="4164215"/>
            <a:ext cx="2282011" cy="841799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2801855" y="3760773"/>
            <a:ext cx="3979945" cy="2426732"/>
            <a:chOff x="1828800" y="3135868"/>
            <a:chExt cx="3979945" cy="2426732"/>
          </a:xfrm>
        </p:grpSpPr>
        <p:grpSp>
          <p:nvGrpSpPr>
            <p:cNvPr id="2" name="Group 1"/>
            <p:cNvGrpSpPr/>
            <p:nvPr/>
          </p:nvGrpSpPr>
          <p:grpSpPr>
            <a:xfrm>
              <a:off x="2344655" y="4709095"/>
              <a:ext cx="474745" cy="521732"/>
              <a:chOff x="1676400" y="2346895"/>
              <a:chExt cx="474745" cy="521732"/>
            </a:xfrm>
          </p:grpSpPr>
          <p:sp>
            <p:nvSpPr>
              <p:cNvPr id="7" name="Oval 6"/>
              <p:cNvSpPr/>
              <p:nvPr/>
            </p:nvSpPr>
            <p:spPr>
              <a:xfrm rot="5400000">
                <a:off x="1828800" y="2716227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346895"/>
                    <a:ext cx="47474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79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1828800" y="4050268"/>
              <a:ext cx="474745" cy="521732"/>
              <a:chOff x="1676400" y="2678668"/>
              <a:chExt cx="474745" cy="521732"/>
            </a:xfrm>
          </p:grpSpPr>
          <p:sp>
            <p:nvSpPr>
              <p:cNvPr id="10" name="Oval 9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030455" y="3200400"/>
              <a:ext cx="474745" cy="521732"/>
              <a:chOff x="1676400" y="2678668"/>
              <a:chExt cx="474745" cy="521732"/>
            </a:xfrm>
          </p:grpSpPr>
          <p:sp>
            <p:nvSpPr>
              <p:cNvPr id="13" name="Oval 12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1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182855" y="4431268"/>
              <a:ext cx="474745" cy="521732"/>
              <a:chOff x="1676400" y="2678668"/>
              <a:chExt cx="474745" cy="521732"/>
            </a:xfrm>
          </p:grpSpPr>
          <p:sp>
            <p:nvSpPr>
              <p:cNvPr id="16" name="Oval 15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4056145" y="3821668"/>
              <a:ext cx="474745" cy="521732"/>
              <a:chOff x="1465345" y="2678668"/>
              <a:chExt cx="474745" cy="521732"/>
            </a:xfrm>
          </p:grpSpPr>
          <p:sp>
            <p:nvSpPr>
              <p:cNvPr id="19" name="Oval 18"/>
              <p:cNvSpPr/>
              <p:nvPr/>
            </p:nvSpPr>
            <p:spPr>
              <a:xfrm rot="5400000">
                <a:off x="1617745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5345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4284745" y="3135868"/>
              <a:ext cx="474745" cy="521732"/>
              <a:chOff x="644690" y="2678668"/>
              <a:chExt cx="474745" cy="521732"/>
            </a:xfrm>
          </p:grpSpPr>
          <p:sp>
            <p:nvSpPr>
              <p:cNvPr id="22" name="Oval 21"/>
              <p:cNvSpPr/>
              <p:nvPr/>
            </p:nvSpPr>
            <p:spPr>
              <a:xfrm rot="5400000">
                <a:off x="79709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69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>
              <a:off x="5334000" y="5040868"/>
              <a:ext cx="474745" cy="521732"/>
              <a:chOff x="1676400" y="2678668"/>
              <a:chExt cx="474745" cy="521732"/>
            </a:xfrm>
          </p:grpSpPr>
          <p:sp>
            <p:nvSpPr>
              <p:cNvPr id="25" name="Oval 24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267200" y="4736068"/>
              <a:ext cx="474745" cy="521732"/>
              <a:chOff x="1676400" y="2678668"/>
              <a:chExt cx="474745" cy="521732"/>
            </a:xfrm>
          </p:grpSpPr>
          <p:sp>
            <p:nvSpPr>
              <p:cNvPr id="28" name="Oval 27"/>
              <p:cNvSpPr/>
              <p:nvPr/>
            </p:nvSpPr>
            <p:spPr>
              <a:xfrm rot="5400000">
                <a:off x="18288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6400" y="2678668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/>
            <p:cNvGrpSpPr/>
            <p:nvPr/>
          </p:nvGrpSpPr>
          <p:grpSpPr>
            <a:xfrm>
              <a:off x="5046745" y="4431268"/>
              <a:ext cx="474745" cy="521732"/>
              <a:chOff x="1482890" y="2918936"/>
              <a:chExt cx="474745" cy="521732"/>
            </a:xfrm>
          </p:grpSpPr>
          <p:sp>
            <p:nvSpPr>
              <p:cNvPr id="31" name="Oval 30"/>
              <p:cNvSpPr/>
              <p:nvPr/>
            </p:nvSpPr>
            <p:spPr>
              <a:xfrm rot="5400000">
                <a:off x="1635290" y="32882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2890" y="2918936"/>
                    <a:ext cx="47474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818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73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Set Cover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Optimization version</a:t>
                </a:r>
                <a:r>
                  <a:rPr lang="en-US" sz="2000" dirty="0"/>
                  <a:t>: Compute </a:t>
                </a:r>
                <a:r>
                  <a:rPr lang="en-US" sz="2000" u="sng" dirty="0"/>
                  <a:t>least number of sets</a:t>
                </a:r>
                <a:r>
                  <a:rPr lang="en-US" sz="2000" dirty="0"/>
                  <a:t> that can </a:t>
                </a:r>
                <a:r>
                  <a:rPr lang="en-US" sz="2000" b="1" dirty="0"/>
                  <a:t>cover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Decision version</a:t>
                </a:r>
                <a:r>
                  <a:rPr lang="en-US" sz="2000" dirty="0"/>
                  <a:t>: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NP</a:t>
                </a:r>
                <a:r>
                  <a:rPr lang="en-US" sz="2000" dirty="0"/>
                  <a:t>-complete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Approximation algorithm </a:t>
                </a:r>
                <a:r>
                  <a:rPr lang="en-US" sz="2000" dirty="0"/>
                  <a:t>for the </a:t>
                </a:r>
                <a:r>
                  <a:rPr lang="en-US" sz="2000" u="sng" dirty="0"/>
                  <a:t>optimization version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&lt;&gt; empty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Pick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such that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is maximum;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Remove all elements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∩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;</a:t>
                </a:r>
                <a:endParaRPr lang="en-US" sz="28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all subsets </a:t>
                </a:r>
                <a:r>
                  <a:rPr lang="en-US" sz="2000" u="sng" dirty="0"/>
                  <a:t>picked</a:t>
                </a:r>
                <a:r>
                  <a:rPr lang="en-US" sz="2000" dirty="0"/>
                  <a:t> in the while loop.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09800" y="4038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29000" y="4419600"/>
            <a:ext cx="5181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6861" y="2297668"/>
            <a:ext cx="121853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</a:t>
            </a:r>
          </a:p>
        </p:txBody>
      </p:sp>
      <p:sp>
        <p:nvSpPr>
          <p:cNvPr id="9" name="Down Ribbon 8"/>
          <p:cNvSpPr/>
          <p:nvPr/>
        </p:nvSpPr>
        <p:spPr>
          <a:xfrm>
            <a:off x="5486400" y="5332476"/>
            <a:ext cx="3276600" cy="1222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Think simple.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Follow your intuition</a:t>
            </a:r>
          </a:p>
        </p:txBody>
      </p:sp>
    </p:spTree>
    <p:extLst>
      <p:ext uri="{BB962C8B-B14F-4D97-AF65-F5344CB8AC3E}">
        <p14:creationId xmlns:p14="http://schemas.microsoft.com/office/powerpoint/2010/main" val="38010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9" grpId="1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>
          <a:xfrm>
            <a:off x="2438400" y="3352800"/>
            <a:ext cx="4724400" cy="28956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Showing a problem to be </a:t>
            </a:r>
            <a:r>
              <a:rPr lang="en-US" sz="3200" b="1" dirty="0">
                <a:solidFill>
                  <a:srgbClr val="006C31"/>
                </a:solidFill>
              </a:rPr>
              <a:t>NP</a:t>
            </a:r>
            <a:r>
              <a:rPr lang="en-US" sz="3200" b="1" dirty="0"/>
              <a:t>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 problem which we wish to show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-complete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l-GR" sz="2000" dirty="0"/>
                  <a:t>ϵ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Pick a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which is already known to be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NP</a:t>
                </a:r>
                <a:r>
                  <a:rPr lang="en-US" sz="2000" dirty="0"/>
                  <a:t>-complete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Show that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086100" y="3657600"/>
            <a:ext cx="3543300" cy="2069945"/>
            <a:chOff x="2514600" y="2514600"/>
            <a:chExt cx="3543300" cy="2069945"/>
          </a:xfrm>
        </p:grpSpPr>
        <p:sp>
          <p:nvSpPr>
            <p:cNvPr id="6" name="Oval 5"/>
            <p:cNvSpPr/>
            <p:nvPr/>
          </p:nvSpPr>
          <p:spPr>
            <a:xfrm>
              <a:off x="3048000" y="2895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636691" y="2514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14600" y="3795596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29465" y="43434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95900" y="299735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181600" y="4173344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43600" y="371475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648200" y="262936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229100" y="4470245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962400" y="3429000"/>
              <a:ext cx="114300" cy="1143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628900" y="2628900"/>
              <a:ext cx="3314700" cy="1841345"/>
              <a:chOff x="2628900" y="2628900"/>
              <a:chExt cx="3314700" cy="1841345"/>
            </a:xfrm>
          </p:grpSpPr>
          <p:cxnSp>
            <p:nvCxnSpPr>
              <p:cNvPr id="18" name="Straight Arrow Connector 17"/>
              <p:cNvCxnSpPr>
                <a:stCxn id="7" idx="4"/>
                <a:endCxn id="15" idx="1"/>
              </p:cNvCxnSpPr>
              <p:nvPr/>
            </p:nvCxnSpPr>
            <p:spPr>
              <a:xfrm>
                <a:off x="3693841" y="2628900"/>
                <a:ext cx="285298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3" idx="3"/>
                <a:endCxn id="15" idx="7"/>
              </p:cNvCxnSpPr>
              <p:nvPr/>
            </p:nvCxnSpPr>
            <p:spPr>
              <a:xfrm flipH="1">
                <a:off x="4059961" y="2726926"/>
                <a:ext cx="604978" cy="718813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3"/>
                <a:endCxn id="15" idx="5"/>
              </p:cNvCxnSpPr>
              <p:nvPr/>
            </p:nvCxnSpPr>
            <p:spPr>
              <a:xfrm flipH="1">
                <a:off x="4059961" y="3094916"/>
                <a:ext cx="1252678" cy="4316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2" idx="2"/>
              </p:cNvCxnSpPr>
              <p:nvPr/>
            </p:nvCxnSpPr>
            <p:spPr>
              <a:xfrm flipH="1" flipV="1">
                <a:off x="4076700" y="3543300"/>
                <a:ext cx="1866900" cy="2286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4" idx="0"/>
              </p:cNvCxnSpPr>
              <p:nvPr/>
            </p:nvCxnSpPr>
            <p:spPr>
              <a:xfrm flipH="1" flipV="1">
                <a:off x="4019550" y="3543300"/>
                <a:ext cx="266700" cy="92694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1" idx="2"/>
              </p:cNvCxnSpPr>
              <p:nvPr/>
            </p:nvCxnSpPr>
            <p:spPr>
              <a:xfrm flipH="1" flipV="1">
                <a:off x="4076700" y="3543300"/>
                <a:ext cx="1104900" cy="687194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0"/>
                <a:endCxn id="15" idx="3"/>
              </p:cNvCxnSpPr>
              <p:nvPr/>
            </p:nvCxnSpPr>
            <p:spPr>
              <a:xfrm flipV="1">
                <a:off x="3486615" y="3526561"/>
                <a:ext cx="492524" cy="816839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6" idx="6"/>
                <a:endCxn id="15" idx="2"/>
              </p:cNvCxnSpPr>
              <p:nvPr/>
            </p:nvCxnSpPr>
            <p:spPr>
              <a:xfrm>
                <a:off x="3162300" y="2952750"/>
                <a:ext cx="800100" cy="533400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8" idx="6"/>
                <a:endCxn id="15" idx="3"/>
              </p:cNvCxnSpPr>
              <p:nvPr/>
            </p:nvCxnSpPr>
            <p:spPr>
              <a:xfrm flipV="1">
                <a:off x="2628900" y="3526561"/>
                <a:ext cx="1350239" cy="326185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𝑨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3516868"/>
                  <a:ext cx="38985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/>
          <p:nvPr/>
        </p:nvCxnSpPr>
        <p:spPr>
          <a:xfrm>
            <a:off x="4648200" y="4686300"/>
            <a:ext cx="452578" cy="52109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5029200" y="5181600"/>
            <a:ext cx="397866" cy="381000"/>
            <a:chOff x="4648200" y="5181600"/>
            <a:chExt cx="397866" cy="381000"/>
          </a:xfrm>
        </p:grpSpPr>
        <p:sp>
          <p:nvSpPr>
            <p:cNvPr id="36" name="Oval 35"/>
            <p:cNvSpPr/>
            <p:nvPr/>
          </p:nvSpPr>
          <p:spPr>
            <a:xfrm>
              <a:off x="4648200" y="5181600"/>
              <a:ext cx="114300" cy="1143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𝑿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5193268"/>
                  <a:ext cx="39786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7388218" y="44312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870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" grpId="0"/>
      <p:bldP spid="3" grpId="0" uiExpand="1" build="p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Showing</a:t>
            </a:r>
            <a:r>
              <a:rPr lang="en-US" sz="2800" b="1" dirty="0">
                <a:solidFill>
                  <a:srgbClr val="C00000"/>
                </a:solidFill>
              </a:rPr>
              <a:t> Dominating Set </a:t>
            </a:r>
            <a:r>
              <a:rPr lang="en-US" sz="2800" b="1" dirty="0">
                <a:solidFill>
                  <a:schemeClr val="tx1"/>
                </a:solidFill>
              </a:rPr>
              <a:t>to be </a:t>
            </a:r>
            <a:r>
              <a:rPr lang="en-US" sz="2800" b="1" dirty="0">
                <a:solidFill>
                  <a:srgbClr val="006C31"/>
                </a:solidFill>
              </a:rPr>
              <a:t>NP</a:t>
            </a:r>
            <a:r>
              <a:rPr lang="en-US" sz="2800" b="1" dirty="0">
                <a:solidFill>
                  <a:schemeClr val="tx1"/>
                </a:solidFill>
              </a:rPr>
              <a:t>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8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Dominating  Set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dominating 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dominating set of 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886200" y="5029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Ribbon 35"/>
          <p:cNvSpPr/>
          <p:nvPr/>
        </p:nvSpPr>
        <p:spPr>
          <a:xfrm>
            <a:off x="6052706" y="2057400"/>
            <a:ext cx="2557893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smallest dominating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96200" y="29718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Down Ribbon 46"/>
          <p:cNvSpPr/>
          <p:nvPr/>
        </p:nvSpPr>
        <p:spPr>
          <a:xfrm>
            <a:off x="6248400" y="2057400"/>
            <a:ext cx="2362200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smallest dominating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729039" y="29718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667000" y="2895600"/>
            <a:ext cx="4648200" cy="2731532"/>
            <a:chOff x="2667000" y="2895600"/>
            <a:chExt cx="4648200" cy="2731532"/>
          </a:xfrm>
        </p:grpSpPr>
        <p:grpSp>
          <p:nvGrpSpPr>
            <p:cNvPr id="51" name="Group 50"/>
            <p:cNvGrpSpPr/>
            <p:nvPr/>
          </p:nvGrpSpPr>
          <p:grpSpPr>
            <a:xfrm>
              <a:off x="3352800" y="2895600"/>
              <a:ext cx="3962400" cy="2731532"/>
              <a:chOff x="3200400" y="2971800"/>
              <a:chExt cx="3962400" cy="2731532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3467102" y="3276600"/>
                  <a:ext cx="2324098" cy="2133602"/>
                  <a:chOff x="3467102" y="3276600"/>
                  <a:chExt cx="2324098" cy="2133602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3467102" y="3276600"/>
                    <a:ext cx="2324098" cy="2133602"/>
                    <a:chOff x="1028702" y="3581400"/>
                    <a:chExt cx="2324098" cy="2133602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 rot="5400000">
                      <a:off x="1123950" y="3486152"/>
                      <a:ext cx="2133602" cy="2324098"/>
                      <a:chOff x="1485897" y="3162302"/>
                      <a:chExt cx="2133602" cy="2324098"/>
                    </a:xfrm>
                  </p:grpSpPr>
                  <p:sp>
                    <p:nvSpPr>
                      <p:cNvPr id="15" name="Oval 14"/>
                      <p:cNvSpPr/>
                      <p:nvPr/>
                    </p:nvSpPr>
                    <p:spPr>
                      <a:xfrm>
                        <a:off x="2247897" y="3162302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" name="Oval 15"/>
                      <p:cNvSpPr/>
                      <p:nvPr/>
                    </p:nvSpPr>
                    <p:spPr>
                      <a:xfrm>
                        <a:off x="2247897" y="5334000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Oval 16"/>
                      <p:cNvSpPr/>
                      <p:nvPr/>
                    </p:nvSpPr>
                    <p:spPr>
                      <a:xfrm>
                        <a:off x="3467099" y="48387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3467099" y="36195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485897" y="4229103"/>
                        <a:ext cx="152400" cy="152400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1" name="Straight Connector 10"/>
                    <p:cNvCxnSpPr/>
                    <p:nvPr/>
                  </p:nvCxnSpPr>
                  <p:spPr>
                    <a:xfrm flipH="1">
                      <a:off x="1158784" y="3711482"/>
                      <a:ext cx="997133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 flipH="1" flipV="1">
                      <a:off x="2263681" y="3711482"/>
                      <a:ext cx="959037" cy="65423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 flipH="1">
                      <a:off x="1654081" y="5692684"/>
                      <a:ext cx="1111436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3" name="Straight Connector 32"/>
                  <p:cNvCxnSpPr/>
                  <p:nvPr/>
                </p:nvCxnSpPr>
                <p:spPr>
                  <a:xfrm flipH="1">
                    <a:off x="4092481" y="4168682"/>
                    <a:ext cx="1568637" cy="11114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>
                    <a:stCxn id="15" idx="6"/>
                    <a:endCxn id="18" idx="1"/>
                  </p:cNvCxnSpPr>
                  <p:nvPr/>
                </p:nvCxnSpPr>
                <p:spPr>
                  <a:xfrm flipH="1">
                    <a:off x="5311681" y="4191000"/>
                    <a:ext cx="403319" cy="108912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/>
                <p:cNvGrpSpPr/>
                <p:nvPr/>
              </p:nvGrpSpPr>
              <p:grpSpPr>
                <a:xfrm>
                  <a:off x="3200400" y="2971800"/>
                  <a:ext cx="2885214" cy="2731532"/>
                  <a:chOff x="3200400" y="2971800"/>
                  <a:chExt cx="2885214" cy="273153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TextBox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15000" y="3897868"/>
                        <a:ext cx="370614" cy="369332"/>
                      </a:xfrm>
                      <a:prstGeom prst="rect">
                        <a:avLst/>
                      </a:prstGeom>
                      <a:blipFill rotWithShape="1">
                        <a:blip r:embed="rId3"/>
                        <a:stretch>
                          <a:fillRect t="-8197" r="-23333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/>
                      <p:cNvSpPr txBox="1"/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10976" y="5334000"/>
                        <a:ext cx="375424" cy="369332"/>
                      </a:xfrm>
                      <a:prstGeom prst="rect">
                        <a:avLst/>
                      </a:prstGeom>
                      <a:blipFill rotWithShape="1">
                        <a:blip r:embed="rId4"/>
                        <a:stretch>
                          <a:fillRect t="-8333" r="-20968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𝒛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63176" y="5181600"/>
                        <a:ext cx="356187" cy="369332"/>
                      </a:xfrm>
                      <a:prstGeom prst="rect">
                        <a:avLst/>
                      </a:prstGeom>
                      <a:blipFill rotWithShape="1">
                        <a:blip r:embed="rId5"/>
                        <a:stretch>
                          <a:fillRect t="-8333" r="-22414" b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0400" y="3897868"/>
                        <a:ext cx="380232" cy="369332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t="-8197" r="-2096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5800" y="2971800"/>
                        <a:ext cx="377026" cy="369332"/>
                      </a:xfrm>
                      <a:prstGeom prst="rect">
                        <a:avLst/>
                      </a:prstGeom>
                      <a:blipFill rotWithShape="1">
                        <a:blip r:embed="rId7"/>
                        <a:stretch>
                          <a:fillRect t="-8197" r="-22951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Connector 45"/>
              <p:cNvCxnSpPr/>
              <p:nvPr/>
            </p:nvCxnSpPr>
            <p:spPr>
              <a:xfrm flipH="1">
                <a:off x="5333999" y="5387884"/>
                <a:ext cx="1447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 rot="5400000">
                <a:off x="6776223" y="53340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9054" y="5193268"/>
                    <a:ext cx="333746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54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2" name="Straight Connector 51"/>
            <p:cNvCxnSpPr>
              <a:stCxn id="15" idx="4"/>
              <a:endCxn id="16" idx="7"/>
            </p:cNvCxnSpPr>
            <p:nvPr/>
          </p:nvCxnSpPr>
          <p:spPr>
            <a:xfrm flipH="1">
              <a:off x="3749584" y="4038600"/>
              <a:ext cx="2041616" cy="538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 rot="5400000">
              <a:off x="2667000" y="5257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/>
          <p:cNvSpPr/>
          <p:nvPr/>
        </p:nvSpPr>
        <p:spPr>
          <a:xfrm>
            <a:off x="2514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819400" y="5562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62200" y="59436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657600" y="12192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362200" y="2286000"/>
            <a:ext cx="4648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9" grpId="0" animBg="1"/>
      <p:bldP spid="29" grpId="1" animBg="1"/>
      <p:bldP spid="31" grpId="0" animBg="1"/>
      <p:bldP spid="31" grpId="1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8" grpId="0" animBg="1"/>
      <p:bldP spid="55" grpId="0" animBg="1"/>
      <p:bldP spid="53" grpId="0" animBg="1"/>
      <p:bldP spid="56" grpId="0" animBg="1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Dominating  Set</a:t>
            </a:r>
            <a:br>
              <a:rPr lang="en-US" sz="3200" b="1" dirty="0">
                <a:solidFill>
                  <a:srgbClr val="C00000"/>
                </a:solidFill>
              </a:rPr>
            </a:b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= {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 words,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the set consisting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all neighbors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/>
                  <a:t>be a </a:t>
                </a:r>
                <a:r>
                  <a:rPr lang="en-US" sz="2000" dirty="0"/>
                  <a:t>dominating 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Does there exist a dominating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Efficient Verifier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),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Behavior</a:t>
                </a:r>
                <a:r>
                  <a:rPr lang="en-US" sz="2000" dirty="0"/>
                  <a:t>: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It</a:t>
                </a:r>
                <a:r>
                  <a:rPr lang="en-US" sz="2000" b="1" dirty="0"/>
                  <a:t> </a:t>
                </a:r>
                <a:r>
                  <a:rPr lang="en-US" sz="2000" dirty="0"/>
                  <a:t>checks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|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each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  whether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∩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algorithm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time.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62000"/>
                <a:ext cx="8229600" cy="5791200"/>
              </a:xfrm>
              <a:blipFill>
                <a:blip r:embed="rId2"/>
                <a:stretch>
                  <a:fillRect l="-772" t="-658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524000"/>
            <a:ext cx="800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4419600"/>
            <a:ext cx="8001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19700" y="6248400"/>
                <a:ext cx="2535759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</a:t>
                </a:r>
                <a:r>
                  <a:rPr lang="en-US" b="1" dirty="0">
                    <a:solidFill>
                      <a:srgbClr val="C00000"/>
                    </a:solidFill>
                  </a:rPr>
                  <a:t> Dominating  Set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NP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6248400"/>
                <a:ext cx="253575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75" t="-7937" r="-311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743200" y="57912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>
                <a:blip r:embed="rId3"/>
                <a:stretch>
                  <a:fillRect l="-1780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DS</a:t>
            </a:r>
            <a:r>
              <a:rPr lang="en-US" dirty="0"/>
              <a:t>: Dominating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>
                <a:blip r:embed="rId4"/>
                <a:stretch>
                  <a:fillRect l="-1458" t="-962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64468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4676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5400000">
            <a:off x="1524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0292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5400000">
            <a:off x="5181600" y="5638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29" idx="4"/>
            <a:endCxn id="30" idx="0"/>
          </p:cNvCxnSpPr>
          <p:nvPr/>
        </p:nvCxnSpPr>
        <p:spPr>
          <a:xfrm flipH="1">
            <a:off x="495302" y="4507468"/>
            <a:ext cx="20192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3" idx="4"/>
          </p:cNvCxnSpPr>
          <p:nvPr/>
        </p:nvCxnSpPr>
        <p:spPr>
          <a:xfrm flipH="1" flipV="1">
            <a:off x="5578384" y="4495800"/>
            <a:ext cx="2041616" cy="11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2350" y="5574270"/>
            <a:ext cx="533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953000" y="5410200"/>
            <a:ext cx="69137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8" grpId="0" animBg="1"/>
      <p:bldP spid="59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2" grpId="0" animBg="1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 1</a:t>
                </a:r>
                <a:r>
                  <a:rPr lang="en-US" sz="2000" dirty="0"/>
                  <a:t>: Let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be vertex cover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also a dominating set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provided</a:t>
                </a:r>
                <a:r>
                  <a:rPr lang="en-US" sz="2000" dirty="0"/>
                  <a:t> there is no isolated vertex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/>
                  <a:t>So without loss of generality assume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does not have any isolated vertex.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525963"/>
              </a:xfrm>
              <a:blipFill rotWithShape="1">
                <a:blip r:embed="rId3"/>
                <a:stretch>
                  <a:fillRect l="-72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3124200"/>
            <a:ext cx="4419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3886200"/>
            <a:ext cx="8077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DS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Given a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how should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transform it to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 has a vertex cover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if and only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has a dominating set of size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86800" cy="4525963"/>
              </a:xfrm>
              <a:blipFill rotWithShape="1">
                <a:blip r:embed="rId3"/>
                <a:stretch>
                  <a:fillRect l="-772" t="-674" r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ounded Rectangle 28"/>
              <p:cNvSpPr/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</m:oMath>
                  </m:oMathPara>
                </a14:m>
                <a:endParaRPr lang="en-US" sz="2800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29" name="Rounded 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14600"/>
                <a:ext cx="12192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ight Arrow 29"/>
              <p:cNvSpPr/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Right Arrow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895600"/>
                <a:ext cx="1600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ight Arrow 30"/>
              <p:cNvSpPr/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1" name="Right Arrow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895600"/>
                <a:ext cx="1600200" cy="789432"/>
              </a:xfrm>
              <a:prstGeom prst="rightArrow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0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14391</TotalTime>
  <Words>1552</Words>
  <Application>Microsoft Macintosh PowerPoint</Application>
  <PresentationFormat>On-screen Show (4:3)</PresentationFormat>
  <Paragraphs>344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NP Complete problems</vt:lpstr>
      <vt:lpstr>Showing a problem to be NP-complete</vt:lpstr>
      <vt:lpstr>Example </vt:lpstr>
      <vt:lpstr>Dominating  Set  </vt:lpstr>
      <vt:lpstr>Dominating  Set  </vt:lpstr>
      <vt:lpstr>VC ≤_P DS</vt:lpstr>
      <vt:lpstr>VC ≤_P DS</vt:lpstr>
      <vt:lpstr>VC ≤_P DS</vt:lpstr>
      <vt:lpstr>VC ≤_P DS</vt:lpstr>
      <vt:lpstr>VC ≤_P DS</vt:lpstr>
      <vt:lpstr>VC ≤_P DS</vt:lpstr>
      <vt:lpstr>More NP-complete Problems</vt:lpstr>
      <vt:lpstr>Subgraph Isomorphism</vt:lpstr>
      <vt:lpstr>Subset sum problem</vt:lpstr>
      <vt:lpstr>How to handle  NP-complete Problems</vt:lpstr>
      <vt:lpstr>Approximation algorithms </vt:lpstr>
      <vt:lpstr>VERTEX Cover Problem</vt:lpstr>
      <vt:lpstr>The algorithm </vt:lpstr>
      <vt:lpstr>Set Cover Problem</vt:lpstr>
      <vt:lpstr>Set Cover Problem </vt:lpstr>
      <vt:lpstr>Set Cover Problem </vt:lpstr>
      <vt:lpstr>Set Cover Problem </vt:lpstr>
      <vt:lpstr>Set Cover Problem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1381</cp:revision>
  <dcterms:created xsi:type="dcterms:W3CDTF">2011-12-03T04:13:03Z</dcterms:created>
  <dcterms:modified xsi:type="dcterms:W3CDTF">2024-10-30T04:32:13Z</dcterms:modified>
</cp:coreProperties>
</file>