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5"/>
  </p:notesMasterIdLst>
  <p:sldIdLst>
    <p:sldId id="274" r:id="rId2"/>
    <p:sldId id="543" r:id="rId3"/>
    <p:sldId id="544" r:id="rId4"/>
    <p:sldId id="558" r:id="rId5"/>
    <p:sldId id="545" r:id="rId6"/>
    <p:sldId id="518" r:id="rId7"/>
    <p:sldId id="539" r:id="rId8"/>
    <p:sldId id="519" r:id="rId9"/>
    <p:sldId id="520" r:id="rId10"/>
    <p:sldId id="522" r:id="rId11"/>
    <p:sldId id="524" r:id="rId12"/>
    <p:sldId id="523" r:id="rId13"/>
    <p:sldId id="525" r:id="rId14"/>
    <p:sldId id="540" r:id="rId15"/>
    <p:sldId id="551" r:id="rId16"/>
    <p:sldId id="531" r:id="rId17"/>
    <p:sldId id="527" r:id="rId18"/>
    <p:sldId id="529" r:id="rId19"/>
    <p:sldId id="530" r:id="rId20"/>
    <p:sldId id="532" r:id="rId21"/>
    <p:sldId id="533" r:id="rId22"/>
    <p:sldId id="536" r:id="rId23"/>
    <p:sldId id="537" r:id="rId24"/>
    <p:sldId id="538" r:id="rId25"/>
    <p:sldId id="534" r:id="rId26"/>
    <p:sldId id="535" r:id="rId27"/>
    <p:sldId id="547" r:id="rId28"/>
    <p:sldId id="548" r:id="rId29"/>
    <p:sldId id="552" r:id="rId30"/>
    <p:sldId id="553" r:id="rId31"/>
    <p:sldId id="554" r:id="rId32"/>
    <p:sldId id="555" r:id="rId33"/>
    <p:sldId id="556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72F464-223E-8942-862F-5185B2636D4A}" v="6" dt="2024-11-04T01:43:01.9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4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88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2372F464-223E-8942-862F-5185B2636D4A}"/>
    <pc:docChg chg="modSld">
      <pc:chgData name="Raghunath Tewari" userId="2638bdda-d406-4938-a2a6-e4e967acb772" providerId="ADAL" clId="{2372F464-223E-8942-862F-5185B2636D4A}" dt="2024-11-04T01:43:01.930" v="66"/>
      <pc:docMkLst>
        <pc:docMk/>
      </pc:docMkLst>
      <pc:sldChg chg="modSp mod">
        <pc:chgData name="Raghunath Tewari" userId="2638bdda-d406-4938-a2a6-e4e967acb772" providerId="ADAL" clId="{2372F464-223E-8942-862F-5185B2636D4A}" dt="2024-10-13T12:10:51.294" v="11" actId="20577"/>
        <pc:sldMkLst>
          <pc:docMk/>
          <pc:sldMk cId="0" sldId="274"/>
        </pc:sldMkLst>
        <pc:spChg chg="mod">
          <ac:chgData name="Raghunath Tewari" userId="2638bdda-d406-4938-a2a6-e4e967acb772" providerId="ADAL" clId="{2372F464-223E-8942-862F-5185B2636D4A}" dt="2024-10-13T12:10:46.297" v="9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2372F464-223E-8942-862F-5185B2636D4A}" dt="2024-10-13T12:10:51.294" v="11" actId="20577"/>
          <ac:spMkLst>
            <pc:docMk/>
            <pc:sldMk cId="0" sldId="274"/>
            <ac:spMk id="3" creationId="{00000000-0000-0000-0000-000000000000}"/>
          </ac:spMkLst>
        </pc:spChg>
      </pc:sldChg>
      <pc:sldChg chg="modSp mod modAnim">
        <pc:chgData name="Raghunath Tewari" userId="2638bdda-d406-4938-a2a6-e4e967acb772" providerId="ADAL" clId="{2372F464-223E-8942-862F-5185B2636D4A}" dt="2024-11-04T01:43:01.930" v="66"/>
        <pc:sldMkLst>
          <pc:docMk/>
          <pc:sldMk cId="3797966461" sldId="535"/>
        </pc:sldMkLst>
        <pc:spChg chg="mod">
          <ac:chgData name="Raghunath Tewari" userId="2638bdda-d406-4938-a2a6-e4e967acb772" providerId="ADAL" clId="{2372F464-223E-8942-862F-5185B2636D4A}" dt="2024-11-03T03:45:33.676" v="57" actId="20577"/>
          <ac:spMkLst>
            <pc:docMk/>
            <pc:sldMk cId="3797966461" sldId="535"/>
            <ac:spMk id="69" creationId="{00000000-0000-0000-0000-000000000000}"/>
          </ac:spMkLst>
        </pc:spChg>
        <pc:spChg chg="mod">
          <ac:chgData name="Raghunath Tewari" userId="2638bdda-d406-4938-a2a6-e4e967acb772" providerId="ADAL" clId="{2372F464-223E-8942-862F-5185B2636D4A}" dt="2024-11-03T03:45:40.835" v="60" actId="20577"/>
          <ac:spMkLst>
            <pc:docMk/>
            <pc:sldMk cId="3797966461" sldId="535"/>
            <ac:spMk id="75" creationId="{00000000-0000-0000-0000-000000000000}"/>
          </ac:spMkLst>
        </pc:spChg>
        <pc:spChg chg="mod">
          <ac:chgData name="Raghunath Tewari" userId="2638bdda-d406-4938-a2a6-e4e967acb772" providerId="ADAL" clId="{2372F464-223E-8942-862F-5185B2636D4A}" dt="2024-11-03T03:45:45.886" v="64" actId="20577"/>
          <ac:spMkLst>
            <pc:docMk/>
            <pc:sldMk cId="3797966461" sldId="535"/>
            <ac:spMk id="77" creationId="{00000000-0000-0000-0000-000000000000}"/>
          </ac:spMkLst>
        </pc:spChg>
      </pc:sldChg>
      <pc:sldChg chg="addSp modSp mod">
        <pc:chgData name="Raghunath Tewari" userId="2638bdda-d406-4938-a2a6-e4e967acb772" providerId="ADAL" clId="{2372F464-223E-8942-862F-5185B2636D4A}" dt="2024-10-24T16:19:12.009" v="55" actId="1076"/>
        <pc:sldMkLst>
          <pc:docMk/>
          <pc:sldMk cId="174185793" sldId="544"/>
        </pc:sldMkLst>
        <pc:spChg chg="add mod">
          <ac:chgData name="Raghunath Tewari" userId="2638bdda-d406-4938-a2a6-e4e967acb772" providerId="ADAL" clId="{2372F464-223E-8942-862F-5185B2636D4A}" dt="2024-10-24T16:19:12.009" v="55" actId="1076"/>
          <ac:spMkLst>
            <pc:docMk/>
            <pc:sldMk cId="174185793" sldId="544"/>
            <ac:spMk id="3" creationId="{6274A848-889F-9B2D-7344-550101618E3E}"/>
          </ac:spMkLst>
        </pc:spChg>
        <pc:cxnChg chg="add mod">
          <ac:chgData name="Raghunath Tewari" userId="2638bdda-d406-4938-a2a6-e4e967acb772" providerId="ADAL" clId="{2372F464-223E-8942-862F-5185B2636D4A}" dt="2024-10-24T16:19:05.973" v="54" actId="1076"/>
          <ac:cxnSpMkLst>
            <pc:docMk/>
            <pc:sldMk cId="174185793" sldId="544"/>
            <ac:cxnSpMk id="2" creationId="{5E4B6ADC-3F14-1519-D350-B9A6F522E24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30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11" Type="http://schemas.openxmlformats.org/officeDocument/2006/relationships/image" Target="../media/image35.png"/><Relationship Id="rId5" Type="http://schemas.openxmlformats.org/officeDocument/2006/relationships/image" Target="../media/image65.png"/><Relationship Id="rId10" Type="http://schemas.openxmlformats.org/officeDocument/2006/relationships/image" Target="../media/image34.png"/><Relationship Id="rId4" Type="http://schemas.openxmlformats.org/officeDocument/2006/relationships/image" Target="../media/image51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3" Type="http://schemas.openxmlformats.org/officeDocument/2006/relationships/image" Target="../media/image382.png"/><Relationship Id="rId7" Type="http://schemas.openxmlformats.org/officeDocument/2006/relationships/image" Target="../media/image17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1.png"/><Relationship Id="rId5" Type="http://schemas.openxmlformats.org/officeDocument/2006/relationships/image" Target="../media/image150.png"/><Relationship Id="rId4" Type="http://schemas.openxmlformats.org/officeDocument/2006/relationships/image" Target="../media/image142.png"/><Relationship Id="rId9" Type="http://schemas.openxmlformats.org/officeDocument/2006/relationships/image" Target="../media/image1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2.png"/><Relationship Id="rId7" Type="http://schemas.openxmlformats.org/officeDocument/2006/relationships/image" Target="../media/image180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image" Target="../media/image200.png"/><Relationship Id="rId4" Type="http://schemas.openxmlformats.org/officeDocument/2006/relationships/image" Target="../media/image15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300.png"/><Relationship Id="rId3" Type="http://schemas.openxmlformats.org/officeDocument/2006/relationships/image" Target="../media/image220.png"/><Relationship Id="rId7" Type="http://schemas.openxmlformats.org/officeDocument/2006/relationships/image" Target="../media/image240.png"/><Relationship Id="rId12" Type="http://schemas.openxmlformats.org/officeDocument/2006/relationships/image" Target="../media/image29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280.png"/><Relationship Id="rId10" Type="http://schemas.openxmlformats.org/officeDocument/2006/relationships/image" Target="../media/image270.png"/><Relationship Id="rId4" Type="http://schemas.openxmlformats.org/officeDocument/2006/relationships/image" Target="../media/image230.png"/><Relationship Id="rId9" Type="http://schemas.openxmlformats.org/officeDocument/2006/relationships/image" Target="../media/image26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image" Target="../media/image370.png"/><Relationship Id="rId3" Type="http://schemas.openxmlformats.org/officeDocument/2006/relationships/image" Target="../media/image220.png"/><Relationship Id="rId7" Type="http://schemas.openxmlformats.org/officeDocument/2006/relationships/image" Target="../media/image340.png"/><Relationship Id="rId12" Type="http://schemas.openxmlformats.org/officeDocument/2006/relationships/image" Target="../media/image360.png"/><Relationship Id="rId17" Type="http://schemas.openxmlformats.org/officeDocument/2006/relationships/image" Target="../media/image320.png"/><Relationship Id="rId2" Type="http://schemas.openxmlformats.org/officeDocument/2006/relationships/image" Target="../media/image210.png"/><Relationship Id="rId16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350.png"/><Relationship Id="rId15" Type="http://schemas.openxmlformats.org/officeDocument/2006/relationships/image" Target="../media/image390.png"/><Relationship Id="rId10" Type="http://schemas.openxmlformats.org/officeDocument/2006/relationships/image" Target="../media/image280.png"/><Relationship Id="rId4" Type="http://schemas.openxmlformats.org/officeDocument/2006/relationships/image" Target="../media/image230.png"/><Relationship Id="rId9" Type="http://schemas.openxmlformats.org/officeDocument/2006/relationships/image" Target="../media/image270.png"/><Relationship Id="rId14" Type="http://schemas.openxmlformats.org/officeDocument/2006/relationships/image" Target="../media/image38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13" Type="http://schemas.openxmlformats.org/officeDocument/2006/relationships/image" Target="../media/image320.png"/><Relationship Id="rId3" Type="http://schemas.openxmlformats.org/officeDocument/2006/relationships/image" Target="../media/image370.png"/><Relationship Id="rId7" Type="http://schemas.openxmlformats.org/officeDocument/2006/relationships/image" Target="../media/image220.png"/><Relationship Id="rId12" Type="http://schemas.openxmlformats.org/officeDocument/2006/relationships/image" Target="../media/image3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80.png"/><Relationship Id="rId5" Type="http://schemas.openxmlformats.org/officeDocument/2006/relationships/image" Target="../media/image40.png"/><Relationship Id="rId10" Type="http://schemas.openxmlformats.org/officeDocument/2006/relationships/image" Target="../media/image270.png"/><Relationship Id="rId4" Type="http://schemas.openxmlformats.org/officeDocument/2006/relationships/image" Target="../media/image390.png"/><Relationship Id="rId9" Type="http://schemas.openxmlformats.org/officeDocument/2006/relationships/image" Target="../media/image2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8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23.png"/><Relationship Id="rId17" Type="http://schemas.openxmlformats.org/officeDocument/2006/relationships/image" Target="../media/image16.png"/><Relationship Id="rId2" Type="http://schemas.openxmlformats.org/officeDocument/2006/relationships/image" Target="../media/image8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22.png"/><Relationship Id="rId5" Type="http://schemas.openxmlformats.org/officeDocument/2006/relationships/image" Target="../media/image11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1.jpg"/><Relationship Id="rId4" Type="http://schemas.openxmlformats.org/officeDocument/2006/relationships/image" Target="../media/image10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4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3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30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3.png"/><Relationship Id="rId7" Type="http://schemas.openxmlformats.org/officeDocument/2006/relationships/image" Target="../media/image34.png"/><Relationship Id="rId12" Type="http://schemas.openxmlformats.org/officeDocument/2006/relationships/image" Target="../media/image4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40.png"/><Relationship Id="rId4" Type="http://schemas.openxmlformats.org/officeDocument/2006/relationships/image" Target="../media/image30.png"/><Relationship Id="rId9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1.png"/><Relationship Id="rId7" Type="http://schemas.openxmlformats.org/officeDocument/2006/relationships/image" Target="../media/image29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71.png"/><Relationship Id="rId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34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Fibonacci Heap - I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Height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 </a:t>
                </a:r>
                <a:r>
                  <a:rPr lang="en-US" sz="2000" dirty="0">
                    <a:solidFill>
                      <a:srgbClr val="C00000"/>
                    </a:solidFill>
                  </a:rPr>
                  <a:t>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𝒉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 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  <a:endParaRPr lang="en-US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No. of nodes at depth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/>
                  <a:t>=</a:t>
                </a:r>
                <a:r>
                  <a:rPr lang="en-US" sz="2000" dirty="0">
                    <a:solidFill>
                      <a:srgbClr val="C00000"/>
                    </a:solidFill>
                  </a:rPr>
                  <a:t> 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i="1">
                        <a:latin typeface="Cambria Math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70037"/>
                <a:ext cx="8610600" cy="4525963"/>
              </a:xfrm>
              <a:blipFill rotWithShape="1">
                <a:blip r:embed="rId3"/>
                <a:stretch>
                  <a:fillRect l="-779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2819400" y="4191000"/>
            <a:ext cx="2209800" cy="2057400"/>
            <a:chOff x="5562600" y="3733800"/>
            <a:chExt cx="2209800" cy="2057400"/>
          </a:xfrm>
        </p:grpSpPr>
        <p:grpSp>
          <p:nvGrpSpPr>
            <p:cNvPr id="78" name="Group 77"/>
            <p:cNvGrpSpPr/>
            <p:nvPr/>
          </p:nvGrpSpPr>
          <p:grpSpPr>
            <a:xfrm>
              <a:off x="6934200" y="3733800"/>
              <a:ext cx="838200" cy="1431061"/>
              <a:chOff x="7620000" y="3505200"/>
              <a:chExt cx="838200" cy="1431061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5" name="Oval 8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Oval 8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Connector 86"/>
                <p:cNvCxnSpPr>
                  <a:stCxn id="85" idx="4"/>
                  <a:endCxn id="8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0" name="Group 7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82" name="Oval 8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Oval 8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4" name="Straight Connector 83"/>
                <p:cNvCxnSpPr>
                  <a:stCxn id="82" idx="4"/>
                  <a:endCxn id="8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1" name="Straight Connector 80"/>
              <p:cNvCxnSpPr>
                <a:stCxn id="8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Group 87"/>
            <p:cNvGrpSpPr/>
            <p:nvPr/>
          </p:nvGrpSpPr>
          <p:grpSpPr>
            <a:xfrm>
              <a:off x="5562600" y="4360139"/>
              <a:ext cx="838200" cy="1431061"/>
              <a:chOff x="7620000" y="3505200"/>
              <a:chExt cx="838200" cy="1431061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0" name="Group 8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92" name="Oval 9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Oval 9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Connector 93"/>
                <p:cNvCxnSpPr>
                  <a:stCxn id="92" idx="4"/>
                  <a:endCxn id="9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1" name="Straight Connector 9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8" name="Straight Connector 97"/>
            <p:cNvCxnSpPr/>
            <p:nvPr/>
          </p:nvCxnSpPr>
          <p:spPr>
            <a:xfrm flipH="1">
              <a:off x="6286500" y="38481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9" name="Straight Connector 98"/>
          <p:cNvCxnSpPr>
            <a:stCxn id="58" idx="1"/>
            <a:endCxn id="85" idx="7"/>
          </p:cNvCxnSpPr>
          <p:nvPr/>
        </p:nvCxnSpPr>
        <p:spPr>
          <a:xfrm flipH="1">
            <a:off x="4995722" y="3614878"/>
            <a:ext cx="2429156" cy="6096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0" name="Group 99"/>
          <p:cNvGrpSpPr/>
          <p:nvPr/>
        </p:nvGrpSpPr>
        <p:grpSpPr>
          <a:xfrm>
            <a:off x="2819401" y="6172200"/>
            <a:ext cx="5105401" cy="577553"/>
            <a:chOff x="3657601" y="3842047"/>
            <a:chExt cx="5105401" cy="577553"/>
          </a:xfrm>
        </p:grpSpPr>
        <p:sp>
          <p:nvSpPr>
            <p:cNvPr id="101" name="Left Brace 100"/>
            <p:cNvSpPr/>
            <p:nvPr/>
          </p:nvSpPr>
          <p:spPr>
            <a:xfrm rot="16200000">
              <a:off x="6057902" y="1441746"/>
              <a:ext cx="304800" cy="510540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3600" y="4050268"/>
                  <a:ext cx="511615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8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70314"/>
                <a:ext cx="1516313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483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/>
              <p:cNvSpPr txBox="1"/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𝟐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latin typeface="Cambria Math"/>
                        </a:rPr>
                        <m:t>𝑵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3048000"/>
                <a:ext cx="133036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550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143000" y="4126468"/>
                <a:ext cx="2846548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dirty="0"/>
                  <a:t>+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𝑵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−1,</m:t>
                        </m:r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126468"/>
                <a:ext cx="2846548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300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942" y="1611868"/>
                <a:ext cx="37093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2295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667000"/>
                <a:ext cx="482888" cy="374270"/>
              </a:xfrm>
              <a:prstGeom prst="rect">
                <a:avLst/>
              </a:prstGeom>
              <a:blipFill rotWithShape="1">
                <a:blip r:embed="rId11"/>
                <a:stretch>
                  <a:fillRect t="-655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3429000" y="3733800"/>
                <a:ext cx="485967" cy="50731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1200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733800"/>
                <a:ext cx="485967" cy="507318"/>
              </a:xfrm>
              <a:prstGeom prst="rect">
                <a:avLst/>
              </a:prstGeom>
              <a:blipFill rotWithShape="1">
                <a:blip r:embed="rId12"/>
                <a:stretch>
                  <a:fillRect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2578465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0975333"/>
                  </p:ext>
                </p:extLst>
              </p:nvPr>
            </p:nvGraphicFramePr>
            <p:xfrm>
              <a:off x="81534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07742"/>
                  </p:ext>
                </p:extLst>
              </p:nvPr>
            </p:nvGraphicFramePr>
            <p:xfrm>
              <a:off x="76962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334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5" name="Table 10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29907742"/>
                  </p:ext>
                </p:extLst>
              </p:nvPr>
            </p:nvGraphicFramePr>
            <p:xfrm>
              <a:off x="7696200" y="3581400"/>
              <a:ext cx="609600" cy="2667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609600"/>
                  </a:tblGrid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5747" b="-40229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104545" b="-297727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206897" b="-201149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303409" b="-98864"/>
                          </a:stretch>
                        </a:blipFill>
                      </a:tcPr>
                    </a:tc>
                  </a:tr>
                  <a:tr h="533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4"/>
                          <a:stretch>
                            <a:fillRect l="-1000" t="-408046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9" name="Rectangle 108"/>
          <p:cNvSpPr/>
          <p:nvPr/>
        </p:nvSpPr>
        <p:spPr>
          <a:xfrm>
            <a:off x="2286000" y="4115406"/>
            <a:ext cx="1547442" cy="41326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42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  <p:bldP spid="103" grpId="0" animBg="1"/>
      <p:bldP spid="104" grpId="0" animBg="1"/>
      <p:bldP spid="106" grpId="0" animBg="1"/>
      <p:bldP spid="107" grpId="0" animBg="1"/>
      <p:bldP spid="108" grpId="0" animBg="1"/>
      <p:bldP spid="10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</a:t>
            </a:r>
            <a:r>
              <a:rPr lang="en-US" sz="2800" b="1" dirty="0">
                <a:solidFill>
                  <a:srgbClr val="0070C0"/>
                </a:solidFill>
              </a:rPr>
              <a:t> collection </a:t>
            </a:r>
            <a:r>
              <a:rPr lang="en-US" sz="2800" b="1" dirty="0">
                <a:solidFill>
                  <a:schemeClr val="tx1"/>
                </a:solidFill>
              </a:rPr>
              <a:t>of 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           </a:t>
            </a:r>
            <a:r>
              <a:rPr lang="en-US" sz="2400" b="1" dirty="0">
                <a:solidFill>
                  <a:schemeClr val="tx1"/>
                </a:solidFill>
              </a:rPr>
              <a:t>Binomial trees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165175" y="3918247"/>
            <a:ext cx="1937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Heap ordered</a:t>
            </a:r>
          </a:p>
        </p:txBody>
      </p:sp>
    </p:spTree>
    <p:extLst>
      <p:ext uri="{BB962C8B-B14F-4D97-AF65-F5344CB8AC3E}">
        <p14:creationId xmlns:p14="http://schemas.microsoft.com/office/powerpoint/2010/main" val="265609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1800" dirty="0"/>
                  <a:t>Note that there is </a:t>
                </a:r>
                <a:r>
                  <a:rPr lang="en-US" sz="1800" b="1" u="sng" dirty="0"/>
                  <a:t>at most one</a:t>
                </a:r>
                <a:r>
                  <a:rPr lang="en-US" sz="1800" dirty="0"/>
                  <a:t> Binomial tree of degree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</m:oMath>
                </a14:m>
                <a:r>
                  <a:rPr lang="en-US" sz="1800" dirty="0"/>
                  <a:t> in a Binomial heap.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257800"/>
              </a:xfrm>
              <a:blipFill rotWithShape="1">
                <a:blip r:embed="rId3"/>
                <a:stretch>
                  <a:fillRect l="-741" t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18901890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292725547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659528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Least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5734" y="838200"/>
            <a:ext cx="8536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Most </a:t>
            </a:r>
          </a:p>
          <a:p>
            <a:pPr algn="ctr"/>
            <a:r>
              <a:rPr lang="en-US" sz="1200" dirty="0"/>
              <a:t>significant </a:t>
            </a:r>
          </a:p>
          <a:p>
            <a:pPr algn="ctr"/>
            <a:r>
              <a:rPr lang="en-US" sz="1200" dirty="0"/>
              <a:t>bit</a:t>
            </a:r>
          </a:p>
        </p:txBody>
      </p:sp>
      <p:sp>
        <p:nvSpPr>
          <p:cNvPr id="60" name="Right Arrow 59"/>
          <p:cNvSpPr/>
          <p:nvPr/>
        </p:nvSpPr>
        <p:spPr>
          <a:xfrm>
            <a:off x="3866953" y="1008965"/>
            <a:ext cx="778739" cy="3048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0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animBg="1"/>
      <p:bldP spid="52" grpId="0" animBg="1"/>
      <p:bldP spid="53" grpId="0"/>
      <p:bldP spid="54" grpId="0"/>
      <p:bldP spid="65" grpId="0"/>
      <p:bldP spid="82" grpId="0" animBg="1"/>
      <p:bldP spid="58" grpId="0" animBg="1"/>
      <p:bldP spid="66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/>
          <p:cNvGrpSpPr/>
          <p:nvPr/>
        </p:nvGrpSpPr>
        <p:grpSpPr>
          <a:xfrm>
            <a:off x="3810000" y="3581400"/>
            <a:ext cx="4800600" cy="2667000"/>
            <a:chOff x="3810000" y="3581400"/>
            <a:chExt cx="4800600" cy="2667000"/>
          </a:xfrm>
        </p:grpSpPr>
        <p:grpSp>
          <p:nvGrpSpPr>
            <p:cNvPr id="8" name="Group 7"/>
            <p:cNvGrpSpPr/>
            <p:nvPr/>
          </p:nvGrpSpPr>
          <p:grpSpPr>
            <a:xfrm>
              <a:off x="7772400" y="3581400"/>
              <a:ext cx="838200" cy="1431061"/>
              <a:chOff x="7620000" y="3505200"/>
              <a:chExt cx="838200" cy="1431061"/>
            </a:xfrm>
          </p:grpSpPr>
          <p:grpSp>
            <p:nvGrpSpPr>
              <p:cNvPr id="9" name="Group 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16" name="Oval 1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7" name="Straight Connector 16"/>
                <p:cNvCxnSpPr>
                  <a:stCxn id="15" idx="4"/>
                  <a:endCxn id="1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Connector 10"/>
              <p:cNvCxnSpPr>
                <a:stCxn id="15" idx="3"/>
              </p:cNvCxnSpPr>
              <p:nvPr/>
            </p:nvCxnSpPr>
            <p:spPr>
              <a:xfrm flipH="1">
                <a:off x="7738922" y="3700322"/>
                <a:ext cx="524156" cy="4144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/>
            <p:cNvGrpSpPr/>
            <p:nvPr/>
          </p:nvGrpSpPr>
          <p:grpSpPr>
            <a:xfrm>
              <a:off x="6400800" y="4207739"/>
              <a:ext cx="838200" cy="1431061"/>
              <a:chOff x="7620000" y="3505200"/>
              <a:chExt cx="838200" cy="1431061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8229600" y="35052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5" name="Oval 24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>
                  <a:stCxn id="25" idx="4"/>
                  <a:endCxn id="26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/>
              <p:cNvGrpSpPr/>
              <p:nvPr/>
            </p:nvGrpSpPr>
            <p:grpSpPr>
              <a:xfrm>
                <a:off x="7620000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Connector 23"/>
                <p:cNvCxnSpPr>
                  <a:stCxn id="22" idx="4"/>
                  <a:endCxn id="2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1" name="Straight Connector 20"/>
              <p:cNvCxnSpPr/>
              <p:nvPr/>
            </p:nvCxnSpPr>
            <p:spPr>
              <a:xfrm flipH="1">
                <a:off x="7738922" y="3619500"/>
                <a:ext cx="490678" cy="4953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Straight Connector 27"/>
            <p:cNvCxnSpPr>
              <a:stCxn id="15" idx="2"/>
            </p:cNvCxnSpPr>
            <p:nvPr/>
          </p:nvCxnSpPr>
          <p:spPr>
            <a:xfrm flipH="1">
              <a:off x="7124700" y="36957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 28"/>
            <p:cNvGrpSpPr/>
            <p:nvPr/>
          </p:nvGrpSpPr>
          <p:grpSpPr>
            <a:xfrm>
              <a:off x="3810000" y="4191000"/>
              <a:ext cx="2209800" cy="2057400"/>
              <a:chOff x="5562600" y="3733800"/>
              <a:chExt cx="2209800" cy="205740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6934200" y="37338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8" name="Oval 4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9" name="Oval 4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50" name="Straight Connector 49"/>
                  <p:cNvCxnSpPr>
                    <a:stCxn id="48" idx="4"/>
                    <a:endCxn id="4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3" name="Group 4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45" name="Oval 4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Oval 4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7" name="Straight Connector 46"/>
                  <p:cNvCxnSpPr>
                    <a:stCxn id="45" idx="4"/>
                    <a:endCxn id="4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4" name="Straight Connector 43"/>
                <p:cNvCxnSpPr>
                  <a:stCxn id="48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/>
              <p:cNvGrpSpPr/>
              <p:nvPr/>
            </p:nvGrpSpPr>
            <p:grpSpPr>
              <a:xfrm>
                <a:off x="5562600" y="43601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33" name="Group 32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9" name="Oval 38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1" name="Straight Connector 40"/>
                  <p:cNvCxnSpPr>
                    <a:stCxn id="39" idx="4"/>
                    <a:endCxn id="40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 33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36" name="Oval 3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8" name="Straight Connector 37"/>
                  <p:cNvCxnSpPr>
                    <a:stCxn id="36" idx="4"/>
                    <a:endCxn id="3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5" name="Straight Connector 34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>
              <a:xfrm flipH="1">
                <a:off x="6286500" y="38481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" name="Straight Connector 50"/>
            <p:cNvCxnSpPr>
              <a:stCxn id="15" idx="2"/>
            </p:cNvCxnSpPr>
            <p:nvPr/>
          </p:nvCxnSpPr>
          <p:spPr>
            <a:xfrm flipH="1">
              <a:off x="5986322" y="3695700"/>
              <a:ext cx="2395678" cy="5287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sp>
        <p:nvSpPr>
          <p:cNvPr id="84" name="Cloud Callout 83"/>
          <p:cNvSpPr/>
          <p:nvPr/>
        </p:nvSpPr>
        <p:spPr>
          <a:xfrm>
            <a:off x="6340003" y="1905000"/>
            <a:ext cx="2651597" cy="9144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implement this structure ?</a:t>
            </a:r>
          </a:p>
        </p:txBody>
      </p:sp>
    </p:spTree>
    <p:extLst>
      <p:ext uri="{BB962C8B-B14F-4D97-AF65-F5344CB8AC3E}">
        <p14:creationId xmlns:p14="http://schemas.microsoft.com/office/powerpoint/2010/main" val="73259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34099445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99127936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8496300" y="38100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2" idx="4"/>
            <a:endCxn id="13" idx="0"/>
          </p:cNvCxnSpPr>
          <p:nvPr/>
        </p:nvCxnSpPr>
        <p:spPr>
          <a:xfrm>
            <a:off x="7886700" y="44196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7891322" y="37765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  <a:endCxn id="26" idx="0"/>
          </p:cNvCxnSpPr>
          <p:nvPr/>
        </p:nvCxnSpPr>
        <p:spPr>
          <a:xfrm>
            <a:off x="7124700" y="44363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>
            <a:stCxn id="22" idx="4"/>
            <a:endCxn id="23" idx="0"/>
          </p:cNvCxnSpPr>
          <p:nvPr/>
        </p:nvCxnSpPr>
        <p:spPr>
          <a:xfrm>
            <a:off x="6515100" y="5045939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6519722" y="43220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71247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>
              <a:stCxn id="45" idx="4"/>
              <a:endCxn id="46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/>
            <p:cNvCxnSpPr>
              <a:stCxn id="39" idx="4"/>
              <a:endCxn id="40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/>
            <p:cNvCxnSpPr>
              <a:stCxn id="36" idx="4"/>
              <a:endCxn id="37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Connector 34"/>
          <p:cNvCxnSpPr/>
          <p:nvPr/>
        </p:nvCxnSpPr>
        <p:spPr>
          <a:xfrm flipH="1">
            <a:off x="3928922" y="4931639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33900" y="4305300"/>
            <a:ext cx="1371600" cy="512039"/>
            <a:chOff x="4533900" y="4305300"/>
            <a:chExt cx="1371600" cy="512039"/>
          </a:xfrm>
        </p:grpSpPr>
        <p:cxnSp>
          <p:nvCxnSpPr>
            <p:cNvPr id="50" name="Straight Connector 49"/>
            <p:cNvCxnSpPr>
              <a:stCxn id="48" idx="4"/>
              <a:endCxn id="49" idx="0"/>
            </p:cNvCxnSpPr>
            <p:nvPr/>
          </p:nvCxnSpPr>
          <p:spPr>
            <a:xfrm>
              <a:off x="5905500" y="44196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48" idx="3"/>
            </p:cNvCxnSpPr>
            <p:nvPr/>
          </p:nvCxnSpPr>
          <p:spPr>
            <a:xfrm flipH="1">
              <a:off x="5300522" y="43861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>
              <a:off x="4533900" y="4305300"/>
              <a:ext cx="1257300" cy="512039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/>
          <p:cNvCxnSpPr>
            <a:stCxn id="15" idx="2"/>
          </p:cNvCxnSpPr>
          <p:nvPr/>
        </p:nvCxnSpPr>
        <p:spPr>
          <a:xfrm flipH="1">
            <a:off x="5986322" y="3695700"/>
            <a:ext cx="2395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68" idx="1"/>
          </p:cNvCxnSpPr>
          <p:nvPr/>
        </p:nvCxnSpPr>
        <p:spPr>
          <a:xfrm flipH="1">
            <a:off x="4572000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72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3000"/>
            <a:ext cx="34645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4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/>
          <p:cNvGrpSpPr/>
          <p:nvPr/>
        </p:nvGrpSpPr>
        <p:grpSpPr>
          <a:xfrm>
            <a:off x="7543800" y="5410200"/>
            <a:ext cx="914400" cy="1046360"/>
            <a:chOff x="7543800" y="5410200"/>
            <a:chExt cx="914400" cy="1046360"/>
          </a:xfrm>
        </p:grpSpPr>
        <p:grpSp>
          <p:nvGrpSpPr>
            <p:cNvPr id="130" name="Group 129"/>
            <p:cNvGrpSpPr/>
            <p:nvPr/>
          </p:nvGrpSpPr>
          <p:grpSpPr>
            <a:xfrm>
              <a:off x="7543800" y="5410200"/>
              <a:ext cx="914400" cy="1045440"/>
              <a:chOff x="1981200" y="5507760"/>
              <a:chExt cx="914400" cy="1045440"/>
            </a:xfrm>
          </p:grpSpPr>
          <p:sp>
            <p:nvSpPr>
              <p:cNvPr id="121" name="Rounded Rectangle 120"/>
              <p:cNvSpPr/>
              <p:nvPr/>
            </p:nvSpPr>
            <p:spPr>
              <a:xfrm>
                <a:off x="1981200" y="5507760"/>
                <a:ext cx="914400" cy="1045440"/>
              </a:xfrm>
              <a:prstGeom prst="round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>
                <a:off x="1981200" y="5782791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1200" y="60198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81200" y="6248400"/>
                <a:ext cx="9144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5" name="Straight Connector 134"/>
            <p:cNvCxnSpPr/>
            <p:nvPr/>
          </p:nvCxnSpPr>
          <p:spPr>
            <a:xfrm>
              <a:off x="8005208" y="6177692"/>
              <a:ext cx="8417" cy="2788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/>
                  <a:t>Binomial heap of size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br>
                  <a:rPr lang="en-US" sz="3200" b="1" dirty="0">
                    <a:solidFill>
                      <a:srgbClr val="0070C0"/>
                    </a:solidFill>
                  </a:rPr>
                </a:br>
                <a:endParaRPr lang="en-US" sz="32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319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1049198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386253994"/>
                  </p:ext>
                </p:extLst>
              </p:nvPr>
            </p:nvGraphicFramePr>
            <p:xfrm>
              <a:off x="2971800" y="1828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351" t="-8333" r="-4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1351"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4110" t="-8333" r="-20411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4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67770075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42236291"/>
                  </p:ext>
                </p:extLst>
              </p:nvPr>
            </p:nvGraphicFramePr>
            <p:xfrm>
              <a:off x="2971800" y="1447800"/>
              <a:ext cx="225425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351" t="-8333" r="-4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101351" t="-8333" r="-30000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204110" t="-8333" r="-204110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300000" t="-8333" r="-101351" b="-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4"/>
                          <a:stretch>
                            <a:fillRect l="-400000" t="-8333" r="-1351" b="-25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64268"/>
                <a:ext cx="93243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349" r="-7792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8382000" y="35814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8382000" y="41742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7724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724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010400" y="42077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010400" y="4800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400800" y="4817339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4008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5791200" y="4191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5791200" y="4783861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3" name="Group 42"/>
          <p:cNvGrpSpPr/>
          <p:nvPr/>
        </p:nvGrpSpPr>
        <p:grpSpPr>
          <a:xfrm>
            <a:off x="5181600" y="4800600"/>
            <a:ext cx="228600" cy="821461"/>
            <a:chOff x="4267200" y="4495800"/>
            <a:chExt cx="228600" cy="821461"/>
          </a:xfrm>
        </p:grpSpPr>
        <p:sp>
          <p:nvSpPr>
            <p:cNvPr id="45" name="Oval 44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419600" y="4817339"/>
            <a:ext cx="228600" cy="821461"/>
            <a:chOff x="4267200" y="4495800"/>
            <a:chExt cx="228600" cy="821461"/>
          </a:xfrm>
        </p:grpSpPr>
        <p:sp>
          <p:nvSpPr>
            <p:cNvPr id="39" name="Oval 38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810000" y="5426939"/>
            <a:ext cx="228600" cy="821461"/>
            <a:chOff x="4267200" y="4495800"/>
            <a:chExt cx="228600" cy="821461"/>
          </a:xfrm>
        </p:grpSpPr>
        <p:sp>
          <p:nvSpPr>
            <p:cNvPr id="36" name="Oval 35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1103358" y="35433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08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08" y="4964668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379121" y="35433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cxnSp>
        <p:nvCxnSpPr>
          <p:cNvPr id="59" name="Straight Arrow Connector 58"/>
          <p:cNvCxnSpPr>
            <a:endCxn id="55" idx="2"/>
          </p:cNvCxnSpPr>
          <p:nvPr/>
        </p:nvCxnSpPr>
        <p:spPr>
          <a:xfrm>
            <a:off x="1322508" y="3657600"/>
            <a:ext cx="10623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636027" y="3657600"/>
            <a:ext cx="5745973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4508" y="50292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Curved Connector 75"/>
          <p:cNvCxnSpPr/>
          <p:nvPr/>
        </p:nvCxnSpPr>
        <p:spPr>
          <a:xfrm>
            <a:off x="533400" y="3352800"/>
            <a:ext cx="609600" cy="304800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0" y="31974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7748681" y="4168150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395881" y="478386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358281" y="4148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756657" y="4151411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6986681" y="41766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157881" y="474498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756657" y="47442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112196" y="5353872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709792" y="47610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940996" y="47777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23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6340003" y="48006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6324600" y="538735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3747392" y="54102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26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740596" y="59802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68325" y="5370611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91</a:t>
            </a:r>
          </a:p>
        </p:txBody>
      </p:sp>
      <p:cxnSp>
        <p:nvCxnSpPr>
          <p:cNvPr id="85" name="Straight Arrow Connector 84"/>
          <p:cNvCxnSpPr/>
          <p:nvPr/>
        </p:nvCxnSpPr>
        <p:spPr>
          <a:xfrm flipH="1">
            <a:off x="2514600" y="3793261"/>
            <a:ext cx="5692" cy="4953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2438400" y="3776522"/>
            <a:ext cx="0" cy="490678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986322" y="3733800"/>
            <a:ext cx="2395680" cy="4572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6032695" y="4343400"/>
            <a:ext cx="9539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275614" y="4343400"/>
            <a:ext cx="496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>
            <a:off x="8001000" y="4343400"/>
            <a:ext cx="37786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4606543" y="4305300"/>
            <a:ext cx="1184657" cy="571500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648200" y="4953000"/>
            <a:ext cx="55067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410200" y="4950023"/>
            <a:ext cx="381000" cy="297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flipH="1">
            <a:off x="6508304" y="4322038"/>
            <a:ext cx="519808" cy="516661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endCxn id="78" idx="0"/>
          </p:cNvCxnSpPr>
          <p:nvPr/>
        </p:nvCxnSpPr>
        <p:spPr>
          <a:xfrm flipH="1">
            <a:off x="3931096" y="5016384"/>
            <a:ext cx="521535" cy="393816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3886200" y="5675411"/>
            <a:ext cx="0" cy="344389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0" idx="2"/>
          </p:cNvCxnSpPr>
          <p:nvPr/>
        </p:nvCxnSpPr>
        <p:spPr>
          <a:xfrm>
            <a:off x="5295900" y="5052765"/>
            <a:ext cx="0" cy="357435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6538494" y="5029200"/>
            <a:ext cx="14706" cy="407318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5553277"/>
            <a:ext cx="433531" cy="93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6629400" y="4942092"/>
            <a:ext cx="346457" cy="109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7918004" y="4419600"/>
            <a:ext cx="6796" cy="425334"/>
          </a:xfrm>
          <a:prstGeom prst="straightConnector1">
            <a:avLst/>
          </a:prstGeom>
          <a:ln w="19050">
            <a:solidFill>
              <a:srgbClr val="006C3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loud Callout 93"/>
          <p:cNvSpPr/>
          <p:nvPr/>
        </p:nvSpPr>
        <p:spPr>
          <a:xfrm>
            <a:off x="5600700" y="1905000"/>
            <a:ext cx="3390901" cy="685800"/>
          </a:xfrm>
          <a:prstGeom prst="cloudCallout">
            <a:avLst>
              <a:gd name="adj1" fmla="val 42003"/>
              <a:gd name="adj2" fmla="val 7773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access parent?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5905500" y="3695700"/>
            <a:ext cx="2628900" cy="480996"/>
            <a:chOff x="5905500" y="3695700"/>
            <a:chExt cx="2628900" cy="480996"/>
          </a:xfrm>
        </p:grpSpPr>
        <p:cxnSp>
          <p:nvCxnSpPr>
            <p:cNvPr id="99" name="Straight Arrow Connector 98"/>
            <p:cNvCxnSpPr/>
            <p:nvPr/>
          </p:nvCxnSpPr>
          <p:spPr>
            <a:xfrm flipV="1">
              <a:off x="5905500" y="3695700"/>
              <a:ext cx="2452781" cy="45280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8534400" y="3810000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>
              <a:stCxn id="58" idx="0"/>
              <a:endCxn id="15" idx="4"/>
            </p:cNvCxnSpPr>
            <p:nvPr/>
          </p:nvCxnSpPr>
          <p:spPr>
            <a:xfrm flipV="1">
              <a:off x="7886700" y="3810000"/>
              <a:ext cx="609600" cy="35815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>
              <a:stCxn id="69" idx="0"/>
              <a:endCxn id="15" idx="3"/>
            </p:cNvCxnSpPr>
            <p:nvPr/>
          </p:nvCxnSpPr>
          <p:spPr>
            <a:xfrm flipV="1">
              <a:off x="7124700" y="3776522"/>
              <a:ext cx="1290778" cy="400174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72000" y="4209244"/>
            <a:ext cx="1337773" cy="591356"/>
            <a:chOff x="4572000" y="4209244"/>
            <a:chExt cx="1337773" cy="591356"/>
          </a:xfrm>
        </p:grpSpPr>
        <p:cxnSp>
          <p:nvCxnSpPr>
            <p:cNvPr id="103" name="Straight Arrow Connector 102"/>
            <p:cNvCxnSpPr/>
            <p:nvPr/>
          </p:nvCxnSpPr>
          <p:spPr>
            <a:xfrm flipV="1">
              <a:off x="5283978" y="4419600"/>
              <a:ext cx="598776" cy="37951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4572000" y="4209244"/>
              <a:ext cx="1250589" cy="59135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5909773" y="4420344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6508304" y="4343401"/>
            <a:ext cx="626791" cy="440460"/>
            <a:chOff x="6508304" y="4343401"/>
            <a:chExt cx="626791" cy="440460"/>
          </a:xfrm>
        </p:grpSpPr>
        <p:cxnSp>
          <p:nvCxnSpPr>
            <p:cNvPr id="108" name="Straight Arrow Connector 107"/>
            <p:cNvCxnSpPr/>
            <p:nvPr/>
          </p:nvCxnSpPr>
          <p:spPr>
            <a:xfrm flipV="1">
              <a:off x="7135095" y="444244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6508304" y="4343401"/>
              <a:ext cx="432692" cy="43434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Straight Arrow Connector 111"/>
          <p:cNvCxnSpPr/>
          <p:nvPr/>
        </p:nvCxnSpPr>
        <p:spPr>
          <a:xfrm flipV="1">
            <a:off x="7876087" y="4419599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7" name="Group 116"/>
          <p:cNvGrpSpPr/>
          <p:nvPr/>
        </p:nvGrpSpPr>
        <p:grpSpPr>
          <a:xfrm>
            <a:off x="3861275" y="5013952"/>
            <a:ext cx="708657" cy="396248"/>
            <a:chOff x="3861275" y="5013952"/>
            <a:chExt cx="708657" cy="396248"/>
          </a:xfrm>
        </p:grpSpPr>
        <p:cxnSp>
          <p:nvCxnSpPr>
            <p:cNvPr id="113" name="Straight Arrow Connector 112"/>
            <p:cNvCxnSpPr/>
            <p:nvPr/>
          </p:nvCxnSpPr>
          <p:spPr>
            <a:xfrm flipV="1">
              <a:off x="4569932" y="5045939"/>
              <a:ext cx="0" cy="341412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/>
            <p:nvPr/>
          </p:nvCxnSpPr>
          <p:spPr>
            <a:xfrm flipV="1">
              <a:off x="3861275" y="5013952"/>
              <a:ext cx="558325" cy="396248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8" name="Straight Arrow Connector 117"/>
          <p:cNvCxnSpPr/>
          <p:nvPr/>
        </p:nvCxnSpPr>
        <p:spPr>
          <a:xfrm flipV="1">
            <a:off x="52578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V="1">
            <a:off x="6477000" y="5029200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 flipV="1">
            <a:off x="3962400" y="5678388"/>
            <a:ext cx="0" cy="341412"/>
          </a:xfrm>
          <a:prstGeom prst="straightConnector1">
            <a:avLst/>
          </a:prstGeom>
          <a:ln w="1905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/>
          <p:cNvSpPr txBox="1"/>
          <p:nvPr/>
        </p:nvSpPr>
        <p:spPr>
          <a:xfrm>
            <a:off x="7275614" y="6548799"/>
            <a:ext cx="15945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Structure of a node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709792" y="5425249"/>
            <a:ext cx="6330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Degree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822629" y="5666601"/>
            <a:ext cx="406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Key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712753" y="5895201"/>
            <a:ext cx="593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Parent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7578833" y="6172200"/>
            <a:ext cx="422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Left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8001000" y="6172200"/>
            <a:ext cx="5054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60265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29" grpId="0" animBg="1"/>
      <p:bldP spid="131" grpId="0"/>
      <p:bldP spid="132" grpId="0"/>
      <p:bldP spid="133" grpId="0"/>
      <p:bldP spid="141" grpId="0"/>
      <p:bldP spid="1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Merging 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two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04800" y="2906713"/>
            <a:ext cx="8534399" cy="1500187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Spend some time on your own to find out an efficient way for this 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3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08777941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88855604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Oval 51"/>
          <p:cNvSpPr/>
          <p:nvPr/>
        </p:nvSpPr>
        <p:spPr>
          <a:xfrm>
            <a:off x="4666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06292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12682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6801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15025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870" y="4949439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20302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79843596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7179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Oval 87"/>
          <p:cNvSpPr/>
          <p:nvPr/>
        </p:nvSpPr>
        <p:spPr>
          <a:xfrm>
            <a:off x="571500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>
            <a:off x="5943600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64770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/>
              <p:cNvSpPr txBox="1"/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TextBox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585" y="5044429"/>
                <a:ext cx="511615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386" y="50292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/>
          <p:cNvSpPr txBox="1"/>
          <p:nvPr/>
        </p:nvSpPr>
        <p:spPr>
          <a:xfrm>
            <a:off x="12192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15347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250"/>
                            </p:stCondLst>
                            <p:childTnLst>
                              <p:par>
                                <p:cTn id="6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52" grpId="0" animBg="1"/>
      <p:bldP spid="53" grpId="0"/>
      <p:bldP spid="54" grpId="0"/>
      <p:bldP spid="65" grpId="0"/>
      <p:bldP spid="86" grpId="0" animBg="1"/>
      <p:bldP spid="88" grpId="0" animBg="1"/>
      <p:bldP spid="106" grpId="0"/>
      <p:bldP spid="107" grpId="0"/>
      <p:bldP spid="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845543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83457000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3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964668"/>
                <a:ext cx="511615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446" y="4949439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2204108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2" name="Straight Arrow Connector 61"/>
          <p:cNvCxnSpPr>
            <a:endCxn id="55" idx="2"/>
          </p:cNvCxnSpPr>
          <p:nvPr/>
        </p:nvCxnSpPr>
        <p:spPr>
          <a:xfrm>
            <a:off x="1502584" y="3619500"/>
            <a:ext cx="70721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24177155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8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5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77827335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/>
          <p:cNvGrpSpPr/>
          <p:nvPr/>
        </p:nvGrpSpPr>
        <p:grpSpPr>
          <a:xfrm>
            <a:off x="466650" y="3505200"/>
            <a:ext cx="1030242" cy="230024"/>
            <a:chOff x="466650" y="3505200"/>
            <a:chExt cx="1030242" cy="230024"/>
          </a:xfrm>
        </p:grpSpPr>
        <p:sp>
          <p:nvSpPr>
            <p:cNvPr id="52" name="Oval 51"/>
            <p:cNvSpPr/>
            <p:nvPr/>
          </p:nvSpPr>
          <p:spPr>
            <a:xfrm>
              <a:off x="466650" y="3505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>
              <a:off x="680108" y="36195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/>
            <p:nvPr/>
          </p:nvSpPr>
          <p:spPr>
            <a:xfrm>
              <a:off x="1268292" y="350662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8</a:t>
              </a:r>
            </a:p>
          </p:txBody>
        </p:sp>
      </p:grpSp>
      <p:cxnSp>
        <p:nvCxnSpPr>
          <p:cNvPr id="93" name="Straight Arrow Connector 92"/>
          <p:cNvCxnSpPr/>
          <p:nvPr/>
        </p:nvCxnSpPr>
        <p:spPr>
          <a:xfrm>
            <a:off x="245594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4508" y="4953000"/>
                <a:ext cx="506292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Down Arrow 28"/>
          <p:cNvSpPr/>
          <p:nvPr/>
        </p:nvSpPr>
        <p:spPr>
          <a:xfrm>
            <a:off x="533400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1262600" y="3505200"/>
            <a:ext cx="234292" cy="952500"/>
            <a:chOff x="2379121" y="3543300"/>
            <a:chExt cx="234292" cy="952500"/>
          </a:xfrm>
        </p:grpSpPr>
        <p:sp>
          <p:nvSpPr>
            <p:cNvPr id="87" name="Oval 86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2060"/>
                  </a:solidFill>
                </a:rPr>
                <a:t>8</a:t>
              </a:r>
            </a:p>
          </p:txBody>
        </p:sp>
        <p:cxnSp>
          <p:nvCxnSpPr>
            <p:cNvPr id="100" name="Straight Connector 99"/>
            <p:cNvCxnSpPr>
              <a:stCxn id="87" idx="4"/>
              <a:endCxn id="99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/>
          <p:cNvSpPr txBox="1"/>
          <p:nvPr/>
        </p:nvSpPr>
        <p:spPr>
          <a:xfrm>
            <a:off x="21336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grpSp>
        <p:nvGrpSpPr>
          <p:cNvPr id="102" name="Group 10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06" name="Group 105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11" name="Group 110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7" name="Oval 116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18" name="Oval 117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9" name="Straight Connector 118"/>
                <p:cNvCxnSpPr>
                  <a:stCxn id="117" idx="4"/>
                  <a:endCxn id="118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2" name="Group 111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14" name="Oval 113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15" name="Oval 114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6" name="Straight Connector 115"/>
                <p:cNvCxnSpPr>
                  <a:stCxn id="114" idx="4"/>
                  <a:endCxn id="115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3" name="Straight Connector 112"/>
              <p:cNvCxnSpPr>
                <a:stCxn id="117" idx="2"/>
                <a:endCxn id="114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7" name="TextBox 106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953000"/>
                <a:ext cx="506292" cy="369332"/>
              </a:xfrm>
              <a:prstGeom prst="rect">
                <a:avLst/>
              </a:prstGeom>
              <a:blipFill rotWithShape="1">
                <a:blip r:embed="rId14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lus 3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Equal 3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2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07591238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6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85102863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7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loud Callout 32"/>
          <p:cNvSpPr/>
          <p:nvPr/>
        </p:nvSpPr>
        <p:spPr>
          <a:xfrm>
            <a:off x="4700681" y="2575489"/>
            <a:ext cx="3833719" cy="685800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How to fix this problem ?</a:t>
            </a:r>
          </a:p>
        </p:txBody>
      </p:sp>
      <p:sp>
        <p:nvSpPr>
          <p:cNvPr id="35" name="Down Ribbon 34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only problem is that there are </a:t>
            </a:r>
            <a:r>
              <a:rPr lang="en-US" sz="1600" b="1" u="sng" dirty="0">
                <a:solidFill>
                  <a:schemeClr val="tx1"/>
                </a:solidFill>
              </a:rPr>
              <a:t>multiple</a:t>
            </a:r>
            <a:r>
              <a:rPr lang="en-US" sz="1600" dirty="0">
                <a:solidFill>
                  <a:schemeClr val="tx1"/>
                </a:solidFill>
              </a:rPr>
              <a:t> binomial trees of same degree in the root list. </a:t>
            </a:r>
            <a:endParaRPr lang="en-US" sz="1600" dirty="0"/>
          </a:p>
        </p:txBody>
      </p:sp>
      <p:sp>
        <p:nvSpPr>
          <p:cNvPr id="36" name="Down Ribbon 35"/>
          <p:cNvSpPr/>
          <p:nvPr/>
        </p:nvSpPr>
        <p:spPr>
          <a:xfrm>
            <a:off x="2614519" y="2575489"/>
            <a:ext cx="3710081" cy="723900"/>
          </a:xfrm>
          <a:prstGeom prst="ribbon">
            <a:avLst>
              <a:gd name="adj1" fmla="val 16667"/>
              <a:gd name="adj2" fmla="val 73892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Inspiration: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Addition of binary numbers</a:t>
            </a:r>
          </a:p>
        </p:txBody>
      </p:sp>
    </p:spTree>
    <p:extLst>
      <p:ext uri="{BB962C8B-B14F-4D97-AF65-F5344CB8AC3E}">
        <p14:creationId xmlns:p14="http://schemas.microsoft.com/office/powerpoint/2010/main" val="323337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4.5177E-6 L 0.08507 0.00556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53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000"/>
                            </p:stCondLst>
                            <p:childTnLst>
                              <p:par>
                                <p:cTn id="149" presetID="42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4" grpId="0"/>
      <p:bldP spid="68" grpId="0"/>
      <p:bldP spid="29" grpId="0" animBg="1"/>
      <p:bldP spid="29" grpId="1" animBg="1"/>
      <p:bldP spid="29" grpId="2" animBg="1"/>
      <p:bldP spid="101" grpId="0"/>
      <p:bldP spid="120" grpId="0"/>
      <p:bldP spid="120" grpId="1"/>
      <p:bldP spid="121" grpId="0"/>
      <p:bldP spid="31" grpId="0" animBg="1"/>
      <p:bldP spid="32" grpId="0" animBg="1"/>
      <p:bldP spid="124" grpId="0" animBg="1"/>
      <p:bldP spid="33" grpId="0" animBg="1"/>
      <p:bldP spid="33" grpId="1" animBg="1"/>
      <p:bldP spid="35" grpId="0" animBg="1"/>
      <p:bldP spid="35" grpId="1" animBg="1"/>
      <p:bldP spid="36" grpId="0" animBg="1"/>
      <p:bldP spid="36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Merging </a:t>
            </a:r>
            <a:r>
              <a:rPr lang="en-US" sz="2800" b="1" dirty="0"/>
              <a:t>two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grpSp>
        <p:nvGrpSpPr>
          <p:cNvPr id="104" name="Group 103"/>
          <p:cNvGrpSpPr/>
          <p:nvPr/>
        </p:nvGrpSpPr>
        <p:grpSpPr>
          <a:xfrm>
            <a:off x="4624481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cxnSp>
        <p:nvCxnSpPr>
          <p:cNvPr id="93" name="Straight Arrow Connector 92"/>
          <p:cNvCxnSpPr/>
          <p:nvPr/>
        </p:nvCxnSpPr>
        <p:spPr>
          <a:xfrm>
            <a:off x="2445752" y="3619500"/>
            <a:ext cx="120347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oup 108"/>
          <p:cNvGrpSpPr/>
          <p:nvPr/>
        </p:nvGrpSpPr>
        <p:grpSpPr>
          <a:xfrm>
            <a:off x="2971800" y="3505200"/>
            <a:ext cx="973058" cy="1715988"/>
            <a:chOff x="6477000" y="3505200"/>
            <a:chExt cx="973058" cy="1715988"/>
          </a:xfrm>
        </p:grpSpPr>
        <p:grpSp>
          <p:nvGrpSpPr>
            <p:cNvPr id="108" name="Group 107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89" name="Group 88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0" name="Oval 89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2" name="Straight Connector 91"/>
                <p:cNvCxnSpPr>
                  <a:stCxn id="90" idx="4"/>
                  <a:endCxn id="91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95" name="Oval 94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  <p:sp>
              <p:nvSpPr>
                <p:cNvPr id="96" name="Oval 95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7" name="Straight Connector 96"/>
                <p:cNvCxnSpPr>
                  <a:stCxn id="95" idx="4"/>
                  <a:endCxn id="96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8" name="Straight Connector 97"/>
              <p:cNvCxnSpPr>
                <a:stCxn id="90" idx="2"/>
                <a:endCxn id="95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7082650" y="4188023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21</a:t>
              </a:r>
            </a:p>
          </p:txBody>
        </p:sp>
      </p:grpSp>
      <p:cxnSp>
        <p:nvCxnSpPr>
          <p:cNvPr id="70" name="Straight Arrow Connector 69"/>
          <p:cNvCxnSpPr>
            <a:stCxn id="90" idx="6"/>
            <a:endCxn id="15" idx="2"/>
          </p:cNvCxnSpPr>
          <p:nvPr/>
        </p:nvCxnSpPr>
        <p:spPr>
          <a:xfrm>
            <a:off x="3891892" y="3619500"/>
            <a:ext cx="278998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953000"/>
                <a:ext cx="511614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953000"/>
                <a:ext cx="51161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168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2" name="Group 121"/>
          <p:cNvGrpSpPr/>
          <p:nvPr/>
        </p:nvGrpSpPr>
        <p:grpSpPr>
          <a:xfrm>
            <a:off x="1533201" y="3505200"/>
            <a:ext cx="921762" cy="1715988"/>
            <a:chOff x="6477000" y="3505200"/>
            <a:chExt cx="921762" cy="1715988"/>
          </a:xfrm>
        </p:grpSpPr>
        <p:grpSp>
          <p:nvGrpSpPr>
            <p:cNvPr id="123" name="Group 122"/>
            <p:cNvGrpSpPr/>
            <p:nvPr/>
          </p:nvGrpSpPr>
          <p:grpSpPr>
            <a:xfrm>
              <a:off x="6553200" y="3505200"/>
              <a:ext cx="843892" cy="1676400"/>
              <a:chOff x="7309508" y="3505200"/>
              <a:chExt cx="843892" cy="1676400"/>
            </a:xfrm>
          </p:grpSpPr>
          <p:grpSp>
            <p:nvGrpSpPr>
              <p:cNvPr id="126" name="Group 125"/>
              <p:cNvGrpSpPr/>
              <p:nvPr/>
            </p:nvGrpSpPr>
            <p:grpSpPr>
              <a:xfrm>
                <a:off x="7919108" y="35052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32" name="Oval 131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133" name="Oval 132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4" name="Straight Connector 133"/>
                <p:cNvCxnSpPr>
                  <a:stCxn id="132" idx="4"/>
                  <a:endCxn id="133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7" name="Group 126"/>
              <p:cNvGrpSpPr/>
              <p:nvPr/>
            </p:nvGrpSpPr>
            <p:grpSpPr>
              <a:xfrm>
                <a:off x="7309508" y="4229100"/>
                <a:ext cx="234292" cy="952500"/>
                <a:chOff x="2379121" y="3543300"/>
                <a:chExt cx="234292" cy="952500"/>
              </a:xfrm>
            </p:grpSpPr>
            <p:sp>
              <p:nvSpPr>
                <p:cNvPr id="129" name="Oval 128"/>
                <p:cNvSpPr/>
                <p:nvPr/>
              </p:nvSpPr>
              <p:spPr>
                <a:xfrm>
                  <a:off x="2384813" y="35433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  <p:sp>
              <p:nvSpPr>
                <p:cNvPr id="130" name="Oval 129"/>
                <p:cNvSpPr/>
                <p:nvPr/>
              </p:nvSpPr>
              <p:spPr>
                <a:xfrm>
                  <a:off x="2379121" y="42672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31" name="Straight Connector 130"/>
                <p:cNvCxnSpPr>
                  <a:stCxn id="129" idx="4"/>
                  <a:endCxn id="130" idx="0"/>
                </p:cNvCxnSpPr>
                <p:nvPr/>
              </p:nvCxnSpPr>
              <p:spPr>
                <a:xfrm flipH="1">
                  <a:off x="2493421" y="3771900"/>
                  <a:ext cx="5692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8" name="Straight Connector 127"/>
              <p:cNvCxnSpPr>
                <a:stCxn id="132" idx="2"/>
                <a:endCxn id="129" idx="0"/>
              </p:cNvCxnSpPr>
              <p:nvPr/>
            </p:nvCxnSpPr>
            <p:spPr>
              <a:xfrm flipH="1">
                <a:off x="7429500" y="3619500"/>
                <a:ext cx="495300" cy="6096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4" name="TextBox 123"/>
            <p:cNvSpPr txBox="1"/>
            <p:nvPr/>
          </p:nvSpPr>
          <p:spPr>
            <a:xfrm>
              <a:off x="7082650" y="4188023"/>
              <a:ext cx="316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 8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6477000" y="4913411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11</a:t>
              </a:r>
            </a:p>
          </p:txBody>
        </p:sp>
      </p:grpSp>
      <p:sp>
        <p:nvSpPr>
          <p:cNvPr id="135" name="Down Arrow 134"/>
          <p:cNvSpPr/>
          <p:nvPr/>
        </p:nvSpPr>
        <p:spPr>
          <a:xfrm>
            <a:off x="2241035" y="3048000"/>
            <a:ext cx="121165" cy="381000"/>
          </a:xfrm>
          <a:prstGeom prst="downArrow">
            <a:avLst/>
          </a:prstGeom>
          <a:solidFill>
            <a:schemeClr val="accent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TextBox 135"/>
              <p:cNvSpPr txBox="1"/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6" name="TextBox 1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9186" y="4953000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7" name="Group 136"/>
          <p:cNvGrpSpPr/>
          <p:nvPr/>
        </p:nvGrpSpPr>
        <p:grpSpPr>
          <a:xfrm>
            <a:off x="1615093" y="3505200"/>
            <a:ext cx="2294316" cy="2096988"/>
            <a:chOff x="2045695" y="3505200"/>
            <a:chExt cx="2294316" cy="2096988"/>
          </a:xfrm>
        </p:grpSpPr>
        <p:grpSp>
          <p:nvGrpSpPr>
            <p:cNvPr id="138" name="Group 137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47" name="Group 146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9" name="Group 15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5" name="Oval 16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66" name="Oval 16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7" name="Straight Connector 166"/>
                  <p:cNvCxnSpPr>
                    <a:stCxn id="165" idx="4"/>
                    <a:endCxn id="16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62" name="Oval 16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3" name="Oval 16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64" name="Straight Connector 163"/>
                  <p:cNvCxnSpPr>
                    <a:stCxn id="162" idx="4"/>
                    <a:endCxn id="16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1" name="Straight Connector 160"/>
                <p:cNvCxnSpPr>
                  <a:stCxn id="16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8" name="Group 14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50" name="Group 149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6" name="Oval 155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7" name="Oval 156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8" name="Straight Connector 157"/>
                  <p:cNvCxnSpPr>
                    <a:stCxn id="156" idx="4"/>
                    <a:endCxn id="157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3" name="Oval 152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Oval 153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/>
                  <p:cNvCxnSpPr>
                    <a:stCxn id="153" idx="4"/>
                    <a:endCxn id="154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52" name="Straight Connector 151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49" name="Straight Connector 148"/>
              <p:cNvCxnSpPr>
                <a:stCxn id="16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9" name="Group 138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40" name="TextBox 139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41" name="TextBox 140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42" name="TextBox 141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43" name="TextBox 14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44" name="TextBox 14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45" name="TextBox 14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46" name="TextBox 145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/>
              <p:cNvSpPr txBox="1"/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964668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9" name="Group 168"/>
          <p:cNvGrpSpPr/>
          <p:nvPr/>
        </p:nvGrpSpPr>
        <p:grpSpPr>
          <a:xfrm>
            <a:off x="1972884" y="4151412"/>
            <a:ext cx="2294316" cy="2096988"/>
            <a:chOff x="2045695" y="3505200"/>
            <a:chExt cx="2294316" cy="2096988"/>
          </a:xfrm>
        </p:grpSpPr>
        <p:grpSp>
          <p:nvGrpSpPr>
            <p:cNvPr id="170" name="Group 169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179" name="Group 178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1" name="Group 190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7" name="Oval 196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  <p:sp>
                <p:nvSpPr>
                  <p:cNvPr id="198" name="Oval 197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9" name="Straight Connector 198"/>
                  <p:cNvCxnSpPr>
                    <a:stCxn id="197" idx="4"/>
                    <a:endCxn id="198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2" name="Group 191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94" name="Oval 193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6" name="Straight Connector 195"/>
                  <p:cNvCxnSpPr>
                    <a:stCxn id="194" idx="4"/>
                    <a:endCxn id="195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3" name="Straight Connector 192"/>
                <p:cNvCxnSpPr>
                  <a:stCxn id="197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0" name="Group 179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82" name="Group 181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9" name="Oval 188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90" name="Straight Connector 189"/>
                  <p:cNvCxnSpPr>
                    <a:stCxn id="188" idx="4"/>
                    <a:endCxn id="189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3" name="Group 182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85" name="Oval 18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6" name="Oval 18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87" name="Straight Connector 186"/>
                  <p:cNvCxnSpPr>
                    <a:stCxn id="185" idx="4"/>
                    <a:endCxn id="18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4" name="Straight Connector 183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1" name="Straight Connector 180"/>
              <p:cNvCxnSpPr>
                <a:stCxn id="197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1" name="Group 170"/>
            <p:cNvGrpSpPr/>
            <p:nvPr/>
          </p:nvGrpSpPr>
          <p:grpSpPr>
            <a:xfrm>
              <a:off x="2045695" y="4092175"/>
              <a:ext cx="2294316" cy="1510013"/>
              <a:chOff x="6340003" y="4148502"/>
              <a:chExt cx="2294316" cy="1510013"/>
            </a:xfrm>
          </p:grpSpPr>
          <p:sp>
            <p:nvSpPr>
              <p:cNvPr id="172" name="TextBox 171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</a:t>
                </a:r>
              </a:p>
            </p:txBody>
          </p:sp>
          <p:sp>
            <p:nvSpPr>
              <p:cNvPr id="173" name="TextBox 172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8</a:t>
                </a:r>
              </a:p>
            </p:txBody>
          </p:sp>
          <p:sp>
            <p:nvSpPr>
              <p:cNvPr id="174" name="TextBox 173"/>
              <p:cNvSpPr txBox="1"/>
              <p:nvPr/>
            </p:nvSpPr>
            <p:spPr>
              <a:xfrm>
                <a:off x="6986681" y="4176696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5</a:t>
                </a:r>
              </a:p>
            </p:txBody>
          </p:sp>
          <p:sp>
            <p:nvSpPr>
              <p:cNvPr id="175" name="TextBox 174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11</a:t>
                </a:r>
              </a:p>
            </p:txBody>
          </p:sp>
          <p:sp>
            <p:nvSpPr>
              <p:cNvPr id="176" name="TextBox 175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17</a:t>
                </a: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9</a:t>
                </a:r>
              </a:p>
            </p:txBody>
          </p:sp>
          <p:sp>
            <p:nvSpPr>
              <p:cNvPr id="178" name="TextBox 177"/>
              <p:cNvSpPr txBox="1"/>
              <p:nvPr/>
            </p:nvSpPr>
            <p:spPr>
              <a:xfrm>
                <a:off x="6340003" y="5350738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21</a:t>
                </a:r>
              </a:p>
            </p:txBody>
          </p:sp>
        </p:grpSp>
      </p:grpSp>
      <p:cxnSp>
        <p:nvCxnSpPr>
          <p:cNvPr id="200" name="Straight Connector 199"/>
          <p:cNvCxnSpPr/>
          <p:nvPr/>
        </p:nvCxnSpPr>
        <p:spPr>
          <a:xfrm flipH="1">
            <a:off x="4267200" y="3619500"/>
            <a:ext cx="2390962" cy="6263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Plus 200"/>
          <p:cNvSpPr/>
          <p:nvPr/>
        </p:nvSpPr>
        <p:spPr>
          <a:xfrm>
            <a:off x="3159665" y="1828800"/>
            <a:ext cx="457200" cy="457200"/>
          </a:xfrm>
          <a:prstGeom prst="mathPlus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Equal 201"/>
          <p:cNvSpPr/>
          <p:nvPr/>
        </p:nvSpPr>
        <p:spPr>
          <a:xfrm>
            <a:off x="6131465" y="1905000"/>
            <a:ext cx="823819" cy="381000"/>
          </a:xfrm>
          <a:prstGeom prst="mathEqual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3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197830488"/>
                  </p:ext>
                </p:extLst>
              </p:nvPr>
            </p:nvGraphicFramePr>
            <p:xfrm>
              <a:off x="457200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t="-8065" r="-3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100000" t="-8065" r="-2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200000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6"/>
                          <a:stretch>
                            <a:fillRect l="-300000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4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81182889"/>
                  </p:ext>
                </p:extLst>
              </p:nvPr>
            </p:nvGraphicFramePr>
            <p:xfrm>
              <a:off x="457200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t="-8333" r="-3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100000" t="-8333" r="-2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200000" t="-8333" r="-100000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7"/>
                          <a:stretch>
                            <a:fillRect l="-300000" t="-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TextBox 204"/>
              <p:cNvSpPr txBox="1"/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5" name="TextBox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824" y="1143000"/>
                <a:ext cx="93243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6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28640637"/>
                  </p:ext>
                </p:extLst>
              </p:nvPr>
            </p:nvGraphicFramePr>
            <p:xfrm>
              <a:off x="4251865" y="1905000"/>
              <a:ext cx="18034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t="-8065" r="-3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100000" t="-8065" r="-2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200000" t="-8065" r="-101351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9"/>
                          <a:stretch>
                            <a:fillRect l="-300000" t="-8065" r="-1351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08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1371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7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32144488"/>
                  </p:ext>
                </p:extLst>
              </p:nvPr>
            </p:nvGraphicFramePr>
            <p:xfrm>
              <a:off x="4251865" y="1524000"/>
              <a:ext cx="1803400" cy="365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50850"/>
                    <a:gridCol w="450850"/>
                    <a:gridCol w="450850"/>
                    <a:gridCol w="45085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t="-8333" r="-3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100000" t="-8333" r="-2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200000" t="-8333" r="-101351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0"/>
                          <a:stretch>
                            <a:fillRect l="-300000" t="-8333" r="-1351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TextBox 207"/>
              <p:cNvSpPr txBox="1"/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8" name="TextBox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70" y="1143000"/>
                <a:ext cx="804195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6452" r="-8209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9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842922305"/>
                  </p:ext>
                </p:extLst>
              </p:nvPr>
            </p:nvGraphicFramePr>
            <p:xfrm>
              <a:off x="6959600" y="1905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563" t="-8065" r="-4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01563" t="-8065" r="-30156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198462" t="-8065" r="-196923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303125" t="-8065" r="-100000" b="-2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2"/>
                          <a:stretch>
                            <a:fillRect l="-403125" t="-8065" b="-20968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9116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810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dirty="0" smtClean="0">
                                    <a:latin typeface="Cambria Math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0" name="Content Placeholder 8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989823976"/>
                  </p:ext>
                </p:extLst>
              </p:nvPr>
            </p:nvGraphicFramePr>
            <p:xfrm>
              <a:off x="6959600" y="1524000"/>
              <a:ext cx="1955800" cy="3810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391160"/>
                    <a:gridCol w="391160"/>
                    <a:gridCol w="391160"/>
                    <a:gridCol w="391160"/>
                    <a:gridCol w="391160"/>
                  </a:tblGrid>
                  <a:tr h="381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563" t="-7937" r="-4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01563" t="-7937" r="-30156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198462" t="-7937" r="-196923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13"/>
                          <a:stretch>
                            <a:fillRect l="-303125" t="-7937" r="-100000" b="-206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dirty="0" smtClean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TextBox 210"/>
              <p:cNvSpPr txBox="1"/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1" name="TextBox 2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5405" y="1143000"/>
                <a:ext cx="932435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452" r="-77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8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4.5177E-6 L 0.15659 0.0055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30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135" grpId="0" animBg="1"/>
      <p:bldP spid="135" grpId="1" animBg="1"/>
      <p:bldP spid="136" grpId="0"/>
      <p:bldP spid="168" grpId="0"/>
      <p:bldP spid="16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Representing</a:t>
            </a:r>
            <a:r>
              <a:rPr lang="en-US" sz="3200" dirty="0"/>
              <a:t> any tree</a:t>
            </a:r>
            <a:endParaRPr lang="en-US" sz="3200" dirty="0">
              <a:solidFill>
                <a:srgbClr val="006C3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as a </a:t>
            </a:r>
            <a:r>
              <a:rPr lang="en-US" sz="2800" b="1" dirty="0">
                <a:solidFill>
                  <a:srgbClr val="0070C0"/>
                </a:solidFill>
              </a:rPr>
              <a:t>binary </a:t>
            </a:r>
            <a:r>
              <a:rPr lang="en-US" sz="2800" b="1" dirty="0">
                <a:solidFill>
                  <a:schemeClr val="tx1"/>
                </a:solidFill>
              </a:rPr>
              <a:t>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12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006C31"/>
                </a:solidFill>
              </a:rPr>
              <a:t>Other Operations</a:t>
            </a:r>
            <a:br>
              <a:rPr lang="en-US" sz="3200" dirty="0">
                <a:solidFill>
                  <a:srgbClr val="7030A0"/>
                </a:solidFill>
              </a:rPr>
            </a:br>
            <a:r>
              <a:rPr lang="en-US" sz="3200" dirty="0"/>
              <a:t>On A </a:t>
            </a:r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/>
              <a:t>Heap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3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Find-min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6" name="Right Arrow 35"/>
          <p:cNvSpPr/>
          <p:nvPr/>
        </p:nvSpPr>
        <p:spPr>
          <a:xfrm>
            <a:off x="2503608" y="2819400"/>
            <a:ext cx="3744792" cy="301823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9307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36" grpId="0" animBg="1"/>
      <p:bldP spid="10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26895" y="3505200"/>
            <a:ext cx="2294316" cy="2057400"/>
            <a:chOff x="2045695" y="3505200"/>
            <a:chExt cx="2294316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45695" y="4092175"/>
              <a:ext cx="2294316" cy="937025"/>
              <a:chOff x="6340003" y="4148502"/>
              <a:chExt cx="2294316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63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067362" y="53310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" name="Oval 4"/>
          <p:cNvSpPr/>
          <p:nvPr/>
        </p:nvSpPr>
        <p:spPr>
          <a:xfrm>
            <a:off x="4087692" y="5318770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4026895" y="4906782"/>
            <a:ext cx="0" cy="57812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03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/>
      <p:bldP spid="51" grpId="0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p:sp>
        <p:nvSpPr>
          <p:cNvPr id="5" name="Oval 4"/>
          <p:cNvSpPr/>
          <p:nvPr/>
        </p:nvSpPr>
        <p:spPr>
          <a:xfrm>
            <a:off x="4095790" y="4751607"/>
            <a:ext cx="228600" cy="2438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4011492" y="4092176"/>
            <a:ext cx="616396" cy="612508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426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Decrease-key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67362" y="3505200"/>
            <a:ext cx="2253849" cy="2057400"/>
            <a:chOff x="2086162" y="3505200"/>
            <a:chExt cx="2253849" cy="20574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86162" y="4092175"/>
              <a:ext cx="2253849" cy="937025"/>
              <a:chOff x="6380470" y="4148502"/>
              <a:chExt cx="2253849" cy="9370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80470" y="4764993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4011492" y="5331023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458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/>
          <p:cNvSpPr/>
          <p:nvPr/>
        </p:nvSpPr>
        <p:spPr>
          <a:xfrm>
            <a:off x="60688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7" name="Straight Connector 16"/>
          <p:cNvCxnSpPr>
            <a:stCxn id="15" idx="4"/>
            <a:endCxn id="16" idx="0"/>
          </p:cNvCxnSpPr>
          <p:nvPr/>
        </p:nvCxnSpPr>
        <p:spPr>
          <a:xfrm>
            <a:off x="6183192" y="3733800"/>
            <a:ext cx="0" cy="364261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5" idx="3"/>
          </p:cNvCxnSpPr>
          <p:nvPr/>
        </p:nvCxnSpPr>
        <p:spPr>
          <a:xfrm flipH="1">
            <a:off x="5578214" y="3700322"/>
            <a:ext cx="524156" cy="4144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5" idx="2"/>
          </p:cNvCxnSpPr>
          <p:nvPr/>
        </p:nvCxnSpPr>
        <p:spPr>
          <a:xfrm flipH="1">
            <a:off x="4811592" y="36195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4011492" y="4091950"/>
            <a:ext cx="2322183" cy="1546850"/>
            <a:chOff x="4011492" y="4091950"/>
            <a:chExt cx="2322183" cy="1546850"/>
          </a:xfrm>
        </p:grpSpPr>
        <p:grpSp>
          <p:nvGrpSpPr>
            <p:cNvPr id="5" name="Group 4"/>
            <p:cNvGrpSpPr/>
            <p:nvPr/>
          </p:nvGrpSpPr>
          <p:grpSpPr>
            <a:xfrm>
              <a:off x="4087692" y="4098061"/>
              <a:ext cx="2209800" cy="1464539"/>
              <a:chOff x="4087692" y="4098061"/>
              <a:chExt cx="2209800" cy="1464539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068892" y="40980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5459292" y="4114800"/>
                <a:ext cx="228600" cy="821461"/>
                <a:chOff x="4267200" y="4495800"/>
                <a:chExt cx="228600" cy="821461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Oval 12"/>
                <p:cNvSpPr/>
                <p:nvPr/>
              </p:nvSpPr>
              <p:spPr>
                <a:xfrm>
                  <a:off x="42672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4" name="Straight Connector 13"/>
                <p:cNvCxnSpPr>
                  <a:stCxn id="12" idx="4"/>
                  <a:endCxn id="13" idx="0"/>
                </p:cNvCxnSpPr>
                <p:nvPr/>
              </p:nvCxnSpPr>
              <p:spPr>
                <a:xfrm>
                  <a:off x="4381500" y="4724400"/>
                  <a:ext cx="0" cy="364261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4087692" y="41315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3" name="Group 62"/>
            <p:cNvGrpSpPr/>
            <p:nvPr/>
          </p:nvGrpSpPr>
          <p:grpSpPr>
            <a:xfrm>
              <a:off x="4011492" y="4091950"/>
              <a:ext cx="2322183" cy="1546850"/>
              <a:chOff x="6324600" y="4148277"/>
              <a:chExt cx="2322183" cy="1546850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70745" y="414827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161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 7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/>
          <p:nvPr/>
        </p:nvCxnSpPr>
        <p:spPr>
          <a:xfrm flipV="1">
            <a:off x="4920536" y="4267199"/>
            <a:ext cx="565864" cy="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15000" y="4245840"/>
            <a:ext cx="357281" cy="2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loud Callout 48"/>
          <p:cNvSpPr/>
          <p:nvPr/>
        </p:nvSpPr>
        <p:spPr>
          <a:xfrm>
            <a:off x="3110647" y="21336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Do you notice any similarity between the root list of a binomial heap and children list of any node?</a:t>
            </a:r>
          </a:p>
        </p:txBody>
      </p:sp>
      <p:sp>
        <p:nvSpPr>
          <p:cNvPr id="50" name="Down Ribbon 49"/>
          <p:cNvSpPr/>
          <p:nvPr/>
        </p:nvSpPr>
        <p:spPr>
          <a:xfrm>
            <a:off x="1496892" y="5715000"/>
            <a:ext cx="6275508" cy="838200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The children list, after reversal, can be seen as a binomial heap. </a:t>
            </a:r>
            <a:endParaRPr lang="en-US" sz="1600" dirty="0"/>
          </a:p>
        </p:txBody>
      </p:sp>
      <p:sp>
        <p:nvSpPr>
          <p:cNvPr id="51" name="Cloud Callout 50"/>
          <p:cNvSpPr/>
          <p:nvPr/>
        </p:nvSpPr>
        <p:spPr>
          <a:xfrm>
            <a:off x="3124200" y="1524000"/>
            <a:ext cx="5423754" cy="1127689"/>
          </a:xfrm>
          <a:prstGeom prst="cloudCallout">
            <a:avLst>
              <a:gd name="adj1" fmla="val 21505"/>
              <a:gd name="adj2" fmla="val 772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Can you exploit  this similarity to perform Extract-min efficiently ?</a:t>
            </a:r>
          </a:p>
        </p:txBody>
      </p:sp>
    </p:spTree>
    <p:extLst>
      <p:ext uri="{BB962C8B-B14F-4D97-AF65-F5344CB8AC3E}">
        <p14:creationId xmlns:p14="http://schemas.microsoft.com/office/powerpoint/2010/main" val="360287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2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20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5" grpId="0"/>
      <p:bldP spid="15" grpId="0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006C31"/>
                </a:solidFill>
              </a:rPr>
              <a:t>Extract-min </a:t>
            </a:r>
            <a:r>
              <a:rPr lang="en-US" sz="2800" b="1" dirty="0"/>
              <a:t>on a </a:t>
            </a:r>
            <a:r>
              <a:rPr lang="en-US" sz="2800" b="1" dirty="0">
                <a:solidFill>
                  <a:srgbClr val="7030A0"/>
                </a:solidFill>
              </a:rPr>
              <a:t>Binomial </a:t>
            </a:r>
            <a:r>
              <a:rPr lang="en-US" sz="2800" b="1" dirty="0"/>
              <a:t>Heap</a:t>
            </a:r>
            <a:br>
              <a:rPr lang="en-US" sz="2800" b="1" dirty="0"/>
            </a:b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2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186" y="4888468"/>
                <a:ext cx="511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/>
          <p:cNvSpPr/>
          <p:nvPr/>
        </p:nvSpPr>
        <p:spPr>
          <a:xfrm>
            <a:off x="4582992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5459276" y="3505200"/>
            <a:ext cx="228600" cy="821461"/>
            <a:chOff x="4267200" y="4495800"/>
            <a:chExt cx="228600" cy="821461"/>
          </a:xfrm>
        </p:grpSpPr>
        <p:sp>
          <p:nvSpPr>
            <p:cNvPr id="12" name="Oval 11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>
              <a:stCxn id="12" idx="4"/>
              <a:endCxn id="13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102052" y="3526486"/>
            <a:ext cx="838200" cy="1431061"/>
            <a:chOff x="7620000" y="3505200"/>
            <a:chExt cx="838200" cy="1431061"/>
          </a:xfrm>
        </p:grpSpPr>
        <p:grpSp>
          <p:nvGrpSpPr>
            <p:cNvPr id="19" name="Group 18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/>
              <p:cNvCxnSpPr>
                <a:stCxn id="25" idx="4"/>
                <a:endCxn id="26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Group 19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>
                <a:stCxn id="22" idx="4"/>
                <a:endCxn id="2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" name="Straight Connector 20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554782" y="3429000"/>
            <a:ext cx="2455618" cy="1600200"/>
            <a:chOff x="5298994" y="5390327"/>
            <a:chExt cx="2455618" cy="1600200"/>
          </a:xfrm>
        </p:grpSpPr>
        <p:sp>
          <p:nvSpPr>
            <p:cNvPr id="58" name="TextBox 57"/>
            <p:cNvSpPr txBox="1"/>
            <p:nvPr/>
          </p:nvSpPr>
          <p:spPr>
            <a:xfrm>
              <a:off x="6156050" y="5426940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298994" y="53903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9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432889" y="5466527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134084" y="6036538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67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387204" y="60731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23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786211" y="6060393"/>
              <a:ext cx="2760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7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6770808" y="6682750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</a:t>
              </a:r>
            </a:p>
          </p:txBody>
        </p: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87" name="Straight Arrow Connector 86"/>
          <p:cNvCxnSpPr>
            <a:endCxn id="12" idx="2"/>
          </p:cNvCxnSpPr>
          <p:nvPr/>
        </p:nvCxnSpPr>
        <p:spPr>
          <a:xfrm flipV="1">
            <a:off x="4830820" y="3619500"/>
            <a:ext cx="628456" cy="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5724349" y="3619502"/>
            <a:ext cx="98400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262" y="4968229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908" y="4953000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333" r="-1566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Curved Connector 59"/>
          <p:cNvCxnSpPr>
            <a:stCxn id="61" idx="3"/>
            <a:endCxn id="67" idx="1"/>
          </p:cNvCxnSpPr>
          <p:nvPr/>
        </p:nvCxnSpPr>
        <p:spPr>
          <a:xfrm>
            <a:off x="4225384" y="3275112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6576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796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50" grpId="0"/>
      <p:bldP spid="51" grpId="0"/>
      <p:bldP spid="61" grpId="0" animBg="1"/>
      <p:bldP spid="31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6C31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4964668"/>
                <a:ext cx="511615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0646" y="4949439"/>
                <a:ext cx="50629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168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5070" y="4949439"/>
                <a:ext cx="51161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4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390" t="-8333" r="-678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86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7519202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951418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108571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53" grpId="0"/>
      <p:bldP spid="54" grpId="0"/>
      <p:bldP spid="65" grpId="0"/>
      <p:bldP spid="70" grpId="0"/>
      <p:bldP spid="83" grpId="0" animBg="1"/>
      <p:bldP spid="100" grpId="0" animBg="1"/>
      <p:bldP spid="51" grpId="0" animBg="1"/>
      <p:bldP spid="60" grpId="0" animBg="1"/>
      <p:bldP spid="6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315990"/>
              </p:ext>
            </p:extLst>
          </p:nvPr>
        </p:nvGraphicFramePr>
        <p:xfrm>
          <a:off x="533400" y="1600201"/>
          <a:ext cx="67056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/>
          <p:cNvCxnSpPr/>
          <p:nvPr/>
        </p:nvCxnSpPr>
        <p:spPr>
          <a:xfrm>
            <a:off x="7239000" y="3004066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7239000" y="4419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Down Ribbon 19"/>
          <p:cNvSpPr/>
          <p:nvPr/>
        </p:nvSpPr>
        <p:spPr>
          <a:xfrm>
            <a:off x="7851648" y="2895600"/>
            <a:ext cx="1292352" cy="1828800"/>
          </a:xfrm>
          <a:prstGeom prst="ribbon">
            <a:avLst>
              <a:gd name="adj1" fmla="val 16667"/>
              <a:gd name="adj2" fmla="val 7313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8077200" y="3879502"/>
            <a:ext cx="875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Do these </a:t>
            </a:r>
          </a:p>
          <a:p>
            <a:pPr algn="ctr"/>
            <a:r>
              <a:rPr lang="en-US" sz="1200" dirty="0"/>
              <a:t>Operations</a:t>
            </a:r>
          </a:p>
          <a:p>
            <a:pPr algn="ctr"/>
            <a:r>
              <a:rPr lang="en-US" sz="1200" dirty="0"/>
              <a:t> lazily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8981" y="5334000"/>
            <a:ext cx="6548844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root list as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133600" y="5726668"/>
            <a:ext cx="64512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Keep siblings in a </a:t>
            </a:r>
            <a:r>
              <a:rPr lang="en-US" b="1" dirty="0"/>
              <a:t>doubly linked circular </a:t>
            </a:r>
            <a:r>
              <a:rPr lang="en-US" dirty="0"/>
              <a:t>list instead of single link list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273534" y="3396734"/>
            <a:ext cx="413266" cy="41326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2133600" y="6172200"/>
            <a:ext cx="416466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Wake up only when </a:t>
            </a:r>
            <a:r>
              <a:rPr lang="en-US" b="1" dirty="0"/>
              <a:t>Extract-min</a:t>
            </a:r>
            <a:r>
              <a:rPr lang="en-US" dirty="0"/>
              <a:t> is invoked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7239000" y="2514600"/>
            <a:ext cx="6096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851648" y="2158425"/>
            <a:ext cx="1076064" cy="584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Maintain </a:t>
            </a:r>
          </a:p>
          <a:p>
            <a:r>
              <a:rPr lang="en-US" sz="1600" dirty="0"/>
              <a:t>it explicitly</a:t>
            </a:r>
          </a:p>
        </p:txBody>
      </p:sp>
    </p:spTree>
    <p:extLst>
      <p:ext uri="{BB962C8B-B14F-4D97-AF65-F5344CB8AC3E}">
        <p14:creationId xmlns:p14="http://schemas.microsoft.com/office/powerpoint/2010/main" val="425316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20" grpId="0" animBg="1"/>
      <p:bldP spid="18" grpId="0"/>
      <p:bldP spid="3" grpId="0" animBg="1"/>
      <p:bldP spid="40" grpId="0" animBg="1"/>
      <p:bldP spid="42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>
            <a:off x="2661308" y="3619500"/>
            <a:ext cx="5881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5108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250"/>
                            </p:stCondLst>
                            <p:childTnLst>
                              <p:par>
                                <p:cTn id="3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2" grpId="0" animBg="1"/>
      <p:bldP spid="70" grpId="0"/>
      <p:bldP spid="83" grpId="0" animBg="1"/>
      <p:bldP spid="51" grpId="0" animBg="1"/>
      <p:bldP spid="64" grpId="0" animBg="1"/>
      <p:bldP spid="6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683126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Left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 : </a:t>
            </a:r>
            <a:r>
              <a:rPr lang="en-US" sz="1800" b="1" dirty="0"/>
              <a:t>child</a:t>
            </a:r>
          </a:p>
          <a:p>
            <a:pPr marL="0" indent="0">
              <a:buNone/>
            </a:pPr>
            <a:r>
              <a:rPr lang="en-US" sz="1800" b="1" dirty="0"/>
              <a:t>Right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1600" dirty="0"/>
              <a:t>This representation has many applications </a:t>
            </a:r>
            <a:r>
              <a:rPr lang="en-US" sz="1600" dirty="0">
                <a:sym typeface="Wingdings" pitchFamily="2" charset="2"/>
              </a:rPr>
              <a:t></a:t>
            </a: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72122" y="5943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6786422" y="5452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4B6ADC-3F14-1519-D350-B9A6F522E249}"/>
              </a:ext>
            </a:extLst>
          </p:cNvPr>
          <p:cNvCxnSpPr>
            <a:cxnSpLocks/>
          </p:cNvCxnSpPr>
          <p:nvPr/>
        </p:nvCxnSpPr>
        <p:spPr>
          <a:xfrm flipH="1">
            <a:off x="2764644" y="4588739"/>
            <a:ext cx="5184" cy="611714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6274A848-889F-9B2D-7344-550101618E3E}"/>
              </a:ext>
            </a:extLst>
          </p:cNvPr>
          <p:cNvSpPr/>
          <p:nvPr/>
        </p:nvSpPr>
        <p:spPr>
          <a:xfrm>
            <a:off x="2650344" y="5220683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741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</a:rPr>
                      <m:t>𝒙</m:t>
                    </m:r>
                    <m:r>
                      <a:rPr lang="en-US" sz="2800" b="1" i="1" smtClean="0">
                        <a:latin typeface="Cambria Math"/>
                      </a:rPr>
                      <m:t>,</m:t>
                    </m:r>
                    <m:r>
                      <a:rPr lang="en-US" sz="2800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Oval 50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Oval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3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ounded Rectangle 59"/>
          <p:cNvSpPr/>
          <p:nvPr/>
        </p:nvSpPr>
        <p:spPr>
          <a:xfrm>
            <a:off x="3735626" y="1981200"/>
            <a:ext cx="1914349" cy="6858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Merge the two heaps</a:t>
            </a:r>
          </a:p>
        </p:txBody>
      </p:sp>
      <p:cxnSp>
        <p:nvCxnSpPr>
          <p:cNvPr id="61" name="Curved Connector 60"/>
          <p:cNvCxnSpPr>
            <a:stCxn id="64" idx="3"/>
          </p:cNvCxnSpPr>
          <p:nvPr/>
        </p:nvCxnSpPr>
        <p:spPr>
          <a:xfrm>
            <a:off x="6892384" y="3349823"/>
            <a:ext cx="329398" cy="307777"/>
          </a:xfrm>
          <a:prstGeom prst="curvedConnector3">
            <a:avLst>
              <a:gd name="adj1" fmla="val 24056"/>
            </a:avLst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6324600" y="3195934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3624485" cy="1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17220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2661308" y="3625763"/>
            <a:ext cx="3407584" cy="0"/>
            <a:chOff x="2813708" y="3771900"/>
            <a:chExt cx="3407584" cy="0"/>
          </a:xfrm>
        </p:grpSpPr>
        <p:cxnSp>
          <p:nvCxnSpPr>
            <p:cNvPr id="84" name="Straight Arrow Connector 83"/>
            <p:cNvCxnSpPr/>
            <p:nvPr/>
          </p:nvCxnSpPr>
          <p:spPr>
            <a:xfrm>
              <a:off x="2813708" y="3771900"/>
              <a:ext cx="58818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3636184" y="3771900"/>
              <a:ext cx="258510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619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0" grpId="1" animBg="1"/>
      <p:bldP spid="6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p:cxnSp>
        <p:nvCxnSpPr>
          <p:cNvPr id="82" name="Curved Connector 81"/>
          <p:cNvCxnSpPr>
            <a:stCxn id="83" idx="3"/>
          </p:cNvCxnSpPr>
          <p:nvPr/>
        </p:nvCxnSpPr>
        <p:spPr>
          <a:xfrm>
            <a:off x="1863184" y="3275112"/>
            <a:ext cx="575216" cy="306288"/>
          </a:xfrm>
          <a:prstGeom prst="curvedConnector3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295400" y="3121223"/>
            <a:ext cx="567784" cy="3077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Head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2"/>
            <a:ext cx="478836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7315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Oval 92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Oval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7" name="TextBox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656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100" grpId="0" animBg="1"/>
      <p:bldP spid="93" grpId="0" animBg="1"/>
      <p:bldP spid="9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5111"/>
            <a:ext cx="5554651" cy="149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0772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5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6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915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2800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sz="2800" b="1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latin typeface="Cambria Math"/>
                      </a:rPr>
                      <m:t>𝒙</m:t>
                    </m:r>
                    <m:r>
                      <a:rPr lang="en-US" sz="2800" b="1" i="1">
                        <a:latin typeface="Cambria Math"/>
                      </a:rPr>
                      <m:t>,</m:t>
                    </m:r>
                    <m:r>
                      <a:rPr lang="en-US" sz="2800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sz="2800" b="1" dirty="0"/>
                  <a:t>) on a </a:t>
                </a:r>
                <a:r>
                  <a:rPr lang="en-US" sz="2800" b="1" dirty="0">
                    <a:solidFill>
                      <a:srgbClr val="7030A0"/>
                    </a:solidFill>
                  </a:rPr>
                  <a:t>Binomial </a:t>
                </a:r>
                <a:r>
                  <a:rPr lang="en-US" sz="2800" b="1" dirty="0"/>
                  <a:t>Heap</a:t>
                </a:r>
                <a:br>
                  <a:rPr lang="en-US" sz="2800" b="1" dirty="0"/>
                </a:br>
                <a:endParaRPr lang="en-US" sz="28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2447850" y="3505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8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3249492" y="3505200"/>
            <a:ext cx="234292" cy="952500"/>
            <a:chOff x="2379121" y="3543300"/>
            <a:chExt cx="234292" cy="952500"/>
          </a:xfrm>
        </p:grpSpPr>
        <p:sp>
          <p:nvSpPr>
            <p:cNvPr id="55" name="Oval 54"/>
            <p:cNvSpPr/>
            <p:nvPr/>
          </p:nvSpPr>
          <p:spPr>
            <a:xfrm>
              <a:off x="2384813" y="35433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56" name="Oval 55"/>
            <p:cNvSpPr/>
            <p:nvPr/>
          </p:nvSpPr>
          <p:spPr>
            <a:xfrm>
              <a:off x="2379121" y="42672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rgbClr val="002060"/>
                </a:solidFill>
              </a:endParaRPr>
            </a:p>
          </p:txBody>
        </p:sp>
        <p:cxnSp>
          <p:nvCxnSpPr>
            <p:cNvPr id="57" name="Straight Connector 56"/>
            <p:cNvCxnSpPr>
              <a:stCxn id="55" idx="4"/>
              <a:endCxn id="56" idx="0"/>
            </p:cNvCxnSpPr>
            <p:nvPr/>
          </p:nvCxnSpPr>
          <p:spPr>
            <a:xfrm flipH="1">
              <a:off x="2493421" y="3771900"/>
              <a:ext cx="5692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4011492" y="3505200"/>
            <a:ext cx="2309719" cy="2133600"/>
            <a:chOff x="2030292" y="3505200"/>
            <a:chExt cx="2309719" cy="2133600"/>
          </a:xfrm>
        </p:grpSpPr>
        <p:grpSp>
          <p:nvGrpSpPr>
            <p:cNvPr id="81" name="Group 80"/>
            <p:cNvGrpSpPr/>
            <p:nvPr/>
          </p:nvGrpSpPr>
          <p:grpSpPr>
            <a:xfrm>
              <a:off x="2106492" y="3505200"/>
              <a:ext cx="2209800" cy="2057400"/>
              <a:chOff x="6400800" y="3581400"/>
              <a:chExt cx="2209800" cy="205740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7772400" y="3581400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9" name="Group 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5" name="Oval 1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  <p:sp>
                <p:nvSpPr>
                  <p:cNvPr id="16" name="Oval 1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Connector 16"/>
                  <p:cNvCxnSpPr>
                    <a:stCxn id="15" idx="4"/>
                    <a:endCxn id="1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" name="Group 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12" name="Oval 1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Oval 1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4" name="Straight Connector 13"/>
                  <p:cNvCxnSpPr>
                    <a:stCxn id="12" idx="4"/>
                    <a:endCxn id="1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1" name="Straight Connector 10"/>
                <p:cNvCxnSpPr>
                  <a:stCxn id="15" idx="3"/>
                </p:cNvCxnSpPr>
                <p:nvPr/>
              </p:nvCxnSpPr>
              <p:spPr>
                <a:xfrm flipH="1">
                  <a:off x="7738922" y="3700322"/>
                  <a:ext cx="524156" cy="4144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Group 17"/>
              <p:cNvGrpSpPr/>
              <p:nvPr/>
            </p:nvGrpSpPr>
            <p:grpSpPr>
              <a:xfrm>
                <a:off x="6400800" y="4207739"/>
                <a:ext cx="838200" cy="1431061"/>
                <a:chOff x="7620000" y="3505200"/>
                <a:chExt cx="838200" cy="1431061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8229600" y="35052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7" name="Straight Connector 26"/>
                  <p:cNvCxnSpPr>
                    <a:stCxn id="25" idx="4"/>
                    <a:endCxn id="26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>
                  <a:off x="7620000" y="4114800"/>
                  <a:ext cx="228600" cy="821461"/>
                  <a:chOff x="4267200" y="4495800"/>
                  <a:chExt cx="228600" cy="821461"/>
                </a:xfrm>
              </p:grpSpPr>
              <p:sp>
                <p:nvSpPr>
                  <p:cNvPr id="22" name="Oval 21"/>
                  <p:cNvSpPr/>
                  <p:nvPr/>
                </p:nvSpPr>
                <p:spPr>
                  <a:xfrm>
                    <a:off x="4267200" y="4495800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/>
                  <p:cNvSpPr/>
                  <p:nvPr/>
                </p:nvSpPr>
                <p:spPr>
                  <a:xfrm>
                    <a:off x="4267200" y="5088661"/>
                    <a:ext cx="228600" cy="228600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4" name="Straight Connector 23"/>
                  <p:cNvCxnSpPr>
                    <a:stCxn id="22" idx="4"/>
                    <a:endCxn id="23" idx="0"/>
                  </p:cNvCxnSpPr>
                  <p:nvPr/>
                </p:nvCxnSpPr>
                <p:spPr>
                  <a:xfrm>
                    <a:off x="4381500" y="4724400"/>
                    <a:ext cx="0" cy="364261"/>
                  </a:xfrm>
                  <a:prstGeom prst="line">
                    <a:avLst/>
                  </a:prstGeom>
                  <a:ln w="38100">
                    <a:solidFill>
                      <a:schemeClr val="tx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1" name="Straight Connector 20"/>
                <p:cNvCxnSpPr/>
                <p:nvPr/>
              </p:nvCxnSpPr>
              <p:spPr>
                <a:xfrm flipH="1">
                  <a:off x="7738922" y="3619500"/>
                  <a:ext cx="490678" cy="4953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5" idx="2"/>
              </p:cNvCxnSpPr>
              <p:nvPr/>
            </p:nvCxnSpPr>
            <p:spPr>
              <a:xfrm flipH="1">
                <a:off x="7124700" y="3695700"/>
                <a:ext cx="1257300" cy="512039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/>
          </p:nvGrpSpPr>
          <p:grpSpPr>
            <a:xfrm>
              <a:off x="2030292" y="4092175"/>
              <a:ext cx="2309719" cy="1546625"/>
              <a:chOff x="6324600" y="4148502"/>
              <a:chExt cx="2309719" cy="1546625"/>
            </a:xfrm>
          </p:grpSpPr>
          <p:sp>
            <p:nvSpPr>
              <p:cNvPr id="58" name="TextBox 57"/>
              <p:cNvSpPr txBox="1"/>
              <p:nvPr/>
            </p:nvSpPr>
            <p:spPr>
              <a:xfrm>
                <a:off x="7748681" y="41681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15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8358281" y="4148502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9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6986681" y="4171127"/>
                <a:ext cx="27603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7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7709792" y="4761011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67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940996" y="47777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23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6340003" y="4764993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19</a:t>
                </a: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6324600" y="5387350"/>
                <a:ext cx="36740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63</a:t>
                </a:r>
              </a:p>
            </p:txBody>
          </p:sp>
        </p:grpSp>
      </p:grpSp>
      <p:sp>
        <p:nvSpPr>
          <p:cNvPr id="70" name="TextBox 69"/>
          <p:cNvSpPr txBox="1"/>
          <p:nvPr/>
        </p:nvSpPr>
        <p:spPr>
          <a:xfrm>
            <a:off x="3200400" y="419100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1447800"/>
                <a:ext cx="1091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4469" t="-8333" r="-1005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>
            <a:stCxn id="55" idx="6"/>
            <a:endCxn id="15" idx="2"/>
          </p:cNvCxnSpPr>
          <p:nvPr/>
        </p:nvCxnSpPr>
        <p:spPr>
          <a:xfrm>
            <a:off x="3483784" y="3619500"/>
            <a:ext cx="25851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2646438" y="3614057"/>
            <a:ext cx="6087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endCxn id="52" idx="0"/>
          </p:cNvCxnSpPr>
          <p:nvPr/>
        </p:nvCxnSpPr>
        <p:spPr>
          <a:xfrm>
            <a:off x="2562150" y="3276600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2547715" y="3276604"/>
            <a:ext cx="6367685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8915400" y="3276601"/>
            <a:ext cx="0" cy="2286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15" idx="6"/>
            <a:endCxn id="86" idx="2"/>
          </p:cNvCxnSpPr>
          <p:nvPr/>
        </p:nvCxnSpPr>
        <p:spPr>
          <a:xfrm>
            <a:off x="6297492" y="3619500"/>
            <a:ext cx="9242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Oval 85"/>
              <p:cNvSpPr/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6" name="Oval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1782" y="3505200"/>
                <a:ext cx="228600" cy="228600"/>
              </a:xfrm>
              <a:prstGeom prst="ellipse">
                <a:avLst/>
              </a:prstGeom>
              <a:blipFill rotWithShape="1">
                <a:blip r:embed="rId4"/>
                <a:stretch>
                  <a:fillRect t="-11905" r="-2439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7239000" y="2664023"/>
            <a:ext cx="567784" cy="841178"/>
            <a:chOff x="7239000" y="2664023"/>
            <a:chExt cx="567784" cy="841178"/>
          </a:xfrm>
        </p:grpSpPr>
        <p:sp>
          <p:nvSpPr>
            <p:cNvPr id="89" name="TextBox 88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34" name="Elbow Connector 33"/>
            <p:cNvCxnSpPr>
              <a:stCxn id="89" idx="2"/>
            </p:cNvCxnSpPr>
            <p:nvPr/>
          </p:nvCxnSpPr>
          <p:spPr>
            <a:xfrm rot="5400000">
              <a:off x="7192745" y="3175053"/>
              <a:ext cx="533401" cy="126895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4,</m:t>
                    </m:r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18" y="1219200"/>
                <a:ext cx="1271823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828" t="-8197" r="-861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19,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524000"/>
                <a:ext cx="1406154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3463" t="-8197" r="-692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Oval 61"/>
              <p:cNvSpPr/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19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Oval 6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505200"/>
                <a:ext cx="228600" cy="228600"/>
              </a:xfrm>
              <a:prstGeom prst="ellipse">
                <a:avLst/>
              </a:prstGeom>
              <a:blipFill rotWithShape="1">
                <a:blip r:embed="rId7"/>
                <a:stretch>
                  <a:fillRect l="-21951" t="-11905" r="-4146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/>
          <p:cNvCxnSpPr>
            <a:endCxn id="62" idx="2"/>
          </p:cNvCxnSpPr>
          <p:nvPr/>
        </p:nvCxnSpPr>
        <p:spPr>
          <a:xfrm>
            <a:off x="7420108" y="3619500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70C0"/>
                    </a:solidFill>
                  </a:rPr>
                  <a:t>Insert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2,</m:t>
                    </m:r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40468"/>
                <a:ext cx="1277914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10" t="-8197" r="-761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val 75"/>
              <p:cNvSpPr/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Oval 7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3505200"/>
                <a:ext cx="228600" cy="228600"/>
              </a:xfrm>
              <a:prstGeom prst="ellipse">
                <a:avLst/>
              </a:prstGeom>
              <a:blipFill rotWithShape="1">
                <a:blip r:embed="rId9"/>
                <a:stretch>
                  <a:fillRect t="-11905" r="-2142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/>
          <p:cNvCxnSpPr/>
          <p:nvPr/>
        </p:nvCxnSpPr>
        <p:spPr>
          <a:xfrm>
            <a:off x="8229600" y="3614057"/>
            <a:ext cx="580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/>
          <p:cNvGrpSpPr/>
          <p:nvPr/>
        </p:nvGrpSpPr>
        <p:grpSpPr>
          <a:xfrm>
            <a:off x="8686800" y="2664022"/>
            <a:ext cx="567784" cy="874655"/>
            <a:chOff x="7239000" y="2664023"/>
            <a:chExt cx="567784" cy="874655"/>
          </a:xfrm>
        </p:grpSpPr>
        <p:sp>
          <p:nvSpPr>
            <p:cNvPr id="84" name="TextBox 83"/>
            <p:cNvSpPr txBox="1"/>
            <p:nvPr/>
          </p:nvSpPr>
          <p:spPr>
            <a:xfrm>
              <a:off x="7239000" y="2664023"/>
              <a:ext cx="567784" cy="307777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Head</a:t>
              </a:r>
            </a:p>
          </p:txBody>
        </p:sp>
        <p:cxnSp>
          <p:nvCxnSpPr>
            <p:cNvPr id="85" name="Elbow Connector 84"/>
            <p:cNvCxnSpPr>
              <a:stCxn id="84" idx="2"/>
              <a:endCxn id="76" idx="7"/>
            </p:cNvCxnSpPr>
            <p:nvPr/>
          </p:nvCxnSpPr>
          <p:spPr>
            <a:xfrm rot="16200000" flipH="1">
              <a:off x="7271268" y="3223424"/>
              <a:ext cx="566879" cy="63630"/>
            </a:xfrm>
            <a:prstGeom prst="bentConnector3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Extract-min</a:t>
                </a:r>
                <a:r>
                  <a:rPr lang="en-US" b="1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b="1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145268"/>
                <a:ext cx="1612686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019" t="-8197" r="-64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6C31"/>
                          </a:solidFill>
                          <a:latin typeface="Cambria Math"/>
                        </a:rPr>
                        <m:t>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49" y="5879068"/>
                <a:ext cx="418704" cy="369332"/>
              </a:xfrm>
              <a:prstGeom prst="rect">
                <a:avLst/>
              </a:prstGeom>
              <a:blipFill rotWithShape="1">
                <a:blip r:embed="rId11"/>
                <a:stretch>
                  <a:fillRect t="-8197" r="-1911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838201" y="6248400"/>
                <a:ext cx="7681846" cy="609600"/>
              </a:xfrm>
              <a:prstGeom prst="round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006C31"/>
                    </a:solidFill>
                  </a:rPr>
                  <a:t>Homework: </a:t>
                </a:r>
                <a:r>
                  <a:rPr lang="en-US" dirty="0">
                    <a:solidFill>
                      <a:schemeClr val="tx1"/>
                    </a:solidFill>
                  </a:rPr>
                  <a:t>Make sincere attempt to design ways to implement </a:t>
                </a:r>
                <a:r>
                  <a:rPr lang="en-US" b="1" dirty="0">
                    <a:solidFill>
                      <a:schemeClr val="tx1"/>
                    </a:solidFill>
                  </a:rPr>
                  <a:t>Extract-min</a:t>
                </a:r>
                <a:r>
                  <a:rPr lang="en-US" dirty="0">
                    <a:solidFill>
                      <a:schemeClr val="tx1"/>
                    </a:solidFill>
                  </a:rPr>
                  <a:t> in amortized </a:t>
                </a:r>
                <a:r>
                  <a:rPr lang="en-US" b="1" dirty="0">
                    <a:solidFill>
                      <a:schemeClr val="tx1"/>
                    </a:solidFill>
                  </a:rPr>
                  <a:t>O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 time. We shall discuss it in the next class 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</a:t>
                </a:r>
                <a:endParaRPr lang="en-US" b="1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6248400"/>
                <a:ext cx="7681846" cy="609600"/>
              </a:xfrm>
              <a:prstGeom prst="roundRect">
                <a:avLst/>
              </a:prstGeom>
              <a:blipFill rotWithShape="1">
                <a:blip r:embed="rId12"/>
                <a:stretch>
                  <a:fillRect t="-4808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12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5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76" grpId="0" animBg="1"/>
      <p:bldP spid="87" grpId="0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7030A0"/>
                </a:solidFill>
              </a:rPr>
              <a:t>Representing</a:t>
            </a:r>
            <a:r>
              <a:rPr lang="en-US" sz="3200" b="1" dirty="0"/>
              <a:t> any tree as a binary tree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</a:t>
            </a:r>
            <a:r>
              <a:rPr lang="en-US" dirty="0">
                <a:solidFill>
                  <a:srgbClr val="0070C0"/>
                </a:solidFill>
              </a:rPr>
              <a:t>arbitrary</a:t>
            </a:r>
            <a:r>
              <a:rPr lang="en-US" dirty="0"/>
              <a:t> rooted tree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binary</a:t>
            </a:r>
            <a:r>
              <a:rPr lang="en-US" dirty="0"/>
              <a:t> tree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346575" cy="4683126"/>
          </a:xfrm>
        </p:spPr>
        <p:txBody>
          <a:bodyPr/>
          <a:lstStyle/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</a:rPr>
              <a:t>Left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 : </a:t>
            </a:r>
            <a:r>
              <a:rPr lang="en-US" sz="1800" b="1" dirty="0"/>
              <a:t>child</a:t>
            </a:r>
          </a:p>
          <a:p>
            <a:pPr marL="0" indent="0">
              <a:buNone/>
            </a:pPr>
            <a:r>
              <a:rPr lang="en-US" sz="1800" b="1" dirty="0"/>
              <a:t>Right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7030A0"/>
                </a:solidFill>
              </a:rPr>
              <a:t>link</a:t>
            </a:r>
            <a:r>
              <a:rPr lang="en-US" sz="1800" dirty="0"/>
              <a:t>: sibling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8461BB-7A72-48FB-85BD-B2543F19826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1524000" y="2895600"/>
            <a:ext cx="1905000" cy="1709057"/>
            <a:chOff x="1524000" y="2590800"/>
            <a:chExt cx="1905000" cy="1709057"/>
          </a:xfrm>
        </p:grpSpPr>
        <p:grpSp>
          <p:nvGrpSpPr>
            <p:cNvPr id="15" name="Group 14"/>
            <p:cNvGrpSpPr/>
            <p:nvPr/>
          </p:nvGrpSpPr>
          <p:grpSpPr>
            <a:xfrm>
              <a:off x="2133600" y="2590800"/>
              <a:ext cx="1295400" cy="1676400"/>
              <a:chOff x="7467600" y="3429000"/>
              <a:chExt cx="1295400" cy="1676400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7772400" y="3429000"/>
                <a:ext cx="990600" cy="897661"/>
                <a:chOff x="3810000" y="4419600"/>
                <a:chExt cx="990600" cy="897661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3810000" y="44196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a</a:t>
                  </a:r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572000" y="50886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e</a:t>
                  </a:r>
                </a:p>
              </p:txBody>
            </p:sp>
            <p:cxnSp>
              <p:nvCxnSpPr>
                <p:cNvPr id="24" name="Straight Connector 23"/>
                <p:cNvCxnSpPr>
                  <a:stCxn id="22" idx="5"/>
                  <a:endCxn id="23" idx="0"/>
                </p:cNvCxnSpPr>
                <p:nvPr/>
              </p:nvCxnSpPr>
              <p:spPr>
                <a:xfrm>
                  <a:off x="4005122" y="4614722"/>
                  <a:ext cx="681178" cy="473939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" name="Group 16"/>
              <p:cNvGrpSpPr/>
              <p:nvPr/>
            </p:nvGrpSpPr>
            <p:grpSpPr>
              <a:xfrm>
                <a:off x="7467600" y="4114800"/>
                <a:ext cx="762000" cy="990600"/>
                <a:chOff x="4114800" y="4495800"/>
                <a:chExt cx="762000" cy="990600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41148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c</a:t>
                  </a:r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4648200" y="5257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h</a:t>
                  </a:r>
                </a:p>
              </p:txBody>
            </p:sp>
            <p:cxnSp>
              <p:nvCxnSpPr>
                <p:cNvPr id="21" name="Straight Connector 20"/>
                <p:cNvCxnSpPr>
                  <a:stCxn id="19" idx="5"/>
                  <a:endCxn id="20" idx="0"/>
                </p:cNvCxnSpPr>
                <p:nvPr/>
              </p:nvCxnSpPr>
              <p:spPr>
                <a:xfrm>
                  <a:off x="4309922" y="4690922"/>
                  <a:ext cx="452578" cy="566878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" name="Straight Connector 17"/>
              <p:cNvCxnSpPr>
                <a:stCxn id="22" idx="4"/>
                <a:endCxn id="19" idx="0"/>
              </p:cNvCxnSpPr>
              <p:nvPr/>
            </p:nvCxnSpPr>
            <p:spPr>
              <a:xfrm flipH="1">
                <a:off x="7581900" y="3657600"/>
                <a:ext cx="304800" cy="457200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/>
          </p:nvGrpSpPr>
          <p:grpSpPr>
            <a:xfrm>
              <a:off x="1524000" y="2819400"/>
              <a:ext cx="1360714" cy="1480457"/>
              <a:chOff x="8229600" y="3031261"/>
              <a:chExt cx="1360714" cy="1480457"/>
            </a:xfrm>
          </p:grpSpPr>
          <p:grpSp>
            <p:nvGrpSpPr>
              <p:cNvPr id="26" name="Group 25"/>
              <p:cNvGrpSpPr/>
              <p:nvPr/>
            </p:nvGrpSpPr>
            <p:grpSpPr>
              <a:xfrm>
                <a:off x="8229600" y="3505200"/>
                <a:ext cx="838200" cy="1006518"/>
                <a:chOff x="4267200" y="4495800"/>
                <a:chExt cx="838200" cy="1006518"/>
              </a:xfrm>
            </p:grpSpPr>
            <p:sp>
              <p:nvSpPr>
                <p:cNvPr id="32" name="Oval 31"/>
                <p:cNvSpPr/>
                <p:nvPr/>
              </p:nvSpPr>
              <p:spPr>
                <a:xfrm>
                  <a:off x="4267200" y="4495800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b</a:t>
                  </a:r>
                </a:p>
              </p:txBody>
            </p:sp>
            <p:sp>
              <p:nvSpPr>
                <p:cNvPr id="33" name="Oval 32"/>
                <p:cNvSpPr/>
                <p:nvPr/>
              </p:nvSpPr>
              <p:spPr>
                <a:xfrm>
                  <a:off x="4876800" y="5273718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34" name="Straight Connector 33"/>
                <p:cNvCxnSpPr/>
                <p:nvPr/>
              </p:nvCxnSpPr>
              <p:spPr>
                <a:xfrm>
                  <a:off x="4991100" y="4707661"/>
                  <a:ext cx="0" cy="5715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/>
              <p:cNvGrpSpPr/>
              <p:nvPr/>
            </p:nvGrpSpPr>
            <p:grpSpPr>
              <a:xfrm>
                <a:off x="8229600" y="3031261"/>
                <a:ext cx="1360714" cy="1447800"/>
                <a:chOff x="4876800" y="3412261"/>
                <a:chExt cx="1360714" cy="1447800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4876800" y="4631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f</a:t>
                  </a:r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6008914" y="3869461"/>
                  <a:ext cx="228600" cy="228600"/>
                </a:xfrm>
                <a:prstGeom prst="ellipse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d</a:t>
                  </a:r>
                </a:p>
              </p:txBody>
            </p:sp>
            <p:cxnSp>
              <p:nvCxnSpPr>
                <p:cNvPr id="31" name="Straight Connector 30"/>
                <p:cNvCxnSpPr>
                  <a:stCxn id="22" idx="4"/>
                  <a:endCxn id="30" idx="0"/>
                </p:cNvCxnSpPr>
                <p:nvPr/>
              </p:nvCxnSpPr>
              <p:spPr>
                <a:xfrm>
                  <a:off x="5905500" y="3412261"/>
                  <a:ext cx="217714" cy="457200"/>
                </a:xfrm>
                <a:prstGeom prst="line">
                  <a:avLst/>
                </a:prstGeom>
                <a:ln w="38100">
                  <a:solidFill>
                    <a:schemeClr val="tx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8" name="Straight Connector 27"/>
              <p:cNvCxnSpPr>
                <a:stCxn id="19" idx="3"/>
                <a:endCxn id="29" idx="0"/>
              </p:cNvCxnSpPr>
              <p:nvPr/>
            </p:nvCxnSpPr>
            <p:spPr>
              <a:xfrm flipH="1">
                <a:off x="8343900" y="3683583"/>
                <a:ext cx="528778" cy="566878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/>
            <p:cNvCxnSpPr>
              <a:stCxn id="22" idx="3"/>
              <a:endCxn id="32" idx="0"/>
            </p:cNvCxnSpPr>
            <p:nvPr/>
          </p:nvCxnSpPr>
          <p:spPr>
            <a:xfrm flipH="1">
              <a:off x="1638300" y="2785922"/>
              <a:ext cx="833578" cy="507417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Oval 72"/>
          <p:cNvSpPr/>
          <p:nvPr/>
        </p:nvSpPr>
        <p:spPr>
          <a:xfrm>
            <a:off x="6324600" y="2743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74" name="Oval 73"/>
          <p:cNvSpPr/>
          <p:nvPr/>
        </p:nvSpPr>
        <p:spPr>
          <a:xfrm>
            <a:off x="7620000" y="4495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75" name="Straight Connector 74"/>
          <p:cNvCxnSpPr>
            <a:stCxn id="62" idx="6"/>
            <a:endCxn id="74" idx="1"/>
          </p:cNvCxnSpPr>
          <p:nvPr/>
        </p:nvCxnSpPr>
        <p:spPr>
          <a:xfrm>
            <a:off x="7162800" y="4229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6248400" y="3733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71" name="Oval 70"/>
          <p:cNvSpPr/>
          <p:nvPr/>
        </p:nvSpPr>
        <p:spPr>
          <a:xfrm>
            <a:off x="7162800" y="5257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cxnSp>
        <p:nvCxnSpPr>
          <p:cNvPr id="72" name="Straight Connector 71"/>
          <p:cNvCxnSpPr>
            <a:stCxn id="65" idx="6"/>
            <a:endCxn id="71" idx="1"/>
          </p:cNvCxnSpPr>
          <p:nvPr/>
        </p:nvCxnSpPr>
        <p:spPr>
          <a:xfrm>
            <a:off x="6629400" y="4991100"/>
            <a:ext cx="5668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1" idx="5"/>
            <a:endCxn id="65" idx="1"/>
          </p:cNvCxnSpPr>
          <p:nvPr/>
        </p:nvCxnSpPr>
        <p:spPr>
          <a:xfrm>
            <a:off x="5910122" y="4614722"/>
            <a:ext cx="524156" cy="2955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5638800" y="34290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65" name="Oval 64"/>
          <p:cNvSpPr/>
          <p:nvPr/>
        </p:nvSpPr>
        <p:spPr>
          <a:xfrm>
            <a:off x="6400800" y="4876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61" name="Oval 60"/>
          <p:cNvSpPr/>
          <p:nvPr/>
        </p:nvSpPr>
        <p:spPr>
          <a:xfrm>
            <a:off x="5715000" y="4419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62" name="Oval 61"/>
          <p:cNvSpPr/>
          <p:nvPr/>
        </p:nvSpPr>
        <p:spPr>
          <a:xfrm>
            <a:off x="6934200" y="41148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63" name="Straight Connector 62"/>
          <p:cNvCxnSpPr>
            <a:stCxn id="70" idx="6"/>
            <a:endCxn id="62" idx="1"/>
          </p:cNvCxnSpPr>
          <p:nvPr/>
        </p:nvCxnSpPr>
        <p:spPr>
          <a:xfrm>
            <a:off x="6477000" y="3848100"/>
            <a:ext cx="490678" cy="300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70" idx="3"/>
            <a:endCxn id="61" idx="0"/>
          </p:cNvCxnSpPr>
          <p:nvPr/>
        </p:nvCxnSpPr>
        <p:spPr>
          <a:xfrm flipH="1">
            <a:off x="5829300" y="3928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73" idx="3"/>
            <a:endCxn id="64" idx="0"/>
          </p:cNvCxnSpPr>
          <p:nvPr/>
        </p:nvCxnSpPr>
        <p:spPr>
          <a:xfrm flipH="1">
            <a:off x="5753100" y="2938322"/>
            <a:ext cx="6049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endCxn id="70" idx="1"/>
          </p:cNvCxnSpPr>
          <p:nvPr/>
        </p:nvCxnSpPr>
        <p:spPr>
          <a:xfrm>
            <a:off x="5867400" y="3543300"/>
            <a:ext cx="414478" cy="2239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ight Arrow 44"/>
          <p:cNvSpPr/>
          <p:nvPr/>
        </p:nvSpPr>
        <p:spPr>
          <a:xfrm>
            <a:off x="3962400" y="3429000"/>
            <a:ext cx="978408" cy="484632"/>
          </a:xfrm>
          <a:prstGeom prst="rightArrow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672122" y="59436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cxnSp>
        <p:nvCxnSpPr>
          <p:cNvPr id="47" name="Straight Connector 46"/>
          <p:cNvCxnSpPr>
            <a:endCxn id="46" idx="0"/>
          </p:cNvCxnSpPr>
          <p:nvPr/>
        </p:nvCxnSpPr>
        <p:spPr>
          <a:xfrm flipH="1">
            <a:off x="6786422" y="5452922"/>
            <a:ext cx="452578" cy="49067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6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evolution </a:t>
            </a:r>
            <a:r>
              <a:rPr lang="en-US" sz="3200" dirty="0"/>
              <a:t>OF </a:t>
            </a:r>
            <a:r>
              <a:rPr lang="en-US" sz="3200" dirty="0">
                <a:solidFill>
                  <a:srgbClr val="006C31"/>
                </a:solidFill>
              </a:rPr>
              <a:t>Heaps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gency FB" pitchFamily="34" charset="0"/>
              </a:rPr>
              <a:t>Necessity is the mother of invention…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41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Two </a:t>
            </a:r>
            <a:r>
              <a:rPr lang="en-US" sz="3200" b="1" dirty="0">
                <a:solidFill>
                  <a:srgbClr val="7030A0"/>
                </a:solidFill>
              </a:rPr>
              <a:t>fundamental</a:t>
            </a:r>
            <a:r>
              <a:rPr lang="en-US" sz="3200" b="1" dirty="0"/>
              <a:t> graph problems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Minimum Spanning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</p:spPr>
            <p:txBody>
              <a:bodyPr/>
              <a:lstStyle/>
              <a:p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endParaRPr lang="en-US" sz="2000" b="1" i="1" dirty="0">
                  <a:solidFill>
                    <a:srgbClr val="0070C0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       Decrease-Label</a:t>
                </a:r>
                <a:r>
                  <a:rPr lang="en-US" sz="2000" dirty="0"/>
                  <a:t> operations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002060"/>
                    </a:solidFill>
                  </a:rPr>
                  <a:t>Extract-smallest-label</a:t>
                </a:r>
                <a:r>
                  <a:rPr lang="en-US" sz="2000" dirty="0"/>
                  <a:t> operation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589212" y="2678112"/>
                <a:ext cx="4573588" cy="3951288"/>
              </a:xfrm>
              <a:blipFill rotWithShape="1">
                <a:blip r:embed="rId2"/>
                <a:stretch>
                  <a:fillRect l="-1467" t="-770" r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Single Source Shortest Paths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𝒎</m:t>
                        </m:r>
                        <m:r>
                          <a:rPr lang="en-US" b="1" i="1" smtClean="0"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07" y="3593068"/>
                <a:ext cx="1836593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03" t="-6349" r="-4934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1295400" y="2209800"/>
            <a:ext cx="173829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Prim</a:t>
            </a:r>
            <a:r>
              <a:rPr lang="en-US" dirty="0"/>
              <a:t>’s Algorithm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62600" y="2209800"/>
            <a:ext cx="203171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</a:rPr>
              <a:t>Dijkstra</a:t>
            </a:r>
            <a:r>
              <a:rPr lang="en-US" dirty="0" err="1"/>
              <a:t>’s</a:t>
            </a:r>
            <a:r>
              <a:rPr lang="en-US" dirty="0"/>
              <a:t> Algorithm</a:t>
            </a:r>
          </a:p>
        </p:txBody>
      </p:sp>
      <p:sp>
        <p:nvSpPr>
          <p:cNvPr id="12" name="Right Arrow 11"/>
          <p:cNvSpPr/>
          <p:nvPr/>
        </p:nvSpPr>
        <p:spPr>
          <a:xfrm rot="5400000">
            <a:off x="850130" y="4419338"/>
            <a:ext cx="978408" cy="369332"/>
          </a:xfrm>
          <a:prstGeom prst="rightArrow">
            <a:avLst/>
          </a:prstGeom>
          <a:solidFill>
            <a:srgbClr val="006C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57800"/>
                <a:ext cx="1632948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2974" t="-6452" r="-6691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288268"/>
                <a:ext cx="1437381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9419" y="3821668"/>
                <a:ext cx="143738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41" t="-6349" r="-672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eft Brace 14"/>
          <p:cNvSpPr/>
          <p:nvPr/>
        </p:nvSpPr>
        <p:spPr>
          <a:xfrm>
            <a:off x="2282952" y="3364468"/>
            <a:ext cx="307848" cy="902732"/>
          </a:xfrm>
          <a:prstGeom prst="leftBrac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467600" y="2819400"/>
            <a:ext cx="67678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Down Ribbon 16"/>
              <p:cNvSpPr/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Optimal algorithm </a:t>
                </a:r>
                <a:r>
                  <a:rPr lang="en-US" dirty="0">
                    <a:solidFill>
                      <a:schemeClr val="tx1"/>
                    </a:solidFill>
                  </a:rPr>
                  <a:t>for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≥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Down Ribbon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5105400"/>
                <a:ext cx="3276600" cy="68884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6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dirty="0"/>
                  <a:t>) time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819" y="3288268"/>
                <a:ext cx="1091966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867" t="-6349" r="-994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2438400" y="3392075"/>
            <a:ext cx="1219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90800" y="3847354"/>
            <a:ext cx="1066800" cy="4366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8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 animBg="1"/>
      <p:bldP spid="3" grpId="0" uiExpand="1" build="p"/>
      <p:bldP spid="9" grpId="0" uiExpand="1" build="p" animBg="1"/>
      <p:bldP spid="5" grpId="0" animBg="1"/>
      <p:bldP spid="6" grpId="0" animBg="1"/>
      <p:bldP spid="7" grpId="0" animBg="1"/>
      <p:bldP spid="12" grpId="0" animBg="1"/>
      <p:bldP spid="11" grpId="0" animBg="1"/>
      <p:bldP spid="13" grpId="0" animBg="1"/>
      <p:bldP spid="13" grpId="1" animBg="1"/>
      <p:bldP spid="14" grpId="0" animBg="1"/>
      <p:bldP spid="15" grpId="0" animBg="1"/>
      <p:bldP spid="16" grpId="0" animBg="1"/>
      <p:bldP spid="17" grpId="0" animBg="1"/>
      <p:bldP spid="18" grpId="0" animBg="1"/>
      <p:bldP spid="10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Operations</a:t>
            </a:r>
            <a:r>
              <a:rPr lang="en-US" sz="3600" b="1" dirty="0"/>
              <a:t> on a Heap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913216"/>
              </p:ext>
            </p:extLst>
          </p:nvPr>
        </p:nvGraphicFramePr>
        <p:xfrm>
          <a:off x="533400" y="1600201"/>
          <a:ext cx="8534400" cy="307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0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5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78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Binary heap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70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2766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631" y="4267200"/>
                <a:ext cx="61824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8911" t="-8197" r="-1782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1</m:t>
                    </m:r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2277" y="2297668"/>
                <a:ext cx="609462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8000" t="-8197" r="-1900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323" y="4267200"/>
                <a:ext cx="954877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5732" t="-8197" r="-1082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Decrease-key(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278" y="3733800"/>
                <a:ext cx="2195729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500" t="-8333" r="-194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Merge-heaps(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6C3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6C31"/>
                            </a:solidFill>
                            <a:latin typeface="Cambria Math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006C31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202668"/>
                <a:ext cx="2260619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432" t="-8197" r="-216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467600" y="2352879"/>
            <a:ext cx="954877" cy="2346761"/>
            <a:chOff x="7467600" y="2352879"/>
            <a:chExt cx="954877" cy="23467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8046" y="2352879"/>
                  <a:ext cx="60946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7908" y="2819400"/>
                  <a:ext cx="60946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l="-8000" t="-8333" r="-19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3800" y="36576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600" y="3212068"/>
                  <a:ext cx="954877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l="-5096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4246" y="4330308"/>
                  <a:ext cx="609462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9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077" y="3733800"/>
                <a:ext cx="954877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769" t="-8333" r="-1153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6077017" y="34721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981" y="2373868"/>
                <a:ext cx="1338828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636" t="-8197" r="-818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Insert(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69" y="2842736"/>
                <a:ext cx="1289712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3774" t="-8197" r="-754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Extract-min(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6C31"/>
                        </a:solidFill>
                        <a:latin typeface="Cambria Math"/>
                      </a:rPr>
                      <m:t>𝑯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521" y="3288268"/>
                <a:ext cx="1586460" cy="369332"/>
              </a:xfrm>
              <a:prstGeom prst="rect">
                <a:avLst/>
              </a:prstGeom>
              <a:blipFill rotWithShape="1">
                <a:blip r:embed="rId15"/>
                <a:stretch>
                  <a:fillRect l="-3462" t="-8197" r="-65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4114800" y="1649457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)</a:t>
                </a:r>
                <a:endParaRPr lang="en-US" b="1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2819400"/>
                <a:ext cx="954877" cy="369332"/>
              </a:xfrm>
              <a:prstGeom prst="rect">
                <a:avLst/>
              </a:prstGeom>
              <a:blipFill rotWithShape="1">
                <a:blip r:embed="rId16"/>
                <a:stretch>
                  <a:fillRect l="-5096" t="-8333" r="-108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/>
          <p:cNvGrpSpPr/>
          <p:nvPr/>
        </p:nvGrpSpPr>
        <p:grpSpPr>
          <a:xfrm>
            <a:off x="4435153" y="2297668"/>
            <a:ext cx="975047" cy="1817132"/>
            <a:chOff x="4435153" y="2297668"/>
            <a:chExt cx="975047" cy="18171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5153" y="2754868"/>
                  <a:ext cx="954877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2882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3745468"/>
                  <a:ext cx="954877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5323" y="2297668"/>
                  <a:ext cx="954877" cy="369332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TextBox 34"/>
          <p:cNvSpPr txBox="1"/>
          <p:nvPr/>
        </p:nvSpPr>
        <p:spPr>
          <a:xfrm>
            <a:off x="5753440" y="1676400"/>
            <a:ext cx="1409360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Binomial heap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5979323" y="2297668"/>
            <a:ext cx="995354" cy="2338864"/>
            <a:chOff x="5979323" y="2297668"/>
            <a:chExt cx="995354" cy="23388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138" y="2297668"/>
                  <a:ext cx="609462" cy="369332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l="-8000" t="-8197" r="-19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754868"/>
                  <a:ext cx="609462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8000" t="-8197" r="-18000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1</m:t>
                      </m:r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267200"/>
                  <a:ext cx="609462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9091" t="-8197" r="-1919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9323" y="3200400"/>
                  <a:ext cx="95487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5732" t="-8197" r="-1082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O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e>
                      </m:func>
                    </m:oMath>
                  </a14:m>
                  <a:r>
                    <a:rPr lang="en-US" dirty="0"/>
                    <a:t>)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3745468"/>
                  <a:ext cx="954877" cy="369332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 l="-5769" t="-8197" r="-1153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Box 41"/>
          <p:cNvSpPr txBox="1"/>
          <p:nvPr/>
        </p:nvSpPr>
        <p:spPr>
          <a:xfrm>
            <a:off x="7467600" y="342900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67600" y="3929390"/>
            <a:ext cx="7809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amortized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87916" y="1676400"/>
            <a:ext cx="1475084" cy="3385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Fibonacci Heap</a:t>
            </a:r>
          </a:p>
        </p:txBody>
      </p:sp>
      <p:sp>
        <p:nvSpPr>
          <p:cNvPr id="46" name="Down Ribbon 45"/>
          <p:cNvSpPr/>
          <p:nvPr/>
        </p:nvSpPr>
        <p:spPr>
          <a:xfrm>
            <a:off x="2286000" y="5029200"/>
            <a:ext cx="4876800" cy="8412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Inspiration</a:t>
            </a:r>
            <a:r>
              <a:rPr lang="en-US" dirty="0">
                <a:solidFill>
                  <a:schemeClr val="tx1"/>
                </a:solidFill>
              </a:rPr>
              <a:t> 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Binary numbers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114800" y="1649457"/>
            <a:ext cx="1409360" cy="365496"/>
          </a:xfrm>
          <a:prstGeom prst="round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5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12" grpId="0"/>
      <p:bldP spid="19" grpId="0"/>
      <p:bldP spid="21" grpId="0"/>
      <p:bldP spid="22" grpId="0"/>
      <p:bldP spid="26" grpId="0"/>
      <p:bldP spid="28" grpId="0"/>
      <p:bldP spid="29" grpId="0"/>
      <p:bldP spid="30" grpId="0"/>
      <p:bldP spid="23" grpId="0" animBg="1"/>
      <p:bldP spid="32" grpId="0"/>
      <p:bldP spid="35" grpId="0" animBg="1"/>
      <p:bldP spid="45" grpId="0" animBg="1"/>
      <p:bldP spid="46" grpId="0" animBg="1"/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22313" y="1828800"/>
            <a:ext cx="7772400" cy="1362075"/>
          </a:xfrm>
        </p:spPr>
        <p:txBody>
          <a:bodyPr/>
          <a:lstStyle/>
          <a:p>
            <a:pPr algn="ctr"/>
            <a:r>
              <a:rPr lang="en-US" sz="3200" dirty="0">
                <a:solidFill>
                  <a:srgbClr val="7030A0"/>
                </a:solidFill>
              </a:rPr>
              <a:t>Binomial </a:t>
            </a:r>
            <a:r>
              <a:rPr lang="en-US" sz="3200" dirty="0">
                <a:solidFill>
                  <a:srgbClr val="006C31"/>
                </a:solidFill>
              </a:rPr>
              <a:t>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rgbClr val="0070C0"/>
                    </a:solidFill>
                  </a:rPr>
                  <a:t> </a:t>
                </a:r>
              </a:p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Binomial tree of degree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0070C0"/>
                        </a:solidFill>
                        <a:latin typeface="Cambria Math"/>
                      </a:rPr>
                      <m:t>𝑘</m:t>
                    </m:r>
                  </m:oMath>
                </a14:m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b="-1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4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/>
              <p:cNvSpPr>
                <a:spLocks noGrp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</p:spPr>
            <p:txBody>
              <a:bodyPr/>
              <a:lstStyle/>
              <a:p>
                <a:r>
                  <a:rPr lang="en-US" sz="3200" b="1" dirty="0"/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𝑩</m:t>
                        </m:r>
                      </m:e>
                      <m:sub>
                        <m:r>
                          <a:rPr lang="en-US" sz="32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b="1" dirty="0"/>
                  <a:t>?</a:t>
                </a:r>
                <a:br>
                  <a:rPr lang="en-US" sz="3200" b="1" dirty="0"/>
                </a:br>
                <a:endParaRPr lang="en-US" sz="3200" b="1" dirty="0"/>
              </a:p>
            </p:txBody>
          </p:sp>
        </mc:Choice>
        <mc:Fallback xmlns="">
          <p:sp>
            <p:nvSpPr>
              <p:cNvPr id="5" name="Tit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200" y="76200"/>
                <a:ext cx="8229600" cy="1143000"/>
              </a:xfrm>
              <a:blipFill rotWithShape="1">
                <a:blip r:embed="rId2"/>
                <a:stretch>
                  <a:fillRect t="-3209" b="-14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3352800" y="16002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0" name="Group 9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9" name="Isosceles Triangle 8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4419600" y="990600"/>
            <a:ext cx="905412" cy="1324051"/>
            <a:chOff x="838200" y="2286000"/>
            <a:chExt cx="905412" cy="13240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640" y="3240719"/>
                  <a:ext cx="740972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983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" name="Group 13"/>
            <p:cNvGrpSpPr/>
            <p:nvPr/>
          </p:nvGrpSpPr>
          <p:grpSpPr>
            <a:xfrm>
              <a:off x="838200" y="2286000"/>
              <a:ext cx="762000" cy="990600"/>
              <a:chOff x="838200" y="2286000"/>
              <a:chExt cx="762000" cy="990600"/>
            </a:xfrm>
          </p:grpSpPr>
          <p:sp>
            <p:nvSpPr>
              <p:cNvPr id="15" name="Isosceles Triangle 14"/>
              <p:cNvSpPr/>
              <p:nvPr/>
            </p:nvSpPr>
            <p:spPr>
              <a:xfrm>
                <a:off x="838200" y="2362200"/>
                <a:ext cx="762000" cy="914400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104900" y="22860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8" name="Straight Connector 17"/>
          <p:cNvCxnSpPr/>
          <p:nvPr/>
        </p:nvCxnSpPr>
        <p:spPr>
          <a:xfrm flipH="1">
            <a:off x="3814622" y="1104900"/>
            <a:ext cx="871678" cy="528778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3276600" y="2827673"/>
            <a:ext cx="2069507" cy="577553"/>
            <a:chOff x="3657600" y="3842047"/>
            <a:chExt cx="2069507" cy="577553"/>
          </a:xfrm>
        </p:grpSpPr>
        <p:sp>
          <p:nvSpPr>
            <p:cNvPr id="21" name="Left Brace 20"/>
            <p:cNvSpPr/>
            <p:nvPr/>
          </p:nvSpPr>
          <p:spPr>
            <a:xfrm rot="16200000">
              <a:off x="4539954" y="2959693"/>
              <a:ext cx="304800" cy="2069507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𝑩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28" y="4050268"/>
                  <a:ext cx="521361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511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Oval 23"/>
          <p:cNvSpPr/>
          <p:nvPr/>
        </p:nvSpPr>
        <p:spPr>
          <a:xfrm>
            <a:off x="457200" y="5410200"/>
            <a:ext cx="228600" cy="228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5879068"/>
                <a:ext cx="511615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1547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879068"/>
                <a:ext cx="506292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156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1542119" y="4800600"/>
            <a:ext cx="228600" cy="846034"/>
            <a:chOff x="1542119" y="4800600"/>
            <a:chExt cx="228600" cy="846034"/>
          </a:xfrm>
        </p:grpSpPr>
        <p:sp>
          <p:nvSpPr>
            <p:cNvPr id="27" name="Oval 26"/>
            <p:cNvSpPr/>
            <p:nvPr/>
          </p:nvSpPr>
          <p:spPr>
            <a:xfrm>
              <a:off x="1542119" y="48006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542119" y="5418034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/>
            <p:cNvCxnSpPr>
              <a:stCxn id="27" idx="4"/>
              <a:endCxn id="28" idx="0"/>
            </p:cNvCxnSpPr>
            <p:nvPr/>
          </p:nvCxnSpPr>
          <p:spPr>
            <a:xfrm>
              <a:off x="1656419" y="5029200"/>
              <a:ext cx="0" cy="388834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508" y="5911725"/>
                <a:ext cx="51161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/>
          <p:cNvGrpSpPr/>
          <p:nvPr/>
        </p:nvGrpSpPr>
        <p:grpSpPr>
          <a:xfrm>
            <a:off x="3657600" y="4191000"/>
            <a:ext cx="228600" cy="821461"/>
            <a:chOff x="4267200" y="4495800"/>
            <a:chExt cx="228600" cy="821461"/>
          </a:xfrm>
        </p:grpSpPr>
        <p:sp>
          <p:nvSpPr>
            <p:cNvPr id="34" name="Oval 33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4"/>
              <a:endCxn id="35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3048000" y="4800600"/>
            <a:ext cx="228600" cy="821461"/>
            <a:chOff x="4267200" y="4495800"/>
            <a:chExt cx="228600" cy="821461"/>
          </a:xfrm>
        </p:grpSpPr>
        <p:sp>
          <p:nvSpPr>
            <p:cNvPr id="51" name="Oval 50"/>
            <p:cNvSpPr/>
            <p:nvPr/>
          </p:nvSpPr>
          <p:spPr>
            <a:xfrm>
              <a:off x="4267200" y="4495800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4267200" y="5088661"/>
              <a:ext cx="228600" cy="2286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51" idx="4"/>
              <a:endCxn id="52" idx="0"/>
            </p:cNvCxnSpPr>
            <p:nvPr/>
          </p:nvCxnSpPr>
          <p:spPr>
            <a:xfrm>
              <a:off x="4381500" y="4724400"/>
              <a:ext cx="0" cy="364261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Connector 53"/>
          <p:cNvCxnSpPr/>
          <p:nvPr/>
        </p:nvCxnSpPr>
        <p:spPr>
          <a:xfrm flipH="1">
            <a:off x="3166922" y="4305300"/>
            <a:ext cx="490678" cy="495300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𝑩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786" y="5867400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333" r="-154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/>
          <p:cNvGrpSpPr/>
          <p:nvPr/>
        </p:nvGrpSpPr>
        <p:grpSpPr>
          <a:xfrm>
            <a:off x="6781800" y="3581400"/>
            <a:ext cx="838200" cy="1431061"/>
            <a:chOff x="7620000" y="3505200"/>
            <a:chExt cx="838200" cy="1431061"/>
          </a:xfrm>
        </p:grpSpPr>
        <p:grpSp>
          <p:nvGrpSpPr>
            <p:cNvPr id="57" name="Group 56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58" name="Oval 57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0" name="Straight Connector 59"/>
              <p:cNvCxnSpPr>
                <a:stCxn id="58" idx="4"/>
                <a:endCxn id="59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>
                <a:stCxn id="62" idx="4"/>
                <a:endCxn id="63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/>
            <p:cNvCxnSpPr>
              <a:stCxn id="58" idx="3"/>
            </p:cNvCxnSpPr>
            <p:nvPr/>
          </p:nvCxnSpPr>
          <p:spPr>
            <a:xfrm flipH="1">
              <a:off x="7738922" y="3700322"/>
              <a:ext cx="524156" cy="414478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10200" y="4207739"/>
            <a:ext cx="838200" cy="1431061"/>
            <a:chOff x="7620000" y="3505200"/>
            <a:chExt cx="838200" cy="1431061"/>
          </a:xfrm>
        </p:grpSpPr>
        <p:grpSp>
          <p:nvGrpSpPr>
            <p:cNvPr id="68" name="Group 67"/>
            <p:cNvGrpSpPr/>
            <p:nvPr/>
          </p:nvGrpSpPr>
          <p:grpSpPr>
            <a:xfrm>
              <a:off x="8229600" y="3505200"/>
              <a:ext cx="228600" cy="821461"/>
              <a:chOff x="4267200" y="4495800"/>
              <a:chExt cx="228600" cy="821461"/>
            </a:xfrm>
          </p:grpSpPr>
          <p:sp>
            <p:nvSpPr>
              <p:cNvPr id="74" name="Oval 73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6" name="Straight Connector 75"/>
              <p:cNvCxnSpPr>
                <a:stCxn id="74" idx="4"/>
                <a:endCxn id="75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Group 68"/>
            <p:cNvGrpSpPr/>
            <p:nvPr/>
          </p:nvGrpSpPr>
          <p:grpSpPr>
            <a:xfrm>
              <a:off x="7620000" y="4114800"/>
              <a:ext cx="228600" cy="821461"/>
              <a:chOff x="4267200" y="4495800"/>
              <a:chExt cx="228600" cy="821461"/>
            </a:xfrm>
          </p:grpSpPr>
          <p:sp>
            <p:nvSpPr>
              <p:cNvPr id="71" name="Oval 70"/>
              <p:cNvSpPr/>
              <p:nvPr/>
            </p:nvSpPr>
            <p:spPr>
              <a:xfrm>
                <a:off x="4267200" y="4495800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/>
              <p:cNvSpPr/>
              <p:nvPr/>
            </p:nvSpPr>
            <p:spPr>
              <a:xfrm>
                <a:off x="4267200" y="5088661"/>
                <a:ext cx="228600" cy="2286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3" name="Straight Connector 72"/>
              <p:cNvCxnSpPr>
                <a:stCxn id="71" idx="4"/>
                <a:endCxn id="72" idx="0"/>
              </p:cNvCxnSpPr>
              <p:nvPr/>
            </p:nvCxnSpPr>
            <p:spPr>
              <a:xfrm>
                <a:off x="4381500" y="4724400"/>
                <a:ext cx="0" cy="364261"/>
              </a:xfrm>
              <a:prstGeom prst="line">
                <a:avLst/>
              </a:prstGeom>
              <a:ln w="3810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Straight Connector 69"/>
            <p:cNvCxnSpPr/>
            <p:nvPr/>
          </p:nvCxnSpPr>
          <p:spPr>
            <a:xfrm flipH="1">
              <a:off x="7738922" y="3619500"/>
              <a:ext cx="490678" cy="495300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/>
          <p:cNvCxnSpPr/>
          <p:nvPr/>
        </p:nvCxnSpPr>
        <p:spPr>
          <a:xfrm flipH="1">
            <a:off x="6134100" y="3695700"/>
            <a:ext cx="1257300" cy="512039"/>
          </a:xfrm>
          <a:prstGeom prst="line">
            <a:avLst/>
          </a:prstGeom>
          <a:ln w="381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451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4" grpId="0" animBg="1"/>
      <p:bldP spid="25" grpId="0"/>
      <p:bldP spid="26" grpId="0"/>
      <p:bldP spid="33" grpId="0"/>
      <p:bldP spid="5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14364</TotalTime>
  <Words>1510</Words>
  <Application>Microsoft Macintosh PowerPoint</Application>
  <PresentationFormat>On-screen Show (4:3)</PresentationFormat>
  <Paragraphs>796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Agency FB</vt:lpstr>
      <vt:lpstr>Arial</vt:lpstr>
      <vt:lpstr>Calibri</vt:lpstr>
      <vt:lpstr>Cambria Math</vt:lpstr>
      <vt:lpstr>Wingdings</vt:lpstr>
      <vt:lpstr>Office Theme</vt:lpstr>
      <vt:lpstr>Design and Analysis of Algorithms CS345 </vt:lpstr>
      <vt:lpstr>Representing any tree</vt:lpstr>
      <vt:lpstr>Representing any tree as a binary tree</vt:lpstr>
      <vt:lpstr>Representing any tree as a binary tree</vt:lpstr>
      <vt:lpstr>evolution OF Heaps</vt:lpstr>
      <vt:lpstr>Two fundamental graph problems</vt:lpstr>
      <vt:lpstr>Operations on a Heap</vt:lpstr>
      <vt:lpstr>Binomial Tree</vt:lpstr>
      <vt:lpstr>What is B_k? </vt:lpstr>
      <vt:lpstr>What is B_k? </vt:lpstr>
      <vt:lpstr>Binomial Heap</vt:lpstr>
      <vt:lpstr>Binomial heap of size n </vt:lpstr>
      <vt:lpstr>Binomial heap of size n </vt:lpstr>
      <vt:lpstr>Binomial heap of size n </vt:lpstr>
      <vt:lpstr>Binomial heap of size n </vt:lpstr>
      <vt:lpstr>Merging  two Binomial Heaps</vt:lpstr>
      <vt:lpstr>Merging two Binomial Heaps </vt:lpstr>
      <vt:lpstr>Merging two Binomial Heaps </vt:lpstr>
      <vt:lpstr>Merging two Binomial Heaps </vt:lpstr>
      <vt:lpstr>Other Operations On A Binomial Heap</vt:lpstr>
      <vt:lpstr>Find-min on a Binomial Heap </vt:lpstr>
      <vt:lpstr>Decrease-key on a Binomial Heap </vt:lpstr>
      <vt:lpstr>Decrease-key on a Binomial Heap </vt:lpstr>
      <vt:lpstr>Decrease-key on a Binomial Heap </vt:lpstr>
      <vt:lpstr>Extract-min on a Binomial Heap </vt:lpstr>
      <vt:lpstr>Extract-min on a Binomial Heap </vt:lpstr>
      <vt:lpstr>Insert(x) on a Binomial Heap </vt:lpstr>
      <vt:lpstr>Operations on a Heap</vt:lpstr>
      <vt:lpstr>Insert(x,H) on a Binomial Heap </vt:lpstr>
      <vt:lpstr>Insert(x,H) on a Binomial Heap </vt:lpstr>
      <vt:lpstr>Insert(x,H) on a Binomial Heap </vt:lpstr>
      <vt:lpstr>Insert(x,H) on a Binomial Heap </vt:lpstr>
      <vt:lpstr>Insert(x,H) on a Binomial Heap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1353</cp:revision>
  <dcterms:created xsi:type="dcterms:W3CDTF">2011-12-03T04:13:03Z</dcterms:created>
  <dcterms:modified xsi:type="dcterms:W3CDTF">2024-11-04T01:43:10Z</dcterms:modified>
</cp:coreProperties>
</file>