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1"/>
  </p:notesMasterIdLst>
  <p:sldIdLst>
    <p:sldId id="274" r:id="rId2"/>
    <p:sldId id="543" r:id="rId3"/>
    <p:sldId id="519" r:id="rId4"/>
    <p:sldId id="522" r:id="rId5"/>
    <p:sldId id="523" r:id="rId6"/>
    <p:sldId id="525" r:id="rId7"/>
    <p:sldId id="540" r:id="rId8"/>
    <p:sldId id="551" r:id="rId9"/>
    <p:sldId id="554" r:id="rId10"/>
    <p:sldId id="547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3" r:id="rId20"/>
    <p:sldId id="564" r:id="rId21"/>
    <p:sldId id="565" r:id="rId22"/>
    <p:sldId id="568" r:id="rId23"/>
    <p:sldId id="567" r:id="rId24"/>
    <p:sldId id="590" r:id="rId25"/>
    <p:sldId id="570" r:id="rId26"/>
    <p:sldId id="536" r:id="rId27"/>
    <p:sldId id="537" r:id="rId28"/>
    <p:sldId id="538" r:id="rId29"/>
    <p:sldId id="549" r:id="rId30"/>
    <p:sldId id="550" r:id="rId31"/>
    <p:sldId id="571" r:id="rId32"/>
    <p:sldId id="572" r:id="rId33"/>
    <p:sldId id="573" r:id="rId34"/>
    <p:sldId id="594" r:id="rId35"/>
    <p:sldId id="595" r:id="rId36"/>
    <p:sldId id="592" r:id="rId37"/>
    <p:sldId id="580" r:id="rId38"/>
    <p:sldId id="589" r:id="rId39"/>
    <p:sldId id="58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2C1121-305C-9847-ACD0-9CA894E045B8}" v="41" dt="2024-11-06T02:08:51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B92C1121-305C-9847-ACD0-9CA894E045B8}"/>
    <pc:docChg chg="undo custSel modSld">
      <pc:chgData name="Raghunath Tewari" userId="2638bdda-d406-4938-a2a6-e4e967acb772" providerId="ADAL" clId="{B92C1121-305C-9847-ACD0-9CA894E045B8}" dt="2024-11-06T02:08:51.443" v="76" actId="20577"/>
      <pc:docMkLst>
        <pc:docMk/>
      </pc:docMkLst>
      <pc:sldChg chg="modSp modAnim">
        <pc:chgData name="Raghunath Tewari" userId="2638bdda-d406-4938-a2a6-e4e967acb772" providerId="ADAL" clId="{B92C1121-305C-9847-ACD0-9CA894E045B8}" dt="2024-11-04T02:09:51.477" v="48" actId="20577"/>
        <pc:sldMkLst>
          <pc:docMk/>
          <pc:sldMk cId="1469780084" sldId="565"/>
        </pc:sldMkLst>
        <pc:spChg chg="mod">
          <ac:chgData name="Raghunath Tewari" userId="2638bdda-d406-4938-a2a6-e4e967acb772" providerId="ADAL" clId="{B92C1121-305C-9847-ACD0-9CA894E045B8}" dt="2024-11-04T02:09:51.477" v="48" actId="20577"/>
          <ac:spMkLst>
            <pc:docMk/>
            <pc:sldMk cId="1469780084" sldId="565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B92C1121-305C-9847-ACD0-9CA894E045B8}" dt="2024-11-06T02:08:51.443" v="76" actId="20577"/>
        <pc:sldMkLst>
          <pc:docMk/>
          <pc:sldMk cId="363666036" sldId="582"/>
        </pc:sldMkLst>
        <pc:spChg chg="mod">
          <ac:chgData name="Raghunath Tewari" userId="2638bdda-d406-4938-a2a6-e4e967acb772" providerId="ADAL" clId="{B92C1121-305C-9847-ACD0-9CA894E045B8}" dt="2024-11-06T02:08:51.443" v="76" actId="20577"/>
          <ac:spMkLst>
            <pc:docMk/>
            <pc:sldMk cId="363666036" sldId="582"/>
            <ac:spMk id="8" creationId="{00000000-0000-0000-0000-000000000000}"/>
          </ac:spMkLst>
        </pc:spChg>
        <pc:spChg chg="mod">
          <ac:chgData name="Raghunath Tewari" userId="2638bdda-d406-4938-a2a6-e4e967acb772" providerId="ADAL" clId="{B92C1121-305C-9847-ACD0-9CA894E045B8}" dt="2024-11-04T02:44:31.863" v="57" actId="20577"/>
          <ac:spMkLst>
            <pc:docMk/>
            <pc:sldMk cId="363666036" sldId="582"/>
            <ac:spMk id="69" creationId="{00000000-0000-0000-0000-000000000000}"/>
          </ac:spMkLst>
        </pc:spChg>
        <pc:spChg chg="mod">
          <ac:chgData name="Raghunath Tewari" userId="2638bdda-d406-4938-a2a6-e4e967acb772" providerId="ADAL" clId="{B92C1121-305C-9847-ACD0-9CA894E045B8}" dt="2024-11-06T02:08:37.619" v="74" actId="14100"/>
          <ac:spMkLst>
            <pc:docMk/>
            <pc:sldMk cId="363666036" sldId="582"/>
            <ac:spMk id="70" creationId="{00000000-0000-0000-0000-000000000000}"/>
          </ac:spMkLst>
        </pc:spChg>
        <pc:graphicFrameChg chg="modGraphic">
          <ac:chgData name="Raghunath Tewari" userId="2638bdda-d406-4938-a2a6-e4e967acb772" providerId="ADAL" clId="{B92C1121-305C-9847-ACD0-9CA894E045B8}" dt="2024-11-06T02:08:44.937" v="75" actId="14734"/>
          <ac:graphicFrameMkLst>
            <pc:docMk/>
            <pc:sldMk cId="363666036" sldId="582"/>
            <ac:graphicFrameMk id="65" creationId="{00000000-0000-0000-0000-000000000000}"/>
          </ac:graphicFrameMkLst>
        </pc:graphicFrameChg>
      </pc:sldChg>
      <pc:sldChg chg="modSp mod">
        <pc:chgData name="Raghunath Tewari" userId="2638bdda-d406-4938-a2a6-e4e967acb772" providerId="ADAL" clId="{B92C1121-305C-9847-ACD0-9CA894E045B8}" dt="2024-11-03T13:09:28.054" v="36" actId="1036"/>
        <pc:sldMkLst>
          <pc:docMk/>
          <pc:sldMk cId="3739209970" sldId="590"/>
        </pc:sldMkLst>
        <pc:spChg chg="mod">
          <ac:chgData name="Raghunath Tewari" userId="2638bdda-d406-4938-a2a6-e4e967acb772" providerId="ADAL" clId="{B92C1121-305C-9847-ACD0-9CA894E045B8}" dt="2024-11-03T13:09:28.054" v="36" actId="1036"/>
          <ac:spMkLst>
            <pc:docMk/>
            <pc:sldMk cId="3739209970" sldId="590"/>
            <ac:spMk id="29" creationId="{00000000-0000-0000-0000-000000000000}"/>
          </ac:spMkLst>
        </pc:spChg>
        <pc:spChg chg="mod">
          <ac:chgData name="Raghunath Tewari" userId="2638bdda-d406-4938-a2a6-e4e967acb772" providerId="ADAL" clId="{B92C1121-305C-9847-ACD0-9CA894E045B8}" dt="2024-11-03T13:09:22.448" v="28"/>
          <ac:spMkLst>
            <pc:docMk/>
            <pc:sldMk cId="3739209970" sldId="590"/>
            <ac:spMk id="8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CAFCF761-80FA-9746-B7A1-7F9AA4C0996F}"/>
    <pc:docChg chg="modSld">
      <pc:chgData name="Raghunath Tewari" userId="2638bdda-d406-4938-a2a6-e4e967acb772" providerId="ADAL" clId="{CAFCF761-80FA-9746-B7A1-7F9AA4C0996F}" dt="2024-10-13T12:11:28.200" v="10" actId="20577"/>
      <pc:docMkLst>
        <pc:docMk/>
      </pc:docMkLst>
      <pc:sldChg chg="modSp mod">
        <pc:chgData name="Raghunath Tewari" userId="2638bdda-d406-4938-a2a6-e4e967acb772" providerId="ADAL" clId="{CAFCF761-80FA-9746-B7A1-7F9AA4C0996F}" dt="2024-10-13T12:11:28.200" v="10" actId="20577"/>
        <pc:sldMkLst>
          <pc:docMk/>
          <pc:sldMk cId="0" sldId="274"/>
        </pc:sldMkLst>
        <pc:spChg chg="mod">
          <ac:chgData name="Raghunath Tewari" userId="2638bdda-d406-4938-a2a6-e4e967acb772" providerId="ADAL" clId="{CAFCF761-80FA-9746-B7A1-7F9AA4C0996F}" dt="2024-10-13T12:11:25.379" v="8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CAFCF761-80FA-9746-B7A1-7F9AA4C0996F}" dt="2024-10-13T12:11:28.200" v="10" actId="20577"/>
          <ac:spMkLst>
            <pc:docMk/>
            <pc:sldMk cId="0" sldId="27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12" Type="http://schemas.openxmlformats.org/officeDocument/2006/relationships/image" Target="../media/image4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1.png"/><Relationship Id="rId5" Type="http://schemas.openxmlformats.org/officeDocument/2006/relationships/image" Target="../media/image31.png"/><Relationship Id="rId15" Type="http://schemas.openxmlformats.org/officeDocument/2006/relationships/image" Target="../media/image46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1.png"/><Relationship Id="rId10" Type="http://schemas.openxmlformats.org/officeDocument/2006/relationships/image" Target="../media/image42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5.png"/><Relationship Id="rId10" Type="http://schemas.openxmlformats.org/officeDocument/2006/relationships/image" Target="../media/image431.png"/><Relationship Id="rId4" Type="http://schemas.openxmlformats.org/officeDocument/2006/relationships/image" Target="../media/image31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18" Type="http://schemas.openxmlformats.org/officeDocument/2006/relationships/image" Target="../media/image5.png"/><Relationship Id="rId3" Type="http://schemas.openxmlformats.org/officeDocument/2006/relationships/image" Target="../media/image29.png"/><Relationship Id="rId7" Type="http://schemas.openxmlformats.org/officeDocument/2006/relationships/image" Target="../media/image34.png"/><Relationship Id="rId12" Type="http://schemas.openxmlformats.org/officeDocument/2006/relationships/image" Target="../media/image460.png"/><Relationship Id="rId17" Type="http://schemas.openxmlformats.org/officeDocument/2006/relationships/image" Target="../media/image4.png"/><Relationship Id="rId2" Type="http://schemas.openxmlformats.org/officeDocument/2006/relationships/image" Target="../media/image421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50.png"/><Relationship Id="rId5" Type="http://schemas.openxmlformats.org/officeDocument/2006/relationships/image" Target="../media/image31.png"/><Relationship Id="rId10" Type="http://schemas.openxmlformats.org/officeDocument/2006/relationships/image" Target="../media/image20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491.pn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68.png"/><Relationship Id="rId3" Type="http://schemas.openxmlformats.org/officeDocument/2006/relationships/image" Target="../media/image7.png"/><Relationship Id="rId7" Type="http://schemas.openxmlformats.org/officeDocument/2006/relationships/image" Target="../media/image81.png"/><Relationship Id="rId12" Type="http://schemas.openxmlformats.org/officeDocument/2006/relationships/image" Target="../media/image480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11" Type="http://schemas.openxmlformats.org/officeDocument/2006/relationships/image" Target="../media/image67.png"/><Relationship Id="rId5" Type="http://schemas.openxmlformats.org/officeDocument/2006/relationships/image" Target="../media/image71.png"/><Relationship Id="rId15" Type="http://schemas.openxmlformats.org/officeDocument/2006/relationships/image" Target="../media/image91.png"/><Relationship Id="rId10" Type="http://schemas.openxmlformats.org/officeDocument/2006/relationships/image" Target="../media/image66.png"/><Relationship Id="rId4" Type="http://schemas.openxmlformats.org/officeDocument/2006/relationships/image" Target="../media/image590.png"/><Relationship Id="rId9" Type="http://schemas.openxmlformats.org/officeDocument/2006/relationships/image" Target="../media/image9.png"/><Relationship Id="rId14" Type="http://schemas.openxmlformats.org/officeDocument/2006/relationships/image" Target="../media/image9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65.png"/><Relationship Id="rId4" Type="http://schemas.openxmlformats.org/officeDocument/2006/relationships/image" Target="../media/image5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38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0.png"/><Relationship Id="rId1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230.png"/><Relationship Id="rId17" Type="http://schemas.openxmlformats.org/officeDocument/2006/relationships/image" Target="../media/image160.png"/><Relationship Id="rId2" Type="http://schemas.openxmlformats.org/officeDocument/2006/relationships/image" Target="../media/image80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220.png"/><Relationship Id="rId5" Type="http://schemas.openxmlformats.org/officeDocument/2006/relationships/image" Target="../media/image110.png"/><Relationship Id="rId15" Type="http://schemas.openxmlformats.org/officeDocument/2006/relationships/image" Target="../media/image260.png"/><Relationship Id="rId10" Type="http://schemas.openxmlformats.org/officeDocument/2006/relationships/image" Target="../media/image210.png"/><Relationship Id="rId19" Type="http://schemas.openxmlformats.org/officeDocument/2006/relationships/image" Target="../media/image1.jpg"/><Relationship Id="rId4" Type="http://schemas.openxmlformats.org/officeDocument/2006/relationships/image" Target="../media/image100.png"/><Relationship Id="rId9" Type="http://schemas.openxmlformats.org/officeDocument/2006/relationships/image" Target="../media/image201.png"/><Relationship Id="rId1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35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 - II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6019800" y="2664023"/>
            <a:ext cx="567784" cy="841178"/>
            <a:chOff x="7239000" y="2664023"/>
            <a:chExt cx="567784" cy="841178"/>
          </a:xfrm>
        </p:grpSpPr>
        <p:sp>
          <p:nvSpPr>
            <p:cNvPr id="62" name="TextBox 6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65" name="Elbow Connector 64"/>
            <p:cNvCxnSpPr>
              <a:stCxn id="62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523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60" grpId="0" animBg="1"/>
      <p:bldP spid="60" grpId="1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6019800" y="2664023"/>
            <a:ext cx="567784" cy="841178"/>
            <a:chOff x="7239000" y="2664023"/>
            <a:chExt cx="567784" cy="841178"/>
          </a:xfrm>
        </p:grpSpPr>
        <p:sp>
          <p:nvSpPr>
            <p:cNvPr id="60" name="TextBox 59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61" name="Elbow Connector 60"/>
            <p:cNvCxnSpPr>
              <a:stCxn id="60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319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93" grpId="0" animBg="1"/>
      <p:bldP spid="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81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37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/>
          <p:cNvGrpSpPr/>
          <p:nvPr/>
        </p:nvGrpSpPr>
        <p:grpSpPr>
          <a:xfrm>
            <a:off x="4451350" y="1219200"/>
            <a:ext cx="2254250" cy="746760"/>
            <a:chOff x="4451350" y="1219200"/>
            <a:chExt cx="2254250" cy="7467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2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5358"/>
                    </p:ext>
                  </p:extLst>
                </p:nvPr>
              </p:nvGraphicFramePr>
              <p:xfrm>
                <a:off x="4451350" y="1600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{616DA210-FB5B-4158-B5E0-FEB733F419BA}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>
                        <a:extLst>
                          <a:ext uri="{9D8B030D-6E8A-4147-A177-3AD203B41FA5}">
                            <a16:colId xmlns:a16="http://schemas.microsoft.com/office/drawing/2014/main" val="20000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1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2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3"/>
                          </a:ext>
                        </a:extLst>
                      </a:gridCol>
                      <a:gridCol w="450850">
                        <a:extLst>
                          <a:ext uri="{9D8B030D-6E8A-4147-A177-3AD203B41FA5}">
                            <a16:colId xmlns:a16="http://schemas.microsoft.com/office/drawing/2014/main" val="20004"/>
                          </a:ext>
                        </a:extLst>
                      </a:gridCol>
                    </a:tblGrid>
                    <a:tr h="137160"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0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smtClean="0">
                                      <a:latin typeface="Cambria Math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2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3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0" dirty="0" smtClean="0">
                                      <a:latin typeface="Cambria Math"/>
                                    </a:rPr>
                                    <m:t>4</m:t>
                                  </m:r>
                                </m:oMath>
                              </m:oMathPara>
                            </a14:m>
                            <a:endParaRPr lang="en-US" dirty="0">
                              <a:solidFill>
                                <a:srgbClr val="0070C0"/>
                              </a:solidFill>
                            </a:endParaRPr>
                          </a:p>
                        </a:txBody>
                        <a:tcPr/>
                      </a:tc>
                      <a:extLst>
                        <a:ext uri="{0D108BD9-81ED-4DB2-BD59-A6C34878D82A}">
                          <a16:rowId xmlns:a16="http://schemas.microsoft.com/office/drawing/2014/main" val="10000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0" name="Content Placeholder 8"/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780911026"/>
                    </p:ext>
                  </p:extLst>
                </p:nvPr>
              </p:nvGraphicFramePr>
              <p:xfrm>
                <a:off x="4451350" y="1219200"/>
                <a:ext cx="2254250" cy="365760"/>
              </p:xfrm>
              <a:graphic>
                <a:graphicData uri="http://schemas.openxmlformats.org/drawingml/2006/table">
                  <a:tbl>
                    <a:tblPr firstRow="1" bandRow="1">
                      <a:tableStyleId>{2D5ABB26-0587-4C30-8999-92F81FD0307C}</a:tableStyleId>
                    </a:tblPr>
                    <a:tblGrid>
                      <a:gridCol w="450850"/>
                      <a:gridCol w="450850"/>
                      <a:gridCol w="450850"/>
                      <a:gridCol w="450850"/>
                      <a:gridCol w="450850"/>
                    </a:tblGrid>
                    <a:tr h="365760"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t="-8333" r="-4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100000" t="-8333" r="-3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200000" t="-8333" r="-2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300000" t="-8333" r="-100000" b="-26667"/>
                            </a:stretch>
                          </a:blipFill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blipFill rotWithShape="1">
                            <a:blip r:embed="rId10"/>
                            <a:stretch>
                              <a:fillRect l="-400000" t="-8333" b="-26667"/>
                            </a:stretch>
                          </a:blipFill>
                        </a:tcPr>
                      </a:tc>
                    </a:tr>
                  </a:tbl>
                </a:graphicData>
              </a:graphic>
            </p:graphicFrame>
          </mc:Fallback>
        </mc:AlternateContent>
      </p:grpSp>
      <p:sp>
        <p:nvSpPr>
          <p:cNvPr id="31" name="TextBox 30"/>
          <p:cNvSpPr txBox="1"/>
          <p:nvPr/>
        </p:nvSpPr>
        <p:spPr>
          <a:xfrm>
            <a:off x="44196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691469" y="1808202"/>
            <a:ext cx="1785531" cy="357664"/>
            <a:chOff x="4691469" y="1808202"/>
            <a:chExt cx="1785531" cy="357664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4691469" y="1808202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36" name="Cross 35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0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96" grpId="0"/>
      <p:bldP spid="97" grpId="0"/>
      <p:bldP spid="98" grpId="0"/>
      <p:bldP spid="99" grpId="0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Group 82"/>
          <p:cNvGrpSpPr/>
          <p:nvPr/>
        </p:nvGrpSpPr>
        <p:grpSpPr>
          <a:xfrm>
            <a:off x="2133600" y="2630545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0005412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229290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105400" y="1828800"/>
            <a:ext cx="1371600" cy="337066"/>
            <a:chOff x="5105400" y="1828800"/>
            <a:chExt cx="1371600" cy="337066"/>
          </a:xfrm>
        </p:grpSpPr>
        <p:cxnSp>
          <p:nvCxnSpPr>
            <p:cNvPr id="92" name="Straight Arrow Connector 91"/>
            <p:cNvCxnSpPr/>
            <p:nvPr/>
          </p:nvCxnSpPr>
          <p:spPr>
            <a:xfrm>
              <a:off x="51054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48664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101" name="Straight Arrow Connector 100"/>
          <p:cNvCxnSpPr/>
          <p:nvPr/>
        </p:nvCxnSpPr>
        <p:spPr>
          <a:xfrm flipH="1">
            <a:off x="2667000" y="2514600"/>
            <a:ext cx="945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676450" y="2514600"/>
            <a:ext cx="19971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673573" y="1840468"/>
            <a:ext cx="0" cy="67413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2971800" y="2895600"/>
            <a:ext cx="287523" cy="609600"/>
            <a:chOff x="1312677" y="3581400"/>
            <a:chExt cx="287523" cy="609600"/>
          </a:xfrm>
        </p:grpSpPr>
        <p:cxnSp>
          <p:nvCxnSpPr>
            <p:cNvPr id="108" name="Straight Connector 107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Cross 110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/>
          <p:cNvGrpSpPr/>
          <p:nvPr/>
        </p:nvGrpSpPr>
        <p:grpSpPr>
          <a:xfrm>
            <a:off x="2148651" y="3009900"/>
            <a:ext cx="287523" cy="609600"/>
            <a:chOff x="1312677" y="3581400"/>
            <a:chExt cx="287523" cy="60960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68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2.22222E-6 L 0.06892 -0.00278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6576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65925210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60198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7808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013616" y="2630545"/>
            <a:ext cx="567784" cy="874655"/>
            <a:chOff x="7239000" y="2664023"/>
            <a:chExt cx="567784" cy="874655"/>
          </a:xfrm>
        </p:grpSpPr>
        <p:sp>
          <p:nvSpPr>
            <p:cNvPr id="105" name="TextBox 10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06" name="Elbow Connector 105"/>
            <p:cNvCxnSpPr>
              <a:stCxn id="10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Arrow Connector 88"/>
          <p:cNvCxnSpPr/>
          <p:nvPr/>
        </p:nvCxnSpPr>
        <p:spPr>
          <a:xfrm flipH="1">
            <a:off x="3429000" y="3048000"/>
            <a:ext cx="945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438450" y="3048000"/>
            <a:ext cx="1692323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130773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12" name="TextBox 111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3" name="Elbow Connector 112"/>
            <p:cNvCxnSpPr>
              <a:stCxn id="112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808477" y="2895600"/>
            <a:ext cx="287523" cy="609600"/>
            <a:chOff x="1312677" y="3581400"/>
            <a:chExt cx="287523" cy="609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Cross 11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5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15608 -0.00278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9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5"/>
            <a:ext cx="55675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955637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82811697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2667000" y="1840468"/>
            <a:ext cx="2006573" cy="1664732"/>
            <a:chOff x="2667000" y="1840468"/>
            <a:chExt cx="2006573" cy="1664732"/>
          </a:xfrm>
        </p:grpSpPr>
        <p:cxnSp>
          <p:nvCxnSpPr>
            <p:cNvPr id="101" name="Straight Arrow Connector 100"/>
            <p:cNvCxnSpPr/>
            <p:nvPr/>
          </p:nvCxnSpPr>
          <p:spPr>
            <a:xfrm flipH="1">
              <a:off x="2667000" y="2514600"/>
              <a:ext cx="9450" cy="9906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676450" y="2514600"/>
              <a:ext cx="19971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673573" y="1840468"/>
              <a:ext cx="0" cy="67413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5909216" y="2630545"/>
            <a:ext cx="567784" cy="874655"/>
            <a:chOff x="7239000" y="2664023"/>
            <a:chExt cx="567784" cy="874655"/>
          </a:xfrm>
        </p:grpSpPr>
        <p:sp>
          <p:nvSpPr>
            <p:cNvPr id="109" name="TextBox 10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110" name="Elbow Connector 109"/>
            <p:cNvCxnSpPr>
              <a:stCxn id="109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Cross 113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18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22222E-6 L 0.08107 -0.0027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45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33528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69484" y="3276600"/>
            <a:ext cx="4745816" cy="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39558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83241333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3" name="Group 32"/>
          <p:cNvGrpSpPr/>
          <p:nvPr/>
        </p:nvGrpSpPr>
        <p:grpSpPr>
          <a:xfrm>
            <a:off x="5562600" y="1828800"/>
            <a:ext cx="914400" cy="337066"/>
            <a:chOff x="5562600" y="1828800"/>
            <a:chExt cx="914400" cy="337066"/>
          </a:xfrm>
        </p:grpSpPr>
        <p:cxnSp>
          <p:nvCxnSpPr>
            <p:cNvPr id="93" name="Straight Arrow Connector 92"/>
            <p:cNvCxnSpPr/>
            <p:nvPr/>
          </p:nvCxnSpPr>
          <p:spPr>
            <a:xfrm>
              <a:off x="55626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64770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429000" y="1828800"/>
            <a:ext cx="1701773" cy="1676400"/>
            <a:chOff x="2971800" y="1840468"/>
            <a:chExt cx="1701773" cy="1676400"/>
          </a:xfrm>
        </p:grpSpPr>
        <p:cxnSp>
          <p:nvCxnSpPr>
            <p:cNvPr id="89" name="Straight Arrow Connector 88"/>
            <p:cNvCxnSpPr/>
            <p:nvPr/>
          </p:nvCxnSpPr>
          <p:spPr>
            <a:xfrm flipH="1">
              <a:off x="2971800" y="3059668"/>
              <a:ext cx="9450" cy="4572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2981250" y="3059668"/>
              <a:ext cx="1692323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4673573" y="1840468"/>
              <a:ext cx="0" cy="12192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ross 97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05" name="Straight Connector 10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3555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9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/>
              <a:t>quick revision </a:t>
            </a:r>
            <a:br>
              <a:rPr lang="en-US" sz="3200" dirty="0"/>
            </a:br>
            <a:r>
              <a:rPr lang="en-US" sz="3200" dirty="0"/>
              <a:t>A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  <a:br>
              <a:rPr lang="en-US" sz="3200" dirty="0">
                <a:solidFill>
                  <a:srgbClr val="006C31"/>
                </a:solidFill>
              </a:rPr>
            </a:br>
            <a:r>
              <a:rPr lang="en-US" sz="3200" dirty="0">
                <a:solidFill>
                  <a:srgbClr val="7030A0"/>
                </a:solidFill>
              </a:rPr>
              <a:t> </a:t>
            </a:r>
            <a:br>
              <a:rPr lang="en-US" sz="3200" dirty="0">
                <a:solidFill>
                  <a:srgbClr val="7030A0"/>
                </a:solidFill>
              </a:rPr>
            </a:b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722313" y="3529013"/>
            <a:ext cx="7772400" cy="1500187"/>
          </a:xfrm>
        </p:spPr>
        <p:txBody>
          <a:bodyPr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65175" y="4034135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9835861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71769412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5334000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55626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110"/>
          <p:cNvGrpSpPr/>
          <p:nvPr/>
        </p:nvGrpSpPr>
        <p:grpSpPr>
          <a:xfrm>
            <a:off x="6951477" y="2895600"/>
            <a:ext cx="287523" cy="609600"/>
            <a:chOff x="1312677" y="3581400"/>
            <a:chExt cx="287523" cy="609600"/>
          </a:xfrm>
        </p:grpSpPr>
        <p:cxnSp>
          <p:nvCxnSpPr>
            <p:cNvPr id="112" name="Straight Connector 111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/>
          <p:cNvGrpSpPr/>
          <p:nvPr/>
        </p:nvGrpSpPr>
        <p:grpSpPr>
          <a:xfrm>
            <a:off x="4419600" y="1828800"/>
            <a:ext cx="543739" cy="597932"/>
            <a:chOff x="6695261" y="1828800"/>
            <a:chExt cx="543739" cy="597932"/>
          </a:xfrm>
        </p:grpSpPr>
        <p:cxnSp>
          <p:nvCxnSpPr>
            <p:cNvPr id="116" name="Straight Arrow Connector 115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4876800" y="1828800"/>
            <a:ext cx="543739" cy="597932"/>
            <a:chOff x="6695261" y="1828800"/>
            <a:chExt cx="543739" cy="597932"/>
          </a:xfrm>
        </p:grpSpPr>
        <p:cxnSp>
          <p:nvCxnSpPr>
            <p:cNvPr id="119" name="Straight Arrow Connector 11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125" name="Straight Connector 124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6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computation done  =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trees in the root list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		(say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2000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+ </a:t>
                </a:r>
              </a:p>
              <a:p>
                <a:pPr marL="0" indent="0">
                  <a:buNone/>
                </a:pPr>
                <a:r>
                  <a:rPr lang="en-US" sz="2000" dirty="0"/>
                  <a:t>No. of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linking</a:t>
                </a:r>
                <a:r>
                  <a:rPr lang="en-US" sz="2000" dirty="0"/>
                  <a:t> of trees carried out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03068"/>
              </p:ext>
            </p:extLst>
          </p:nvPr>
        </p:nvGraphicFramePr>
        <p:xfrm>
          <a:off x="4451350" y="1600200"/>
          <a:ext cx="2254250" cy="36576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0388481"/>
                  </p:ext>
                </p:extLst>
              </p:nvPr>
            </p:nvGraphicFramePr>
            <p:xfrm>
              <a:off x="4451350" y="12192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100000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2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3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1"/>
                          <a:stretch>
                            <a:fillRect l="-4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/>
          <p:cNvCxnSpPr/>
          <p:nvPr/>
        </p:nvCxnSpPr>
        <p:spPr>
          <a:xfrm>
            <a:off x="6477000" y="1828800"/>
            <a:ext cx="0" cy="337066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238061" y="20574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null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6068892" y="1840468"/>
            <a:ext cx="17658" cy="166473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7195457" y="3020786"/>
            <a:ext cx="0" cy="4572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5562600" y="3048000"/>
            <a:ext cx="165067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562600" y="1828800"/>
            <a:ext cx="0" cy="12192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7789677" y="2895600"/>
            <a:ext cx="287523" cy="609600"/>
            <a:chOff x="1312677" y="3581400"/>
            <a:chExt cx="287523" cy="609600"/>
          </a:xfrm>
        </p:grpSpPr>
        <p:cxnSp>
          <p:nvCxnSpPr>
            <p:cNvPr id="89" name="Straight Connector 88"/>
            <p:cNvCxnSpPr/>
            <p:nvPr/>
          </p:nvCxnSpPr>
          <p:spPr>
            <a:xfrm>
              <a:off x="1312677" y="3581400"/>
              <a:ext cx="287523" cy="294119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12677" y="3875519"/>
              <a:ext cx="287523" cy="0"/>
            </a:xfrm>
            <a:prstGeom prst="line">
              <a:avLst/>
            </a:prstGeom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1312677" y="3887688"/>
              <a:ext cx="287523" cy="303312"/>
            </a:xfrm>
            <a:prstGeom prst="straightConnector1">
              <a:avLst/>
            </a:prstGeom>
            <a:ln w="28575">
              <a:solidFill>
                <a:srgbClr val="006C3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0" name="Straight Arrow Connector 99"/>
          <p:cNvCxnSpPr>
            <a:endCxn id="62" idx="0"/>
          </p:cNvCxnSpPr>
          <p:nvPr/>
        </p:nvCxnSpPr>
        <p:spPr>
          <a:xfrm>
            <a:off x="8115300" y="2438400"/>
            <a:ext cx="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4648200" y="2426732"/>
            <a:ext cx="34671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4648200" y="1828800"/>
            <a:ext cx="0" cy="6096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/>
          <p:cNvGrpSpPr/>
          <p:nvPr/>
        </p:nvGrpSpPr>
        <p:grpSpPr>
          <a:xfrm>
            <a:off x="4866461" y="1828800"/>
            <a:ext cx="543739" cy="597932"/>
            <a:chOff x="6695261" y="1828800"/>
            <a:chExt cx="543739" cy="597932"/>
          </a:xfrm>
        </p:grpSpPr>
        <p:cxnSp>
          <p:nvCxnSpPr>
            <p:cNvPr id="109" name="Straight Arrow Connector 108"/>
            <p:cNvCxnSpPr/>
            <p:nvPr/>
          </p:nvCxnSpPr>
          <p:spPr>
            <a:xfrm>
              <a:off x="6934200" y="1828800"/>
              <a:ext cx="0" cy="3370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/>
            <p:cNvSpPr txBox="1"/>
            <p:nvPr/>
          </p:nvSpPr>
          <p:spPr>
            <a:xfrm>
              <a:off x="6695261" y="2057400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null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Down Ribbon 96"/>
              <p:cNvSpPr/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Because the Total no. of trees linked is bounded by 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7" name="Down Ribbon 9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48" y="5244038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2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loud Callout 104"/>
          <p:cNvSpPr/>
          <p:nvPr/>
        </p:nvSpPr>
        <p:spPr>
          <a:xfrm>
            <a:off x="2577208" y="2100943"/>
            <a:ext cx="1801692" cy="725545"/>
          </a:xfrm>
          <a:prstGeom prst="cloudCallout">
            <a:avLst>
              <a:gd name="adj1" fmla="val -24080"/>
              <a:gd name="adj2" fmla="val 7716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0884" y="3042659"/>
                <a:ext cx="125540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883" t="-8197" r="-82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Cloud Callout 111"/>
              <p:cNvSpPr/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amortized time complexity of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d>
                      <m:d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16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12" name="Cloud Callout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303" y="5090148"/>
                <a:ext cx="4749697" cy="1234451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Down Ribbon 113"/>
              <p:cNvSpPr/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carefully examine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𝒐𝒍𝒅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sz="16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𝒏𝒆𝒘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4" name="Down Ribbon 1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32" y="5820133"/>
                <a:ext cx="3856844" cy="68923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5"/>
                <a:stretch>
                  <a:fillRect b="-9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80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7" grpId="0" animBg="1"/>
      <p:bldP spid="97" grpId="1" animBg="1"/>
      <p:bldP spid="105" grpId="0" animBg="1"/>
      <p:bldP spid="105" grpId="1" animBg="1"/>
      <p:bldP spid="111" grpId="0"/>
      <p:bldP spid="112" grpId="0" animBg="1"/>
      <p:bldP spid="112" grpId="1" animBg="1"/>
      <p:bldP spid="114" grpId="0" animBg="1"/>
      <p:bldP spid="1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76600" y="3733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4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8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697562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14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73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763286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96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3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grpSp>
        <p:nvGrpSpPr>
          <p:cNvPr id="30" name="Group 29"/>
          <p:cNvGrpSpPr/>
          <p:nvPr/>
        </p:nvGrpSpPr>
        <p:grpSpPr>
          <a:xfrm>
            <a:off x="6575933" y="4226583"/>
            <a:ext cx="367408" cy="1017455"/>
            <a:chOff x="6575933" y="4226583"/>
            <a:chExt cx="367408" cy="1017455"/>
          </a:xfrm>
        </p:grpSpPr>
        <p:grpSp>
          <p:nvGrpSpPr>
            <p:cNvPr id="80" name="Group 79"/>
            <p:cNvGrpSpPr/>
            <p:nvPr/>
          </p:nvGrpSpPr>
          <p:grpSpPr>
            <a:xfrm>
              <a:off x="6664654" y="4226583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/>
            <p:cNvSpPr txBox="1"/>
            <p:nvPr/>
          </p:nvSpPr>
          <p:spPr>
            <a:xfrm>
              <a:off x="6575933" y="493626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cxnSp>
        <p:nvCxnSpPr>
          <p:cNvPr id="68" name="Straight Arrow Connector 67"/>
          <p:cNvCxnSpPr/>
          <p:nvPr/>
        </p:nvCxnSpPr>
        <p:spPr>
          <a:xfrm>
            <a:off x="6183192" y="3249386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83192" y="3276606"/>
            <a:ext cx="19321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1153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/>
          <p:cNvGrpSpPr/>
          <p:nvPr/>
        </p:nvGrpSpPr>
        <p:grpSpPr>
          <a:xfrm>
            <a:off x="6976016" y="2630545"/>
            <a:ext cx="567784" cy="874655"/>
            <a:chOff x="7239000" y="2664023"/>
            <a:chExt cx="567784" cy="874655"/>
          </a:xfrm>
        </p:grpSpPr>
        <p:sp>
          <p:nvSpPr>
            <p:cNvPr id="85" name="TextBox 84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92" name="Elbow Connector 91"/>
            <p:cNvCxnSpPr>
              <a:stCxn id="85" idx="2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Oval 93"/>
          <p:cNvSpPr/>
          <p:nvPr/>
        </p:nvSpPr>
        <p:spPr>
          <a:xfrm>
            <a:off x="7213279" y="423495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7309508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86" idx="3"/>
            <a:endCxn id="55" idx="0"/>
          </p:cNvCxnSpPr>
          <p:nvPr/>
        </p:nvCxnSpPr>
        <p:spPr>
          <a:xfrm flipH="1">
            <a:off x="6784646" y="3700322"/>
            <a:ext cx="470614" cy="526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ross 109"/>
          <p:cNvSpPr/>
          <p:nvPr/>
        </p:nvSpPr>
        <p:spPr>
          <a:xfrm rot="2703037">
            <a:off x="7918138" y="3803230"/>
            <a:ext cx="335388" cy="335603"/>
          </a:xfrm>
          <a:prstGeom prst="plus">
            <a:avLst>
              <a:gd name="adj" fmla="val 42857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64764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3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429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9364764"/>
                  </p:ext>
                </p:extLst>
              </p:nvPr>
            </p:nvGraphicFramePr>
            <p:xfrm>
              <a:off x="451453" y="573292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438400"/>
                    <a:gridCol w="34290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9500" t="-5682" r="-140750" b="-681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3" y="3440668"/>
                <a:ext cx="1491114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05" t="-6349" r="-566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260068"/>
                <a:ext cx="12057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3050412" y="6248400"/>
                <a:ext cx="28271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 </m:t>
                      </m:r>
                      <m:sSub>
                        <m:sSubPr>
                          <m:ctrlP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𝒕</m:t>
                          </m:r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𝒏𝒆𝒘</m:t>
                          </m:r>
                        </m:sub>
                      </m:sSub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dirty="0" smtClean="0">
                          <a:solidFill>
                            <a:srgbClr val="006C31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12" y="6248400"/>
                <a:ext cx="2827121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177" y="6248400"/>
                <a:ext cx="1369286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197" r="-3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loud Callout 78"/>
              <p:cNvSpPr/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?</a:t>
                </a:r>
              </a:p>
            </p:txBody>
          </p:sp>
        </mc:Choice>
        <mc:Fallback xmlns="">
          <p:sp>
            <p:nvSpPr>
              <p:cNvPr id="79" name="Cloud Callout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2209801"/>
                <a:ext cx="2743200" cy="1066800"/>
              </a:xfrm>
              <a:prstGeom prst="cloudCallout">
                <a:avLst>
                  <a:gd name="adj1" fmla="val -24080"/>
                  <a:gd name="adj2" fmla="val 77164"/>
                </a:avLst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48235" y="6260068"/>
                <a:ext cx="771365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>
                          <a:latin typeface="Cambria Math"/>
                        </a:rPr>
                        <m:t>𝐥𝐨𝐠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35" y="6260068"/>
                <a:ext cx="771365" cy="369332"/>
              </a:xfrm>
              <a:prstGeom prst="rect">
                <a:avLst/>
              </a:prstGeom>
              <a:blipFill>
                <a:blip r:embed="rId1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/>
          <p:cNvSpPr/>
          <p:nvPr/>
        </p:nvSpPr>
        <p:spPr>
          <a:xfrm>
            <a:off x="3733800" y="6260068"/>
            <a:ext cx="657486" cy="36933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Down Ribbon 87"/>
              <p:cNvSpPr/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C00000"/>
                    </a:solidFill>
                  </a:rPr>
                  <a:t>Key point </a:t>
                </a:r>
                <a:r>
                  <a:rPr lang="en-US" sz="1600" dirty="0">
                    <a:solidFill>
                      <a:schemeClr val="tx1"/>
                    </a:solidFill>
                  </a:rPr>
                  <a:t>used in the analysis :</a:t>
                </a: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Max. degree of a tree in a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Binomial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Heap</a:t>
                </a:r>
                <a:r>
                  <a:rPr lang="en-US" sz="1600" dirty="0">
                    <a:solidFill>
                      <a:schemeClr val="tx1"/>
                    </a:solidFill>
                  </a:rPr>
                  <a:t>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sz="1600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8" name="Down Ribbon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1" y="1143000"/>
                <a:ext cx="6781800" cy="100226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ectangle 92"/>
          <p:cNvSpPr/>
          <p:nvPr/>
        </p:nvSpPr>
        <p:spPr>
          <a:xfrm>
            <a:off x="5105401" y="1752600"/>
            <a:ext cx="2336478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7467600" y="1752600"/>
            <a:ext cx="762000" cy="32093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0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5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2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  <p:bldP spid="66" grpId="0" animBg="1"/>
      <p:bldP spid="82" grpId="0"/>
      <p:bldP spid="83" grpId="0"/>
      <p:bldP spid="89" grpId="0"/>
      <p:bldP spid="79" grpId="0" animBg="1"/>
      <p:bldP spid="79" grpId="1" animBg="1"/>
      <p:bldP spid="29" grpId="0" animBg="1"/>
      <p:bldP spid="5" grpId="0" animBg="1"/>
      <p:bldP spid="88" grpId="0" animBg="1"/>
      <p:bldP spid="93" grpId="0" animBg="1"/>
      <p:bldP spid="93" grpId="1" animBg="1"/>
      <p:bldP spid="95" grpId="0" animBg="1"/>
      <p:bldP spid="95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127797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9391"/>
              </p:ext>
            </p:extLst>
          </p:nvPr>
        </p:nvGraphicFramePr>
        <p:xfrm>
          <a:off x="7315200" y="1600200"/>
          <a:ext cx="1752600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99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61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489266" y="1676400"/>
            <a:ext cx="150233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 heap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96200" y="2362200"/>
            <a:ext cx="954877" cy="2338864"/>
            <a:chOff x="5979323" y="2297668"/>
            <a:chExt cx="954877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5661" y="3669268"/>
                  <a:ext cx="609462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8" name="TextBox 57"/>
          <p:cNvSpPr txBox="1"/>
          <p:nvPr/>
        </p:nvSpPr>
        <p:spPr>
          <a:xfrm>
            <a:off x="7753417" y="35052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772400" y="40055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</p:spTree>
    <p:extLst>
      <p:ext uri="{BB962C8B-B14F-4D97-AF65-F5344CB8AC3E}">
        <p14:creationId xmlns:p14="http://schemas.microsoft.com/office/powerpoint/2010/main" val="40289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295400" y="3121223"/>
            <a:ext cx="5025811" cy="2517577"/>
            <a:chOff x="1295400" y="3121223"/>
            <a:chExt cx="5025811" cy="2517577"/>
          </a:xfrm>
        </p:grpSpPr>
        <p:sp>
          <p:nvSpPr>
            <p:cNvPr id="52" name="Oval 51"/>
            <p:cNvSpPr/>
            <p:nvPr/>
          </p:nvSpPr>
          <p:spPr>
            <a:xfrm>
              <a:off x="24478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0" y="4964668"/>
                  <a:ext cx="51161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47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646" y="4949439"/>
                  <a:ext cx="50629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/>
            <p:cNvGrpSpPr/>
            <p:nvPr/>
          </p:nvGrpSpPr>
          <p:grpSpPr>
            <a:xfrm>
              <a:off x="3249492" y="3505200"/>
              <a:ext cx="234292" cy="952500"/>
              <a:chOff x="2379121" y="3543300"/>
              <a:chExt cx="234292" cy="952500"/>
            </a:xfrm>
          </p:grpSpPr>
          <p:sp>
            <p:nvSpPr>
              <p:cNvPr id="55" name="Oval 54"/>
              <p:cNvSpPr/>
              <p:nvPr/>
            </p:nvSpPr>
            <p:spPr>
              <a:xfrm>
                <a:off x="2384813" y="35433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2379121" y="4267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rgbClr val="002060"/>
                  </a:solidFill>
                </a:endParaRPr>
              </a:p>
            </p:txBody>
          </p:sp>
          <p:cxnSp>
            <p:nvCxnSpPr>
              <p:cNvPr id="57" name="Straight Connector 56"/>
              <p:cNvCxnSpPr>
                <a:stCxn id="55" idx="4"/>
                <a:endCxn id="56" idx="0"/>
              </p:cNvCxnSpPr>
              <p:nvPr/>
            </p:nvCxnSpPr>
            <p:spPr>
              <a:xfrm flipH="1">
                <a:off x="2493421" y="3771900"/>
                <a:ext cx="5692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9" name="Straight Arrow Connector 58"/>
            <p:cNvCxnSpPr/>
            <p:nvPr/>
          </p:nvCxnSpPr>
          <p:spPr>
            <a:xfrm>
              <a:off x="26613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3483784" y="36195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5070" y="4949439"/>
                  <a:ext cx="51161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4" name="Group 103"/>
            <p:cNvGrpSpPr/>
            <p:nvPr/>
          </p:nvGrpSpPr>
          <p:grpSpPr>
            <a:xfrm>
              <a:off x="4011492" y="3505200"/>
              <a:ext cx="2309719" cy="2133600"/>
              <a:chOff x="2030292" y="3505200"/>
              <a:chExt cx="2309719" cy="2133600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2106492" y="3505200"/>
                <a:ext cx="2209800" cy="2057400"/>
                <a:chOff x="6400800" y="3581400"/>
                <a:chExt cx="2209800" cy="2057400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7772400" y="3581400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p:txBody>
                </p:sp>
                <p:sp>
                  <p:nvSpPr>
                    <p:cNvPr id="16" name="Oval 1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7" name="Straight Connector 16"/>
                    <p:cNvCxnSpPr>
                      <a:stCxn id="15" idx="4"/>
                      <a:endCxn id="1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12" name="Oval 1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3" name="Oval 1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4" name="Straight Connector 13"/>
                    <p:cNvCxnSpPr>
                      <a:stCxn id="12" idx="4"/>
                      <a:endCxn id="1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" name="Straight Connector 10"/>
                  <p:cNvCxnSpPr>
                    <a:stCxn id="15" idx="3"/>
                  </p:cNvCxnSpPr>
                  <p:nvPr/>
                </p:nvCxnSpPr>
                <p:spPr>
                  <a:xfrm flipH="1">
                    <a:off x="7738922" y="3700322"/>
                    <a:ext cx="524156" cy="414478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/>
                <p:cNvGrpSpPr/>
                <p:nvPr/>
              </p:nvGrpSpPr>
              <p:grpSpPr>
                <a:xfrm>
                  <a:off x="6400800" y="4207739"/>
                  <a:ext cx="838200" cy="1431061"/>
                  <a:chOff x="7620000" y="3505200"/>
                  <a:chExt cx="838200" cy="1431061"/>
                </a:xfrm>
              </p:grpSpPr>
              <p:grpSp>
                <p:nvGrpSpPr>
                  <p:cNvPr id="19" name="Group 18"/>
                  <p:cNvGrpSpPr/>
                  <p:nvPr/>
                </p:nvGrpSpPr>
                <p:grpSpPr>
                  <a:xfrm>
                    <a:off x="8229600" y="35052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7" name="Straight Connector 26"/>
                    <p:cNvCxnSpPr>
                      <a:stCxn id="25" idx="4"/>
                      <a:endCxn id="26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7620000" y="4114800"/>
                    <a:ext cx="228600" cy="821461"/>
                    <a:chOff x="4267200" y="4495800"/>
                    <a:chExt cx="228600" cy="821461"/>
                  </a:xfrm>
                </p:grpSpPr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267200" y="4495800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267200" y="5088661"/>
                      <a:ext cx="228600" cy="2286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Connector 23"/>
                    <p:cNvCxnSpPr>
                      <a:stCxn id="22" idx="4"/>
                      <a:endCxn id="23" idx="0"/>
                    </p:cNvCxnSpPr>
                    <p:nvPr/>
                  </p:nvCxnSpPr>
                  <p:spPr>
                    <a:xfrm>
                      <a:off x="4381500" y="4724400"/>
                      <a:ext cx="0" cy="364261"/>
                    </a:xfrm>
                    <a:prstGeom prst="line">
                      <a:avLst/>
                    </a:prstGeom>
                    <a:ln w="38100">
                      <a:solidFill>
                        <a:schemeClr val="tx2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7738922" y="3619500"/>
                    <a:ext cx="490678" cy="495300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8" name="Straight Connector 27"/>
                <p:cNvCxnSpPr>
                  <a:stCxn id="15" idx="2"/>
                </p:cNvCxnSpPr>
                <p:nvPr/>
              </p:nvCxnSpPr>
              <p:spPr>
                <a:xfrm flipH="1">
                  <a:off x="7124700" y="3695700"/>
                  <a:ext cx="1257300" cy="5120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oup 62"/>
              <p:cNvGrpSpPr/>
              <p:nvPr/>
            </p:nvGrpSpPr>
            <p:grpSpPr>
              <a:xfrm>
                <a:off x="2030292" y="4092175"/>
                <a:ext cx="2309719" cy="1546625"/>
                <a:chOff x="6324600" y="4148502"/>
                <a:chExt cx="2309719" cy="1546625"/>
              </a:xfrm>
            </p:grpSpPr>
            <p:sp>
              <p:nvSpPr>
                <p:cNvPr id="58" name="TextBox 57"/>
                <p:cNvSpPr txBox="1"/>
                <p:nvPr/>
              </p:nvSpPr>
              <p:spPr>
                <a:xfrm>
                  <a:off x="7748681" y="4168150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4</a:t>
                  </a: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8358281" y="4148502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9</a:t>
                  </a:r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6986681" y="4171127"/>
                  <a:ext cx="27603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7</a:t>
                  </a:r>
                </a:p>
              </p:txBody>
            </p:sp>
            <p:sp>
              <p:nvSpPr>
                <p:cNvPr id="73" name="TextBox 72"/>
                <p:cNvSpPr txBox="1"/>
                <p:nvPr/>
              </p:nvSpPr>
              <p:spPr>
                <a:xfrm>
                  <a:off x="7709792" y="4761011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67</a:t>
                  </a:r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6940996" y="47777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23</a:t>
                  </a: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6340003" y="4764993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19</a:t>
                  </a: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324600" y="5387350"/>
                  <a:ext cx="36740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63</a:t>
                  </a:r>
                </a:p>
              </p:txBody>
            </p:sp>
          </p:grpSp>
        </p:grpSp>
        <p:sp>
          <p:nvSpPr>
            <p:cNvPr id="70" name="TextBox 69"/>
            <p:cNvSpPr txBox="1"/>
            <p:nvPr/>
          </p:nvSpPr>
          <p:spPr>
            <a:xfrm>
              <a:off x="3200400" y="419100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  <p:cxnSp>
          <p:nvCxnSpPr>
            <p:cNvPr id="82" name="Curved Connector 81"/>
            <p:cNvCxnSpPr>
              <a:stCxn id="83" idx="3"/>
            </p:cNvCxnSpPr>
            <p:nvPr/>
          </p:nvCxnSpPr>
          <p:spPr>
            <a:xfrm>
              <a:off x="1863184" y="3275112"/>
              <a:ext cx="575216" cy="306288"/>
            </a:xfrm>
            <a:prstGeom prst="curved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295400" y="31212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</p:grpSp>
      <p:sp>
        <p:nvSpPr>
          <p:cNvPr id="66" name="Oval 65"/>
          <p:cNvSpPr/>
          <p:nvPr/>
        </p:nvSpPr>
        <p:spPr>
          <a:xfrm>
            <a:off x="4697292" y="41148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Idea for </a:t>
                </a:r>
                <a:r>
                  <a:rPr lang="en-US" sz="2800" b="1" dirty="0"/>
                  <a:t>O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1</m:t>
                    </m:r>
                  </m:oMath>
                </a14:m>
                <a:r>
                  <a:rPr lang="en-US" sz="2800" dirty="0"/>
                  <a:t>) time</a:t>
                </a:r>
                <a:br>
                  <a:rPr lang="en-US" sz="2800" dirty="0"/>
                </a:br>
                <a:r>
                  <a:rPr lang="en-US" sz="2800" b="1" dirty="0"/>
                  <a:t>for </a:t>
                </a:r>
                <a:r>
                  <a:rPr lang="en-US" sz="2800" b="1" dirty="0">
                    <a:solidFill>
                      <a:srgbClr val="00B050"/>
                    </a:solidFill>
                  </a:rPr>
                  <a:t>Decrease-key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/>
          <p:cNvSpPr/>
          <p:nvPr/>
        </p:nvSpPr>
        <p:spPr>
          <a:xfrm>
            <a:off x="3255184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/>
          <p:cNvSpPr/>
          <p:nvPr/>
        </p:nvSpPr>
        <p:spPr>
          <a:xfrm>
            <a:off x="3249492" y="42291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2060"/>
              </a:solidFill>
            </a:endParaRPr>
          </a:p>
        </p:txBody>
      </p:sp>
      <p:cxnSp>
        <p:nvCxnSpPr>
          <p:cNvPr id="57" name="Straight Connector 56"/>
          <p:cNvCxnSpPr>
            <a:stCxn id="55" idx="4"/>
            <a:endCxn id="56" idx="0"/>
          </p:cNvCxnSpPr>
          <p:nvPr/>
        </p:nvCxnSpPr>
        <p:spPr>
          <a:xfrm flipH="1">
            <a:off x="3363792" y="3733800"/>
            <a:ext cx="5692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5459292" y="3505200"/>
            <a:ext cx="838200" cy="1431061"/>
            <a:chOff x="7620000" y="3505200"/>
            <a:chExt cx="838200" cy="1431061"/>
          </a:xfrm>
        </p:grpSpPr>
        <p:grpSp>
          <p:nvGrpSpPr>
            <p:cNvPr id="9" name="Group 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/>
              <p:cNvCxnSpPr>
                <a:stCxn id="15" idx="4"/>
                <a:endCxn id="1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/>
              <p:cNvCxnSpPr>
                <a:stCxn id="12" idx="4"/>
                <a:endCxn id="1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/>
            <p:cNvCxnSpPr>
              <a:stCxn id="15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35573" y="41118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045173" y="409217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96684" y="470468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011492" y="4114800"/>
            <a:ext cx="983804" cy="1524000"/>
            <a:chOff x="4011492" y="4114800"/>
            <a:chExt cx="983804" cy="1524000"/>
          </a:xfrm>
        </p:grpSpPr>
        <p:grpSp>
          <p:nvGrpSpPr>
            <p:cNvPr id="18" name="Group 17"/>
            <p:cNvGrpSpPr/>
            <p:nvPr/>
          </p:nvGrpSpPr>
          <p:grpSpPr>
            <a:xfrm>
              <a:off x="4087692" y="41315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4673573" y="4114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627888" y="47214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026895" y="4708666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011492" y="5331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63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4697292" y="4114800"/>
              <a:ext cx="255708" cy="24533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370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11111E-6 L -0.00086 -0.0888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/>
          <p:cNvGrpSpPr/>
          <p:nvPr/>
        </p:nvGrpSpPr>
        <p:grpSpPr>
          <a:xfrm>
            <a:off x="5181600" y="3598139"/>
            <a:ext cx="228600" cy="821461"/>
            <a:chOff x="4267200" y="4495800"/>
            <a:chExt cx="228600" cy="821461"/>
          </a:xfrm>
        </p:grpSpPr>
        <p:sp>
          <p:nvSpPr>
            <p:cNvPr id="92" name="Oval 9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2" idx="4"/>
              <a:endCxn id="9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/>
          <p:cNvSpPr/>
          <p:nvPr/>
        </p:nvSpPr>
        <p:spPr>
          <a:xfrm>
            <a:off x="57640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/>
          <p:cNvSpPr/>
          <p:nvPr/>
        </p:nvSpPr>
        <p:spPr>
          <a:xfrm>
            <a:off x="57912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3736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2819400" y="3581400"/>
            <a:ext cx="228600" cy="821461"/>
            <a:chOff x="4267200" y="4495800"/>
            <a:chExt cx="228600" cy="821461"/>
          </a:xfrm>
        </p:grpSpPr>
        <p:sp>
          <p:nvSpPr>
            <p:cNvPr id="99" name="Oval 9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stCxn id="99" idx="4"/>
              <a:endCxn id="10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Oval 101"/>
          <p:cNvSpPr/>
          <p:nvPr/>
        </p:nvSpPr>
        <p:spPr>
          <a:xfrm>
            <a:off x="69832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10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6858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47700" y="3275112"/>
            <a:ext cx="0" cy="268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47700" y="3275112"/>
            <a:ext cx="784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endCxn id="15" idx="0"/>
          </p:cNvCxnSpPr>
          <p:nvPr/>
        </p:nvCxnSpPr>
        <p:spPr>
          <a:xfrm>
            <a:off x="8485414" y="3297138"/>
            <a:ext cx="10886" cy="28426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49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3000"/>
                            </p:stCondLst>
                            <p:childTnLst>
                              <p:par>
                                <p:cTn id="1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  <p:bldP spid="26" grpId="0" animBg="1"/>
      <p:bldP spid="49" grpId="0" animBg="1"/>
      <p:bldP spid="74" grpId="0" animBg="1"/>
      <p:bldP spid="74" grpId="1" animBg="1"/>
      <p:bldP spid="90" grpId="0" animBg="1"/>
      <p:bldP spid="90" grpId="1" animBg="1"/>
      <p:bldP spid="95" grpId="0" animBg="1"/>
      <p:bldP spid="95" grpId="1" animBg="1"/>
      <p:bldP spid="96" grpId="0" animBg="1"/>
      <p:bldP spid="97" grpId="0" animBg="1"/>
      <p:bldP spid="97" grpId="1" animBg="1"/>
      <p:bldP spid="102" grpId="0" animBg="1"/>
      <p:bldP spid="102" grpId="1" animBg="1"/>
      <p:bldP spid="103" grpId="0" animBg="1"/>
      <p:bldP spid="104" grpId="0" animBg="1"/>
      <p:bldP spid="104" grpId="1" animBg="1"/>
      <p:bldP spid="10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3200" b="1" dirty="0"/>
                  <a:t>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148692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Maximum degree of a tree in a Heap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sSub>
                      <m:sSubPr>
                        <m:ctrlP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𝐠</m:t>
                        </m:r>
                      </m:e>
                      <m:sub>
                        <m:r>
                          <a:rPr lang="en-US" b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057" y="1371600"/>
                <a:ext cx="5562600" cy="882134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 b="-4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ultiply 4"/>
          <p:cNvSpPr/>
          <p:nvPr/>
        </p:nvSpPr>
        <p:spPr>
          <a:xfrm>
            <a:off x="2209800" y="914400"/>
            <a:ext cx="1828800" cy="1844933"/>
          </a:xfrm>
          <a:prstGeom prst="mathMultiply">
            <a:avLst>
              <a:gd name="adj1" fmla="val 328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1371600" y="3657600"/>
            <a:ext cx="381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181600" y="3297138"/>
            <a:ext cx="3886200" cy="15796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0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Inspiration </a:t>
            </a:r>
            <a:r>
              <a:rPr lang="en-US" sz="3200" b="1" dirty="0"/>
              <a:t>from a </a:t>
            </a:r>
            <a:r>
              <a:rPr lang="en-US" sz="3200" b="1" dirty="0">
                <a:solidFill>
                  <a:srgbClr val="006C31"/>
                </a:solidFill>
              </a:rPr>
              <a:t>gardener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1553573"/>
            <a:ext cx="2505075" cy="347562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200400"/>
            <a:ext cx="2543175" cy="18002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235196" y="31165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359" y="1872343"/>
            <a:ext cx="952500" cy="952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05000" y="5001986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Binomial Tree</a:t>
            </a:r>
            <a:r>
              <a:rPr lang="en-US" b="1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24078" y="4953000"/>
            <a:ext cx="1635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bushy tree </a:t>
            </a:r>
            <a:r>
              <a:rPr lang="en-US" b="1" dirty="0">
                <a:sym typeface="Wingdings" pitchFamily="2" charset="2"/>
              </a:rPr>
              <a:t>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05400" y="2819400"/>
            <a:ext cx="4062907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Prune the tree to restore the shape of the tree</a:t>
            </a:r>
          </a:p>
        </p:txBody>
      </p:sp>
    </p:spTree>
    <p:extLst>
      <p:ext uri="{BB962C8B-B14F-4D97-AF65-F5344CB8AC3E}">
        <p14:creationId xmlns:p14="http://schemas.microsoft.com/office/powerpoint/2010/main" val="32110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/>
      <p:bldP spid="9" grpId="0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Mark a node as soon as it loses its first child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>
            <a:stCxn id="48" idx="4"/>
            <a:endCxn id="49" idx="0"/>
          </p:cNvCxnSpPr>
          <p:nvPr/>
        </p:nvCxnSpPr>
        <p:spPr>
          <a:xfrm>
            <a:off x="59055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/>
          <p:cNvCxnSpPr>
            <a:stCxn id="48" idx="3"/>
          </p:cNvCxnSpPr>
          <p:nvPr/>
        </p:nvCxnSpPr>
        <p:spPr>
          <a:xfrm flipH="1">
            <a:off x="5300522" y="43861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3810000" y="4817339"/>
            <a:ext cx="838200" cy="1431061"/>
            <a:chOff x="7620000" y="3505200"/>
            <a:chExt cx="838200" cy="1431061"/>
          </a:xfrm>
        </p:grpSpPr>
        <p:grpSp>
          <p:nvGrpSpPr>
            <p:cNvPr id="33" name="Group 32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/>
              <p:cNvCxnSpPr>
                <a:stCxn id="39" idx="4"/>
                <a:endCxn id="40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/>
              <p:cNvCxnSpPr>
                <a:stCxn id="36" idx="4"/>
                <a:endCxn id="3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H="1">
            <a:off x="4533900" y="43053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74" name="Oval 73"/>
          <p:cNvSpPr/>
          <p:nvPr/>
        </p:nvSpPr>
        <p:spPr>
          <a:xfrm>
            <a:off x="4392492" y="4800600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Oval 89"/>
          <p:cNvSpPr/>
          <p:nvPr/>
        </p:nvSpPr>
        <p:spPr>
          <a:xfrm>
            <a:off x="51544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5" name="Oval 114"/>
          <p:cNvSpPr/>
          <p:nvPr/>
        </p:nvSpPr>
        <p:spPr>
          <a:xfrm>
            <a:off x="7745292" y="47838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3" grpId="0" animBg="1"/>
      <p:bldP spid="74" grpId="0" animBg="1"/>
      <p:bldP spid="74" grpId="1" animBg="1"/>
      <p:bldP spid="90" grpId="0" animBg="1"/>
      <p:bldP spid="90" grpId="1" animBg="1"/>
      <p:bldP spid="81" grpId="0" animBg="1"/>
      <p:bldP spid="115" grpId="0" animBg="1"/>
      <p:bldP spid="115" grpId="1" animBg="1"/>
      <p:bldP spid="116" grpId="0" animBg="1"/>
      <p:bldP spid="11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US" sz="1800" dirty="0"/>
              <a:t>Mark a node as soon as it loses its first child</a:t>
            </a:r>
          </a:p>
          <a:p>
            <a:r>
              <a:rPr lang="en-US" sz="1800" dirty="0"/>
              <a:t>Move the </a:t>
            </a:r>
            <a:r>
              <a:rPr lang="en-US" sz="1800" dirty="0" err="1"/>
              <a:t>subtree</a:t>
            </a:r>
            <a:r>
              <a:rPr lang="en-US" sz="1800" dirty="0"/>
              <a:t> rooted at a marked node to root list as soon as it loses second child.</a:t>
            </a:r>
          </a:p>
          <a:p>
            <a:r>
              <a:rPr lang="en-US" sz="1800" dirty="0"/>
              <a:t>Unmark the marked node when it is added to root-list.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90800" y="1981200"/>
            <a:ext cx="2362200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953000" y="1981200"/>
            <a:ext cx="1033322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986322" y="19812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276600" y="2324100"/>
            <a:ext cx="3005278" cy="342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loud Callout 62"/>
          <p:cNvSpPr/>
          <p:nvPr/>
        </p:nvSpPr>
        <p:spPr>
          <a:xfrm>
            <a:off x="647700" y="5052785"/>
            <a:ext cx="4076700" cy="1348015"/>
          </a:xfrm>
          <a:prstGeom prst="cloudCallout">
            <a:avLst>
              <a:gd name="adj1" fmla="val -29589"/>
              <a:gd name="adj2" fmla="val 7452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Many </a:t>
            </a:r>
            <a:r>
              <a:rPr lang="en-US" sz="1600" dirty="0" err="1">
                <a:solidFill>
                  <a:schemeClr val="tx1"/>
                </a:solidFill>
              </a:rPr>
              <a:t>subtrees</a:t>
            </a:r>
            <a:r>
              <a:rPr lang="en-US" sz="1600" dirty="0">
                <a:solidFill>
                  <a:schemeClr val="tx1"/>
                </a:solidFill>
              </a:rPr>
              <a:t> may have to be added to the root list.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Can you see how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own Ribbon 63"/>
              <p:cNvSpPr/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The following slide presents a generic description of </a:t>
                </a:r>
                <a:r>
                  <a:rPr lang="en-US" sz="14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) involving </a:t>
                </a:r>
                <a:r>
                  <a:rPr lang="en-US" sz="1400" i="1" dirty="0">
                    <a:solidFill>
                      <a:srgbClr val="7030A0"/>
                    </a:solidFill>
                  </a:rPr>
                  <a:t>cascaded-cuts</a:t>
                </a:r>
                <a:r>
                  <a:rPr lang="en-US" sz="1400" dirty="0"/>
                  <a:t> 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Down Ribbon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524500"/>
                <a:ext cx="3886200" cy="10317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/>
          <p:cNvSpPr/>
          <p:nvPr/>
        </p:nvSpPr>
        <p:spPr>
          <a:xfrm>
            <a:off x="57912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8" grpId="0" animBg="1"/>
      <p:bldP spid="60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8382000" y="3581400"/>
            <a:ext cx="228600" cy="821461"/>
            <a:chOff x="4267200" y="4495800"/>
            <a:chExt cx="228600" cy="821461"/>
          </a:xfrm>
        </p:grpSpPr>
        <p:sp>
          <p:nvSpPr>
            <p:cNvPr id="15" name="Oval 1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>
              <a:stCxn id="15" idx="4"/>
              <a:endCxn id="1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00800" y="4817339"/>
            <a:ext cx="228600" cy="821461"/>
            <a:chOff x="4267200" y="4495800"/>
            <a:chExt cx="228600" cy="821461"/>
          </a:xfrm>
        </p:grpSpPr>
        <p:sp>
          <p:nvSpPr>
            <p:cNvPr id="22" name="Oval 2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/>
            <p:cNvCxnSpPr>
              <a:stCxn id="22" idx="4"/>
              <a:endCxn id="2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5334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1143000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stCxn id="52" idx="6"/>
            <a:endCxn id="55" idx="2"/>
          </p:cNvCxnSpPr>
          <p:nvPr/>
        </p:nvCxnSpPr>
        <p:spPr>
          <a:xfrm>
            <a:off x="762000" y="3657600"/>
            <a:ext cx="386692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5" idx="6"/>
          </p:cNvCxnSpPr>
          <p:nvPr/>
        </p:nvCxnSpPr>
        <p:spPr>
          <a:xfrm>
            <a:off x="1377292" y="3657600"/>
            <a:ext cx="70047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82" idx="2"/>
            <a:endCxn id="55" idx="0"/>
          </p:cNvCxnSpPr>
          <p:nvPr/>
        </p:nvCxnSpPr>
        <p:spPr>
          <a:xfrm rot="16200000" flipH="1">
            <a:off x="959681" y="3239988"/>
            <a:ext cx="492323" cy="1143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64800" y="2743200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3810000" y="3581400"/>
            <a:ext cx="838200" cy="1431061"/>
            <a:chOff x="7620000" y="3505200"/>
            <a:chExt cx="838200" cy="1431061"/>
          </a:xfrm>
        </p:grpSpPr>
        <p:grpSp>
          <p:nvGrpSpPr>
            <p:cNvPr id="77" name="Group 7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Connector 87"/>
              <p:cNvCxnSpPr>
                <a:stCxn id="86" idx="4"/>
                <a:endCxn id="87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83" name="Oval 82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5" name="Straight Connector 84"/>
              <p:cNvCxnSpPr>
                <a:stCxn id="83" idx="4"/>
                <a:endCxn id="84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Oval 102"/>
          <p:cNvSpPr/>
          <p:nvPr/>
        </p:nvSpPr>
        <p:spPr>
          <a:xfrm>
            <a:off x="7026729" y="481774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791200" y="4191000"/>
            <a:ext cx="228600" cy="821461"/>
            <a:chOff x="5791200" y="4191000"/>
            <a:chExt cx="228600" cy="821461"/>
          </a:xfrm>
        </p:grpSpPr>
        <p:sp>
          <p:nvSpPr>
            <p:cNvPr id="48" name="Oval 47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6" name="Oval 105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5181600" y="3521939"/>
            <a:ext cx="228600" cy="821461"/>
            <a:chOff x="4267200" y="4495800"/>
            <a:chExt cx="228600" cy="821461"/>
          </a:xfrm>
        </p:grpSpPr>
        <p:sp>
          <p:nvSpPr>
            <p:cNvPr id="108" name="Oval 107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Connector 109"/>
            <p:cNvCxnSpPr>
              <a:stCxn id="108" idx="4"/>
              <a:endCxn id="109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5791200" y="3521939"/>
            <a:ext cx="228600" cy="821461"/>
            <a:chOff x="5791200" y="4191000"/>
            <a:chExt cx="228600" cy="821461"/>
          </a:xfrm>
        </p:grpSpPr>
        <p:sp>
          <p:nvSpPr>
            <p:cNvPr id="72" name="Oval 7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5791200" y="47838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/>
            <p:cNvCxnSpPr>
              <a:stCxn id="72" idx="4"/>
              <a:endCxn id="73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/>
            <p:nvPr/>
          </p:nvSpPr>
          <p:spPr>
            <a:xfrm>
              <a:off x="5791200" y="4191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Oval 92"/>
          <p:cNvSpPr/>
          <p:nvPr/>
        </p:nvSpPr>
        <p:spPr>
          <a:xfrm>
            <a:off x="77724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5791200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0" y="2512289"/>
            <a:ext cx="8839200" cy="992911"/>
            <a:chOff x="0" y="2512289"/>
            <a:chExt cx="8839200" cy="992911"/>
          </a:xfrm>
        </p:grpSpPr>
        <p:cxnSp>
          <p:nvCxnSpPr>
            <p:cNvPr id="23" name="Straight Arrow Connector 22"/>
            <p:cNvCxnSpPr>
              <a:stCxn id="46" idx="6"/>
            </p:cNvCxnSpPr>
            <p:nvPr/>
          </p:nvCxnSpPr>
          <p:spPr>
            <a:xfrm>
              <a:off x="495300" y="2628900"/>
              <a:ext cx="78867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5295900" y="251228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0" y="2514600"/>
              <a:ext cx="762000" cy="990600"/>
              <a:chOff x="838200" y="2286000"/>
              <a:chExt cx="762000" cy="990600"/>
            </a:xfrm>
          </p:grpSpPr>
          <p:sp>
            <p:nvSpPr>
              <p:cNvPr id="45" name="Isosceles Triangle 4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077200" y="2514600"/>
              <a:ext cx="762000" cy="990600"/>
              <a:chOff x="838200" y="2286000"/>
              <a:chExt cx="762000" cy="990600"/>
            </a:xfrm>
          </p:grpSpPr>
          <p:sp>
            <p:nvSpPr>
              <p:cNvPr id="49" name="Isosceles Triangle 4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/>
            <p:cNvSpPr/>
            <p:nvPr/>
          </p:nvSpPr>
          <p:spPr>
            <a:xfrm>
              <a:off x="6896100" y="2537192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8339" y="2628900"/>
            <a:ext cx="3945661" cy="2341249"/>
            <a:chOff x="1388339" y="2628900"/>
            <a:chExt cx="3945661" cy="2341249"/>
          </a:xfrm>
        </p:grpSpPr>
        <p:cxnSp>
          <p:nvCxnSpPr>
            <p:cNvPr id="36" name="Straight Connector 35"/>
            <p:cNvCxnSpPr/>
            <p:nvPr/>
          </p:nvCxnSpPr>
          <p:spPr>
            <a:xfrm flipH="1">
              <a:off x="2286000" y="3886200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1388339" y="44744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4076700" y="26289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H="1">
              <a:off x="3200400" y="3255239"/>
              <a:ext cx="762000" cy="495710"/>
            </a:xfrm>
            <a:prstGeom prst="line">
              <a:avLst/>
            </a:prstGeom>
            <a:ln w="38100">
              <a:solidFill>
                <a:schemeClr val="tx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 flipH="1" flipV="1">
            <a:off x="2819400" y="1066800"/>
            <a:ext cx="3505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Decrease-key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dirty="0"/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800" dirty="0"/>
                  <a:t>) </a:t>
                </a:r>
                <a:r>
                  <a:rPr lang="en-US" sz="2800" b="1" dirty="0"/>
                  <a:t>in</a:t>
                </a:r>
                <a:br>
                  <a:rPr lang="en-US" sz="2800" b="1" dirty="0"/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Fibonacci </a:t>
                </a:r>
                <a:r>
                  <a:rPr lang="en-US" sz="2800" b="1" dirty="0"/>
                  <a:t>heap</a:t>
                </a:r>
                <a:br>
                  <a:rPr lang="en-US" sz="2800" b="1" dirty="0">
                    <a:solidFill>
                      <a:srgbClr val="0070C0"/>
                    </a:solidFill>
                  </a:rPr>
                </a:br>
                <a:r>
                  <a:rPr lang="en-US" sz="2800" b="1" dirty="0"/>
                  <a:t>(using </a:t>
                </a:r>
                <a:r>
                  <a:rPr lang="en-US" sz="2800" b="1" dirty="0">
                    <a:solidFill>
                      <a:srgbClr val="002060"/>
                    </a:solidFill>
                  </a:rPr>
                  <a:t>Cascaded-cuts</a:t>
                </a:r>
                <a:r>
                  <a:rPr lang="en-US" sz="2800" b="1" dirty="0"/>
                  <a:t>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489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If a marked node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loses its second child, the </a:t>
                </a:r>
                <a:r>
                  <a:rPr lang="en-US" sz="2000" dirty="0" err="1"/>
                  <a:t>subtrees</a:t>
                </a:r>
                <a:r>
                  <a:rPr lang="en-US" sz="2000" dirty="0"/>
                  <a:t> rooted at the entire chain of marked ancestors starting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will be added to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Recall that a marked node becomes unmarked as soon as it joins the root list.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 r="-593" b="-6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200400" y="32552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076700" y="26289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6" idx="6"/>
          </p:cNvCxnSpPr>
          <p:nvPr/>
        </p:nvCxnSpPr>
        <p:spPr>
          <a:xfrm>
            <a:off x="495300" y="2628900"/>
            <a:ext cx="7886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029200" y="2512289"/>
            <a:ext cx="762000" cy="990600"/>
            <a:chOff x="838200" y="2286000"/>
            <a:chExt cx="762000" cy="990600"/>
          </a:xfrm>
        </p:grpSpPr>
        <p:sp>
          <p:nvSpPr>
            <p:cNvPr id="27" name="Isosceles Triangle 26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733800" y="3059501"/>
            <a:ext cx="626339" cy="979099"/>
            <a:chOff x="893039" y="2286000"/>
            <a:chExt cx="626339" cy="979099"/>
          </a:xfrm>
        </p:grpSpPr>
        <p:sp>
          <p:nvSpPr>
            <p:cNvPr id="30" name="Isosceles Triangle 29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802661" y="3669101"/>
            <a:ext cx="626339" cy="979099"/>
            <a:chOff x="893039" y="2286000"/>
            <a:chExt cx="626339" cy="979099"/>
          </a:xfrm>
        </p:grpSpPr>
        <p:sp>
          <p:nvSpPr>
            <p:cNvPr id="34" name="Isosceles Triangle 3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flipH="1">
            <a:off x="2286000" y="3886200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888261" y="4300062"/>
            <a:ext cx="626339" cy="979099"/>
            <a:chOff x="893039" y="2286000"/>
            <a:chExt cx="626339" cy="979099"/>
          </a:xfrm>
        </p:grpSpPr>
        <p:sp>
          <p:nvSpPr>
            <p:cNvPr id="38" name="Isosceles Triangle 37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H="1">
            <a:off x="1388339" y="4474439"/>
            <a:ext cx="762000" cy="49571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990600" y="4876800"/>
            <a:ext cx="626339" cy="990600"/>
            <a:chOff x="893039" y="2274499"/>
            <a:chExt cx="626339" cy="990600"/>
          </a:xfrm>
        </p:grpSpPr>
        <p:sp>
          <p:nvSpPr>
            <p:cNvPr id="42" name="Isosceles Triangle 41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0" y="2514600"/>
            <a:ext cx="762000" cy="990600"/>
            <a:chOff x="838200" y="2286000"/>
            <a:chExt cx="762000" cy="990600"/>
          </a:xfrm>
        </p:grpSpPr>
        <p:sp>
          <p:nvSpPr>
            <p:cNvPr id="45" name="Isosceles Triangle 44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8077200" y="2514600"/>
            <a:ext cx="762000" cy="990600"/>
            <a:chOff x="838200" y="2286000"/>
            <a:chExt cx="762000" cy="990600"/>
          </a:xfrm>
        </p:grpSpPr>
        <p:sp>
          <p:nvSpPr>
            <p:cNvPr id="49" name="Isosceles Triangle 48"/>
            <p:cNvSpPr/>
            <p:nvPr/>
          </p:nvSpPr>
          <p:spPr>
            <a:xfrm>
              <a:off x="838200" y="2362200"/>
              <a:ext cx="762000" cy="914400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/>
          <p:cNvSpPr/>
          <p:nvPr/>
        </p:nvSpPr>
        <p:spPr>
          <a:xfrm>
            <a:off x="6896100" y="2537192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1192092" y="4860061"/>
            <a:ext cx="255708" cy="24533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90600" y="2514600"/>
            <a:ext cx="626339" cy="990600"/>
            <a:chOff x="893039" y="2274499"/>
            <a:chExt cx="626339" cy="990600"/>
          </a:xfrm>
        </p:grpSpPr>
        <p:sp>
          <p:nvSpPr>
            <p:cNvPr id="51" name="Isosceles Triangle 50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104900" y="2274499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1905000" y="2514600"/>
            <a:ext cx="626339" cy="979099"/>
            <a:chOff x="893039" y="2286000"/>
            <a:chExt cx="626339" cy="979099"/>
          </a:xfrm>
        </p:grpSpPr>
        <p:sp>
          <p:nvSpPr>
            <p:cNvPr id="54" name="Isosceles Triangle 53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2819400" y="2514600"/>
            <a:ext cx="626339" cy="979099"/>
            <a:chOff x="893039" y="2286000"/>
            <a:chExt cx="626339" cy="979099"/>
          </a:xfrm>
        </p:grpSpPr>
        <p:sp>
          <p:nvSpPr>
            <p:cNvPr id="57" name="Isosceles Triangle 56"/>
            <p:cNvSpPr/>
            <p:nvPr/>
          </p:nvSpPr>
          <p:spPr>
            <a:xfrm>
              <a:off x="893039" y="2421251"/>
              <a:ext cx="626339" cy="843848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1104900" y="2286000"/>
              <a:ext cx="228600" cy="2286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2" name="Oval 61"/>
          <p:cNvSpPr/>
          <p:nvPr/>
        </p:nvSpPr>
        <p:spPr>
          <a:xfrm>
            <a:off x="21336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3048000" y="2514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3962400" y="3048000"/>
            <a:ext cx="228600" cy="2286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loud Callout 58"/>
              <p:cNvSpPr/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How to show that the amortized cost of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Decrease-key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is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/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9" name="Cloud Callout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5300" y="4572000"/>
                <a:ext cx="4076700" cy="1348015"/>
              </a:xfrm>
              <a:prstGeom prst="cloudCallout">
                <a:avLst>
                  <a:gd name="adj1" fmla="val -29589"/>
                  <a:gd name="adj2" fmla="val 74522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05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2" grpId="0" animBg="1"/>
      <p:bldP spid="63" grpId="0" animBg="1"/>
      <p:bldP spid="64" grpId="0" animBg="1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Amortized Analysis </a:t>
                </a:r>
                <a:r>
                  <a:rPr lang="en-US" sz="3200" b="1" dirty="0"/>
                  <a:t>of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3200" b="1" dirty="0"/>
                  <a:t>Decrease Key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 dirty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3200" dirty="0"/>
                  <a:t>)</a:t>
                </a:r>
                <a:br>
                  <a:rPr lang="en-US" sz="3200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991600" cy="513556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Convince yourself that the revised potential function works for </a:t>
            </a:r>
            <a:r>
              <a:rPr lang="en-US" sz="1800" dirty="0">
                <a:solidFill>
                  <a:srgbClr val="C00000"/>
                </a:solidFill>
              </a:rPr>
              <a:t>Extract-min </a:t>
            </a:r>
            <a:r>
              <a:rPr lang="en-US" sz="1800" dirty="0"/>
              <a:t>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705305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5" name="Table 6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8705305"/>
                  </p:ext>
                </p:extLst>
              </p:nvPr>
            </p:nvGraphicFramePr>
            <p:xfrm>
              <a:off x="299053" y="3393996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013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52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7222" t="-7143" r="-148333" b="-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Decrease-key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/>
                      </a:rPr>
                      <m:t>𝝓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):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                     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1969532"/>
                <a:ext cx="270779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48" t="-6349" r="-269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068052" y="1600200"/>
            <a:ext cx="30294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existing Potential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29229" y="3874532"/>
                <a:ext cx="2971198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𝒐𝒍𝒅</m:t>
                                </m:r>
                              </m:sub>
                            </m:sSub>
                          </m:e>
                        </m:d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d>
                          <m:dPr>
                            <m:ctrlPr>
                              <a:rPr lang="en-US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𝑯</m:t>
                                </m:r>
                              </m:e>
                              <m:sub>
                                <m:r>
                                  <a:rPr lang="en-US" b="1" i="1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𝒏𝒆𝒘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229" y="3874532"/>
                <a:ext cx="2971198" cy="404983"/>
              </a:xfrm>
              <a:prstGeom prst="rect">
                <a:avLst/>
              </a:prstGeom>
              <a:blipFill>
                <a:blip r:embed="rId5"/>
                <a:stretch>
                  <a:fillRect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  <m:r>
                      <a:rPr lang="en-US" b="1" i="1" dirty="0" smtClean="0">
                        <a:solidFill>
                          <a:srgbClr val="006C3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: the number of </a:t>
                </a:r>
                <a:r>
                  <a:rPr lang="en-US" b="1" dirty="0"/>
                  <a:t>marked</a:t>
                </a:r>
                <a:r>
                  <a:rPr lang="en-US" dirty="0"/>
                  <a:t> nodes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00" y="2796064"/>
                <a:ext cx="3631700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452" r="-2341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582761" y="1981200"/>
                <a:ext cx="1356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761" y="1981200"/>
                <a:ext cx="135646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3124200" y="3874532"/>
                <a:ext cx="2468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d>
                      <m:dPr>
                        <m:ctrlPr>
                          <a:rPr lang="en-US" b="0" i="0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𝒏𝒆𝒘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𝒐𝒍𝒅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𝒄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874532"/>
                <a:ext cx="24680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70116" y="3885418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0116" y="3885418"/>
                <a:ext cx="4924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09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6576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Actual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/>
                                  </a:rPr>
                                  <m:t>𝚫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𝝓</m:t>
                                </m:r>
                                <m:r>
                                  <a:rPr lang="en-US" smtClean="0"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Amortized cost of </a:t>
                          </a:r>
                          <a:r>
                            <a:rPr lang="en-US" dirty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0748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73780928"/>
                  </p:ext>
                </p:extLst>
              </p:nvPr>
            </p:nvGraphicFramePr>
            <p:xfrm>
              <a:off x="228600" y="4648200"/>
              <a:ext cx="8540147" cy="89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72747"/>
                    <a:gridCol w="2209800"/>
                    <a:gridCol w="3657600"/>
                  </a:tblGrid>
                  <a:tr h="53072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Actual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21271" t="-5747" r="-166022" b="-689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Amortized cost of </a:t>
                          </a:r>
                          <a:r>
                            <a:rPr lang="en-US" dirty="0" smtClean="0">
                              <a:solidFill>
                                <a:srgbClr val="C00000"/>
                              </a:solidFill>
                            </a:rPr>
                            <a:t>Extract-min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𝑯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𝒐𝒍𝒅</m:t>
                          </m:r>
                        </m:sub>
                      </m:sSub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747" y="5193268"/>
                <a:ext cx="120571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606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≤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−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𝒕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𝑯</m:t>
                              </m:r>
                            </m:e>
                            <m:sub>
                              <m:r>
                                <a:rPr lang="en-US" b="1" i="1" dirty="0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𝒐𝒍𝒅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81600"/>
                <a:ext cx="2495363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𝐥𝐨𝐠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24" y="5181600"/>
                <a:ext cx="108074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674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1054794" y="55626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We need to show that the maximum degree of a tree in a Heap of size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=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dirty="0">
                        <a:solidFill>
                          <a:schemeClr val="tx1"/>
                        </a:solidFill>
                        <a:latin typeface="Cambria Math"/>
                      </a:rPr>
                      <m:t>𝐥𝐨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𝒈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794" y="5562600"/>
                <a:ext cx="6781800" cy="8382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14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loud Callout 8"/>
          <p:cNvSpPr/>
          <p:nvPr/>
        </p:nvSpPr>
        <p:spPr>
          <a:xfrm>
            <a:off x="7239000" y="1676400"/>
            <a:ext cx="1676400" cy="905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Are we done 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1626" y="2783614"/>
            <a:ext cx="4555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1875" y="1944624"/>
                <a:ext cx="12186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7030A0"/>
                          </a:solidFill>
                          <a:latin typeface="Cambria Math"/>
                        </a:rPr>
                        <m:t>𝒄</m:t>
                      </m:r>
                      <m:r>
                        <a:rPr lang="en-US" b="1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dirty="0">
                          <a:latin typeface="Cambria Math"/>
                        </a:rPr>
                        <m:t>(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  <m:r>
                        <a:rPr lang="en-US" b="1" i="1" dirty="0">
                          <a:solidFill>
                            <a:srgbClr val="006C3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75" y="1944624"/>
                <a:ext cx="121860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197" r="-55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148747" y="6407209"/>
            <a:ext cx="6784037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  <a:r>
              <a:rPr lang="en-US" dirty="0"/>
              <a:t>: Attempt this problem. We shall discuss it in the next class.</a:t>
            </a:r>
          </a:p>
        </p:txBody>
      </p:sp>
    </p:spTree>
    <p:extLst>
      <p:ext uri="{BB962C8B-B14F-4D97-AF65-F5344CB8AC3E}">
        <p14:creationId xmlns:p14="http://schemas.microsoft.com/office/powerpoint/2010/main" val="3636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6" grpId="0" animBg="1"/>
      <p:bldP spid="5" grpId="0" animBg="1"/>
      <p:bldP spid="69" grpId="0"/>
      <p:bldP spid="6" grpId="0" animBg="1"/>
      <p:bldP spid="7" grpId="0"/>
      <p:bldP spid="70" grpId="0"/>
      <p:bldP spid="8" grpId="0"/>
      <p:bldP spid="72" grpId="0"/>
      <p:bldP spid="73" grpId="0"/>
      <p:bldP spid="74" grpId="0"/>
      <p:bldP spid="17" grpId="0" animBg="1"/>
      <p:bldP spid="9" grpId="0" animBg="1"/>
      <p:bldP spid="10" grpId="0" animBg="1"/>
      <p:bldP spid="20" grpId="0"/>
      <p:bldP spid="20" grpId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: Binomial tree of degree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30" y="3767053"/>
                <a:ext cx="133036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547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894" y="3402252"/>
                <a:ext cx="492506" cy="374270"/>
              </a:xfrm>
              <a:prstGeom prst="rect">
                <a:avLst/>
              </a:prstGeom>
              <a:blipFill rotWithShape="1">
                <a:blip r:embed="rId8"/>
                <a:stretch>
                  <a:fillRect t="-6452" r="-14815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103" grpId="0" animBg="1"/>
      <p:bldP spid="10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0048172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3310907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15765</TotalTime>
  <Words>2001</Words>
  <Application>Microsoft Macintosh PowerPoint</Application>
  <PresentationFormat>On-screen Show (4:3)</PresentationFormat>
  <Paragraphs>844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quick revision  A binomial HEAP   </vt:lpstr>
      <vt:lpstr>Binomial Tree</vt:lpstr>
      <vt:lpstr>B_k: Binomial tree of degree k </vt:lpstr>
      <vt:lpstr>Binomial heap of size n </vt:lpstr>
      <vt:lpstr>Binomial heap of size n </vt:lpstr>
      <vt:lpstr>Binomial heap of size n </vt:lpstr>
      <vt:lpstr>Binomial heap of size n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  <vt:lpstr>Operations on a Heap</vt:lpstr>
      <vt:lpstr>Decrease-key on a Binomial Heap </vt:lpstr>
      <vt:lpstr>Decrease-key on a Binomial Heap </vt:lpstr>
      <vt:lpstr>Decrease-key on a Binomial Heap </vt:lpstr>
      <vt:lpstr>Idea for O(1) time for Decrease-key</vt:lpstr>
      <vt:lpstr>Idea for O(1) time for Decrease-key</vt:lpstr>
      <vt:lpstr>Fibonacci heap of size n </vt:lpstr>
      <vt:lpstr>Fibonacci heap of size n </vt:lpstr>
      <vt:lpstr>Inspiration from a gardener</vt:lpstr>
      <vt:lpstr>Decrease-key(H,x,Δ) in Fibonacci heap </vt:lpstr>
      <vt:lpstr>Decrease-key(H,x,Δ) in Fibonacci heap </vt:lpstr>
      <vt:lpstr>Decrease-key(H,x,Δ) in Fibonacci heap </vt:lpstr>
      <vt:lpstr>Decrease-key(H,x,Δ) in Fibonacci heap (using Cascaded-cuts)</vt:lpstr>
      <vt:lpstr>Decrease-key(H,x,Δ) in Fibonacci heap (using Cascaded-cuts)</vt:lpstr>
      <vt:lpstr>Amortized Analysis of Decrease Key(H)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1437</cp:revision>
  <dcterms:created xsi:type="dcterms:W3CDTF">2011-12-03T04:13:03Z</dcterms:created>
  <dcterms:modified xsi:type="dcterms:W3CDTF">2024-11-06T02:08:56Z</dcterms:modified>
</cp:coreProperties>
</file>