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5"/>
  </p:notesMasterIdLst>
  <p:sldIdLst>
    <p:sldId id="274" r:id="rId2"/>
    <p:sldId id="552" r:id="rId3"/>
    <p:sldId id="553" r:id="rId4"/>
    <p:sldId id="589" r:id="rId5"/>
    <p:sldId id="580" r:id="rId6"/>
    <p:sldId id="604" r:id="rId7"/>
    <p:sldId id="582" r:id="rId8"/>
    <p:sldId id="587" r:id="rId9"/>
    <p:sldId id="590" r:id="rId10"/>
    <p:sldId id="586" r:id="rId11"/>
    <p:sldId id="592" r:id="rId12"/>
    <p:sldId id="593" r:id="rId13"/>
    <p:sldId id="594" r:id="rId14"/>
    <p:sldId id="595" r:id="rId15"/>
    <p:sldId id="596" r:id="rId16"/>
    <p:sldId id="597" r:id="rId17"/>
    <p:sldId id="598" r:id="rId18"/>
    <p:sldId id="599" r:id="rId19"/>
    <p:sldId id="600" r:id="rId20"/>
    <p:sldId id="601" r:id="rId21"/>
    <p:sldId id="602" r:id="rId22"/>
    <p:sldId id="603" r:id="rId23"/>
    <p:sldId id="609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8B6E76-52EA-C046-806B-746F74F5F940}" v="175" dt="2024-11-11T01:33:51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5" autoAdjust="0"/>
    <p:restoredTop sz="94654" autoAdjust="0"/>
  </p:normalViewPr>
  <p:slideViewPr>
    <p:cSldViewPr>
      <p:cViewPr varScale="1">
        <p:scale>
          <a:sx n="104" d="100"/>
          <a:sy n="104" d="100"/>
        </p:scale>
        <p:origin x="20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4A098B3A-AECF-E942-B6FF-564DF5D8D2E9}"/>
    <pc:docChg chg="modSld">
      <pc:chgData name="Raghunath Tewari" userId="2638bdda-d406-4938-a2a6-e4e967acb772" providerId="ADAL" clId="{4A098B3A-AECF-E942-B6FF-564DF5D8D2E9}" dt="2024-10-13T12:11:50.160" v="10" actId="20577"/>
      <pc:docMkLst>
        <pc:docMk/>
      </pc:docMkLst>
      <pc:sldChg chg="modSp mod">
        <pc:chgData name="Raghunath Tewari" userId="2638bdda-d406-4938-a2a6-e4e967acb772" providerId="ADAL" clId="{4A098B3A-AECF-E942-B6FF-564DF5D8D2E9}" dt="2024-10-13T12:11:50.160" v="10" actId="20577"/>
        <pc:sldMkLst>
          <pc:docMk/>
          <pc:sldMk cId="0" sldId="274"/>
        </pc:sldMkLst>
        <pc:spChg chg="mod">
          <ac:chgData name="Raghunath Tewari" userId="2638bdda-d406-4938-a2a6-e4e967acb772" providerId="ADAL" clId="{4A098B3A-AECF-E942-B6FF-564DF5D8D2E9}" dt="2024-10-13T12:11:46.591" v="8" actId="20577"/>
          <ac:spMkLst>
            <pc:docMk/>
            <pc:sldMk cId="0" sldId="274"/>
            <ac:spMk id="2" creationId="{00000000-0000-0000-0000-000000000000}"/>
          </ac:spMkLst>
        </pc:spChg>
        <pc:spChg chg="mod">
          <ac:chgData name="Raghunath Tewari" userId="2638bdda-d406-4938-a2a6-e4e967acb772" providerId="ADAL" clId="{4A098B3A-AECF-E942-B6FF-564DF5D8D2E9}" dt="2024-10-13T12:11:50.160" v="10" actId="20577"/>
          <ac:spMkLst>
            <pc:docMk/>
            <pc:sldMk cId="0" sldId="274"/>
            <ac:spMk id="3" creationId="{00000000-0000-0000-0000-000000000000}"/>
          </ac:spMkLst>
        </pc:spChg>
      </pc:sldChg>
    </pc:docChg>
  </pc:docChgLst>
  <pc:docChgLst>
    <pc:chgData name="Raghunath Tewari" userId="2638bdda-d406-4938-a2a6-e4e967acb772" providerId="ADAL" clId="{6C8B6E76-52EA-C046-806B-746F74F5F940}"/>
    <pc:docChg chg="undo custSel addSld delSld modSld">
      <pc:chgData name="Raghunath Tewari" userId="2638bdda-d406-4938-a2a6-e4e967acb772" providerId="ADAL" clId="{6C8B6E76-52EA-C046-806B-746F74F5F940}" dt="2024-11-11T01:36:54.325" v="286" actId="2696"/>
      <pc:docMkLst>
        <pc:docMk/>
      </pc:docMkLst>
      <pc:sldChg chg="modSp">
        <pc:chgData name="Raghunath Tewari" userId="2638bdda-d406-4938-a2a6-e4e967acb772" providerId="ADAL" clId="{6C8B6E76-52EA-C046-806B-746F74F5F940}" dt="2024-11-11T01:33:51.368" v="284" actId="20577"/>
        <pc:sldMkLst>
          <pc:docMk/>
          <pc:sldMk cId="0" sldId="274"/>
        </pc:sldMkLst>
        <pc:spChg chg="mod">
          <ac:chgData name="Raghunath Tewari" userId="2638bdda-d406-4938-a2a6-e4e967acb772" providerId="ADAL" clId="{6C8B6E76-52EA-C046-806B-746F74F5F940}" dt="2024-11-11T01:33:51.368" v="284" actId="20577"/>
          <ac:spMkLst>
            <pc:docMk/>
            <pc:sldMk cId="0" sldId="274"/>
            <ac:spMk id="3" creationId="{00000000-0000-0000-0000-000000000000}"/>
          </ac:spMkLst>
        </pc:spChg>
      </pc:sldChg>
      <pc:sldChg chg="modSp mod">
        <pc:chgData name="Raghunath Tewari" userId="2638bdda-d406-4938-a2a6-e4e967acb772" providerId="ADAL" clId="{6C8B6E76-52EA-C046-806B-746F74F5F940}" dt="2024-11-08T01:32:30.982" v="33" actId="14734"/>
        <pc:sldMkLst>
          <pc:docMk/>
          <pc:sldMk cId="363666036" sldId="582"/>
        </pc:sldMkLst>
        <pc:spChg chg="mod">
          <ac:chgData name="Raghunath Tewari" userId="2638bdda-d406-4938-a2a6-e4e967acb772" providerId="ADAL" clId="{6C8B6E76-52EA-C046-806B-746F74F5F940}" dt="2024-11-08T01:32:14.353" v="31" actId="1036"/>
          <ac:spMkLst>
            <pc:docMk/>
            <pc:sldMk cId="363666036" sldId="582"/>
            <ac:spMk id="8" creationId="{00000000-0000-0000-0000-000000000000}"/>
          </ac:spMkLst>
        </pc:spChg>
        <pc:spChg chg="mod">
          <ac:chgData name="Raghunath Tewari" userId="2638bdda-d406-4938-a2a6-e4e967acb772" providerId="ADAL" clId="{6C8B6E76-52EA-C046-806B-746F74F5F940}" dt="2024-11-08T01:32:10.951" v="28" actId="1036"/>
          <ac:spMkLst>
            <pc:docMk/>
            <pc:sldMk cId="363666036" sldId="582"/>
            <ac:spMk id="69" creationId="{00000000-0000-0000-0000-000000000000}"/>
          </ac:spMkLst>
        </pc:spChg>
        <pc:spChg chg="mod">
          <ac:chgData name="Raghunath Tewari" userId="2638bdda-d406-4938-a2a6-e4e967acb772" providerId="ADAL" clId="{6C8B6E76-52EA-C046-806B-746F74F5F940}" dt="2024-11-08T01:32:04.927" v="25" actId="1036"/>
          <ac:spMkLst>
            <pc:docMk/>
            <pc:sldMk cId="363666036" sldId="582"/>
            <ac:spMk id="70" creationId="{00000000-0000-0000-0000-000000000000}"/>
          </ac:spMkLst>
        </pc:spChg>
        <pc:graphicFrameChg chg="modGraphic">
          <ac:chgData name="Raghunath Tewari" userId="2638bdda-d406-4938-a2a6-e4e967acb772" providerId="ADAL" clId="{6C8B6E76-52EA-C046-806B-746F74F5F940}" dt="2024-11-08T01:32:30.982" v="33" actId="14734"/>
          <ac:graphicFrameMkLst>
            <pc:docMk/>
            <pc:sldMk cId="363666036" sldId="582"/>
            <ac:graphicFrameMk id="65" creationId="{00000000-0000-0000-0000-000000000000}"/>
          </ac:graphicFrameMkLst>
        </pc:graphicFrameChg>
      </pc:sldChg>
      <pc:sldChg chg="modSp">
        <pc:chgData name="Raghunath Tewari" userId="2638bdda-d406-4938-a2a6-e4e967acb772" providerId="ADAL" clId="{6C8B6E76-52EA-C046-806B-746F74F5F940}" dt="2024-11-08T02:05:46.545" v="214" actId="20577"/>
        <pc:sldMkLst>
          <pc:docMk/>
          <pc:sldMk cId="774838642" sldId="586"/>
        </pc:sldMkLst>
        <pc:spChg chg="mod">
          <ac:chgData name="Raghunath Tewari" userId="2638bdda-d406-4938-a2a6-e4e967acb772" providerId="ADAL" clId="{6C8B6E76-52EA-C046-806B-746F74F5F940}" dt="2024-11-08T02:05:46.545" v="214" actId="20577"/>
          <ac:spMkLst>
            <pc:docMk/>
            <pc:sldMk cId="774838642" sldId="586"/>
            <ac:spMk id="3" creationId="{00000000-0000-0000-0000-000000000000}"/>
          </ac:spMkLst>
        </pc:spChg>
      </pc:sldChg>
      <pc:sldChg chg="addSp modSp mod modAnim">
        <pc:chgData name="Raghunath Tewari" userId="2638bdda-d406-4938-a2a6-e4e967acb772" providerId="ADAL" clId="{6C8B6E76-52EA-C046-806B-746F74F5F940}" dt="2024-11-08T02:05:21.143" v="213" actId="13926"/>
        <pc:sldMkLst>
          <pc:docMk/>
          <pc:sldMk cId="26075600" sldId="590"/>
        </pc:sldMkLst>
        <pc:spChg chg="mod">
          <ac:chgData name="Raghunath Tewari" userId="2638bdda-d406-4938-a2a6-e4e967acb772" providerId="ADAL" clId="{6C8B6E76-52EA-C046-806B-746F74F5F940}" dt="2024-11-08T01:58:44.040" v="58" actId="1038"/>
          <ac:spMkLst>
            <pc:docMk/>
            <pc:sldMk cId="26075600" sldId="590"/>
            <ac:spMk id="2" creationId="{00000000-0000-0000-0000-000000000000}"/>
          </ac:spMkLst>
        </pc:spChg>
        <pc:spChg chg="mod">
          <ac:chgData name="Raghunath Tewari" userId="2638bdda-d406-4938-a2a6-e4e967acb772" providerId="ADAL" clId="{6C8B6E76-52EA-C046-806B-746F74F5F940}" dt="2024-11-08T01:57:51.632" v="34" actId="14100"/>
          <ac:spMkLst>
            <pc:docMk/>
            <pc:sldMk cId="26075600" sldId="590"/>
            <ac:spMk id="18" creationId="{00000000-0000-0000-0000-000000000000}"/>
          </ac:spMkLst>
        </pc:spChg>
        <pc:spChg chg="add mod">
          <ac:chgData name="Raghunath Tewari" userId="2638bdda-d406-4938-a2a6-e4e967acb772" providerId="ADAL" clId="{6C8B6E76-52EA-C046-806B-746F74F5F940}" dt="2024-11-06T17:09:13.073" v="6"/>
          <ac:spMkLst>
            <pc:docMk/>
            <pc:sldMk cId="26075600" sldId="590"/>
            <ac:spMk id="20" creationId="{8C7A4AA9-B634-0266-5EDD-383CA6EFF52F}"/>
          </ac:spMkLst>
        </pc:spChg>
        <pc:spChg chg="add mod">
          <ac:chgData name="Raghunath Tewari" userId="2638bdda-d406-4938-a2a6-e4e967acb772" providerId="ADAL" clId="{6C8B6E76-52EA-C046-806B-746F74F5F940}" dt="2024-11-08T02:00:07.174" v="97" actId="207"/>
          <ac:spMkLst>
            <pc:docMk/>
            <pc:sldMk cId="26075600" sldId="590"/>
            <ac:spMk id="21" creationId="{1CF4AD7B-3726-F6EB-4D3D-C8EF4BA2FBE6}"/>
          </ac:spMkLst>
        </pc:spChg>
        <pc:spChg chg="add mod">
          <ac:chgData name="Raghunath Tewari" userId="2638bdda-d406-4938-a2a6-e4e967acb772" providerId="ADAL" clId="{6C8B6E76-52EA-C046-806B-746F74F5F940}" dt="2024-11-08T02:05:21.143" v="213" actId="13926"/>
          <ac:spMkLst>
            <pc:docMk/>
            <pc:sldMk cId="26075600" sldId="590"/>
            <ac:spMk id="22" creationId="{1C249331-3F76-17D9-2475-96A8C98861AC}"/>
          </ac:spMkLst>
        </pc:spChg>
      </pc:sldChg>
      <pc:sldChg chg="modSp">
        <pc:chgData name="Raghunath Tewari" userId="2638bdda-d406-4938-a2a6-e4e967acb772" providerId="ADAL" clId="{6C8B6E76-52EA-C046-806B-746F74F5F940}" dt="2024-11-08T02:15:27.156" v="217" actId="20577"/>
        <pc:sldMkLst>
          <pc:docMk/>
          <pc:sldMk cId="264536941" sldId="601"/>
        </pc:sldMkLst>
        <pc:spChg chg="mod">
          <ac:chgData name="Raghunath Tewari" userId="2638bdda-d406-4938-a2a6-e4e967acb772" providerId="ADAL" clId="{6C8B6E76-52EA-C046-806B-746F74F5F940}" dt="2024-11-08T02:15:27.156" v="217" actId="20577"/>
          <ac:spMkLst>
            <pc:docMk/>
            <pc:sldMk cId="264536941" sldId="601"/>
            <ac:spMk id="3" creationId="{00000000-0000-0000-0000-000000000000}"/>
          </ac:spMkLst>
        </pc:spChg>
      </pc:sldChg>
      <pc:sldChg chg="addSp modSp add del mod modAnim">
        <pc:chgData name="Raghunath Tewari" userId="2638bdda-d406-4938-a2a6-e4e967acb772" providerId="ADAL" clId="{6C8B6E76-52EA-C046-806B-746F74F5F940}" dt="2024-11-11T01:32:03.984" v="283" actId="1037"/>
        <pc:sldMkLst>
          <pc:docMk/>
          <pc:sldMk cId="1045894891" sldId="609"/>
        </pc:sldMkLst>
        <pc:spChg chg="add mod">
          <ac:chgData name="Raghunath Tewari" userId="2638bdda-d406-4938-a2a6-e4e967acb772" providerId="ADAL" clId="{6C8B6E76-52EA-C046-806B-746F74F5F940}" dt="2024-11-11T01:32:03.984" v="283" actId="1037"/>
          <ac:spMkLst>
            <pc:docMk/>
            <pc:sldMk cId="1045894891" sldId="609"/>
            <ac:spMk id="2" creationId="{53F8CD71-A1A2-9E1F-DD8E-745D7310640F}"/>
          </ac:spMkLst>
        </pc:spChg>
        <pc:spChg chg="mod">
          <ac:chgData name="Raghunath Tewari" userId="2638bdda-d406-4938-a2a6-e4e967acb772" providerId="ADAL" clId="{6C8B6E76-52EA-C046-806B-746F74F5F940}" dt="2024-11-11T01:31:20.137" v="224" actId="20577"/>
          <ac:spMkLst>
            <pc:docMk/>
            <pc:sldMk cId="1045894891" sldId="609"/>
            <ac:spMk id="5" creationId="{00000000-0000-0000-0000-000000000000}"/>
          </ac:spMkLst>
        </pc:spChg>
        <pc:spChg chg="mod">
          <ac:chgData name="Raghunath Tewari" userId="2638bdda-d406-4938-a2a6-e4e967acb772" providerId="ADAL" clId="{6C8B6E76-52EA-C046-806B-746F74F5F940}" dt="2024-11-07T03:01:57.978" v="16" actId="20577"/>
          <ac:spMkLst>
            <pc:docMk/>
            <pc:sldMk cId="1045894891" sldId="609"/>
            <ac:spMk id="7" creationId="{00000000-0000-0000-0000-000000000000}"/>
          </ac:spMkLst>
        </pc:spChg>
      </pc:sldChg>
      <pc:sldChg chg="add del">
        <pc:chgData name="Raghunath Tewari" userId="2638bdda-d406-4938-a2a6-e4e967acb772" providerId="ADAL" clId="{6C8B6E76-52EA-C046-806B-746F74F5F940}" dt="2024-11-11T01:36:54.181" v="285" actId="2696"/>
        <pc:sldMkLst>
          <pc:docMk/>
          <pc:sldMk cId="968827539" sldId="610"/>
        </pc:sldMkLst>
      </pc:sldChg>
      <pc:sldChg chg="add del">
        <pc:chgData name="Raghunath Tewari" userId="2638bdda-d406-4938-a2a6-e4e967acb772" providerId="ADAL" clId="{6C8B6E76-52EA-C046-806B-746F74F5F940}" dt="2024-11-11T01:36:54.325" v="286" actId="2696"/>
        <pc:sldMkLst>
          <pc:docMk/>
          <pc:sldMk cId="1029086460" sldId="611"/>
        </pc:sldMkLst>
      </pc:sldChg>
      <pc:sldChg chg="del">
        <pc:chgData name="Raghunath Tewari" userId="2638bdda-d406-4938-a2a6-e4e967acb772" providerId="ADAL" clId="{6C8B6E76-52EA-C046-806B-746F74F5F940}" dt="2024-11-07T03:01:39.610" v="9" actId="2696"/>
        <pc:sldMkLst>
          <pc:docMk/>
          <pc:sldMk cId="2055172786" sldId="6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11/11/24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11/11/24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11/11/24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11/11/24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11/11/24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11/11/24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240.png"/><Relationship Id="rId18" Type="http://schemas.openxmlformats.org/officeDocument/2006/relationships/image" Target="../media/image280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12" Type="http://schemas.openxmlformats.org/officeDocument/2006/relationships/image" Target="../media/image230.png"/><Relationship Id="rId17" Type="http://schemas.openxmlformats.org/officeDocument/2006/relationships/image" Target="../media/image160.png"/><Relationship Id="rId2" Type="http://schemas.openxmlformats.org/officeDocument/2006/relationships/image" Target="../media/image80.png"/><Relationship Id="rId16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220.png"/><Relationship Id="rId5" Type="http://schemas.openxmlformats.org/officeDocument/2006/relationships/image" Target="../media/image110.png"/><Relationship Id="rId15" Type="http://schemas.openxmlformats.org/officeDocument/2006/relationships/image" Target="../media/image260.png"/><Relationship Id="rId10" Type="http://schemas.openxmlformats.org/officeDocument/2006/relationships/image" Target="../media/image210.png"/><Relationship Id="rId19" Type="http://schemas.openxmlformats.org/officeDocument/2006/relationships/image" Target="../media/image491.png"/><Relationship Id="rId4" Type="http://schemas.openxmlformats.org/officeDocument/2006/relationships/image" Target="../media/image100.png"/><Relationship Id="rId9" Type="http://schemas.openxmlformats.org/officeDocument/2006/relationships/image" Target="../media/image201.png"/><Relationship Id="rId14" Type="http://schemas.openxmlformats.org/officeDocument/2006/relationships/image" Target="../media/image25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1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12" Type="http://schemas.openxmlformats.org/officeDocument/2006/relationships/image" Target="../media/image1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0.png"/><Relationship Id="rId10" Type="http://schemas.openxmlformats.org/officeDocument/2006/relationships/image" Target="../media/image9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Relationship Id="rId14" Type="http://schemas.openxmlformats.org/officeDocument/2006/relationships/image" Target="../media/image1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51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12" Type="http://schemas.openxmlformats.org/officeDocument/2006/relationships/image" Target="../media/image14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0.png"/><Relationship Id="rId15" Type="http://schemas.openxmlformats.org/officeDocument/2006/relationships/image" Target="../media/image170.png"/><Relationship Id="rId10" Type="http://schemas.openxmlformats.org/officeDocument/2006/relationships/image" Target="../media/image9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Relationship Id="rId14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0.png"/><Relationship Id="rId10" Type="http://schemas.openxmlformats.org/officeDocument/2006/relationships/image" Target="../media/image9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7" Type="http://schemas.openxmlformats.org/officeDocument/2006/relationships/image" Target="../media/image19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8.png"/><Relationship Id="rId10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loyd_Shapley" TargetMode="External"/><Relationship Id="rId2" Type="http://schemas.openxmlformats.org/officeDocument/2006/relationships/hyperlink" Target="https://en.wikipedia.org/wiki/David_Gale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201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12" Type="http://schemas.openxmlformats.org/officeDocument/2006/relationships/image" Target="../media/image1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0.png"/><Relationship Id="rId15" Type="http://schemas.openxmlformats.org/officeDocument/2006/relationships/image" Target="../media/image221.png"/><Relationship Id="rId10" Type="http://schemas.openxmlformats.org/officeDocument/2006/relationships/image" Target="../media/image9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Relationship Id="rId14" Type="http://schemas.openxmlformats.org/officeDocument/2006/relationships/image" Target="../media/image2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19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0" Type="http://schemas.openxmlformats.org/officeDocument/2006/relationships/image" Target="../media/image90.png"/><Relationship Id="rId4" Type="http://schemas.openxmlformats.org/officeDocument/2006/relationships/image" Target="../media/image18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50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10" Type="http://schemas.openxmlformats.org/officeDocument/2006/relationships/image" Target="../media/image19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68.png"/><Relationship Id="rId3" Type="http://schemas.openxmlformats.org/officeDocument/2006/relationships/image" Target="../media/image25.png"/><Relationship Id="rId7" Type="http://schemas.openxmlformats.org/officeDocument/2006/relationships/image" Target="../media/image620.png"/><Relationship Id="rId12" Type="http://schemas.openxmlformats.org/officeDocument/2006/relationships/image" Target="../media/image4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67.png"/><Relationship Id="rId5" Type="http://schemas.openxmlformats.org/officeDocument/2006/relationships/image" Target="../media/image26.png"/><Relationship Id="rId10" Type="http://schemas.openxmlformats.org/officeDocument/2006/relationships/image" Target="../media/image66.png"/><Relationship Id="rId4" Type="http://schemas.openxmlformats.org/officeDocument/2006/relationships/image" Target="../media/image590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2.png"/><Relationship Id="rId18" Type="http://schemas.openxmlformats.org/officeDocument/2006/relationships/image" Target="../media/image33.png"/><Relationship Id="rId3" Type="http://schemas.openxmlformats.org/officeDocument/2006/relationships/image" Target="../media/image281.png"/><Relationship Id="rId21" Type="http://schemas.openxmlformats.org/officeDocument/2006/relationships/image" Target="../media/image35.png"/><Relationship Id="rId7" Type="http://schemas.openxmlformats.org/officeDocument/2006/relationships/image" Target="../media/image75.png"/><Relationship Id="rId12" Type="http://schemas.openxmlformats.org/officeDocument/2006/relationships/image" Target="../media/image81.png"/><Relationship Id="rId17" Type="http://schemas.openxmlformats.org/officeDocument/2006/relationships/image" Target="../media/image32.png"/><Relationship Id="rId2" Type="http://schemas.openxmlformats.org/officeDocument/2006/relationships/image" Target="../media/image70.png"/><Relationship Id="rId16" Type="http://schemas.openxmlformats.org/officeDocument/2006/relationships/image" Target="../media/image31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30.png"/><Relationship Id="rId10" Type="http://schemas.openxmlformats.org/officeDocument/2006/relationships/image" Target="../media/image78.png"/><Relationship Id="rId19" Type="http://schemas.openxmlformats.org/officeDocument/2006/relationships/image" Target="../media/image34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29.png"/><Relationship Id="rId22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8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12" Type="http://schemas.openxmlformats.org/officeDocument/2006/relationships/image" Target="../media/image37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0.png"/><Relationship Id="rId11" Type="http://schemas.openxmlformats.org/officeDocument/2006/relationships/image" Target="../media/image44.png"/><Relationship Id="rId5" Type="http://schemas.openxmlformats.org/officeDocument/2006/relationships/image" Target="../media/image380.png"/><Relationship Id="rId15" Type="http://schemas.openxmlformats.org/officeDocument/2006/relationships/image" Target="../media/image45.png"/><Relationship Id="rId10" Type="http://schemas.openxmlformats.org/officeDocument/2006/relationships/image" Target="../media/image43.png"/><Relationship Id="rId4" Type="http://schemas.openxmlformats.org/officeDocument/2006/relationships/image" Target="../media/image370.png"/><Relationship Id="rId9" Type="http://schemas.openxmlformats.org/officeDocument/2006/relationships/image" Target="../media/image42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CS345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36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Fibonacci Heap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Stable Matching Problem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32291" y="4888468"/>
            <a:ext cx="183030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Finishing touch 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Mission accomplished </a:t>
            </a:r>
            <a:r>
              <a:rPr lang="en-US" sz="3600" b="1" dirty="0">
                <a:solidFill>
                  <a:srgbClr val="7030A0"/>
                </a:solidFill>
                <a:sym typeface="Wingdings" pitchFamily="2" charset="2"/>
              </a:rPr>
              <a:t></a:t>
            </a:r>
            <a:endParaRPr lang="en-US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710610"/>
              </p:ext>
            </p:extLst>
          </p:nvPr>
        </p:nvGraphicFramePr>
        <p:xfrm>
          <a:off x="533400" y="1600201"/>
          <a:ext cx="6705600" cy="307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78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911" t="-8197" r="-178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000" t="-8197" r="-19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732" t="-8197" r="-108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Decrease-key(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500" t="-8333" r="-19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Merge-heaps(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432" t="-8197" r="-2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077017" y="34721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Find-min(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636" t="-8197" r="-8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Insert(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774" t="-8197" r="-75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Extract-min(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462" t="-8197" r="-6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114800" y="1649457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5096" t="-8333" r="-108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4435153" y="2297668"/>
            <a:ext cx="975047" cy="1817132"/>
            <a:chOff x="4435153" y="2297668"/>
            <a:chExt cx="975047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/>
          <p:cNvSpPr txBox="1"/>
          <p:nvPr/>
        </p:nvSpPr>
        <p:spPr>
          <a:xfrm>
            <a:off x="5753440" y="1676400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heap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979323" y="2297668"/>
            <a:ext cx="995354" cy="2338864"/>
            <a:chOff x="5979323" y="2297668"/>
            <a:chExt cx="995354" cy="233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69135"/>
              </p:ext>
            </p:extLst>
          </p:nvPr>
        </p:nvGraphicFramePr>
        <p:xfrm>
          <a:off x="7315200" y="1600200"/>
          <a:ext cx="17526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99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489266" y="1676400"/>
            <a:ext cx="1502334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Fibonacci  heap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7696200" y="2362200"/>
            <a:ext cx="954877" cy="2338864"/>
            <a:chOff x="5979323" y="2297668"/>
            <a:chExt cx="954877" cy="233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6055661" y="36692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661" y="3669268"/>
                  <a:ext cx="609462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8000" t="-8333" r="-19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TextBox 57"/>
          <p:cNvSpPr txBox="1"/>
          <p:nvPr/>
        </p:nvSpPr>
        <p:spPr>
          <a:xfrm>
            <a:off x="7753417" y="350520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72400" y="40055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0911" y="5580965"/>
            <a:ext cx="619150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Fibonacci Heaps were invented in 1985 by </a:t>
            </a:r>
            <a:r>
              <a:rPr lang="en-US" b="1" dirty="0"/>
              <a:t>Fredman and </a:t>
            </a:r>
            <a:r>
              <a:rPr lang="en-US" b="1" dirty="0" err="1"/>
              <a:t>Tarjan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7483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9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 flipH="1">
            <a:off x="2667000" y="2133600"/>
            <a:ext cx="2895600" cy="95833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952736" y="2458164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736" y="2458164"/>
                <a:ext cx="324128" cy="307777"/>
              </a:xfrm>
              <a:prstGeom prst="rect">
                <a:avLst/>
              </a:prstGeom>
              <a:blipFill rotWithShape="1">
                <a:blip r:embed="rId12"/>
                <a:stretch>
                  <a:fillRect r="-8929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/>
          <p:nvPr/>
        </p:nvCxnSpPr>
        <p:spPr>
          <a:xfrm flipH="1">
            <a:off x="2667000" y="2133600"/>
            <a:ext cx="2895600" cy="38316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962400" y="3883223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883223"/>
                <a:ext cx="324128" cy="307777"/>
              </a:xfrm>
              <a:prstGeom prst="rect">
                <a:avLst/>
              </a:prstGeom>
              <a:blipFill rotWithShape="1">
                <a:blip r:embed="rId13"/>
                <a:stretch>
                  <a:fillRect r="-9091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H="1">
            <a:off x="2667000" y="2019300"/>
            <a:ext cx="2895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962400" y="1902023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902023"/>
                <a:ext cx="324128" cy="307777"/>
              </a:xfrm>
              <a:prstGeom prst="rect">
                <a:avLst/>
              </a:prstGeom>
              <a:blipFill rotWithShape="1">
                <a:blip r:embed="rId14"/>
                <a:stretch>
                  <a:fillRect r="-9091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4572000" y="2057400"/>
            <a:ext cx="990600" cy="1099066"/>
            <a:chOff x="4572000" y="2057400"/>
            <a:chExt cx="990600" cy="1099066"/>
          </a:xfrm>
        </p:grpSpPr>
        <p:cxnSp>
          <p:nvCxnSpPr>
            <p:cNvPr id="62" name="Straight Connector 61"/>
            <p:cNvCxnSpPr/>
            <p:nvPr/>
          </p:nvCxnSpPr>
          <p:spPr>
            <a:xfrm flipH="1">
              <a:off x="4648200" y="2076450"/>
              <a:ext cx="914400" cy="571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4648200" y="2076450"/>
              <a:ext cx="914400" cy="2857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4648200" y="2133600"/>
              <a:ext cx="914400" cy="4132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4648200" y="2133600"/>
              <a:ext cx="914400" cy="10228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5400000">
              <a:off x="4596652" y="20444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 rot="5400000">
              <a:off x="4527276" y="2633944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136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31" grpId="0" animBg="1"/>
      <p:bldP spid="54" grpId="0" animBg="1"/>
      <p:bldP spid="7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>
            <a:off x="2667000" y="2552700"/>
            <a:ext cx="2895600" cy="1910323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667000" y="1948934"/>
            <a:ext cx="2895600" cy="597932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962400" y="3352800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F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352800"/>
                <a:ext cx="324128" cy="307777"/>
              </a:xfrm>
              <a:prstGeom prst="rect">
                <a:avLst/>
              </a:prstGeom>
              <a:blipFill rotWithShape="1">
                <a:blip r:embed="rId12"/>
                <a:stretch>
                  <a:fillRect r="-9091" b="-17308"/>
                </a:stretch>
              </a:blipFill>
              <a:ln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>
            <a:off x="2667000" y="2552700"/>
            <a:ext cx="2895600" cy="609600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962400" y="2130623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F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130623"/>
                <a:ext cx="324128" cy="307777"/>
              </a:xfrm>
              <a:prstGeom prst="rect">
                <a:avLst/>
              </a:prstGeom>
              <a:blipFill rotWithShape="1">
                <a:blip r:embed="rId13"/>
                <a:stretch>
                  <a:fillRect r="-9091" b="-17308"/>
                </a:stretch>
              </a:blipFill>
              <a:ln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952736" y="2740223"/>
                <a:ext cx="324128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FF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736" y="2740223"/>
                <a:ext cx="324128" cy="307777"/>
              </a:xfrm>
              <a:prstGeom prst="rect">
                <a:avLst/>
              </a:prstGeom>
              <a:blipFill rotWithShape="1">
                <a:blip r:embed="rId14"/>
                <a:stretch>
                  <a:fillRect r="-8929" b="-17308"/>
                </a:stretch>
              </a:blipFill>
              <a:ln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/>
          <p:nvPr/>
        </p:nvGrpSpPr>
        <p:grpSpPr>
          <a:xfrm>
            <a:off x="3428994" y="2438400"/>
            <a:ext cx="400223" cy="1371600"/>
            <a:chOff x="3428994" y="2438400"/>
            <a:chExt cx="400223" cy="1371600"/>
          </a:xfrm>
        </p:grpSpPr>
        <p:grpSp>
          <p:nvGrpSpPr>
            <p:cNvPr id="82" name="Group 81"/>
            <p:cNvGrpSpPr/>
            <p:nvPr/>
          </p:nvGrpSpPr>
          <p:grpSpPr>
            <a:xfrm flipH="1">
              <a:off x="3428994" y="2438400"/>
              <a:ext cx="400223" cy="1371600"/>
              <a:chOff x="4618294" y="1957484"/>
              <a:chExt cx="325181" cy="1198981"/>
            </a:xfrm>
          </p:grpSpPr>
          <p:sp>
            <p:nvSpPr>
              <p:cNvPr id="80" name="TextBox 79"/>
              <p:cNvSpPr txBox="1"/>
              <p:nvPr/>
            </p:nvSpPr>
            <p:spPr>
              <a:xfrm rot="5400000">
                <a:off x="4618259" y="1957519"/>
                <a:ext cx="300151" cy="300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FF"/>
                    </a:solidFill>
                  </a:rPr>
                  <a:t>…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 rot="5400000">
                <a:off x="4592913" y="2805903"/>
                <a:ext cx="401042" cy="300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FF"/>
                    </a:solidFill>
                  </a:rPr>
                  <a:t>…..</a:t>
                </a: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 rot="16200000" flipH="1">
              <a:off x="3453652" y="2844052"/>
              <a:ext cx="343364" cy="369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FF"/>
                  </a:solidFill>
                </a:rPr>
                <a:t>…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667000" y="2552700"/>
            <a:ext cx="2895600" cy="3412520"/>
            <a:chOff x="2667000" y="2552700"/>
            <a:chExt cx="2895600" cy="3412520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2667000" y="2552700"/>
              <a:ext cx="2895600" cy="3412520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3962400" y="4111823"/>
                  <a:ext cx="329385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00FF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4111823"/>
                  <a:ext cx="329385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8929" b="-17308"/>
                  </a:stretch>
                </a:blipFill>
                <a:ln>
                  <a:solidFill>
                    <a:srgbClr val="FF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9941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79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Content Placeholder 60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	Marriage</a:t>
            </a:r>
            <a:r>
              <a:rPr lang="en-US" sz="1800" dirty="0"/>
              <a:t> :          </a:t>
            </a:r>
            <a:r>
              <a:rPr lang="en-US" sz="1800" dirty="0">
                <a:solidFill>
                  <a:srgbClr val="C00000"/>
                </a:solidFill>
              </a:rPr>
              <a:t>?</a:t>
            </a:r>
            <a:endParaRPr lang="en-US" sz="1800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667000" y="3156466"/>
            <a:ext cx="2934862" cy="58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667000" y="2552700"/>
            <a:ext cx="2934862" cy="190500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600234" y="4533900"/>
            <a:ext cx="2962366" cy="143132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2667000" y="2019300"/>
            <a:ext cx="2895600" cy="53340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667000" y="2013466"/>
            <a:ext cx="2934862" cy="38539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200400" y="3426596"/>
            <a:ext cx="381000" cy="1394900"/>
            <a:chOff x="3200400" y="3426596"/>
            <a:chExt cx="381000" cy="1394900"/>
          </a:xfrm>
        </p:grpSpPr>
        <p:sp>
          <p:nvSpPr>
            <p:cNvPr id="52" name="TextBox 51"/>
            <p:cNvSpPr txBox="1"/>
            <p:nvPr/>
          </p:nvSpPr>
          <p:spPr>
            <a:xfrm rot="5400000">
              <a:off x="3222648" y="3416016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…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 rot="5400000">
              <a:off x="3210980" y="4462744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…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00600" y="3429000"/>
            <a:ext cx="381000" cy="1394900"/>
            <a:chOff x="4800600" y="3429000"/>
            <a:chExt cx="381000" cy="1394900"/>
          </a:xfrm>
        </p:grpSpPr>
        <p:sp>
          <p:nvSpPr>
            <p:cNvPr id="56" name="TextBox 55"/>
            <p:cNvSpPr txBox="1"/>
            <p:nvPr/>
          </p:nvSpPr>
          <p:spPr>
            <a:xfrm rot="5400000">
              <a:off x="4822848" y="3418420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…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 rot="5400000">
              <a:off x="4811180" y="446514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…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438400" y="6248400"/>
            <a:ext cx="375769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 err="1"/>
              <a:t>bijection</a:t>
            </a:r>
            <a:r>
              <a:rPr lang="en-US" dirty="0"/>
              <a:t> between </a:t>
            </a:r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 </a:t>
            </a:r>
            <a:r>
              <a:rPr lang="en-US" dirty="0"/>
              <a:t>and</a:t>
            </a:r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</p:spTree>
    <p:extLst>
      <p:ext uri="{BB962C8B-B14F-4D97-AF65-F5344CB8AC3E}">
        <p14:creationId xmlns:p14="http://schemas.microsoft.com/office/powerpoint/2010/main" val="186246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uild="p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610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 prefers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prefers</a:t>
                </a:r>
                <a:r>
                  <a:rPr lang="en-US" sz="1800" b="0" dirty="0">
                    <a:solidFill>
                      <a:srgbClr val="99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A marriage is said to be </a:t>
                </a:r>
                <a:r>
                  <a:rPr lang="en-US" sz="1800" b="1" dirty="0"/>
                  <a:t>stable</a:t>
                </a:r>
                <a:r>
                  <a:rPr lang="en-US" sz="1800" dirty="0"/>
                  <a:t> if there is </a:t>
                </a:r>
                <a:r>
                  <a:rPr lang="en-US" sz="1800" u="sng" dirty="0"/>
                  <a:t>no</a:t>
                </a:r>
                <a:r>
                  <a:rPr lang="en-US" sz="1800" dirty="0"/>
                  <a:t> unstable pair in the society.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610600" cy="4525963"/>
              </a:xfrm>
              <a:blipFill rotWithShape="1">
                <a:blip r:embed="rId2"/>
                <a:stretch>
                  <a:fillRect l="-77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2971800"/>
            <a:ext cx="381000" cy="1752600"/>
            <a:chOff x="2286000" y="2971800"/>
            <a:chExt cx="381000" cy="1752600"/>
          </a:xfrm>
        </p:grpSpPr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2971800"/>
            <a:ext cx="474424" cy="1740932"/>
            <a:chOff x="1524000" y="2971800"/>
            <a:chExt cx="474424" cy="1740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2971800"/>
            <a:ext cx="381000" cy="1676400"/>
            <a:chOff x="5562600" y="2971800"/>
            <a:chExt cx="381000" cy="1676400"/>
          </a:xfrm>
        </p:grpSpPr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72200" y="2907268"/>
            <a:ext cx="548612" cy="1751578"/>
            <a:chOff x="6172200" y="2907268"/>
            <a:chExt cx="548612" cy="1751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573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>
            <a:off x="2667000" y="3156466"/>
            <a:ext cx="2934862" cy="58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667000" y="4495800"/>
            <a:ext cx="28956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 rot="21228949">
            <a:off x="4953000" y="4038600"/>
            <a:ext cx="463289" cy="433965"/>
            <a:chOff x="1880004" y="3568439"/>
            <a:chExt cx="463289" cy="433965"/>
          </a:xfrm>
        </p:grpSpPr>
        <p:sp>
          <p:nvSpPr>
            <p:cNvPr id="51" name="Chevron 50"/>
            <p:cNvSpPr/>
            <p:nvPr/>
          </p:nvSpPr>
          <p:spPr>
            <a:xfrm rot="1824820" flipH="1">
              <a:off x="2032404" y="3659730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Chevron 51"/>
            <p:cNvSpPr/>
            <p:nvPr/>
          </p:nvSpPr>
          <p:spPr>
            <a:xfrm rot="1824820" flipH="1">
              <a:off x="2184804" y="3757035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Chevron 53"/>
            <p:cNvSpPr/>
            <p:nvPr/>
          </p:nvSpPr>
          <p:spPr>
            <a:xfrm rot="1824820" flipH="1">
              <a:off x="1880004" y="3568439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Straight Connector 55"/>
          <p:cNvCxnSpPr>
            <a:stCxn id="8" idx="5"/>
          </p:cNvCxnSpPr>
          <p:nvPr/>
        </p:nvCxnSpPr>
        <p:spPr>
          <a:xfrm>
            <a:off x="2611204" y="3297004"/>
            <a:ext cx="2990658" cy="114583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 rot="21265500">
            <a:off x="2743200" y="3200400"/>
            <a:ext cx="461598" cy="372462"/>
            <a:chOff x="1228910" y="3301148"/>
            <a:chExt cx="461598" cy="372462"/>
          </a:xfrm>
        </p:grpSpPr>
        <p:sp>
          <p:nvSpPr>
            <p:cNvPr id="12" name="Chevron 11"/>
            <p:cNvSpPr/>
            <p:nvPr/>
          </p:nvSpPr>
          <p:spPr>
            <a:xfrm rot="1824820">
              <a:off x="1228910" y="3301148"/>
              <a:ext cx="156798" cy="220062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Chevron 48"/>
            <p:cNvSpPr/>
            <p:nvPr/>
          </p:nvSpPr>
          <p:spPr>
            <a:xfrm rot="1824820">
              <a:off x="1381310" y="3377348"/>
              <a:ext cx="156798" cy="220062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Chevron 49"/>
            <p:cNvSpPr/>
            <p:nvPr/>
          </p:nvSpPr>
          <p:spPr>
            <a:xfrm rot="1824820">
              <a:off x="1533710" y="3453548"/>
              <a:ext cx="156798" cy="220062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Straight Arrow Connector 59"/>
          <p:cNvCxnSpPr>
            <a:stCxn id="8" idx="5"/>
          </p:cNvCxnSpPr>
          <p:nvPr/>
        </p:nvCxnSpPr>
        <p:spPr>
          <a:xfrm>
            <a:off x="2611204" y="3297004"/>
            <a:ext cx="2990658" cy="1145831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733800" y="2987043"/>
            <a:ext cx="796885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divorce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16357" y="4332914"/>
            <a:ext cx="796885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divorce</a:t>
            </a:r>
          </a:p>
        </p:txBody>
      </p:sp>
      <p:sp>
        <p:nvSpPr>
          <p:cNvPr id="35" name="Oval 34"/>
          <p:cNvSpPr/>
          <p:nvPr/>
        </p:nvSpPr>
        <p:spPr>
          <a:xfrm>
            <a:off x="2438400" y="40386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38400" y="35814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438400" y="3810000"/>
            <a:ext cx="76200" cy="76200"/>
          </a:xfrm>
          <a:prstGeom prst="ellipse">
            <a:avLst/>
          </a:prstGeom>
          <a:solidFill>
            <a:srgbClr val="EFAAF4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715000" y="39624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715000" y="35052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715000" y="3733800"/>
            <a:ext cx="76200" cy="762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91919" y="2133600"/>
                <a:ext cx="2618281" cy="391646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 : an unstable pair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919" y="2133600"/>
                <a:ext cx="2618281" cy="391646"/>
              </a:xfrm>
              <a:prstGeom prst="rect">
                <a:avLst/>
              </a:prstGeom>
              <a:blipFill rotWithShape="1">
                <a:blip r:embed="rId11"/>
                <a:stretch>
                  <a:fillRect l="-1852" t="-4545" r="-2546"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/>
          <p:cNvSpPr/>
          <p:nvPr/>
        </p:nvSpPr>
        <p:spPr>
          <a:xfrm>
            <a:off x="2476500" y="1981200"/>
            <a:ext cx="279182" cy="6858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Ribbon 10"/>
          <p:cNvSpPr/>
          <p:nvPr/>
        </p:nvSpPr>
        <p:spPr>
          <a:xfrm>
            <a:off x="2856631" y="838200"/>
            <a:ext cx="3568009" cy="5334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Meaning of </a:t>
            </a:r>
            <a:r>
              <a:rPr lang="en-US" dirty="0" err="1">
                <a:solidFill>
                  <a:srgbClr val="C00000"/>
                </a:solidFill>
              </a:rPr>
              <a:t>unstability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71800" y="56388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3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4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5" grpId="1" uiExpand="1" animBg="1"/>
      <p:bldP spid="33" grpId="0" uiExpand="1" animBg="1"/>
      <p:bldP spid="33" grpId="1" uiExpand="1" animBg="1"/>
      <p:bldP spid="7" grpId="0" uiExpand="1" animBg="1"/>
      <p:bldP spid="9" grpId="0" uiExpand="1" animBg="1"/>
      <p:bldP spid="11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Stable Marriage </a:t>
            </a:r>
            <a:r>
              <a:rPr lang="en-US" sz="3200" b="1" dirty="0"/>
              <a:t>Problem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2000" dirty="0"/>
                  <a:t> :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men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2000" dirty="0"/>
                  <a:t> :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women </a:t>
                </a:r>
              </a:p>
              <a:p>
                <a:pPr marL="0" indent="0">
                  <a:buNone/>
                </a:pPr>
                <a:r>
                  <a:rPr lang="en-US" sz="2000" dirty="0"/>
                  <a:t> For each man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		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 </m:t>
                    </m:r>
                  </m:oMath>
                </a14:m>
                <a:r>
                  <a:rPr lang="en-US" sz="2000" dirty="0"/>
                  <a:t>: a preference list of all women</a:t>
                </a:r>
              </a:p>
              <a:p>
                <a:pPr marL="0" indent="0">
                  <a:buNone/>
                </a:pPr>
                <a:r>
                  <a:rPr lang="en-US" sz="2000" dirty="0"/>
                  <a:t> For each woman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 </m:t>
                    </m:r>
                  </m:oMath>
                </a14:m>
                <a:r>
                  <a:rPr lang="en-US" sz="2000" dirty="0"/>
                  <a:t>: a preference list of all men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compute a </a:t>
                </a:r>
                <a:r>
                  <a:rPr lang="en-US" sz="2000" b="1" dirty="0"/>
                  <a:t>stable</a:t>
                </a:r>
                <a:r>
                  <a:rPr lang="en-US" sz="2000" dirty="0"/>
                  <a:t> marriage.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696056-B04C-48AB-8C53-BBF1FF11CC1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0" y="26670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1800" y="34290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1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 sz="3600" b="1" dirty="0"/>
              <a:t>Algorithm for </a:t>
            </a:r>
            <a:r>
              <a:rPr lang="en-US" sz="3600" b="1" dirty="0">
                <a:solidFill>
                  <a:srgbClr val="7030A0"/>
                </a:solidFill>
              </a:rPr>
              <a:t>Stable Marriage</a:t>
            </a:r>
            <a:endParaRPr lang="en-US" sz="3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Man</a:t>
            </a:r>
            <a:r>
              <a:rPr lang="en-US" sz="2400" dirty="0">
                <a:solidFill>
                  <a:schemeClr val="tx1"/>
                </a:solidFill>
              </a:rPr>
              <a:t> proposes</a:t>
            </a:r>
          </a:p>
          <a:p>
            <a:r>
              <a:rPr lang="en-US" sz="2400" dirty="0">
                <a:solidFill>
                  <a:srgbClr val="FF00FF"/>
                </a:solidFill>
              </a:rPr>
              <a:t>Woman</a:t>
            </a:r>
            <a:r>
              <a:rPr lang="en-US" sz="2400" dirty="0">
                <a:solidFill>
                  <a:schemeClr val="tx1"/>
                </a:solidFill>
              </a:rPr>
              <a:t> disposes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17962" y="2819400"/>
            <a:ext cx="350807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1962, </a:t>
            </a:r>
            <a:r>
              <a:rPr lang="en-US" dirty="0">
                <a:hlinkClick r:id="rId2" tooltip="David Gale"/>
              </a:rPr>
              <a:t>David Gale</a:t>
            </a:r>
            <a:r>
              <a:rPr lang="en-US" dirty="0"/>
              <a:t> and </a:t>
            </a:r>
            <a:r>
              <a:rPr lang="en-US" dirty="0">
                <a:hlinkClick r:id="rId3" tooltip="Lloyd Shapley"/>
              </a:rPr>
              <a:t>Lloyd Shapley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8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4343400"/>
            <a:chOff x="2286000" y="1828800"/>
            <a:chExt cx="381000" cy="43434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/>
            <p:cNvSpPr/>
            <p:nvPr/>
          </p:nvSpPr>
          <p:spPr>
            <a:xfrm>
              <a:off x="22860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38400" y="54102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38400" y="4953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438400" y="5181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4331732"/>
            <a:chOff x="1524000" y="1828800"/>
            <a:chExt cx="533400" cy="4331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7912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4343400"/>
            <a:chOff x="5562600" y="1828800"/>
            <a:chExt cx="381000" cy="4343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5791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715000" y="5410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715000" y="49530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51816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Smiley Face 38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4385618"/>
            <a:chOff x="6127596" y="1764268"/>
            <a:chExt cx="673776" cy="4385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780554"/>
                  <a:ext cx="55297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Content Placeholder 6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1" name="Group 50"/>
          <p:cNvGrpSpPr/>
          <p:nvPr/>
        </p:nvGrpSpPr>
        <p:grpSpPr>
          <a:xfrm>
            <a:off x="2667000" y="2133600"/>
            <a:ext cx="2895600" cy="958334"/>
            <a:chOff x="2667000" y="2133600"/>
            <a:chExt cx="2895600" cy="958334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2667000" y="2133600"/>
              <a:ext cx="2895600" cy="958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952736" y="2458164"/>
                  <a:ext cx="324128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736" y="2458164"/>
                  <a:ext cx="324128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8929" b="-150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/>
          <p:cNvGrpSpPr/>
          <p:nvPr/>
        </p:nvGrpSpPr>
        <p:grpSpPr>
          <a:xfrm>
            <a:off x="2667000" y="3048000"/>
            <a:ext cx="2895600" cy="307777"/>
            <a:chOff x="2667000" y="3048000"/>
            <a:chExt cx="2895600" cy="307777"/>
          </a:xfrm>
        </p:grpSpPr>
        <p:cxnSp>
          <p:nvCxnSpPr>
            <p:cNvPr id="50" name="Straight Arrow Connector 49"/>
            <p:cNvCxnSpPr/>
            <p:nvPr/>
          </p:nvCxnSpPr>
          <p:spPr>
            <a:xfrm flipH="1">
              <a:off x="2667000" y="3200400"/>
              <a:ext cx="2895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962400" y="3048000"/>
                  <a:ext cx="324128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048000"/>
                  <a:ext cx="324128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9091" b="-1730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2667000" y="2552700"/>
            <a:ext cx="2895600" cy="1975366"/>
            <a:chOff x="2667000" y="2552700"/>
            <a:chExt cx="2895600" cy="1975366"/>
          </a:xfrm>
        </p:grpSpPr>
        <p:cxnSp>
          <p:nvCxnSpPr>
            <p:cNvPr id="55" name="Straight Arrow Connector 54"/>
            <p:cNvCxnSpPr/>
            <p:nvPr/>
          </p:nvCxnSpPr>
          <p:spPr>
            <a:xfrm flipH="1">
              <a:off x="2667000" y="2552700"/>
              <a:ext cx="2895600" cy="19753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3962400" y="3349823"/>
                  <a:ext cx="324128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349823"/>
                  <a:ext cx="324128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9091" b="-1730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/>
          <p:cNvCxnSpPr/>
          <p:nvPr/>
        </p:nvCxnSpPr>
        <p:spPr>
          <a:xfrm flipV="1">
            <a:off x="2647369" y="2133600"/>
            <a:ext cx="2934862" cy="958334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2647369" y="2552700"/>
            <a:ext cx="2895600" cy="1987034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2667000" y="3200400"/>
            <a:ext cx="2915231" cy="1488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2667000" y="2019300"/>
            <a:ext cx="2895600" cy="571500"/>
            <a:chOff x="2667000" y="2520434"/>
            <a:chExt cx="2895600" cy="571500"/>
          </a:xfrm>
        </p:grpSpPr>
        <p:cxnSp>
          <p:nvCxnSpPr>
            <p:cNvPr id="77" name="Straight Arrow Connector 76"/>
            <p:cNvCxnSpPr/>
            <p:nvPr/>
          </p:nvCxnSpPr>
          <p:spPr>
            <a:xfrm flipH="1">
              <a:off x="2667000" y="2520434"/>
              <a:ext cx="2895600" cy="5715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3952736" y="2631757"/>
                  <a:ext cx="324128" cy="30777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736" y="2631757"/>
                  <a:ext cx="324128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8929" b="-1730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4" name="Straight Arrow Connector 73"/>
          <p:cNvCxnSpPr/>
          <p:nvPr/>
        </p:nvCxnSpPr>
        <p:spPr>
          <a:xfrm flipV="1">
            <a:off x="2647369" y="2013466"/>
            <a:ext cx="2963437" cy="577334"/>
          </a:xfrm>
          <a:prstGeom prst="straightConnector1">
            <a:avLst/>
          </a:prstGeom>
          <a:ln w="3810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51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>
                    <a:solidFill>
                      <a:srgbClr val="0070C0"/>
                    </a:solidFill>
                  </a:rPr>
                  <a:t>GaleShapley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3600" dirty="0"/>
                  <a:t>,</a:t>
                </a:r>
                <a:r>
                  <a:rPr lang="en-US" sz="3600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3600" dirty="0"/>
                  <a:t>)</a:t>
                </a:r>
                <a:br>
                  <a:rPr lang="en-US" sz="3600" dirty="0"/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914400"/>
                <a:ext cx="4038600" cy="58674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While 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  <m:r>
                      <a:rPr lang="en-US" sz="1800" i="1">
                        <a:latin typeface="Cambria Math"/>
                        <a:sym typeface="Wingdings" pitchFamily="2" charset="2"/>
                      </a:rPr>
                      <m:t>≠∅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i="1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 err="1">
                    <a:sym typeface="Wingdings" pitchFamily="2" charset="2"/>
                  </a:rPr>
                  <a:t>Extract_any_Man_from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 </a:t>
                </a:r>
                <a:r>
                  <a:rPr lang="en-US" sz="1800" b="1" dirty="0">
                    <a:sym typeface="Wingdings" pitchFamily="2" charset="2"/>
                  </a:rPr>
                  <a:t>next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proposes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If </a:t>
                </a:r>
                <a:r>
                  <a:rPr lang="en-US" sz="1800" b="1" dirty="0"/>
                  <a:t>single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/>
                  <a:t>)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else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{       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mate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If(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/>
                  <a:t> prefers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{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800" i="1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/>
                  <a:t>rejects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	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 goes back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</a:t>
                </a:r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</a:rPr>
                  <a:t>mate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remove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/>
                  <a:t>from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800" b="1" i="1" smtClean="0"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}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else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</a:t>
                </a:r>
                <a:r>
                  <a:rPr lang="en-US" sz="1800" dirty="0"/>
                  <a:t>{</a:t>
                </a:r>
                <a:r>
                  <a:rPr lang="en-US" sz="1800" b="1" dirty="0"/>
                  <a:t>      remove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800" dirty="0"/>
                  <a:t>from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800" dirty="0"/>
                  <a:t> goes back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}	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}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914400"/>
                <a:ext cx="4038600" cy="5867400"/>
              </a:xfrm>
              <a:blipFill rotWithShape="1">
                <a:blip r:embed="rId3"/>
                <a:stretch>
                  <a:fillRect l="-905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14801" y="1600200"/>
                <a:ext cx="5029200" cy="4525963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600" dirty="0"/>
                  <a:t>: Does the algorithm terminate ?</a:t>
                </a:r>
              </a:p>
              <a:p>
                <a:pPr marL="0" indent="0">
                  <a:buNone/>
                </a:pPr>
                <a:r>
                  <a:rPr lang="en-US" sz="1600" dirty="0"/>
                  <a:t>Answer: </a:t>
                </a:r>
                <a:r>
                  <a:rPr lang="en-US" sz="1600" b="1" dirty="0">
                    <a:solidFill>
                      <a:srgbClr val="009900"/>
                    </a:solidFill>
                  </a:rPr>
                  <a:t>Yes</a:t>
                </a:r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           (in </a:t>
                </a:r>
                <a:r>
                  <a:rPr lang="en-US" sz="1600" b="1" dirty="0"/>
                  <a:t>O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  <a:sym typeface="Wingdings" pitchFamily="2" charset="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dirty="0"/>
                  <a:t>) iterations)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   </a:t>
                </a:r>
              </a:p>
              <a:p>
                <a:pPr marL="0" indent="0">
                  <a:buNone/>
                </a:pPr>
                <a:r>
                  <a:rPr lang="en-US" sz="1600" dirty="0"/>
                  <a:t>In each iteration : </a:t>
                </a:r>
              </a:p>
              <a:p>
                <a:pPr marL="0" indent="0">
                  <a:buNone/>
                </a:pPr>
                <a:r>
                  <a:rPr lang="en-US" sz="1600" b="1" dirty="0"/>
                  <a:t>Either</a:t>
                </a:r>
                <a:r>
                  <a:rPr lang="en-US" sz="1600" dirty="0"/>
                  <a:t>  </a:t>
                </a:r>
              </a:p>
              <a:p>
                <a:pPr marL="0" indent="0">
                  <a:buNone/>
                </a:pPr>
                <a:r>
                  <a:rPr lang="en-US" sz="1600" b="0" dirty="0">
                    <a:solidFill>
                      <a:srgbClr val="002060"/>
                    </a:solidFill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|</m:t>
                    </m:r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𝑺</m:t>
                    </m:r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|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u="sng" dirty="0"/>
                  <a:t>decreases</a:t>
                </a:r>
                <a:r>
                  <a:rPr lang="en-US" sz="1600" dirty="0"/>
                  <a:t>               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b="1" dirty="0"/>
                  <a:t>OR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some woman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600" dirty="0"/>
                  <a:t>is </a:t>
                </a:r>
                <a:r>
                  <a:rPr lang="en-US" sz="1600" u="sng" dirty="0"/>
                  <a:t>removed</a:t>
                </a:r>
                <a:r>
                  <a:rPr lang="en-US" sz="1600" dirty="0"/>
                  <a:t> from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600" dirty="0"/>
                  <a:t>) for  some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C00000"/>
                    </a:solidFill>
                  </a:rPr>
                  <a:t>More Observations</a:t>
                </a:r>
                <a:r>
                  <a:rPr lang="en-US" sz="1600" dirty="0"/>
                  <a:t>: </a:t>
                </a:r>
              </a:p>
              <a:p>
                <a:r>
                  <a:rPr lang="en-US" sz="1600" dirty="0"/>
                  <a:t>A man </a:t>
                </a:r>
                <a:r>
                  <a:rPr lang="en-US" sz="1600" u="sng" dirty="0"/>
                  <a:t>never </a:t>
                </a:r>
                <a:r>
                  <a:rPr lang="en-US" sz="1600" dirty="0"/>
                  <a:t>proposes to a woman </a:t>
                </a:r>
                <a:r>
                  <a:rPr lang="en-US" sz="1600" u="sng" dirty="0"/>
                  <a:t>twice</a:t>
                </a:r>
                <a:r>
                  <a:rPr lang="en-US" sz="1600" dirty="0"/>
                  <a:t>.</a:t>
                </a:r>
              </a:p>
              <a:p>
                <a:r>
                  <a:rPr lang="en-US" sz="1600" dirty="0"/>
                  <a:t>A woman, once engaged, remains always engaged.</a:t>
                </a:r>
              </a:p>
              <a:p>
                <a:r>
                  <a:rPr lang="en-US" sz="1600" dirty="0"/>
                  <a:t>Each new engagement gives a woman a better partner.</a:t>
                </a:r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14801" y="1600200"/>
                <a:ext cx="5029200" cy="4525963"/>
              </a:xfrm>
              <a:blipFill rotWithShape="1">
                <a:blip r:embed="rId4"/>
                <a:stretch>
                  <a:fillRect l="-242" t="-5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86000" y="2345323"/>
                <a:ext cx="143892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mate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</m:oMath>
                </a14:m>
                <a:r>
                  <a:rPr lang="en-US" sz="1600" dirty="0"/>
                  <a:t>) </a:t>
                </a:r>
                <a:r>
                  <a:rPr lang="en-US" sz="16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</m:oMath>
                </a14:m>
                <a:r>
                  <a:rPr lang="en-US" sz="1600" dirty="0"/>
                  <a:t>;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345323"/>
                <a:ext cx="1438920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2119" t="-7273" r="-4237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47800" y="3200400"/>
                <a:ext cx="2563330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 list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B050"/>
                        </a:solidFill>
                        <a:latin typeface="Cambria Math"/>
                        <a:sym typeface="Wingdings" pitchFamily="2" charset="2"/>
                      </a:rPr>
                      <m:t>𝑳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sz="1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1600" dirty="0"/>
                  <a:t>precedes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𝒎</m:t>
                    </m:r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′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200400"/>
                <a:ext cx="2563330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429" t="-5357" r="-2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loud Callout 10"/>
          <p:cNvSpPr/>
          <p:nvPr/>
        </p:nvSpPr>
        <p:spPr>
          <a:xfrm>
            <a:off x="7010400" y="2514600"/>
            <a:ext cx="1981200" cy="609600"/>
          </a:xfrm>
          <a:prstGeom prst="cloudCallout">
            <a:avLst>
              <a:gd name="adj1" fmla="val -23325"/>
              <a:gd name="adj2" fmla="val 7672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Any measure of progress ?</a:t>
            </a:r>
          </a:p>
        </p:txBody>
      </p:sp>
      <p:sp>
        <p:nvSpPr>
          <p:cNvPr id="9" name="Rectangle 8"/>
          <p:cNvSpPr/>
          <p:nvPr/>
        </p:nvSpPr>
        <p:spPr>
          <a:xfrm>
            <a:off x="1371600" y="1524000"/>
            <a:ext cx="2353320" cy="228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04280" y="1828800"/>
            <a:ext cx="2353320" cy="228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99680" y="4114800"/>
            <a:ext cx="2353320" cy="228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85800" y="914400"/>
            <a:ext cx="235332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19200" y="2895600"/>
            <a:ext cx="235332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2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3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uiExpand="1" build="p"/>
      <p:bldP spid="6" grpId="0" uiExpand="1" build="p" animBg="1"/>
      <p:bldP spid="7" grpId="0"/>
      <p:bldP spid="8" grpId="0" animBg="1"/>
      <p:bldP spid="11" grpId="0" uiExpand="1" animBg="1"/>
      <p:bldP spid="11" grpId="1" uiExpand="1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Fibonacci Numbers</a:t>
            </a:r>
            <a:endParaRPr lang="en-US" sz="3200" dirty="0">
              <a:solidFill>
                <a:srgbClr val="006C3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Revising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>
                <a:solidFill>
                  <a:srgbClr val="006C31"/>
                </a:solidFill>
              </a:rPr>
              <a:t>Discrete math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>
                    <a:solidFill>
                      <a:srgbClr val="0070C0"/>
                    </a:solidFill>
                  </a:rPr>
                  <a:t>GaleShapley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3600" dirty="0"/>
                  <a:t>,</a:t>
                </a:r>
                <a:r>
                  <a:rPr lang="en-US" sz="3600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3600" dirty="0"/>
                  <a:t>)</a:t>
                </a:r>
                <a:br>
                  <a:rPr lang="en-US" sz="3600" dirty="0"/>
                </a:br>
                <a:r>
                  <a:rPr lang="en-US" sz="3600" dirty="0"/>
                  <a:t>(Proof of stability)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610600" cy="5181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1800" b="0" dirty="0"/>
                  <a:t> 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prefers</a:t>
                </a:r>
                <a:r>
                  <a:rPr lang="en-US" sz="1800" b="0" dirty="0">
                    <a:solidFill>
                      <a:srgbClr val="99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 prefers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Proof</a:t>
                </a:r>
                <a:r>
                  <a:rPr lang="en-US" sz="1800" b="1"/>
                  <a:t>:</a:t>
                </a:r>
                <a:r>
                  <a:rPr lang="en-US" sz="1800"/>
                  <a:t> </a:t>
                </a:r>
                <a:r>
                  <a:rPr lang="en-US" sz="1600"/>
                  <a:t>(sketch)</a:t>
                </a:r>
                <a:endParaRPr lang="en-US" sz="16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 must have proposed to</a:t>
                </a:r>
                <a:r>
                  <a:rPr lang="en-US" sz="1600" b="0" dirty="0">
                    <a:solidFill>
                      <a:srgbClr val="99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/>
                  <a:t>.</a:t>
                </a:r>
              </a:p>
              <a:p>
                <a:pPr marL="0" indent="0">
                  <a:buNone/>
                </a:pPr>
                <a:r>
                  <a:rPr lang="en-US" sz="1600" dirty="0"/>
                  <a:t>At the moment of the proposal,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/>
                  <a:t> was either married or unmarried.</a:t>
                </a:r>
              </a:p>
              <a:p>
                <a:pPr marL="0" indent="0">
                  <a:buNone/>
                </a:pPr>
                <a:r>
                  <a:rPr lang="en-US" sz="1600" dirty="0"/>
                  <a:t>If unmarried,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/>
                  <a:t> would have accepted the offer at that time but divorced later.</a:t>
                </a:r>
              </a:p>
              <a:p>
                <a:pPr marL="0" indent="0">
                  <a:buNone/>
                </a:pPr>
                <a:r>
                  <a:rPr lang="en-US" sz="1600" dirty="0"/>
                  <a:t>But a woman divorces her present husband only when she gets a better partner .</a:t>
                </a:r>
              </a:p>
              <a:p>
                <a:pPr marL="0" indent="0">
                  <a:buNone/>
                </a:pPr>
                <a:r>
                  <a:rPr lang="en-US" sz="1600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rgbClr val="9900CC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600" dirty="0"/>
                  <a:t> would have surely got a better partner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. </a:t>
                </a:r>
              </a:p>
              <a:p>
                <a:pPr marL="0" indent="0">
                  <a:buNone/>
                </a:pPr>
                <a:r>
                  <a:rPr lang="en-US" sz="1600" dirty="0"/>
                  <a:t>Since the partner of a woman only improves in future rounds,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would indeed be preferred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600" dirty="0"/>
                  <a:t>If married, …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610600" cy="5181600"/>
              </a:xfrm>
              <a:blipFill>
                <a:blip r:embed="rId3"/>
                <a:stretch>
                  <a:fillRect l="-737" t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524000" y="2350532"/>
            <a:ext cx="474424" cy="1740932"/>
            <a:chOff x="1524000" y="2971800"/>
            <a:chExt cx="474424" cy="1740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474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474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53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/>
          <p:cNvGrpSpPr/>
          <p:nvPr/>
        </p:nvGrpSpPr>
        <p:grpSpPr>
          <a:xfrm>
            <a:off x="6172200" y="2286000"/>
            <a:ext cx="548612" cy="1751578"/>
            <a:chOff x="6172200" y="2907268"/>
            <a:chExt cx="548612" cy="1751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4861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573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504882" cy="391646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250" r="-15854" b="-203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Straight Arrow Connector 9"/>
          <p:cNvCxnSpPr/>
          <p:nvPr/>
        </p:nvCxnSpPr>
        <p:spPr>
          <a:xfrm>
            <a:off x="2667000" y="2535198"/>
            <a:ext cx="2934862" cy="5834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667000" y="3874532"/>
            <a:ext cx="2895600" cy="0"/>
          </a:xfrm>
          <a:prstGeom prst="straightConnector1">
            <a:avLst/>
          </a:prstGeom>
          <a:ln w="28575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 rot="21228949">
            <a:off x="4953000" y="3417332"/>
            <a:ext cx="463289" cy="433965"/>
            <a:chOff x="1880004" y="3568439"/>
            <a:chExt cx="463289" cy="433965"/>
          </a:xfrm>
        </p:grpSpPr>
        <p:sp>
          <p:nvSpPr>
            <p:cNvPr id="51" name="Chevron 50"/>
            <p:cNvSpPr/>
            <p:nvPr/>
          </p:nvSpPr>
          <p:spPr>
            <a:xfrm rot="1824820" flipH="1">
              <a:off x="2032404" y="3659730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Chevron 51"/>
            <p:cNvSpPr/>
            <p:nvPr/>
          </p:nvSpPr>
          <p:spPr>
            <a:xfrm rot="1824820" flipH="1">
              <a:off x="2184804" y="3757035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Chevron 53"/>
            <p:cNvSpPr/>
            <p:nvPr/>
          </p:nvSpPr>
          <p:spPr>
            <a:xfrm rot="1824820" flipH="1">
              <a:off x="1880004" y="3568439"/>
              <a:ext cx="158489" cy="245369"/>
            </a:xfrm>
            <a:prstGeom prst="chevron">
              <a:avLst/>
            </a:prstGeom>
            <a:solidFill>
              <a:srgbClr val="FF00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6" name="Straight Connector 55"/>
          <p:cNvCxnSpPr/>
          <p:nvPr/>
        </p:nvCxnSpPr>
        <p:spPr>
          <a:xfrm>
            <a:off x="2611204" y="2675736"/>
            <a:ext cx="2990658" cy="114583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286000" y="2350532"/>
            <a:ext cx="3657600" cy="1752600"/>
            <a:chOff x="2286000" y="2971800"/>
            <a:chExt cx="3657600" cy="1752600"/>
          </a:xfrm>
        </p:grpSpPr>
        <p:grpSp>
          <p:nvGrpSpPr>
            <p:cNvPr id="45" name="Group 44"/>
            <p:cNvGrpSpPr/>
            <p:nvPr/>
          </p:nvGrpSpPr>
          <p:grpSpPr>
            <a:xfrm>
              <a:off x="2286000" y="2971800"/>
              <a:ext cx="381000" cy="1752600"/>
              <a:chOff x="2286000" y="2971800"/>
              <a:chExt cx="381000" cy="1752600"/>
            </a:xfrm>
          </p:grpSpPr>
          <p:sp>
            <p:nvSpPr>
              <p:cNvPr id="8" name="Smiley Face 7"/>
              <p:cNvSpPr/>
              <p:nvPr/>
            </p:nvSpPr>
            <p:spPr>
              <a:xfrm>
                <a:off x="2286000" y="29718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rgbClr val="EFAAF4"/>
              </a:solidFill>
              <a:ln w="19050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Smiley Face 26"/>
              <p:cNvSpPr/>
              <p:nvPr/>
            </p:nvSpPr>
            <p:spPr>
              <a:xfrm>
                <a:off x="2286000" y="43434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rgbClr val="EFAAF4"/>
              </a:solidFill>
              <a:ln w="19050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562600" y="2971800"/>
              <a:ext cx="381000" cy="1676400"/>
              <a:chOff x="5562600" y="2971800"/>
              <a:chExt cx="381000" cy="1676400"/>
            </a:xfrm>
          </p:grpSpPr>
          <p:sp>
            <p:nvSpPr>
              <p:cNvPr id="34" name="Smiley Face 33"/>
              <p:cNvSpPr/>
              <p:nvPr/>
            </p:nvSpPr>
            <p:spPr>
              <a:xfrm>
                <a:off x="5562600" y="29718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miley Face 38"/>
              <p:cNvSpPr/>
              <p:nvPr/>
            </p:nvSpPr>
            <p:spPr>
              <a:xfrm>
                <a:off x="5562600" y="4267200"/>
                <a:ext cx="381000" cy="381000"/>
              </a:xfrm>
              <a:prstGeom prst="smileyFace">
                <a:avLst>
                  <a:gd name="adj" fmla="val 17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Oval 34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53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0070C0"/>
                    </a:solidFill>
                  </a:rPr>
                  <a:t>GaleShapley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3200" dirty="0"/>
                  <a:t>,</a:t>
                </a:r>
                <a:r>
                  <a:rPr lang="en-US" sz="3200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0070C0"/>
                    </a:solidFill>
                  </a:rPr>
                  <a:t>GaleShapley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2000" dirty="0"/>
                  <a:t>) indeed computes a stable marriage.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 </a:t>
                </a:r>
                <a:r>
                  <a:rPr lang="en-US" sz="2000" dirty="0"/>
                  <a:t>: Does there exist a </a:t>
                </a:r>
                <a:r>
                  <a:rPr lang="en-US" sz="2000" u="sng" dirty="0"/>
                  <a:t>unique</a:t>
                </a:r>
                <a:r>
                  <a:rPr lang="en-US" sz="2000" dirty="0"/>
                  <a:t> stable marriage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</a:t>
                </a:r>
                <a:r>
                  <a:rPr lang="en-US" sz="2000" b="1" dirty="0"/>
                  <a:t>No</a:t>
                </a:r>
                <a:r>
                  <a:rPr lang="en-US" sz="2000" dirty="0"/>
                  <a:t>.</a:t>
                </a: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13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Stable Marriage </a:t>
            </a:r>
            <a:r>
              <a:rPr lang="en-US" sz="3600" b="1" dirty="0"/>
              <a:t>Problem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133600" y="1371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900CC"/>
                </a:solidFill>
                <a:latin typeface="Bauhaus 93" pitchFamily="82" charset="0"/>
              </a:rPr>
              <a:t>Women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70508" y="1383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Bauhaus 93" pitchFamily="82" charset="0"/>
              </a:rPr>
              <a:t>Men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1828800"/>
            <a:ext cx="381000" cy="2895600"/>
            <a:chOff x="2286000" y="1828800"/>
            <a:chExt cx="381000" cy="2895600"/>
          </a:xfrm>
        </p:grpSpPr>
        <p:sp>
          <p:nvSpPr>
            <p:cNvPr id="5" name="Smiley Face 4"/>
            <p:cNvSpPr/>
            <p:nvPr/>
          </p:nvSpPr>
          <p:spPr>
            <a:xfrm>
              <a:off x="2286000" y="1828800"/>
              <a:ext cx="381000" cy="369332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/>
            <p:cNvSpPr/>
            <p:nvPr/>
          </p:nvSpPr>
          <p:spPr>
            <a:xfrm>
              <a:off x="22860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/>
            <p:cNvSpPr/>
            <p:nvPr/>
          </p:nvSpPr>
          <p:spPr>
            <a:xfrm>
              <a:off x="22860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38400" y="40386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438400" y="35814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438400" y="3810000"/>
              <a:ext cx="76200" cy="76200"/>
            </a:xfrm>
            <a:prstGeom prst="ellipse">
              <a:avLst/>
            </a:prstGeom>
            <a:solidFill>
              <a:srgbClr val="EFAAF4"/>
            </a:solidFill>
            <a:ln w="127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/>
            <p:cNvSpPr/>
            <p:nvPr/>
          </p:nvSpPr>
          <p:spPr>
            <a:xfrm>
              <a:off x="2286000" y="43434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rgbClr val="EFAAF4"/>
            </a:solidFill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524000" y="1828800"/>
            <a:ext cx="533400" cy="2883932"/>
            <a:chOff x="1524000" y="1828800"/>
            <a:chExt cx="533400" cy="2883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5596" y="1828800"/>
                  <a:ext cx="50180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362200"/>
                  <a:ext cx="5071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971800"/>
                  <a:ext cx="50712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24000" y="4343400"/>
                  <a:ext cx="5142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9900CC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4343400"/>
                  <a:ext cx="51424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547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562600" y="1828800"/>
            <a:ext cx="381000" cy="2819400"/>
            <a:chOff x="5562600" y="1828800"/>
            <a:chExt cx="381000" cy="2819400"/>
          </a:xfrm>
        </p:grpSpPr>
        <p:sp>
          <p:nvSpPr>
            <p:cNvPr id="6" name="Smiley Face 5"/>
            <p:cNvSpPr/>
            <p:nvPr/>
          </p:nvSpPr>
          <p:spPr>
            <a:xfrm>
              <a:off x="5562600" y="1828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715000" y="39624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15000" y="35052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715000" y="3733800"/>
              <a:ext cx="76200" cy="762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Smiley Face 32"/>
            <p:cNvSpPr/>
            <p:nvPr/>
          </p:nvSpPr>
          <p:spPr>
            <a:xfrm>
              <a:off x="5562600" y="2362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/>
            <p:cNvSpPr/>
            <p:nvPr/>
          </p:nvSpPr>
          <p:spPr>
            <a:xfrm>
              <a:off x="5562600" y="29718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miley Face 34"/>
            <p:cNvSpPr/>
            <p:nvPr/>
          </p:nvSpPr>
          <p:spPr>
            <a:xfrm>
              <a:off x="5562600" y="4267200"/>
              <a:ext cx="381000" cy="381000"/>
            </a:xfrm>
            <a:prstGeom prst="smileyFace">
              <a:avLst>
                <a:gd name="adj" fmla="val 179"/>
              </a:avLst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27596" y="1764268"/>
            <a:ext cx="673776" cy="2883932"/>
            <a:chOff x="6127596" y="1764268"/>
            <a:chExt cx="673776" cy="2883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7596" y="1764268"/>
                  <a:ext cx="53354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286000"/>
                  <a:ext cx="53886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907268"/>
                  <a:ext cx="538865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477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48400" y="4278868"/>
                  <a:ext cx="552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4278868"/>
                  <a:ext cx="55297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31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Left Arrow 2"/>
          <p:cNvSpPr/>
          <p:nvPr/>
        </p:nvSpPr>
        <p:spPr>
          <a:xfrm>
            <a:off x="3276600" y="2731532"/>
            <a:ext cx="1524000" cy="11546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proposal</a:t>
            </a:r>
          </a:p>
        </p:txBody>
      </p:sp>
      <p:sp>
        <p:nvSpPr>
          <p:cNvPr id="11" name="Down Ribbon 10"/>
          <p:cNvSpPr/>
          <p:nvPr/>
        </p:nvSpPr>
        <p:spPr>
          <a:xfrm>
            <a:off x="2038243" y="5157387"/>
            <a:ext cx="4635134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Men </a:t>
            </a:r>
            <a:r>
              <a:rPr lang="en-US" b="1" dirty="0">
                <a:solidFill>
                  <a:schemeClr val="tx1"/>
                </a:solidFill>
              </a:rPr>
              <a:t>Optimal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Women </a:t>
            </a:r>
            <a:r>
              <a:rPr lang="en-US" b="1" dirty="0" err="1">
                <a:solidFill>
                  <a:schemeClr val="tx1"/>
                </a:solidFill>
              </a:rPr>
              <a:t>Pessimal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" name="Left Arrow 59"/>
          <p:cNvSpPr/>
          <p:nvPr/>
        </p:nvSpPr>
        <p:spPr>
          <a:xfrm flipH="1">
            <a:off x="3308823" y="2743200"/>
            <a:ext cx="1720377" cy="1131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proposal</a:t>
            </a:r>
          </a:p>
        </p:txBody>
      </p:sp>
      <p:sp>
        <p:nvSpPr>
          <p:cNvPr id="61" name="Down Ribbon 60"/>
          <p:cNvSpPr/>
          <p:nvPr/>
        </p:nvSpPr>
        <p:spPr>
          <a:xfrm>
            <a:off x="1981200" y="5309787"/>
            <a:ext cx="4635134" cy="1066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Women </a:t>
            </a:r>
            <a:r>
              <a:rPr lang="en-US" b="1" dirty="0">
                <a:solidFill>
                  <a:schemeClr val="tx1"/>
                </a:solidFill>
              </a:rPr>
              <a:t>Optimal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Men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Pessimal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33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" grpId="0" animBg="1"/>
      <p:bldP spid="3" grpId="1" animBg="1"/>
      <p:bldP spid="11" grpId="0" animBg="1"/>
      <p:bldP spid="11" grpId="1" build="allAtOnce" animBg="1"/>
      <p:bldP spid="60" grpId="0" animBg="1"/>
      <p:bldP spid="61" grpId="0" animBg="1"/>
      <p:bldP spid="61" grpId="1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0070C0"/>
                    </a:solidFill>
                  </a:rPr>
                  <a:t>Gale-Shapley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2060"/>
                        </a:solidFill>
                        <a:latin typeface="Cambria Math"/>
                        <a:sym typeface="Wingdings" pitchFamily="2" charset="2"/>
                      </a:rPr>
                      <m:t>𝑴</m:t>
                    </m:r>
                  </m:oMath>
                </a14:m>
                <a:r>
                  <a:rPr lang="en-US" sz="3200" dirty="0"/>
                  <a:t>,</a:t>
                </a:r>
                <a:r>
                  <a:rPr lang="en-US" sz="3200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𝑾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r>
                  <a:rPr lang="en-US" sz="3200" dirty="0"/>
                  <a:t>(Proof of </a:t>
                </a:r>
                <a:r>
                  <a:rPr lang="en-US" sz="3200" b="1" dirty="0"/>
                  <a:t>man-optimality</a:t>
                </a:r>
                <a:r>
                  <a:rPr lang="en-US" sz="3200" dirty="0"/>
                  <a:t>)</a:t>
                </a:r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Assertion</a:t>
                </a:r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/>
                  <a:t> be any man married to woman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1800" dirty="0"/>
                  <a:t> after the algorithm. </a:t>
                </a:r>
              </a:p>
              <a:p>
                <a:pPr marL="0" indent="0">
                  <a:buNone/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is a woman that man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/>
                  <a:t> prefers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:r>
                  <a:rPr lang="en-US" sz="1800" dirty="0"/>
                  <a:t>Then there can not be any stable marriage in which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/>
                  <a:t> is married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𝒘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>
                <a:blip r:embed="rId3"/>
                <a:stretch>
                  <a:fillRect l="-617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loud Callout 5"/>
          <p:cNvSpPr/>
          <p:nvPr/>
        </p:nvSpPr>
        <p:spPr>
          <a:xfrm>
            <a:off x="5105400" y="990600"/>
            <a:ext cx="3581400" cy="1146048"/>
          </a:xfrm>
          <a:prstGeom prst="cloudCallout">
            <a:avLst>
              <a:gd name="adj1" fmla="val 40131"/>
              <a:gd name="adj2" fmla="val 6179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What is the assertion whose proof will establish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man-optimality ?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89960" y="1391364"/>
            <a:ext cx="4336893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proof is for fun only. </a:t>
            </a:r>
          </a:p>
          <a:p>
            <a:pPr algn="ctr"/>
            <a:r>
              <a:rPr lang="en-US" dirty="0"/>
              <a:t>It won’t be asked in any exam or assignment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F8CD71-A1A2-9E1F-DD8E-745D7310640F}"/>
              </a:ext>
            </a:extLst>
          </p:cNvPr>
          <p:cNvSpPr txBox="1"/>
          <p:nvPr/>
        </p:nvSpPr>
        <p:spPr>
          <a:xfrm>
            <a:off x="2895600" y="3354832"/>
            <a:ext cx="287232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 will prove this next class.</a:t>
            </a:r>
          </a:p>
        </p:txBody>
      </p:sp>
    </p:spTree>
    <p:extLst>
      <p:ext uri="{BB962C8B-B14F-4D97-AF65-F5344CB8AC3E}">
        <p14:creationId xmlns:p14="http://schemas.microsoft.com/office/powerpoint/2010/main" val="104589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  <p:bldP spid="7" grpId="1" animBg="1"/>
      <p:bldP spid="2" grpId="0" animBg="1"/>
      <p:bldP spid="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𝑭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𝑭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</m:d>
                              <m:r>
                                <a:rPr lang="en-US" sz="20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≥2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≤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≤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  <m:sup/>
                      <m:e>
                        <m:r>
                          <a:rPr lang="en-US" sz="2000" b="1" i="1"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000" dirty="0"/>
                  <a:t>  ?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1800" i="1">
                            <a:latin typeface="Cambria Math"/>
                          </a:rPr>
                          <m:t>≤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i="1">
                            <a:latin typeface="Cambria Math"/>
                          </a:rPr>
                          <m:t>≤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𝟗</m:t>
                        </m:r>
                      </m:sub>
                      <m:sup/>
                      <m:e>
                        <m:r>
                          <a:rPr lang="en-US" sz="1800" b="1" i="1">
                            <a:latin typeface="Cambria Math"/>
                          </a:rPr>
                          <m:t>𝑭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	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=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	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3351235"/>
                <a:ext cx="489236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+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51235"/>
                <a:ext cx="48923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452" r="-19512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6466116" y="3918466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76400" y="3972503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972503"/>
                <a:ext cx="82990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882" t="-8333" r="-1102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324600" y="4551402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4551402"/>
                <a:ext cx="82990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6618" t="-8333" r="-1102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446693" y="39624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693" y="3962400"/>
                <a:ext cx="829907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208693" y="39624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693" y="3962400"/>
                <a:ext cx="829907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970693" y="39624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693" y="3962400"/>
                <a:ext cx="829907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32693" y="39624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693" y="3962400"/>
                <a:ext cx="829907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94693" y="39624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693" y="3962400"/>
                <a:ext cx="82990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256693" y="39624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693" y="3962400"/>
                <a:ext cx="829907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018693" y="39624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693" y="3962400"/>
                <a:ext cx="829907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70893" y="45720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893" y="4572000"/>
                <a:ext cx="829907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6618" t="-8197" r="-110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24"/>
          <p:cNvSpPr/>
          <p:nvPr/>
        </p:nvSpPr>
        <p:spPr>
          <a:xfrm>
            <a:off x="5715000" y="3918466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800600" y="4583668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583668"/>
                <a:ext cx="829907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6618" t="-8197" r="-110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/>
          <p:cNvSpPr/>
          <p:nvPr/>
        </p:nvSpPr>
        <p:spPr>
          <a:xfrm>
            <a:off x="4953000" y="3928569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962400" y="4583668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583668"/>
                <a:ext cx="829907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5882" t="-8197" r="-110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ounded Rectangle 28"/>
          <p:cNvSpPr/>
          <p:nvPr/>
        </p:nvSpPr>
        <p:spPr>
          <a:xfrm>
            <a:off x="4147457" y="3928569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200400" y="4583668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583668"/>
                <a:ext cx="829907" cy="369332"/>
              </a:xfrm>
              <a:prstGeom prst="rect">
                <a:avLst/>
              </a:prstGeom>
              <a:blipFill rotWithShape="1">
                <a:blip r:embed="rId17"/>
                <a:stretch>
                  <a:fillRect l="-5882" t="-8197" r="-110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ounded Rectangle 30"/>
          <p:cNvSpPr/>
          <p:nvPr/>
        </p:nvSpPr>
        <p:spPr>
          <a:xfrm>
            <a:off x="3418116" y="3928569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438400" y="45720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572000"/>
                <a:ext cx="829907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5882" t="-8197" r="-110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ounded Rectangle 32"/>
          <p:cNvSpPr/>
          <p:nvPr/>
        </p:nvSpPr>
        <p:spPr>
          <a:xfrm>
            <a:off x="2667000" y="3918466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76400" y="4583668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583668"/>
                <a:ext cx="829907" cy="369332"/>
              </a:xfrm>
              <a:prstGeom prst="rect">
                <a:avLst/>
              </a:prstGeom>
              <a:blipFill rotWithShape="1">
                <a:blip r:embed="rId19"/>
                <a:stretch>
                  <a:fillRect l="-5882" t="-8197" r="-110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ounded Rectangle 34"/>
          <p:cNvSpPr/>
          <p:nvPr/>
        </p:nvSpPr>
        <p:spPr>
          <a:xfrm>
            <a:off x="1883230" y="3907580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22693" y="4572000"/>
                <a:ext cx="8299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𝟗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93" y="4572000"/>
                <a:ext cx="829907" cy="369332"/>
              </a:xfrm>
              <a:prstGeom prst="rect">
                <a:avLst/>
              </a:prstGeom>
              <a:blipFill rotWithShape="1">
                <a:blip r:embed="rId20"/>
                <a:stretch>
                  <a:fillRect l="-5839" t="-8197" r="-109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38109" y="3974068"/>
                <a:ext cx="714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𝟗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109" y="3974068"/>
                <a:ext cx="714491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197" r="-101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ounded Rectangle 37"/>
          <p:cNvSpPr/>
          <p:nvPr/>
        </p:nvSpPr>
        <p:spPr>
          <a:xfrm>
            <a:off x="1100755" y="3907580"/>
            <a:ext cx="1382484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30881" y="3972503"/>
                <a:ext cx="852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81" y="3972503"/>
                <a:ext cx="852349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928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990600" y="3974068"/>
                <a:ext cx="852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974068"/>
                <a:ext cx="852349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93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962400" y="2667000"/>
                <a:ext cx="179010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667000"/>
                <a:ext cx="1790105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6452" r="-3378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215505" y="5943600"/>
            <a:ext cx="682616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 can use this to get an alternate expression for Fibonacci numbers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52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1000"/>
                            </p:stCondLst>
                            <p:childTnLst>
                              <p:par>
                                <p:cTn id="1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000"/>
                            </p:stCondLst>
                            <p:childTnLst>
                              <p:par>
                                <p:cTn id="24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000"/>
                            </p:stCondLst>
                            <p:childTnLst>
                              <p:par>
                                <p:cTn id="2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000"/>
                            </p:stCondLst>
                            <p:childTnLst>
                              <p:par>
                                <p:cTn id="28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1000"/>
                            </p:stCondLst>
                            <p:childTnLst>
                              <p:par>
                                <p:cTn id="3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1000"/>
                            </p:stCondLst>
                            <p:childTnLst>
                              <p:par>
                                <p:cTn id="320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000"/>
                            </p:stCondLst>
                            <p:childTnLst>
                              <p:par>
                                <p:cTn id="3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5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1000"/>
                            </p:stCondLst>
                            <p:childTnLst>
                              <p:par>
                                <p:cTn id="35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47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1000"/>
                            </p:stCondLst>
                            <p:childTnLst>
                              <p:par>
                                <p:cTn id="38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4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9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1000"/>
                            </p:stCondLst>
                            <p:childTnLst>
                              <p:par>
                                <p:cTn id="40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9" grpId="0" animBg="1"/>
      <p:bldP spid="9" grpId="1" animBg="1"/>
      <p:bldP spid="13" grpId="0"/>
      <p:bldP spid="13" grpId="1"/>
      <p:bldP spid="13" grpId="2"/>
      <p:bldP spid="13" grpId="3"/>
      <p:bldP spid="15" grpId="0"/>
      <p:bldP spid="15" grpId="1"/>
      <p:bldP spid="17" grpId="0"/>
      <p:bldP spid="17" grpId="1"/>
      <p:bldP spid="17" grpId="2"/>
      <p:bldP spid="17" grpId="3"/>
      <p:bldP spid="18" grpId="0"/>
      <p:bldP spid="18" grpId="1"/>
      <p:bldP spid="18" grpId="2"/>
      <p:bldP spid="18" grpId="3"/>
      <p:bldP spid="19" grpId="0"/>
      <p:bldP spid="19" grpId="1"/>
      <p:bldP spid="19" grpId="2"/>
      <p:bldP spid="19" grpId="3"/>
      <p:bldP spid="20" grpId="0"/>
      <p:bldP spid="20" grpId="1"/>
      <p:bldP spid="20" grpId="2"/>
      <p:bldP spid="20" grpId="3"/>
      <p:bldP spid="21" grpId="0"/>
      <p:bldP spid="21" grpId="1"/>
      <p:bldP spid="21" grpId="2"/>
      <p:bldP spid="21" grpId="3"/>
      <p:bldP spid="22" grpId="0"/>
      <p:bldP spid="22" grpId="1"/>
      <p:bldP spid="22" grpId="2"/>
      <p:bldP spid="22" grpId="3"/>
      <p:bldP spid="23" grpId="0"/>
      <p:bldP spid="23" grpId="1"/>
      <p:bldP spid="24" grpId="0"/>
      <p:bldP spid="24" grpId="1"/>
      <p:bldP spid="25" grpId="0" animBg="1"/>
      <p:bldP spid="25" grpId="1" animBg="1"/>
      <p:bldP spid="26" grpId="0"/>
      <p:bldP spid="26" grpId="1"/>
      <p:bldP spid="27" grpId="0" animBg="1"/>
      <p:bldP spid="27" grpId="1" animBg="1"/>
      <p:bldP spid="28" grpId="0"/>
      <p:bldP spid="28" grpId="1"/>
      <p:bldP spid="29" grpId="0" animBg="1"/>
      <p:bldP spid="29" grpId="1" animBg="1"/>
      <p:bldP spid="30" grpId="0"/>
      <p:bldP spid="30" grpId="1"/>
      <p:bldP spid="31" grpId="0" animBg="1"/>
      <p:bldP spid="31" grpId="1" animBg="1"/>
      <p:bldP spid="32" grpId="0"/>
      <p:bldP spid="32" grpId="1"/>
      <p:bldP spid="33" grpId="0" animBg="1"/>
      <p:bldP spid="33" grpId="1" animBg="1"/>
      <p:bldP spid="34" grpId="0"/>
      <p:bldP spid="34" grpId="1"/>
      <p:bldP spid="35" grpId="0" animBg="1"/>
      <p:bldP spid="35" grpId="1" animBg="1"/>
      <p:bldP spid="36" grpId="0"/>
      <p:bldP spid="36" grpId="1"/>
      <p:bldP spid="37" grpId="0"/>
      <p:bldP spid="37" grpId="1"/>
      <p:bldP spid="38" grpId="0" animBg="1"/>
      <p:bldP spid="38" grpId="1" animBg="1"/>
      <p:bldP spid="39" grpId="0"/>
      <p:bldP spid="39" grpId="1"/>
      <p:bldP spid="40" grpId="0"/>
      <p:bldP spid="41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𝑭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≤</m:t>
                                  </m:r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≤</m:t>
                                  </m:r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/>
                                <m:e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𝑭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𝒊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20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≥2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	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741" t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429000" y="3429000"/>
            <a:ext cx="22860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638800" y="3429000"/>
            <a:ext cx="22860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2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Decrease-key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in</a:t>
                </a:r>
                <a:br>
                  <a:rPr lang="en-US" sz="2800" b="1" dirty="0"/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Fibonacci </a:t>
                </a:r>
                <a:r>
                  <a:rPr lang="en-US" sz="2800" b="1" dirty="0"/>
                  <a:t>heap</a:t>
                </a:r>
                <a:br>
                  <a:rPr lang="en-US" sz="2800" b="1" dirty="0">
                    <a:solidFill>
                      <a:srgbClr val="0070C0"/>
                    </a:solidFill>
                  </a:rPr>
                </a:br>
                <a:r>
                  <a:rPr lang="en-US" sz="2800" b="1" dirty="0"/>
                  <a:t>(using </a:t>
                </a:r>
                <a:r>
                  <a:rPr lang="en-US" sz="2800" b="1" dirty="0">
                    <a:solidFill>
                      <a:srgbClr val="002060"/>
                    </a:solidFill>
                  </a:rPr>
                  <a:t>Cascaded-cuts</a:t>
                </a:r>
                <a:r>
                  <a:rPr lang="en-US" sz="2800" b="1" dirty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48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990600" y="4876800"/>
            <a:ext cx="626339" cy="990600"/>
            <a:chOff x="893039" y="2274499"/>
            <a:chExt cx="626339" cy="990600"/>
          </a:xfrm>
        </p:grpSpPr>
        <p:sp>
          <p:nvSpPr>
            <p:cNvPr id="42" name="Isosceles Triangle 41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104900" y="2274499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0" y="2512289"/>
            <a:ext cx="8839200" cy="992911"/>
            <a:chOff x="0" y="2512289"/>
            <a:chExt cx="8839200" cy="992911"/>
          </a:xfrm>
        </p:grpSpPr>
        <p:cxnSp>
          <p:nvCxnSpPr>
            <p:cNvPr id="23" name="Straight Arrow Connector 22"/>
            <p:cNvCxnSpPr>
              <a:stCxn id="46" idx="6"/>
            </p:cNvCxnSpPr>
            <p:nvPr/>
          </p:nvCxnSpPr>
          <p:spPr>
            <a:xfrm>
              <a:off x="495300" y="2628900"/>
              <a:ext cx="78867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295900" y="2512289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0" y="2514600"/>
              <a:ext cx="762000" cy="990600"/>
              <a:chOff x="838200" y="2286000"/>
              <a:chExt cx="762000" cy="990600"/>
            </a:xfrm>
          </p:grpSpPr>
          <p:sp>
            <p:nvSpPr>
              <p:cNvPr id="45" name="Isosceles Triangle 44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8077200" y="2514600"/>
              <a:ext cx="762000" cy="990600"/>
              <a:chOff x="838200" y="2286000"/>
              <a:chExt cx="762000" cy="990600"/>
            </a:xfrm>
          </p:grpSpPr>
          <p:sp>
            <p:nvSpPr>
              <p:cNvPr id="49" name="Isosceles Triangle 48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6896100" y="2537192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31"/>
          <p:cNvSpPr/>
          <p:nvPr/>
        </p:nvSpPr>
        <p:spPr>
          <a:xfrm>
            <a:off x="1192092" y="48600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388339" y="2628900"/>
            <a:ext cx="3945661" cy="2341249"/>
            <a:chOff x="1388339" y="2628900"/>
            <a:chExt cx="3945661" cy="2341249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2286000" y="3886200"/>
              <a:ext cx="762000" cy="495710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388339" y="4474439"/>
              <a:ext cx="762000" cy="495710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076700" y="26289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200400" y="3255239"/>
              <a:ext cx="762000" cy="495710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2971800" y="1066800"/>
            <a:ext cx="35052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4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Decrease-key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in</a:t>
                </a:r>
                <a:br>
                  <a:rPr lang="en-US" sz="2800" b="1" dirty="0"/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Fibonacci </a:t>
                </a:r>
                <a:r>
                  <a:rPr lang="en-US" sz="2800" b="1" dirty="0"/>
                  <a:t>heap</a:t>
                </a:r>
                <a:br>
                  <a:rPr lang="en-US" sz="2800" b="1" dirty="0">
                    <a:solidFill>
                      <a:srgbClr val="0070C0"/>
                    </a:solidFill>
                  </a:rPr>
                </a:br>
                <a:r>
                  <a:rPr lang="en-US" sz="2800" b="1" dirty="0"/>
                  <a:t>(using </a:t>
                </a:r>
                <a:r>
                  <a:rPr lang="en-US" sz="2800" b="1" dirty="0">
                    <a:solidFill>
                      <a:srgbClr val="002060"/>
                    </a:solidFill>
                  </a:rPr>
                  <a:t>Cascaded-cuts</a:t>
                </a:r>
                <a:r>
                  <a:rPr lang="en-US" sz="2800" b="1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48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200400" y="3255239"/>
            <a:ext cx="762000" cy="49571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076700" y="26289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6" idx="6"/>
          </p:cNvCxnSpPr>
          <p:nvPr/>
        </p:nvCxnSpPr>
        <p:spPr>
          <a:xfrm>
            <a:off x="495300" y="2628900"/>
            <a:ext cx="7886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029200" y="2512289"/>
            <a:ext cx="762000" cy="990600"/>
            <a:chOff x="838200" y="2286000"/>
            <a:chExt cx="762000" cy="990600"/>
          </a:xfrm>
        </p:grpSpPr>
        <p:sp>
          <p:nvSpPr>
            <p:cNvPr id="27" name="Isosceles Triangle 26"/>
            <p:cNvSpPr/>
            <p:nvPr/>
          </p:nvSpPr>
          <p:spPr>
            <a:xfrm>
              <a:off x="838200" y="2362200"/>
              <a:ext cx="762000" cy="914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33800" y="3059501"/>
            <a:ext cx="626339" cy="979099"/>
            <a:chOff x="893039" y="2286000"/>
            <a:chExt cx="626339" cy="979099"/>
          </a:xfrm>
        </p:grpSpPr>
        <p:sp>
          <p:nvSpPr>
            <p:cNvPr id="30" name="Isosceles Triangle 29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802661" y="3669101"/>
            <a:ext cx="626339" cy="979099"/>
            <a:chOff x="893039" y="2286000"/>
            <a:chExt cx="626339" cy="979099"/>
          </a:xfrm>
        </p:grpSpPr>
        <p:sp>
          <p:nvSpPr>
            <p:cNvPr id="34" name="Isosceles Triangle 33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/>
          <p:cNvCxnSpPr/>
          <p:nvPr/>
        </p:nvCxnSpPr>
        <p:spPr>
          <a:xfrm flipH="1">
            <a:off x="2286000" y="3886200"/>
            <a:ext cx="762000" cy="49571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888261" y="4300062"/>
            <a:ext cx="626339" cy="979099"/>
            <a:chOff x="893039" y="2286000"/>
            <a:chExt cx="626339" cy="979099"/>
          </a:xfrm>
        </p:grpSpPr>
        <p:sp>
          <p:nvSpPr>
            <p:cNvPr id="38" name="Isosceles Triangle 37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H="1">
            <a:off x="1388339" y="4474439"/>
            <a:ext cx="762000" cy="49571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90600" y="4876800"/>
            <a:ext cx="626339" cy="990600"/>
            <a:chOff x="893039" y="2274499"/>
            <a:chExt cx="626339" cy="990600"/>
          </a:xfrm>
        </p:grpSpPr>
        <p:sp>
          <p:nvSpPr>
            <p:cNvPr id="42" name="Isosceles Triangle 41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104900" y="2274499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0" y="2514600"/>
            <a:ext cx="762000" cy="990600"/>
            <a:chOff x="838200" y="2286000"/>
            <a:chExt cx="762000" cy="990600"/>
          </a:xfrm>
        </p:grpSpPr>
        <p:sp>
          <p:nvSpPr>
            <p:cNvPr id="45" name="Isosceles Triangle 44"/>
            <p:cNvSpPr/>
            <p:nvPr/>
          </p:nvSpPr>
          <p:spPr>
            <a:xfrm>
              <a:off x="838200" y="2362200"/>
              <a:ext cx="762000" cy="914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077200" y="2514600"/>
            <a:ext cx="762000" cy="990600"/>
            <a:chOff x="838200" y="2286000"/>
            <a:chExt cx="762000" cy="990600"/>
          </a:xfrm>
        </p:grpSpPr>
        <p:sp>
          <p:nvSpPr>
            <p:cNvPr id="49" name="Isosceles Triangle 48"/>
            <p:cNvSpPr/>
            <p:nvPr/>
          </p:nvSpPr>
          <p:spPr>
            <a:xfrm>
              <a:off x="838200" y="2362200"/>
              <a:ext cx="762000" cy="914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6896100" y="2537192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192092" y="48600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90600" y="2514600"/>
            <a:ext cx="626339" cy="990600"/>
            <a:chOff x="893039" y="2274499"/>
            <a:chExt cx="626339" cy="990600"/>
          </a:xfrm>
        </p:grpSpPr>
        <p:sp>
          <p:nvSpPr>
            <p:cNvPr id="51" name="Isosceles Triangle 50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104900" y="2274499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905000" y="2514600"/>
            <a:ext cx="626339" cy="979099"/>
            <a:chOff x="893039" y="2286000"/>
            <a:chExt cx="626339" cy="979099"/>
          </a:xfrm>
        </p:grpSpPr>
        <p:sp>
          <p:nvSpPr>
            <p:cNvPr id="54" name="Isosceles Triangle 53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819400" y="2514600"/>
            <a:ext cx="626339" cy="979099"/>
            <a:chOff x="893039" y="2286000"/>
            <a:chExt cx="626339" cy="979099"/>
          </a:xfrm>
        </p:grpSpPr>
        <p:sp>
          <p:nvSpPr>
            <p:cNvPr id="57" name="Isosceles Triangle 56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Oval 61"/>
          <p:cNvSpPr/>
          <p:nvPr/>
        </p:nvSpPr>
        <p:spPr>
          <a:xfrm>
            <a:off x="2133600" y="2514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048000" y="2514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962400" y="3048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7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2" grpId="0" animBg="1"/>
      <p:bldP spid="63" grpId="0" animBg="1"/>
      <p:bldP spid="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Amortized Analysis </a:t>
                </a:r>
                <a:r>
                  <a:rPr lang="en-US" sz="3200" b="1" dirty="0"/>
                  <a:t>of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/>
                  <a:t>Decrease Key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513556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Tab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051344"/>
                  </p:ext>
                </p:extLst>
              </p:nvPr>
            </p:nvGraphicFramePr>
            <p:xfrm>
              <a:off x="299053" y="3393996"/>
              <a:ext cx="8540147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13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95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 of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Decrease-key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Amortized cost of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Decrease-key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74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Tab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051344"/>
                  </p:ext>
                </p:extLst>
              </p:nvPr>
            </p:nvGraphicFramePr>
            <p:xfrm>
              <a:off x="299053" y="3393996"/>
              <a:ext cx="8540147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13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95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 of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Decrease-key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39" t="-5882" r="-96053" b="-5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Amortized cost of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Decrease-key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124200" y="1969532"/>
                <a:ext cx="2707793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):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  <m:r>
                      <a:rPr lang="en-US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                     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1969532"/>
                <a:ext cx="270779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48" t="-6349" r="-269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228600" y="4050268"/>
                <a:ext cx="29881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𝒐𝒍𝒅</m:t>
                        </m:r>
                      </m:sub>
                    </m:sSub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)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𝒏𝒆𝒘</m:t>
                        </m:r>
                      </m:sub>
                    </m:sSub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+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050268"/>
                <a:ext cx="2988190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4500" y="2796064"/>
                <a:ext cx="363170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: the number of </a:t>
                </a:r>
                <a:r>
                  <a:rPr lang="en-US" b="1" dirty="0"/>
                  <a:t>marked</a:t>
                </a:r>
                <a:r>
                  <a:rPr lang="en-US" dirty="0"/>
                  <a:t> nodes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00" y="2796064"/>
                <a:ext cx="363170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452" r="-2341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64645" y="1969532"/>
                <a:ext cx="1356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645" y="1969532"/>
                <a:ext cx="135646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53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3124200" y="4050268"/>
                <a:ext cx="2889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𝑯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𝒏𝒆𝒘</m:t>
                            </m:r>
                          </m:sub>
                        </m:sSub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𝒐𝒍𝒅</m:t>
                        </m:r>
                      </m:sub>
                    </m:sSub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050268"/>
                <a:ext cx="2889637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08216" y="4050268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216" y="4050268"/>
                <a:ext cx="49244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3780928"/>
                  </p:ext>
                </p:extLst>
              </p:nvPr>
            </p:nvGraphicFramePr>
            <p:xfrm>
              <a:off x="228600" y="4648200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727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57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 of 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Amortized cost of 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74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3780928"/>
                  </p:ext>
                </p:extLst>
              </p:nvPr>
            </p:nvGraphicFramePr>
            <p:xfrm>
              <a:off x="228600" y="4648200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72747"/>
                    <a:gridCol w="2209800"/>
                    <a:gridCol w="3657600"/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 of </a:t>
                          </a:r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21271" t="-5747" r="-166022" b="-6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Amortized cost of </a:t>
                          </a:r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148747" y="5193268"/>
                <a:ext cx="1205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𝒐𝒍𝒅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747" y="5193268"/>
                <a:ext cx="1205715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60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743200" y="5181600"/>
                <a:ext cx="2495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−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𝒐𝒍𝒅</m:t>
                              </m:r>
                            </m:sub>
                          </m:sSub>
                        </m:e>
                      </m:d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181600"/>
                <a:ext cx="249536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4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952324" y="5181600"/>
                <a:ext cx="1080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324" y="5181600"/>
                <a:ext cx="108074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67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6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6" grpId="0" animBg="1"/>
      <p:bldP spid="69" grpId="0"/>
      <p:bldP spid="6" grpId="0" animBg="1"/>
      <p:bldP spid="7" grpId="0"/>
      <p:bldP spid="70" grpId="0"/>
      <p:bldP spid="8" grpId="0"/>
      <p:bldP spid="72" grpId="0"/>
      <p:bldP spid="73" grpId="0"/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indent="0"/>
                <a:r>
                  <a:rPr lang="en-US" sz="2800" b="1" dirty="0">
                    <a:solidFill>
                      <a:srgbClr val="C00000"/>
                    </a:solidFill>
                  </a:rPr>
                  <a:t>Claim</a:t>
                </a:r>
                <a:br>
                  <a:rPr lang="en-US" sz="2800" b="1" dirty="0">
                    <a:solidFill>
                      <a:srgbClr val="C00000"/>
                    </a:solidFill>
                  </a:rPr>
                </a:br>
                <a:r>
                  <a:rPr lang="en-US" sz="2400" dirty="0"/>
                  <a:t>Maximum degree of a tree in a Fibonacci Heap of size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= </a:t>
                </a:r>
                <a:r>
                  <a:rPr lang="en-US" sz="2400" b="1" dirty="0"/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dirty="0"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dirty="0"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2400" b="1" dirty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9574" b="-16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This is equivalent to …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 :  the </a:t>
                </a:r>
                <a:r>
                  <a:rPr lang="en-US" sz="2000" u="sng" dirty="0"/>
                  <a:t>minimum</a:t>
                </a:r>
                <a:r>
                  <a:rPr lang="en-US" sz="2000" dirty="0"/>
                  <a:t> size of a tree rooted at node of degree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Recurrence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 =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            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5643832" y="3200400"/>
            <a:ext cx="756968" cy="469317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590800" y="4158343"/>
            <a:ext cx="3053032" cy="990600"/>
            <a:chOff x="2590800" y="4158343"/>
            <a:chExt cx="3053032" cy="990600"/>
          </a:xfrm>
        </p:grpSpPr>
        <p:grpSp>
          <p:nvGrpSpPr>
            <p:cNvPr id="32" name="Group 31"/>
            <p:cNvGrpSpPr/>
            <p:nvPr/>
          </p:nvGrpSpPr>
          <p:grpSpPr>
            <a:xfrm>
              <a:off x="2590800" y="4158343"/>
              <a:ext cx="2481122" cy="990600"/>
              <a:chOff x="2590800" y="4158343"/>
              <a:chExt cx="2481122" cy="9906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2590800" y="4158343"/>
                <a:ext cx="626339" cy="990600"/>
                <a:chOff x="893039" y="2274499"/>
                <a:chExt cx="626339" cy="990600"/>
              </a:xfrm>
            </p:grpSpPr>
            <p:sp>
              <p:nvSpPr>
                <p:cNvPr id="16" name="Isosceles Triangle 15"/>
                <p:cNvSpPr/>
                <p:nvPr/>
              </p:nvSpPr>
              <p:spPr>
                <a:xfrm>
                  <a:off x="893039" y="2421251"/>
                  <a:ext cx="626339" cy="843848"/>
                </a:xfrm>
                <a:prstGeom prst="triangl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104900" y="227449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3733800" y="4174261"/>
                <a:ext cx="626339" cy="778739"/>
                <a:chOff x="893039" y="2274499"/>
                <a:chExt cx="626339" cy="778739"/>
              </a:xfrm>
            </p:grpSpPr>
            <p:sp>
              <p:nvSpPr>
                <p:cNvPr id="19" name="Isosceles Triangle 18"/>
                <p:cNvSpPr/>
                <p:nvPr/>
              </p:nvSpPr>
              <p:spPr>
                <a:xfrm>
                  <a:off x="893039" y="2421251"/>
                  <a:ext cx="626339" cy="631987"/>
                </a:xfrm>
                <a:prstGeom prst="triangl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1104900" y="227449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4724400" y="4191000"/>
                <a:ext cx="347522" cy="551937"/>
                <a:chOff x="1062178" y="2274499"/>
                <a:chExt cx="347522" cy="551937"/>
              </a:xfrm>
            </p:grpSpPr>
            <p:sp>
              <p:nvSpPr>
                <p:cNvPr id="22" name="Isosceles Triangle 21"/>
                <p:cNvSpPr/>
                <p:nvPr/>
              </p:nvSpPr>
              <p:spPr>
                <a:xfrm>
                  <a:off x="1062178" y="2421251"/>
                  <a:ext cx="347522" cy="405185"/>
                </a:xfrm>
                <a:prstGeom prst="triangl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1104900" y="2274499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3" name="Isosceles Triangle 32"/>
            <p:cNvSpPr/>
            <p:nvPr/>
          </p:nvSpPr>
          <p:spPr>
            <a:xfrm>
              <a:off x="5334000" y="4319215"/>
              <a:ext cx="309832" cy="317791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376722" y="4172463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334000" y="3505200"/>
            <a:ext cx="370614" cy="369332"/>
            <a:chOff x="5334000" y="3505200"/>
            <a:chExt cx="370614" cy="369332"/>
          </a:xfrm>
        </p:grpSpPr>
        <p:sp>
          <p:nvSpPr>
            <p:cNvPr id="6" name="Oval 5"/>
            <p:cNvSpPr/>
            <p:nvPr/>
          </p:nvSpPr>
          <p:spPr>
            <a:xfrm>
              <a:off x="5410200" y="35814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334000" y="35052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3505200"/>
                  <a:ext cx="37061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3014522" y="3695700"/>
            <a:ext cx="2509978" cy="800100"/>
            <a:chOff x="3014522" y="3695700"/>
            <a:chExt cx="2509978" cy="800100"/>
          </a:xfrm>
        </p:grpSpPr>
        <p:grpSp>
          <p:nvGrpSpPr>
            <p:cNvPr id="31" name="Group 30"/>
            <p:cNvGrpSpPr/>
            <p:nvPr/>
          </p:nvGrpSpPr>
          <p:grpSpPr>
            <a:xfrm>
              <a:off x="3014522" y="3695700"/>
              <a:ext cx="2509978" cy="771517"/>
              <a:chOff x="3014522" y="3695700"/>
              <a:chExt cx="2509978" cy="771517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flipH="1">
                <a:off x="4919522" y="3776522"/>
                <a:ext cx="524156" cy="4144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41529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3014522" y="3695700"/>
                <a:ext cx="2395678" cy="5287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3441997" y="3820886"/>
                <a:ext cx="5036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rgbClr val="002060"/>
                    </a:solidFill>
                  </a:rPr>
                  <a:t>…</a:t>
                </a: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5524500" y="38100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4267200" y="3849469"/>
              <a:ext cx="5036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002060"/>
                  </a:solidFill>
                </a:rPr>
                <a:t>…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676727" y="4081046"/>
            <a:ext cx="3033954" cy="372308"/>
            <a:chOff x="2676727" y="4081046"/>
            <a:chExt cx="3033954" cy="3723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5257800" y="4103366"/>
                  <a:ext cx="45288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4103366"/>
                  <a:ext cx="452881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5357" r="-1081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654981" y="4114800"/>
                  <a:ext cx="45288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981" y="4114800"/>
                  <a:ext cx="452881" cy="33855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5357" r="-1081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3837360" y="4104697"/>
                  <a:ext cx="41921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360" y="4104697"/>
                  <a:ext cx="419217" cy="33855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5357" r="-13043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676727" y="4081046"/>
                  <a:ext cx="4544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sz="1600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6727" y="4081046"/>
                  <a:ext cx="454483" cy="33855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5357" r="-1066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217139" y="3862864"/>
                <a:ext cx="2432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139" y="3862864"/>
                <a:ext cx="2432076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75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loud Callout 46"/>
              <p:cNvSpPr/>
              <p:nvPr/>
            </p:nvSpPr>
            <p:spPr>
              <a:xfrm>
                <a:off x="228600" y="2601686"/>
                <a:ext cx="2675368" cy="833372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degree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now? </a:t>
                </a:r>
              </a:p>
            </p:txBody>
          </p:sp>
        </mc:Choice>
        <mc:Fallback xmlns="">
          <p:sp>
            <p:nvSpPr>
              <p:cNvPr id="47" name="Cloud Callout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601686"/>
                <a:ext cx="2675368" cy="833372"/>
              </a:xfrm>
              <a:prstGeom prst="cloudCallou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053032" y="2754868"/>
                <a:ext cx="61266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032" y="2754868"/>
                <a:ext cx="612667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6349" r="-1176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041882" y="2754868"/>
                <a:ext cx="97334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882" y="2754868"/>
                <a:ext cx="97334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6349" r="-679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loud Callout 49"/>
              <p:cNvSpPr/>
              <p:nvPr/>
            </p:nvSpPr>
            <p:spPr>
              <a:xfrm>
                <a:off x="76200" y="2544606"/>
                <a:ext cx="2827768" cy="1015023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≥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𝟐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,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What is degree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now ? </a:t>
                </a:r>
              </a:p>
            </p:txBody>
          </p:sp>
        </mc:Choice>
        <mc:Fallback xmlns="">
          <p:sp>
            <p:nvSpPr>
              <p:cNvPr id="50" name="Cloud Callout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544606"/>
                <a:ext cx="2827768" cy="1015023"/>
              </a:xfrm>
              <a:prstGeom prst="cloudCallou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2686374" y="6006567"/>
                <a:ext cx="3051974" cy="85143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374" y="6006567"/>
                <a:ext cx="3051974" cy="85143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295061" y="6234421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061" y="6234421"/>
                <a:ext cx="365806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533695" y="6236733"/>
                <a:ext cx="641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695" y="6236733"/>
                <a:ext cx="641522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8197" r="-123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211871" y="6082021"/>
                <a:ext cx="1426929" cy="764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871" y="6082021"/>
                <a:ext cx="1426929" cy="764312"/>
              </a:xfrm>
              <a:prstGeom prst="rect">
                <a:avLst/>
              </a:prstGeom>
              <a:blipFill rotWithShape="1">
                <a:blip r:embed="rId17"/>
                <a:stretch>
                  <a:fillRect r="-4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33400" y="6101834"/>
                <a:ext cx="90274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101834"/>
                <a:ext cx="902748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6349" r="-733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33400" y="6488668"/>
                <a:ext cx="90274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488668"/>
                <a:ext cx="902747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6349" r="-733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674824" y="1600200"/>
                <a:ext cx="5021376" cy="3797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“For a node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𝒙</m:t>
                    </m:r>
                    <m:r>
                      <a:rPr lang="en-US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degree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, size(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Ω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always”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824" y="1600200"/>
                <a:ext cx="5021376" cy="379784"/>
              </a:xfrm>
              <a:prstGeom prst="rect">
                <a:avLst/>
              </a:prstGeom>
              <a:blipFill rotWithShape="1">
                <a:blip r:embed="rId20"/>
                <a:stretch>
                  <a:fillRect l="-605" t="-3125" r="-1574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/>
          <p:cNvSpPr/>
          <p:nvPr/>
        </p:nvSpPr>
        <p:spPr>
          <a:xfrm>
            <a:off x="990600" y="5257800"/>
            <a:ext cx="284676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810000" y="5257800"/>
            <a:ext cx="284676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ounded Rectangle 57"/>
              <p:cNvSpPr/>
              <p:nvPr/>
            </p:nvSpPr>
            <p:spPr>
              <a:xfrm>
                <a:off x="6400800" y="3549135"/>
                <a:ext cx="2667000" cy="1327666"/>
              </a:xfrm>
              <a:prstGeom prst="round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Arrange the children of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the increasing order of time of becoming children of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8" name="Rounded 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549135"/>
                <a:ext cx="2667000" cy="1327666"/>
              </a:xfrm>
              <a:prstGeom prst="roundRect">
                <a:avLst/>
              </a:prstGeom>
              <a:blipFill rotWithShape="1">
                <a:blip r:embed="rId21"/>
                <a:stretch>
                  <a:fillRect r="-452"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0" y="3674320"/>
                <a:ext cx="2667000" cy="1327666"/>
              </a:xfrm>
              <a:prstGeom prst="roundRect">
                <a:avLst>
                  <a:gd name="adj" fmla="val 1884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At the time of becoming child of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degree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. From that moment till now,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6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can lose at most one child.</a:t>
                </a: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74320"/>
                <a:ext cx="2667000" cy="1327666"/>
              </a:xfrm>
              <a:prstGeom prst="roundRect">
                <a:avLst>
                  <a:gd name="adj" fmla="val 18843"/>
                </a:avLst>
              </a:prstGeom>
              <a:blipFill rotWithShape="1">
                <a:blip r:embed="rId22"/>
                <a:stretch>
                  <a:fillRect b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45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5" grpId="0" uiExpand="1"/>
      <p:bldP spid="47" grpId="0" uiExpand="1" animBg="1"/>
      <p:bldP spid="47" grpId="1" uiExpand="1" animBg="1"/>
      <p:bldP spid="48" grpId="0" uiExpand="1" animBg="1"/>
      <p:bldP spid="48" grpId="1" uiExpand="1" animBg="1"/>
      <p:bldP spid="49" grpId="0" uiExpand="1" animBg="1"/>
      <p:bldP spid="50" grpId="0" uiExpand="1" animBg="1"/>
      <p:bldP spid="51" grpId="0" animBg="1"/>
      <p:bldP spid="53" grpId="0"/>
      <p:bldP spid="54" grpId="0"/>
      <p:bldP spid="55" grpId="0"/>
      <p:bldP spid="56" grpId="0" uiExpand="1" animBg="1"/>
      <p:bldP spid="57" grpId="0" uiExpand="1" animBg="1"/>
      <p:bldP spid="52" grpId="0" uiExpand="1" animBg="1"/>
      <p:bldP spid="62" grpId="0" animBg="1"/>
      <p:bldP spid="63" grpId="0" animBg="1"/>
      <p:bldP spid="58" grpId="0" animBg="1"/>
      <p:bldP spid="58" grpId="1" animBg="1"/>
      <p:bldP spid="59" grpId="0" animBg="1"/>
      <p:bldP spid="5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3400" y="2514600"/>
                <a:ext cx="3051974" cy="78220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514600"/>
                <a:ext cx="3051974" cy="78220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3400" y="1607599"/>
                <a:ext cx="90274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607599"/>
                <a:ext cx="90274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452" r="-7333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3400" y="1994433"/>
                <a:ext cx="90274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994433"/>
                <a:ext cx="90274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349" r="-733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85261" y="26670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261" y="2667000"/>
                <a:ext cx="36580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3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23895" y="2669312"/>
                <a:ext cx="641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895" y="2669312"/>
                <a:ext cx="64152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02071" y="2514600"/>
                <a:ext cx="1426929" cy="764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071" y="2514600"/>
                <a:ext cx="1426929" cy="764376"/>
              </a:xfrm>
              <a:prstGeom prst="rect">
                <a:avLst/>
              </a:prstGeom>
              <a:blipFill rotWithShape="1">
                <a:blip r:embed="rId7"/>
                <a:stretch>
                  <a:fillRect r="-4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648200" y="2507201"/>
                <a:ext cx="3051974" cy="7822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𝑭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507201"/>
                <a:ext cx="3051974" cy="78220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648200" y="1600200"/>
                <a:ext cx="1154482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𝑭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600200"/>
                <a:ext cx="115448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452" r="-575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48200" y="1976931"/>
                <a:ext cx="1154482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𝑭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976931"/>
                <a:ext cx="1154482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349" r="-575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562600" y="2507201"/>
                <a:ext cx="1807739" cy="764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/>
                        <m:e>
                          <m:r>
                            <a:rPr lang="en-US" b="1" i="1">
                              <a:latin typeface="Cambria Math"/>
                            </a:rPr>
                            <m:t>𝑭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507201"/>
                <a:ext cx="1807739" cy="764761"/>
              </a:xfrm>
              <a:prstGeom prst="rect">
                <a:avLst/>
              </a:prstGeom>
              <a:blipFill rotWithShape="1">
                <a:blip r:embed="rId11"/>
                <a:stretch>
                  <a:fillRect r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Down Ribbon 17"/>
              <p:cNvSpPr/>
              <p:nvPr/>
            </p:nvSpPr>
            <p:spPr>
              <a:xfrm>
                <a:off x="2514599" y="4419600"/>
                <a:ext cx="4855739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≥ 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𝑭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Down Ribbon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599" y="4419600"/>
                <a:ext cx="4855739" cy="917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963959" y="4812268"/>
                <a:ext cx="113204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𝑭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959" y="4812268"/>
                <a:ext cx="1132041" cy="369332"/>
              </a:xfrm>
              <a:prstGeom prst="rect">
                <a:avLst/>
              </a:prstGeom>
              <a:blipFill>
                <a:blip r:embed="rId1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189145" y="4615934"/>
            <a:ext cx="94814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Obvious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8550" y="4615934"/>
            <a:ext cx="10522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 fact, 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7A4AA9-B634-0266-5EDD-383CA6EFF52F}"/>
              </a:ext>
            </a:extLst>
          </p:cNvPr>
          <p:cNvSpPr txBox="1"/>
          <p:nvPr/>
        </p:nvSpPr>
        <p:spPr>
          <a:xfrm>
            <a:off x="5562600" y="4800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F4AD7B-3726-F6EB-4D3D-C8EF4BA2FBE6}"/>
                  </a:ext>
                </a:extLst>
              </p:cNvPr>
              <p:cNvSpPr txBox="1"/>
              <p:nvPr/>
            </p:nvSpPr>
            <p:spPr>
              <a:xfrm>
                <a:off x="6030759" y="4800600"/>
                <a:ext cx="705962" cy="36298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baseline="30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baseline="30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F4AD7B-3726-F6EB-4D3D-C8EF4BA2F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759" y="4800600"/>
                <a:ext cx="705962" cy="362984"/>
              </a:xfrm>
              <a:prstGeom prst="rect">
                <a:avLst/>
              </a:prstGeom>
              <a:blipFill>
                <a:blip r:embed="rId14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C249331-3F76-17D9-2475-96A8C98861AC}"/>
                  </a:ext>
                </a:extLst>
              </p:cNvPr>
              <p:cNvSpPr txBox="1"/>
              <p:nvPr/>
            </p:nvSpPr>
            <p:spPr>
              <a:xfrm>
                <a:off x="5740201" y="5504416"/>
                <a:ext cx="2946599" cy="81169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</a:t>
                </a:r>
                <a:r>
                  <a:rPr lang="en-US" b="0" dirty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aseline="30000" dirty="0"/>
                  <a:t>  </a:t>
                </a:r>
                <a:r>
                  <a:rPr lang="en-US" dirty="0"/>
                  <a:t>is the golden ratio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C249331-3F76-17D9-2475-96A8C9886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201" y="5504416"/>
                <a:ext cx="2946599" cy="811697"/>
              </a:xfrm>
              <a:prstGeom prst="rect">
                <a:avLst/>
              </a:prstGeom>
              <a:blipFill>
                <a:blip r:embed="rId15"/>
                <a:stretch>
                  <a:fillRect l="-2155"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/>
      <p:bldP spid="18" grpId="0" animBg="1"/>
      <p:bldP spid="2" grpId="0" animBg="1"/>
      <p:bldP spid="19" grpId="0" animBg="1"/>
      <p:bldP spid="3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19160</TotalTime>
  <Words>1355</Words>
  <Application>Microsoft Macintosh PowerPoint</Application>
  <PresentationFormat>On-screen Show (4:3)</PresentationFormat>
  <Paragraphs>395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Bauhaus 93</vt:lpstr>
      <vt:lpstr>Calibri</vt:lpstr>
      <vt:lpstr>Cambria Math</vt:lpstr>
      <vt:lpstr>Wingdings</vt:lpstr>
      <vt:lpstr>Office Theme</vt:lpstr>
      <vt:lpstr>Design and Analysis of Algorithms CS345  </vt:lpstr>
      <vt:lpstr>Fibonacci Numbers</vt:lpstr>
      <vt:lpstr>PowerPoint Presentation</vt:lpstr>
      <vt:lpstr>PowerPoint Presentation</vt:lpstr>
      <vt:lpstr>Decrease-key(H,x,Δ) in Fibonacci heap (using Cascaded-cuts)</vt:lpstr>
      <vt:lpstr>Decrease-key(H,x,Δ) in Fibonacci heap (using Cascaded-cuts)</vt:lpstr>
      <vt:lpstr>Amortized Analysis of Decrease Key(H) </vt:lpstr>
      <vt:lpstr>Claim Maximum degree of a tree in a Fibonacci Heap of size n = O(log_2  n)</vt:lpstr>
      <vt:lpstr>PowerPoint Presentation</vt:lpstr>
      <vt:lpstr>Mission accomplished </vt:lpstr>
      <vt:lpstr>Stable Marriage Problem</vt:lpstr>
      <vt:lpstr>Stable Marriage Problem </vt:lpstr>
      <vt:lpstr>Stable Marriage Problem </vt:lpstr>
      <vt:lpstr>Stable Marriage Problem </vt:lpstr>
      <vt:lpstr>Stable Marriage Problem </vt:lpstr>
      <vt:lpstr>Stable Marriage Problem </vt:lpstr>
      <vt:lpstr>Algorithm for Stable Marriage</vt:lpstr>
      <vt:lpstr>Stable Marriage Problem </vt:lpstr>
      <vt:lpstr>GaleShapley(M, W) </vt:lpstr>
      <vt:lpstr>GaleShapley(M, W) (Proof of stability)</vt:lpstr>
      <vt:lpstr>GaleShapley(M, W) </vt:lpstr>
      <vt:lpstr>Stable Marriage Problem </vt:lpstr>
      <vt:lpstr>Gale-Shapley(M, W) (Proof of man-optimality)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1441</cp:revision>
  <dcterms:created xsi:type="dcterms:W3CDTF">2011-12-03T04:13:03Z</dcterms:created>
  <dcterms:modified xsi:type="dcterms:W3CDTF">2024-11-11T01:37:07Z</dcterms:modified>
</cp:coreProperties>
</file>