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74" r:id="rId2"/>
    <p:sldId id="583" r:id="rId3"/>
    <p:sldId id="552" r:id="rId4"/>
    <p:sldId id="587" r:id="rId5"/>
    <p:sldId id="553" r:id="rId6"/>
    <p:sldId id="551" r:id="rId7"/>
    <p:sldId id="556" r:id="rId8"/>
    <p:sldId id="595" r:id="rId9"/>
    <p:sldId id="593" r:id="rId10"/>
    <p:sldId id="576" r:id="rId11"/>
    <p:sldId id="555" r:id="rId12"/>
    <p:sldId id="558" r:id="rId13"/>
    <p:sldId id="596" r:id="rId14"/>
    <p:sldId id="597" r:id="rId15"/>
    <p:sldId id="598" r:id="rId16"/>
    <p:sldId id="599" r:id="rId17"/>
    <p:sldId id="600" r:id="rId18"/>
    <p:sldId id="574" r:id="rId19"/>
    <p:sldId id="563" r:id="rId20"/>
    <p:sldId id="588" r:id="rId21"/>
    <p:sldId id="581" r:id="rId22"/>
    <p:sldId id="550" r:id="rId23"/>
    <p:sldId id="567" r:id="rId24"/>
    <p:sldId id="570" r:id="rId25"/>
    <p:sldId id="569" r:id="rId26"/>
    <p:sldId id="57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6E78261F-E1C2-8142-9A26-D5B09C62EDC6}"/>
    <pc:docChg chg="custSel delSld modSld">
      <pc:chgData name="Raghunath Tewari" userId="2638bdda-d406-4938-a2a6-e4e967acb772" providerId="ADAL" clId="{6E78261F-E1C2-8142-9A26-D5B09C62EDC6}" dt="2024-11-13T01:53:59.584" v="50" actId="478"/>
      <pc:docMkLst>
        <pc:docMk/>
      </pc:docMkLst>
      <pc:sldChg chg="modSp mod">
        <pc:chgData name="Raghunath Tewari" userId="2638bdda-d406-4938-a2a6-e4e967acb772" providerId="ADAL" clId="{6E78261F-E1C2-8142-9A26-D5B09C62EDC6}" dt="2024-11-13T01:48:38.212" v="40" actId="20577"/>
        <pc:sldMkLst>
          <pc:docMk/>
          <pc:sldMk cId="0" sldId="274"/>
        </pc:sldMkLst>
        <pc:spChg chg="mod">
          <ac:chgData name="Raghunath Tewari" userId="2638bdda-d406-4938-a2a6-e4e967acb772" providerId="ADAL" clId="{6E78261F-E1C2-8142-9A26-D5B09C62EDC6}" dt="2024-11-13T01:48:38.212" v="40" actId="20577"/>
          <ac:spMkLst>
            <pc:docMk/>
            <pc:sldMk cId="0" sldId="274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6E78261F-E1C2-8142-9A26-D5B09C62EDC6}" dt="2024-11-11T01:46:23.901" v="17" actId="2696"/>
        <pc:sldMkLst>
          <pc:docMk/>
          <pc:sldMk cId="1169087017" sldId="528"/>
        </pc:sldMkLst>
      </pc:sldChg>
      <pc:sldChg chg="del">
        <pc:chgData name="Raghunath Tewari" userId="2638bdda-d406-4938-a2a6-e4e967acb772" providerId="ADAL" clId="{6E78261F-E1C2-8142-9A26-D5B09C62EDC6}" dt="2024-11-11T01:46:23.219" v="6" actId="2696"/>
        <pc:sldMkLst>
          <pc:docMk/>
          <pc:sldMk cId="1356960173" sldId="530"/>
        </pc:sldMkLst>
      </pc:sldChg>
      <pc:sldChg chg="del">
        <pc:chgData name="Raghunath Tewari" userId="2638bdda-d406-4938-a2a6-e4e967acb772" providerId="ADAL" clId="{6E78261F-E1C2-8142-9A26-D5B09C62EDC6}" dt="2024-11-11T01:46:23.620" v="12" actId="2696"/>
        <pc:sldMkLst>
          <pc:docMk/>
          <pc:sldMk cId="2895477982" sldId="541"/>
        </pc:sldMkLst>
      </pc:sldChg>
      <pc:sldChg chg="del">
        <pc:chgData name="Raghunath Tewari" userId="2638bdda-d406-4938-a2a6-e4e967acb772" providerId="ADAL" clId="{6E78261F-E1C2-8142-9A26-D5B09C62EDC6}" dt="2024-11-11T01:46:23.879" v="16" actId="2696"/>
        <pc:sldMkLst>
          <pc:docMk/>
          <pc:sldMk cId="2969594578" sldId="544"/>
        </pc:sldMkLst>
      </pc:sldChg>
      <pc:sldChg chg="del">
        <pc:chgData name="Raghunath Tewari" userId="2638bdda-d406-4938-a2a6-e4e967acb772" providerId="ADAL" clId="{6E78261F-E1C2-8142-9A26-D5B09C62EDC6}" dt="2024-11-11T01:46:23.512" v="9" actId="2696"/>
        <pc:sldMkLst>
          <pc:docMk/>
          <pc:sldMk cId="2563197681" sldId="545"/>
        </pc:sldMkLst>
      </pc:sldChg>
      <pc:sldChg chg="del">
        <pc:chgData name="Raghunath Tewari" userId="2638bdda-d406-4938-a2a6-e4e967acb772" providerId="ADAL" clId="{6E78261F-E1C2-8142-9A26-D5B09C62EDC6}" dt="2024-11-11T01:46:23.703" v="13" actId="2696"/>
        <pc:sldMkLst>
          <pc:docMk/>
          <pc:sldMk cId="1727180356" sldId="547"/>
        </pc:sldMkLst>
      </pc:sldChg>
      <pc:sldChg chg="del">
        <pc:chgData name="Raghunath Tewari" userId="2638bdda-d406-4938-a2a6-e4e967acb772" providerId="ADAL" clId="{6E78261F-E1C2-8142-9A26-D5B09C62EDC6}" dt="2024-11-11T01:47:16.371" v="18" actId="2696"/>
        <pc:sldMkLst>
          <pc:docMk/>
          <pc:sldMk cId="1074786205" sldId="548"/>
        </pc:sldMkLst>
      </pc:sldChg>
      <pc:sldChg chg="del">
        <pc:chgData name="Raghunath Tewari" userId="2638bdda-d406-4938-a2a6-e4e967acb772" providerId="ADAL" clId="{6E78261F-E1C2-8142-9A26-D5B09C62EDC6}" dt="2024-11-11T01:46:23.830" v="15" actId="2696"/>
        <pc:sldMkLst>
          <pc:docMk/>
          <pc:sldMk cId="2066890016" sldId="573"/>
        </pc:sldMkLst>
      </pc:sldChg>
      <pc:sldChg chg="del">
        <pc:chgData name="Raghunath Tewari" userId="2638bdda-d406-4938-a2a6-e4e967acb772" providerId="ADAL" clId="{6E78261F-E1C2-8142-9A26-D5B09C62EDC6}" dt="2024-11-11T01:46:23.614" v="11" actId="2696"/>
        <pc:sldMkLst>
          <pc:docMk/>
          <pc:sldMk cId="1174597113" sldId="584"/>
        </pc:sldMkLst>
      </pc:sldChg>
      <pc:sldChg chg="del">
        <pc:chgData name="Raghunath Tewari" userId="2638bdda-d406-4938-a2a6-e4e967acb772" providerId="ADAL" clId="{6E78261F-E1C2-8142-9A26-D5B09C62EDC6}" dt="2024-11-11T01:46:23.351" v="7" actId="2696"/>
        <pc:sldMkLst>
          <pc:docMk/>
          <pc:sldMk cId="2989348742" sldId="585"/>
        </pc:sldMkLst>
      </pc:sldChg>
      <pc:sldChg chg="del">
        <pc:chgData name="Raghunath Tewari" userId="2638bdda-d406-4938-a2a6-e4e967acb772" providerId="ADAL" clId="{6E78261F-E1C2-8142-9A26-D5B09C62EDC6}" dt="2024-11-11T01:46:23.475" v="8" actId="2696"/>
        <pc:sldMkLst>
          <pc:docMk/>
          <pc:sldMk cId="1151594138" sldId="586"/>
        </pc:sldMkLst>
      </pc:sldChg>
      <pc:sldChg chg="del">
        <pc:chgData name="Raghunath Tewari" userId="2638bdda-d406-4938-a2a6-e4e967acb772" providerId="ADAL" clId="{6E78261F-E1C2-8142-9A26-D5B09C62EDC6}" dt="2024-11-11T01:46:23.749" v="14" actId="2696"/>
        <pc:sldMkLst>
          <pc:docMk/>
          <pc:sldMk cId="972728293" sldId="590"/>
        </pc:sldMkLst>
      </pc:sldChg>
      <pc:sldChg chg="delSp modSp mod delAnim">
        <pc:chgData name="Raghunath Tewari" userId="2638bdda-d406-4938-a2a6-e4e967acb772" providerId="ADAL" clId="{6E78261F-E1C2-8142-9A26-D5B09C62EDC6}" dt="2024-11-13T01:53:59.584" v="50" actId="478"/>
        <pc:sldMkLst>
          <pc:docMk/>
          <pc:sldMk cId="42522163" sldId="593"/>
        </pc:sldMkLst>
        <pc:spChg chg="del mod">
          <ac:chgData name="Raghunath Tewari" userId="2638bdda-d406-4938-a2a6-e4e967acb772" providerId="ADAL" clId="{6E78261F-E1C2-8142-9A26-D5B09C62EDC6}" dt="2024-11-13T01:53:59.584" v="50" actId="478"/>
          <ac:spMkLst>
            <pc:docMk/>
            <pc:sldMk cId="42522163" sldId="593"/>
            <ac:spMk id="151" creationId="{00000000-0000-0000-0000-000000000000}"/>
          </ac:spMkLst>
        </pc:spChg>
        <pc:spChg chg="del mod">
          <ac:chgData name="Raghunath Tewari" userId="2638bdda-d406-4938-a2a6-e4e967acb772" providerId="ADAL" clId="{6E78261F-E1C2-8142-9A26-D5B09C62EDC6}" dt="2024-11-13T01:53:54.034" v="45" actId="478"/>
          <ac:spMkLst>
            <pc:docMk/>
            <pc:sldMk cId="42522163" sldId="593"/>
            <ac:spMk id="152" creationId="{00000000-0000-0000-0000-000000000000}"/>
          </ac:spMkLst>
        </pc:spChg>
      </pc:sldChg>
      <pc:sldChg chg="del">
        <pc:chgData name="Raghunath Tewari" userId="2638bdda-d406-4938-a2a6-e4e967acb772" providerId="ADAL" clId="{6E78261F-E1C2-8142-9A26-D5B09C62EDC6}" dt="2024-11-11T01:46:22.739" v="1" actId="2696"/>
        <pc:sldMkLst>
          <pc:docMk/>
          <pc:sldMk cId="1100316017" sldId="601"/>
        </pc:sldMkLst>
      </pc:sldChg>
      <pc:sldChg chg="del">
        <pc:chgData name="Raghunath Tewari" userId="2638bdda-d406-4938-a2a6-e4e967acb772" providerId="ADAL" clId="{6E78261F-E1C2-8142-9A26-D5B09C62EDC6}" dt="2024-11-11T01:46:22.892" v="2" actId="2696"/>
        <pc:sldMkLst>
          <pc:docMk/>
          <pc:sldMk cId="1760122017" sldId="602"/>
        </pc:sldMkLst>
      </pc:sldChg>
      <pc:sldChg chg="del">
        <pc:chgData name="Raghunath Tewari" userId="2638bdda-d406-4938-a2a6-e4e967acb772" providerId="ADAL" clId="{6E78261F-E1C2-8142-9A26-D5B09C62EDC6}" dt="2024-11-11T01:46:23.004" v="3" actId="2696"/>
        <pc:sldMkLst>
          <pc:docMk/>
          <pc:sldMk cId="2425330687" sldId="603"/>
        </pc:sldMkLst>
      </pc:sldChg>
      <pc:sldChg chg="del">
        <pc:chgData name="Raghunath Tewari" userId="2638bdda-d406-4938-a2a6-e4e967acb772" providerId="ADAL" clId="{6E78261F-E1C2-8142-9A26-D5B09C62EDC6}" dt="2024-11-11T01:46:23.100" v="4" actId="2696"/>
        <pc:sldMkLst>
          <pc:docMk/>
          <pc:sldMk cId="1045894891" sldId="609"/>
        </pc:sldMkLst>
      </pc:sldChg>
      <pc:sldChg chg="del">
        <pc:chgData name="Raghunath Tewari" userId="2638bdda-d406-4938-a2a6-e4e967acb772" providerId="ADAL" clId="{6E78261F-E1C2-8142-9A26-D5B09C62EDC6}" dt="2024-11-11T01:46:23.599" v="10" actId="2696"/>
        <pc:sldMkLst>
          <pc:docMk/>
          <pc:sldMk cId="968827539" sldId="610"/>
        </pc:sldMkLst>
      </pc:sldChg>
      <pc:sldChg chg="del">
        <pc:chgData name="Raghunath Tewari" userId="2638bdda-d406-4938-a2a6-e4e967acb772" providerId="ADAL" clId="{6E78261F-E1C2-8142-9A26-D5B09C62EDC6}" dt="2024-11-11T01:46:23.212" v="5" actId="2696"/>
        <pc:sldMkLst>
          <pc:docMk/>
          <pc:sldMk cId="1029086460" sldId="611"/>
        </pc:sldMkLst>
      </pc:sldChg>
    </pc:docChg>
  </pc:docChgLst>
  <pc:docChgLst>
    <pc:chgData name="Raghunath Tewari" userId="2638bdda-d406-4938-a2a6-e4e967acb772" providerId="ADAL" clId="{082BFCBF-F014-0146-91A6-67D92E75E191}"/>
    <pc:docChg chg="undo custSel addSld modSld">
      <pc:chgData name="Raghunath Tewari" userId="2638bdda-d406-4938-a2a6-e4e967acb772" providerId="ADAL" clId="{082BFCBF-F014-0146-91A6-67D92E75E191}" dt="2024-11-11T01:36:12.090" v="229" actId="20577"/>
      <pc:docMkLst>
        <pc:docMk/>
      </pc:docMkLst>
      <pc:sldChg chg="modSp mod addAnim delAnim modAnim">
        <pc:chgData name="Raghunath Tewari" userId="2638bdda-d406-4938-a2a6-e4e967acb772" providerId="ADAL" clId="{082BFCBF-F014-0146-91A6-67D92E75E191}" dt="2024-11-11T01:36:12.090" v="229" actId="20577"/>
        <pc:sldMkLst>
          <pc:docMk/>
          <pc:sldMk cId="0" sldId="274"/>
        </pc:sldMkLst>
        <pc:spChg chg="mod">
          <ac:chgData name="Raghunath Tewari" userId="2638bdda-d406-4938-a2a6-e4e967acb772" providerId="ADAL" clId="{082BFCBF-F014-0146-91A6-67D92E75E191}" dt="2024-11-11T01:36:12.090" v="229" actId="20577"/>
          <ac:spMkLst>
            <pc:docMk/>
            <pc:sldMk cId="0" sldId="274"/>
            <ac:spMk id="3" creationId="{00000000-0000-0000-0000-000000000000}"/>
          </ac:spMkLst>
        </pc:spChg>
      </pc:sldChg>
      <pc:sldChg chg="add">
        <pc:chgData name="Raghunath Tewari" userId="2638bdda-d406-4938-a2a6-e4e967acb772" providerId="ADAL" clId="{082BFCBF-F014-0146-91A6-67D92E75E191}" dt="2024-11-11T01:28:15.584" v="0"/>
        <pc:sldMkLst>
          <pc:docMk/>
          <pc:sldMk cId="1100316017" sldId="601"/>
        </pc:sldMkLst>
      </pc:sldChg>
      <pc:sldChg chg="add">
        <pc:chgData name="Raghunath Tewari" userId="2638bdda-d406-4938-a2a6-e4e967acb772" providerId="ADAL" clId="{082BFCBF-F014-0146-91A6-67D92E75E191}" dt="2024-11-11T01:30:06.605" v="67"/>
        <pc:sldMkLst>
          <pc:docMk/>
          <pc:sldMk cId="1760122017" sldId="602"/>
        </pc:sldMkLst>
      </pc:sldChg>
      <pc:sldChg chg="add">
        <pc:chgData name="Raghunath Tewari" userId="2638bdda-d406-4938-a2a6-e4e967acb772" providerId="ADAL" clId="{082BFCBF-F014-0146-91A6-67D92E75E191}" dt="2024-11-11T01:30:36.183" v="68"/>
        <pc:sldMkLst>
          <pc:docMk/>
          <pc:sldMk cId="2425330687" sldId="603"/>
        </pc:sldMkLst>
      </pc:sldChg>
      <pc:sldChg chg="add">
        <pc:chgData name="Raghunath Tewari" userId="2638bdda-d406-4938-a2a6-e4e967acb772" providerId="ADAL" clId="{082BFCBF-F014-0146-91A6-67D92E75E191}" dt="2024-11-11T01:30:36.183" v="68"/>
        <pc:sldMkLst>
          <pc:docMk/>
          <pc:sldMk cId="1045894891" sldId="609"/>
        </pc:sldMkLst>
      </pc:sldChg>
      <pc:sldChg chg="add">
        <pc:chgData name="Raghunath Tewari" userId="2638bdda-d406-4938-a2a6-e4e967acb772" providerId="ADAL" clId="{082BFCBF-F014-0146-91A6-67D92E75E191}" dt="2024-11-11T01:30:36.183" v="68"/>
        <pc:sldMkLst>
          <pc:docMk/>
          <pc:sldMk cId="968827539" sldId="610"/>
        </pc:sldMkLst>
      </pc:sldChg>
      <pc:sldChg chg="add">
        <pc:chgData name="Raghunath Tewari" userId="2638bdda-d406-4938-a2a6-e4e967acb772" providerId="ADAL" clId="{082BFCBF-F014-0146-91A6-67D92E75E191}" dt="2024-11-11T01:30:36.183" v="68"/>
        <pc:sldMkLst>
          <pc:docMk/>
          <pc:sldMk cId="1029086460" sldId="611"/>
        </pc:sldMkLst>
      </pc:sldChg>
    </pc:docChg>
  </pc:docChgLst>
  <pc:docChgLst>
    <pc:chgData name="Raghunath Tewari" userId="2638bdda-d406-4938-a2a6-e4e967acb772" providerId="ADAL" clId="{F2EB2B88-B9CB-2541-8DCA-5C9A3ED7EDC0}"/>
    <pc:docChg chg="undo redo custSel modSld">
      <pc:chgData name="Raghunath Tewari" userId="2638bdda-d406-4938-a2a6-e4e967acb772" providerId="ADAL" clId="{F2EB2B88-B9CB-2541-8DCA-5C9A3ED7EDC0}" dt="2024-11-10T12:35:58.764" v="65" actId="478"/>
      <pc:docMkLst>
        <pc:docMk/>
      </pc:docMkLst>
      <pc:sldChg chg="modSp">
        <pc:chgData name="Raghunath Tewari" userId="2638bdda-d406-4938-a2a6-e4e967acb772" providerId="ADAL" clId="{F2EB2B88-B9CB-2541-8DCA-5C9A3ED7EDC0}" dt="2024-11-10T12:10:18.907" v="6" actId="20577"/>
        <pc:sldMkLst>
          <pc:docMk/>
          <pc:sldMk cId="0" sldId="274"/>
        </pc:sldMkLst>
        <pc:spChg chg="mod">
          <ac:chgData name="Raghunath Tewari" userId="2638bdda-d406-4938-a2a6-e4e967acb772" providerId="ADAL" clId="{F2EB2B88-B9CB-2541-8DCA-5C9A3ED7EDC0}" dt="2024-11-10T12:10:18.907" v="6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 modAnim">
        <pc:chgData name="Raghunath Tewari" userId="2638bdda-d406-4938-a2a6-e4e967acb772" providerId="ADAL" clId="{F2EB2B88-B9CB-2541-8DCA-5C9A3ED7EDC0}" dt="2024-11-10T12:23:28.069" v="35" actId="1038"/>
        <pc:sldMkLst>
          <pc:docMk/>
          <pc:sldMk cId="4154829149" sldId="583"/>
        </pc:sldMkLst>
        <pc:spChg chg="mod">
          <ac:chgData name="Raghunath Tewari" userId="2638bdda-d406-4938-a2a6-e4e967acb772" providerId="ADAL" clId="{F2EB2B88-B9CB-2541-8DCA-5C9A3ED7EDC0}" dt="2024-11-10T12:23:07.166" v="24" actId="20577"/>
          <ac:spMkLst>
            <pc:docMk/>
            <pc:sldMk cId="4154829149" sldId="583"/>
            <ac:spMk id="10" creationId="{00000000-0000-0000-0000-000000000000}"/>
          </ac:spMkLst>
        </pc:spChg>
        <pc:spChg chg="mod">
          <ac:chgData name="Raghunath Tewari" userId="2638bdda-d406-4938-a2a6-e4e967acb772" providerId="ADAL" clId="{F2EB2B88-B9CB-2541-8DCA-5C9A3ED7EDC0}" dt="2024-11-10T12:23:28.069" v="35" actId="1038"/>
          <ac:spMkLst>
            <pc:docMk/>
            <pc:sldMk cId="4154829149" sldId="583"/>
            <ac:spMk id="11" creationId="{00000000-0000-0000-0000-000000000000}"/>
          </ac:spMkLst>
        </pc:spChg>
        <pc:spChg chg="mod">
          <ac:chgData name="Raghunath Tewari" userId="2638bdda-d406-4938-a2a6-e4e967acb772" providerId="ADAL" clId="{F2EB2B88-B9CB-2541-8DCA-5C9A3ED7EDC0}" dt="2024-11-10T12:23:24.573" v="32" actId="1036"/>
          <ac:spMkLst>
            <pc:docMk/>
            <pc:sldMk cId="4154829149" sldId="583"/>
            <ac:spMk id="12" creationId="{00000000-0000-0000-0000-000000000000}"/>
          </ac:spMkLst>
        </pc:spChg>
      </pc:sldChg>
      <pc:sldChg chg="addSp delSp mod addAnim delAnim">
        <pc:chgData name="Raghunath Tewari" userId="2638bdda-d406-4938-a2a6-e4e967acb772" providerId="ADAL" clId="{F2EB2B88-B9CB-2541-8DCA-5C9A3ED7EDC0}" dt="2024-11-10T12:35:58.764" v="65" actId="478"/>
        <pc:sldMkLst>
          <pc:docMk/>
          <pc:sldMk cId="2989348742" sldId="585"/>
        </pc:sldMkLst>
        <pc:spChg chg="del">
          <ac:chgData name="Raghunath Tewari" userId="2638bdda-d406-4938-a2a6-e4e967acb772" providerId="ADAL" clId="{F2EB2B88-B9CB-2541-8DCA-5C9A3ED7EDC0}" dt="2024-11-10T12:27:10.036" v="36" actId="478"/>
          <ac:spMkLst>
            <pc:docMk/>
            <pc:sldMk cId="2989348742" sldId="585"/>
            <ac:spMk id="39" creationId="{00000000-0000-0000-0000-000000000000}"/>
          </ac:spMkLst>
        </pc:spChg>
        <pc:graphicFrameChg chg="add del">
          <ac:chgData name="Raghunath Tewari" userId="2638bdda-d406-4938-a2a6-e4e967acb772" providerId="ADAL" clId="{F2EB2B88-B9CB-2541-8DCA-5C9A3ED7EDC0}" dt="2024-11-10T12:35:58.764" v="65" actId="478"/>
          <ac:graphicFrameMkLst>
            <pc:docMk/>
            <pc:sldMk cId="2989348742" sldId="585"/>
            <ac:graphicFrameMk id="16" creationId="{00000000-0000-0000-0000-000000000000}"/>
          </ac:graphicFrameMkLst>
        </pc:graphicFrameChg>
      </pc:sldChg>
      <pc:sldChg chg="modSp modAnim">
        <pc:chgData name="Raghunath Tewari" userId="2638bdda-d406-4938-a2a6-e4e967acb772" providerId="ADAL" clId="{F2EB2B88-B9CB-2541-8DCA-5C9A3ED7EDC0}" dt="2024-11-10T12:35:40.483" v="63" actId="20577"/>
        <pc:sldMkLst>
          <pc:docMk/>
          <pc:sldMk cId="1151594138" sldId="586"/>
        </pc:sldMkLst>
        <pc:spChg chg="mod">
          <ac:chgData name="Raghunath Tewari" userId="2638bdda-d406-4938-a2a6-e4e967acb772" providerId="ADAL" clId="{F2EB2B88-B9CB-2541-8DCA-5C9A3ED7EDC0}" dt="2024-11-10T12:35:40.483" v="63" actId="20577"/>
          <ac:spMkLst>
            <pc:docMk/>
            <pc:sldMk cId="1151594138" sldId="586"/>
            <ac:spMk id="5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D39DC137-4852-F94A-8C87-D7494911C948}"/>
    <pc:docChg chg="modSld">
      <pc:chgData name="Raghunath Tewari" userId="2638bdda-d406-4938-a2a6-e4e967acb772" providerId="ADAL" clId="{D39DC137-4852-F94A-8C87-D7494911C948}" dt="2024-10-13T12:15:25.132" v="15" actId="20577"/>
      <pc:docMkLst>
        <pc:docMk/>
      </pc:docMkLst>
      <pc:sldChg chg="modSp mod">
        <pc:chgData name="Raghunath Tewari" userId="2638bdda-d406-4938-a2a6-e4e967acb772" providerId="ADAL" clId="{D39DC137-4852-F94A-8C87-D7494911C948}" dt="2024-10-13T12:15:25.132" v="15" actId="20577"/>
        <pc:sldMkLst>
          <pc:docMk/>
          <pc:sldMk cId="0" sldId="274"/>
        </pc:sldMkLst>
        <pc:spChg chg="mod">
          <ac:chgData name="Raghunath Tewari" userId="2638bdda-d406-4938-a2a6-e4e967acb772" providerId="ADAL" clId="{D39DC137-4852-F94A-8C87-D7494911C948}" dt="2024-10-13T12:15:17.584" v="8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D39DC137-4852-F94A-8C87-D7494911C948}" dt="2024-10-13T12:15:25.132" v="15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41.png"/><Relationship Id="rId3" Type="http://schemas.openxmlformats.org/officeDocument/2006/relationships/image" Target="../media/image370.png"/><Relationship Id="rId7" Type="http://schemas.openxmlformats.org/officeDocument/2006/relationships/image" Target="../media/image413.png"/><Relationship Id="rId12" Type="http://schemas.openxmlformats.org/officeDocument/2006/relationships/image" Target="../media/image431.png"/><Relationship Id="rId2" Type="http://schemas.openxmlformats.org/officeDocument/2006/relationships/image" Target="../media/image401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12.png"/><Relationship Id="rId5" Type="http://schemas.openxmlformats.org/officeDocument/2006/relationships/image" Target="../media/image350.png"/><Relationship Id="rId15" Type="http://schemas.openxmlformats.org/officeDocument/2006/relationships/image" Target="../media/image460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14" Type="http://schemas.openxmlformats.org/officeDocument/2006/relationships/image" Target="../media/image4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4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11.png"/><Relationship Id="rId7" Type="http://schemas.openxmlformats.org/officeDocument/2006/relationships/image" Target="../media/image341.png"/><Relationship Id="rId2" Type="http://schemas.openxmlformats.org/officeDocument/2006/relationships/image" Target="../media/image3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8.png"/><Relationship Id="rId4" Type="http://schemas.openxmlformats.org/officeDocument/2006/relationships/image" Target="../media/image4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0.png"/><Relationship Id="rId4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0.png"/><Relationship Id="rId7" Type="http://schemas.openxmlformats.org/officeDocument/2006/relationships/image" Target="../media/image1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0.png"/><Relationship Id="rId5" Type="http://schemas.openxmlformats.org/officeDocument/2006/relationships/image" Target="../media/image100.png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11.png"/><Relationship Id="rId7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491.png"/><Relationship Id="rId4" Type="http://schemas.openxmlformats.org/officeDocument/2006/relationships/image" Target="../media/image220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15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50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56.png"/><Relationship Id="rId5" Type="http://schemas.openxmlformats.org/officeDocument/2006/relationships/image" Target="../media/image170.png"/><Relationship Id="rId15" Type="http://schemas.openxmlformats.org/officeDocument/2006/relationships/image" Target="../media/image61.png"/><Relationship Id="rId10" Type="http://schemas.openxmlformats.org/officeDocument/2006/relationships/image" Target="../media/image55.png"/><Relationship Id="rId4" Type="http://schemas.openxmlformats.org/officeDocument/2006/relationships/image" Target="../media/image16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38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700" b="1" dirty="0">
                <a:solidFill>
                  <a:srgbClr val="0070C0"/>
                </a:solidFill>
              </a:rPr>
              <a:t> </a:t>
            </a:r>
            <a:endParaRPr lang="en-US" sz="600" b="1" dirty="0">
              <a:solidFill>
                <a:srgbClr val="0070C0"/>
              </a:solidFill>
            </a:endParaRP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Computing Median using less Space – 2 pass algorithm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38" name="Oval 37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8" idx="5"/>
              <a:endCxn id="39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9" idx="3"/>
              <a:endCxn id="40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0" idx="3"/>
              <a:endCxn id="41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7" idx="3"/>
              <a:endCxn id="42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62" idx="5"/>
              <a:endCxn id="50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7" idx="5"/>
              <a:endCxn id="49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5"/>
              <a:endCxn id="48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5" idx="0"/>
              <a:endCxn id="62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>
              <a:stCxn id="39" idx="5"/>
              <a:endCxn id="47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38" idx="3"/>
              <a:endCxn id="57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7" idx="3"/>
              <a:endCxn id="59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9" idx="3"/>
              <a:endCxn id="60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9" idx="5"/>
              <a:endCxn id="61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7" idx="5"/>
              <a:endCxn id="62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loud Callout 66"/>
              <p:cNvSpPr/>
              <p:nvPr/>
            </p:nvSpPr>
            <p:spPr>
              <a:xfrm>
                <a:off x="301686" y="0"/>
                <a:ext cx="5565995" cy="838200"/>
              </a:xfrm>
              <a:prstGeom prst="cloudCallout">
                <a:avLst>
                  <a:gd name="adj1" fmla="val -23139"/>
                  <a:gd name="adj2" fmla="val 7687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ensure that the total space used at every stage is close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7" name="Cloud Callout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6" y="0"/>
                <a:ext cx="5565995" cy="838200"/>
              </a:xfrm>
              <a:prstGeom prst="cloudCallout">
                <a:avLst>
                  <a:gd name="adj1" fmla="val -23139"/>
                  <a:gd name="adj2" fmla="val 76873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34407" y="152400"/>
                <a:ext cx="3209593" cy="6513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Keep only one buffer of size</a:t>
                </a:r>
              </a:p>
              <a:p>
                <a:r>
                  <a:rPr lang="en-US" b="1" i="1" dirty="0">
                    <a:solidFill>
                      <a:srgbClr val="0070C0"/>
                    </a:solidFill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dirty="0"/>
                  <a:t> at each level.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407" y="152400"/>
                <a:ext cx="3209593" cy="651397"/>
              </a:xfrm>
              <a:prstGeom prst="rect">
                <a:avLst/>
              </a:prstGeom>
              <a:blipFill rotWithShape="1">
                <a:blip r:embed="rId3"/>
                <a:stretch>
                  <a:fillRect l="-1323" t="-3670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57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5"/>
              <a:endCxn id="6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9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9" idx="5"/>
              <a:endCxn id="17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16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5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0"/>
              <a:endCxn id="29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5"/>
              <a:endCxn id="14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5" idx="3"/>
              <a:endCxn id="24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3"/>
              <a:endCxn id="26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7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5"/>
              <a:endCxn id="28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9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96908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533408" y="4724400"/>
            <a:ext cx="8534399" cy="1143000"/>
            <a:chOff x="304800" y="4724400"/>
            <a:chExt cx="8534399" cy="1143000"/>
          </a:xfrm>
        </p:grpSpPr>
        <p:sp>
          <p:nvSpPr>
            <p:cNvPr id="65" name="Right Brace 64"/>
            <p:cNvSpPr/>
            <p:nvPr/>
          </p:nvSpPr>
          <p:spPr>
            <a:xfrm rot="5400000" flipH="1">
              <a:off x="662940" y="5200105"/>
              <a:ext cx="274319" cy="9905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1"/>
            </p:cNvCxnSpPr>
            <p:nvPr/>
          </p:nvCxnSpPr>
          <p:spPr>
            <a:xfrm flipV="1">
              <a:off x="800099" y="4762500"/>
              <a:ext cx="38101" cy="7957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Brace 71"/>
            <p:cNvSpPr/>
            <p:nvPr/>
          </p:nvSpPr>
          <p:spPr>
            <a:xfrm rot="5400000" flipH="1">
              <a:off x="1752059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endCxn id="28" idx="4"/>
            </p:cNvCxnSpPr>
            <p:nvPr/>
          </p:nvCxnSpPr>
          <p:spPr>
            <a:xfrm flipV="1">
              <a:off x="1905000" y="4762500"/>
              <a:ext cx="0" cy="830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ight Brace 77"/>
            <p:cNvSpPr/>
            <p:nvPr/>
          </p:nvSpPr>
          <p:spPr>
            <a:xfrm rot="5400000" flipH="1">
              <a:off x="2850422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2987581" y="4762500"/>
              <a:ext cx="15782" cy="830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Brace 79"/>
            <p:cNvSpPr/>
            <p:nvPr/>
          </p:nvSpPr>
          <p:spPr>
            <a:xfrm rot="5400000" flipH="1">
              <a:off x="39618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17" idx="4"/>
            </p:cNvCxnSpPr>
            <p:nvPr/>
          </p:nvCxnSpPr>
          <p:spPr>
            <a:xfrm flipV="1">
              <a:off x="4114800" y="4724400"/>
              <a:ext cx="0" cy="833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ight Brace 81"/>
            <p:cNvSpPr/>
            <p:nvPr/>
          </p:nvSpPr>
          <p:spPr>
            <a:xfrm rot="5400000" flipH="1">
              <a:off x="50286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endCxn id="8" idx="4"/>
            </p:cNvCxnSpPr>
            <p:nvPr/>
          </p:nvCxnSpPr>
          <p:spPr>
            <a:xfrm flipV="1">
              <a:off x="5181600" y="4724400"/>
              <a:ext cx="0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/>
            <p:cNvSpPr/>
            <p:nvPr/>
          </p:nvSpPr>
          <p:spPr>
            <a:xfrm rot="5400000" flipH="1">
              <a:off x="60954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6232617" y="4762500"/>
              <a:ext cx="15782" cy="830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ight Brace 85"/>
            <p:cNvSpPr/>
            <p:nvPr/>
          </p:nvSpPr>
          <p:spPr>
            <a:xfrm rot="5400000" flipH="1">
              <a:off x="71622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9" idx="4"/>
            </p:cNvCxnSpPr>
            <p:nvPr/>
          </p:nvCxnSpPr>
          <p:spPr>
            <a:xfrm flipV="1">
              <a:off x="7315200" y="4724400"/>
              <a:ext cx="0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ight Brace 87"/>
            <p:cNvSpPr/>
            <p:nvPr/>
          </p:nvSpPr>
          <p:spPr>
            <a:xfrm rot="5400000" flipH="1">
              <a:off x="82290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1"/>
              <a:endCxn id="16" idx="4"/>
            </p:cNvCxnSpPr>
            <p:nvPr/>
          </p:nvCxnSpPr>
          <p:spPr>
            <a:xfrm flipV="1">
              <a:off x="8366218" y="4724400"/>
              <a:ext cx="15782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914408" y="5334000"/>
            <a:ext cx="8153400" cy="381000"/>
            <a:chOff x="685800" y="5334000"/>
            <a:chExt cx="81534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452" r="-15909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8239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976" y="5334000"/>
                  <a:ext cx="538224" cy="3743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95600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334000"/>
                  <a:ext cx="538224" cy="374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957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2341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41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3009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33245"/>
              </p:ext>
            </p:extLst>
          </p:nvPr>
        </p:nvGraphicFramePr>
        <p:xfrm>
          <a:off x="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56168"/>
              </p:ext>
            </p:extLst>
          </p:nvPr>
        </p:nvGraphicFramePr>
        <p:xfrm>
          <a:off x="0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44657"/>
              </p:ext>
            </p:extLst>
          </p:nvPr>
        </p:nvGraphicFramePr>
        <p:xfrm>
          <a:off x="0" y="2438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07311"/>
              </p:ext>
            </p:extLst>
          </p:nvPr>
        </p:nvGraphicFramePr>
        <p:xfrm>
          <a:off x="0" y="1447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48723"/>
              </p:ext>
            </p:extLst>
          </p:nvPr>
        </p:nvGraphicFramePr>
        <p:xfrm>
          <a:off x="533400" y="4892040"/>
          <a:ext cx="103523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1143000" y="1714500"/>
            <a:ext cx="74676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142991" y="2590800"/>
            <a:ext cx="745183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143000" y="3543300"/>
            <a:ext cx="7620008" cy="38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66800" y="4610100"/>
            <a:ext cx="7620008" cy="38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798696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423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66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66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7" name="Line Callout 1 36"/>
          <p:cNvSpPr/>
          <p:nvPr/>
        </p:nvSpPr>
        <p:spPr>
          <a:xfrm>
            <a:off x="2787844" y="6248400"/>
            <a:ext cx="3308163" cy="612648"/>
          </a:xfrm>
          <a:prstGeom prst="borderCallout1">
            <a:avLst>
              <a:gd name="adj1" fmla="val 52510"/>
              <a:gd name="adj2" fmla="val -436"/>
              <a:gd name="adj3" fmla="val -159355"/>
              <a:gd name="adj4" fmla="val -4425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 an additional buffer for temporary storage.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003371" y="304800"/>
                <a:ext cx="3842719" cy="37439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RAM size required =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371" y="304800"/>
                <a:ext cx="3842719" cy="374398"/>
              </a:xfrm>
              <a:prstGeom prst="rect">
                <a:avLst/>
              </a:prstGeom>
              <a:blipFill rotWithShape="1">
                <a:blip r:embed="rId6"/>
                <a:stretch>
                  <a:fillRect l="-1266" t="-4762" r="-1108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11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70" grpId="0"/>
      <p:bldP spid="93" grpId="0"/>
      <p:bldP spid="94" grpId="0"/>
      <p:bldP spid="96" grpId="0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Execution of the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5"/>
              <a:endCxn id="6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9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9" idx="5"/>
              <a:endCxn id="17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16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5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0"/>
              <a:endCxn id="29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5"/>
              <a:endCxn id="14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5" idx="3"/>
              <a:endCxn id="24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3"/>
              <a:endCxn id="26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7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5"/>
              <a:endCxn id="28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9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8406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5399"/>
              </p:ext>
            </p:extLst>
          </p:nvPr>
        </p:nvGraphicFramePr>
        <p:xfrm>
          <a:off x="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78481"/>
              </p:ext>
            </p:extLst>
          </p:nvPr>
        </p:nvGraphicFramePr>
        <p:xfrm>
          <a:off x="0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91488"/>
              </p:ext>
            </p:extLst>
          </p:nvPr>
        </p:nvGraphicFramePr>
        <p:xfrm>
          <a:off x="0" y="2438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65621"/>
              </p:ext>
            </p:extLst>
          </p:nvPr>
        </p:nvGraphicFramePr>
        <p:xfrm>
          <a:off x="0" y="1447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6747"/>
              </p:ext>
            </p:extLst>
          </p:nvPr>
        </p:nvGraphicFramePr>
        <p:xfrm>
          <a:off x="533400" y="4892040"/>
          <a:ext cx="103523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1143000" y="1714500"/>
            <a:ext cx="76200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142991" y="2590800"/>
            <a:ext cx="762001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143000" y="3581400"/>
            <a:ext cx="76200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78037" y="5257800"/>
            <a:ext cx="945963" cy="609600"/>
            <a:chOff x="1644845" y="3467100"/>
            <a:chExt cx="945963" cy="609600"/>
          </a:xfrm>
        </p:grpSpPr>
        <p:sp>
          <p:nvSpPr>
            <p:cNvPr id="70" name="Right Brace 69"/>
            <p:cNvSpPr/>
            <p:nvPr/>
          </p:nvSpPr>
          <p:spPr>
            <a:xfrm rot="5400000" flipH="1">
              <a:off x="1980667" y="34665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70" idx="1"/>
              <a:endCxn id="76" idx="2"/>
            </p:cNvCxnSpPr>
            <p:nvPr/>
          </p:nvCxnSpPr>
          <p:spPr>
            <a:xfrm flipH="1" flipV="1">
              <a:off x="2117826" y="3467100"/>
              <a:ext cx="1" cy="335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052584" y="35814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584" y="3581400"/>
                  <a:ext cx="538224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452" r="-14773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33400" y="4899118"/>
            <a:ext cx="1035245" cy="358682"/>
            <a:chOff x="2622355" y="4899118"/>
            <a:chExt cx="1035245" cy="358682"/>
          </a:xfrm>
        </p:grpSpPr>
        <p:sp>
          <p:nvSpPr>
            <p:cNvPr id="40" name="Rectangle 39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0" idx="0"/>
              <a:endCxn id="40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0" y="4419600"/>
            <a:ext cx="1035245" cy="358682"/>
            <a:chOff x="2622355" y="4899118"/>
            <a:chExt cx="1035245" cy="358682"/>
          </a:xfrm>
        </p:grpSpPr>
        <p:sp>
          <p:nvSpPr>
            <p:cNvPr id="98" name="Rectangle 9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8" idx="0"/>
              <a:endCxn id="9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8798696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8423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766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766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131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Execution of the algorithm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5"/>
              <a:endCxn id="6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9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9" idx="5"/>
              <a:endCxn id="17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16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5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0"/>
              <a:endCxn id="29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5"/>
              <a:endCxn id="14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5" idx="3"/>
              <a:endCxn id="24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3"/>
              <a:endCxn id="26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7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5"/>
              <a:endCxn id="28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9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85369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28158"/>
              </p:ext>
            </p:extLst>
          </p:nvPr>
        </p:nvGraphicFramePr>
        <p:xfrm>
          <a:off x="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06286"/>
              </p:ext>
            </p:extLst>
          </p:nvPr>
        </p:nvGraphicFramePr>
        <p:xfrm>
          <a:off x="0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97496"/>
              </p:ext>
            </p:extLst>
          </p:nvPr>
        </p:nvGraphicFramePr>
        <p:xfrm>
          <a:off x="0" y="2438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51293"/>
              </p:ext>
            </p:extLst>
          </p:nvPr>
        </p:nvGraphicFramePr>
        <p:xfrm>
          <a:off x="0" y="1447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67765"/>
              </p:ext>
            </p:extLst>
          </p:nvPr>
        </p:nvGraphicFramePr>
        <p:xfrm>
          <a:off x="1631764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1" name="Straight Connector 90"/>
          <p:cNvCxnSpPr/>
          <p:nvPr/>
        </p:nvCxnSpPr>
        <p:spPr>
          <a:xfrm>
            <a:off x="1143000" y="3581400"/>
            <a:ext cx="3096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676400" y="4785360"/>
            <a:ext cx="990600" cy="1082040"/>
            <a:chOff x="2743208" y="2994660"/>
            <a:chExt cx="990600" cy="1082040"/>
          </a:xfrm>
        </p:grpSpPr>
        <p:sp>
          <p:nvSpPr>
            <p:cNvPr id="70" name="Right Brace 69"/>
            <p:cNvSpPr/>
            <p:nvPr/>
          </p:nvSpPr>
          <p:spPr>
            <a:xfrm rot="5400000" flipH="1">
              <a:off x="3079030" y="34665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70" idx="1"/>
              <a:endCxn id="76" idx="2"/>
            </p:cNvCxnSpPr>
            <p:nvPr/>
          </p:nvCxnSpPr>
          <p:spPr>
            <a:xfrm flipV="1">
              <a:off x="3216190" y="2994660"/>
              <a:ext cx="0" cy="807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195584" y="35814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584" y="3581400"/>
                  <a:ext cx="538224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452" r="-14607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631755" y="4419600"/>
            <a:ext cx="1035245" cy="358682"/>
            <a:chOff x="2622355" y="4899118"/>
            <a:chExt cx="1035245" cy="358682"/>
          </a:xfrm>
        </p:grpSpPr>
        <p:sp>
          <p:nvSpPr>
            <p:cNvPr id="40" name="Rectangle 39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0" idx="0"/>
              <a:endCxn id="40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0" y="4419600"/>
            <a:ext cx="1035245" cy="358682"/>
            <a:chOff x="2622355" y="4899118"/>
            <a:chExt cx="1035245" cy="358682"/>
          </a:xfrm>
        </p:grpSpPr>
        <p:sp>
          <p:nvSpPr>
            <p:cNvPr id="98" name="Rectangle 9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8" idx="0"/>
              <a:endCxn id="9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0" y="3352800"/>
            <a:ext cx="1035245" cy="358682"/>
            <a:chOff x="2622355" y="4899118"/>
            <a:chExt cx="1035245" cy="358682"/>
          </a:xfrm>
        </p:grpSpPr>
        <p:sp>
          <p:nvSpPr>
            <p:cNvPr id="59" name="Rectangle 58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9" idx="0"/>
              <a:endCxn id="59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8798696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8423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66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66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428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38800" y="365176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9" idx="5"/>
            <a:endCxn id="5" idx="0"/>
          </p:cNvCxnSpPr>
          <p:nvPr/>
        </p:nvCxnSpPr>
        <p:spPr>
          <a:xfrm>
            <a:off x="4908363" y="2012763"/>
            <a:ext cx="882837" cy="1639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0"/>
            <a:endCxn id="9" idx="3"/>
          </p:cNvCxnSpPr>
          <p:nvPr/>
        </p:nvCxnSpPr>
        <p:spPr>
          <a:xfrm flipV="1">
            <a:off x="3657600" y="2012763"/>
            <a:ext cx="1035237" cy="1677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05200" y="368986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88840"/>
              </p:ext>
            </p:extLst>
          </p:nvPr>
        </p:nvGraphicFramePr>
        <p:xfrm>
          <a:off x="4222564" y="1295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057082" y="400484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1   2    3   4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02395" y="392864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1   2    3   4 </a:t>
            </a:r>
          </a:p>
        </p:txBody>
      </p:sp>
      <p:cxnSp>
        <p:nvCxnSpPr>
          <p:cNvPr id="59" name="Elbow Connector 58"/>
          <p:cNvCxnSpPr/>
          <p:nvPr/>
        </p:nvCxnSpPr>
        <p:spPr>
          <a:xfrm rot="5400000" flipH="1" flipV="1">
            <a:off x="2400300" y="1714501"/>
            <a:ext cx="1981201" cy="19050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 flipH="1" flipV="1">
            <a:off x="2651217" y="1958840"/>
            <a:ext cx="2317566" cy="16764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V="1">
            <a:off x="4624175" y="1929025"/>
            <a:ext cx="2257850" cy="17526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V="1">
            <a:off x="5065243" y="1668509"/>
            <a:ext cx="2061515" cy="1981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236989" y="1295400"/>
            <a:ext cx="258811" cy="332952"/>
            <a:chOff x="4236989" y="1295400"/>
            <a:chExt cx="258811" cy="332952"/>
          </a:xfrm>
        </p:grpSpPr>
        <p:sp>
          <p:nvSpPr>
            <p:cNvPr id="79" name="Rectangle 78"/>
            <p:cNvSpPr/>
            <p:nvPr/>
          </p:nvSpPr>
          <p:spPr>
            <a:xfrm>
              <a:off x="4236989" y="1315594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000" r="-8421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4419600" y="1295400"/>
            <a:ext cx="335010" cy="334373"/>
            <a:chOff x="4419600" y="1295400"/>
            <a:chExt cx="335010" cy="334373"/>
          </a:xfrm>
        </p:grpSpPr>
        <p:sp>
          <p:nvSpPr>
            <p:cNvPr id="85" name="Rectangle 84"/>
            <p:cNvSpPr/>
            <p:nvPr/>
          </p:nvSpPr>
          <p:spPr>
            <a:xfrm>
              <a:off x="4495799" y="1317015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4196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𝟔𝟖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1295400"/>
                  <a:ext cx="228600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3157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724400" y="1295400"/>
            <a:ext cx="304800" cy="334373"/>
            <a:chOff x="4724400" y="1295400"/>
            <a:chExt cx="304800" cy="334373"/>
          </a:xfrm>
        </p:grpSpPr>
        <p:sp>
          <p:nvSpPr>
            <p:cNvPr id="86" name="Rectangle 85"/>
            <p:cNvSpPr/>
            <p:nvPr/>
          </p:nvSpPr>
          <p:spPr>
            <a:xfrm>
              <a:off x="4770389" y="1317015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7244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1295400"/>
                  <a:ext cx="22860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8421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91100" y="1295400"/>
            <a:ext cx="296911" cy="334373"/>
            <a:chOff x="4991100" y="1295400"/>
            <a:chExt cx="296911" cy="334373"/>
          </a:xfrm>
        </p:grpSpPr>
        <p:sp>
          <p:nvSpPr>
            <p:cNvPr id="87" name="Rectangle 86"/>
            <p:cNvSpPr/>
            <p:nvPr/>
          </p:nvSpPr>
          <p:spPr>
            <a:xfrm>
              <a:off x="5029200" y="1317015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911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𝟓𝟏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0" y="1295400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10270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61794"/>
              </p:ext>
            </p:extLst>
          </p:nvPr>
        </p:nvGraphicFramePr>
        <p:xfrm>
          <a:off x="2057400" y="3657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834334"/>
              </p:ext>
            </p:extLst>
          </p:nvPr>
        </p:nvGraphicFramePr>
        <p:xfrm>
          <a:off x="6203764" y="3581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203755" y="3581400"/>
            <a:ext cx="1151521" cy="358682"/>
            <a:chOff x="6203755" y="3603718"/>
            <a:chExt cx="1151521" cy="358682"/>
          </a:xfrm>
        </p:grpSpPr>
        <p:grpSp>
          <p:nvGrpSpPr>
            <p:cNvPr id="10" name="Group 9"/>
            <p:cNvGrpSpPr/>
            <p:nvPr/>
          </p:nvGrpSpPr>
          <p:grpSpPr>
            <a:xfrm>
              <a:off x="6203755" y="3603718"/>
              <a:ext cx="1035245" cy="358682"/>
              <a:chOff x="2622355" y="4899118"/>
              <a:chExt cx="1035245" cy="35868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622355" y="4899119"/>
                <a:ext cx="1035245" cy="35868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>
                <a:off x="3139978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407229" y="4899118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75617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205602" y="3654623"/>
                  <a:ext cx="1149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𝟒𝟑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𝟓𝟏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602" y="3654623"/>
                  <a:ext cx="1149674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000" r="-264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057400" y="3657600"/>
            <a:ext cx="1109599" cy="381000"/>
            <a:chOff x="2057400" y="3657600"/>
            <a:chExt cx="1109599" cy="381000"/>
          </a:xfrm>
        </p:grpSpPr>
        <p:grpSp>
          <p:nvGrpSpPr>
            <p:cNvPr id="15" name="Group 14"/>
            <p:cNvGrpSpPr/>
            <p:nvPr/>
          </p:nvGrpSpPr>
          <p:grpSpPr>
            <a:xfrm>
              <a:off x="2057400" y="3657600"/>
              <a:ext cx="1035245" cy="358682"/>
              <a:chOff x="2622355" y="4899118"/>
              <a:chExt cx="1035245" cy="35868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622355" y="4899119"/>
                <a:ext cx="1035245" cy="35868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6" idx="0"/>
                <a:endCxn id="16" idx="2"/>
              </p:cNvCxnSpPr>
              <p:nvPr/>
            </p:nvCxnSpPr>
            <p:spPr>
              <a:xfrm>
                <a:off x="3139978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07229" y="4899118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875617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057400" y="3730823"/>
                  <a:ext cx="11095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𝟐𝟏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𝟔𝟖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3730823"/>
                  <a:ext cx="1109599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961" r="-329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Execution of the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728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38800" y="365176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9" idx="5"/>
            <a:endCxn id="5" idx="0"/>
          </p:cNvCxnSpPr>
          <p:nvPr/>
        </p:nvCxnSpPr>
        <p:spPr>
          <a:xfrm>
            <a:off x="4908363" y="2012763"/>
            <a:ext cx="882837" cy="1639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8" idx="0"/>
            <a:endCxn id="9" idx="3"/>
          </p:cNvCxnSpPr>
          <p:nvPr/>
        </p:nvCxnSpPr>
        <p:spPr>
          <a:xfrm flipV="1">
            <a:off x="3657600" y="2012763"/>
            <a:ext cx="1035237" cy="1677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05200" y="368986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82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18809"/>
              </p:ext>
            </p:extLst>
          </p:nvPr>
        </p:nvGraphicFramePr>
        <p:xfrm>
          <a:off x="4222564" y="1295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057082" y="400484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1   2    3   4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02395" y="392864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1   2    3   4 </a:t>
            </a:r>
          </a:p>
        </p:txBody>
      </p:sp>
      <p:cxnSp>
        <p:nvCxnSpPr>
          <p:cNvPr id="59" name="Elbow Connector 58"/>
          <p:cNvCxnSpPr/>
          <p:nvPr/>
        </p:nvCxnSpPr>
        <p:spPr>
          <a:xfrm rot="5400000" flipH="1" flipV="1">
            <a:off x="2400300" y="1714501"/>
            <a:ext cx="1981201" cy="19050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 flipH="1" flipV="1">
            <a:off x="2651217" y="1958840"/>
            <a:ext cx="2317566" cy="16764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V="1">
            <a:off x="4624175" y="1929025"/>
            <a:ext cx="2257850" cy="17526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V="1">
            <a:off x="5065243" y="1668509"/>
            <a:ext cx="2061515" cy="1981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236989" y="1315594"/>
            <a:ext cx="258811" cy="31275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495799" y="1317015"/>
            <a:ext cx="258811" cy="31275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770389" y="1317015"/>
            <a:ext cx="258811" cy="31275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029200" y="1317015"/>
            <a:ext cx="258811" cy="31275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267200" y="1295400"/>
            <a:ext cx="952500" cy="307777"/>
            <a:chOff x="4267200" y="1295400"/>
            <a:chExt cx="952500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000" r="-8421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4196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𝟔𝟖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1295400"/>
                  <a:ext cx="228600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3157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7244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1295400"/>
                  <a:ext cx="22860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8421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911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𝟓𝟏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0" y="1295400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10270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705706"/>
              </p:ext>
            </p:extLst>
          </p:nvPr>
        </p:nvGraphicFramePr>
        <p:xfrm>
          <a:off x="2057400" y="3657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43024"/>
              </p:ext>
            </p:extLst>
          </p:nvPr>
        </p:nvGraphicFramePr>
        <p:xfrm>
          <a:off x="6203764" y="3581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6203755" y="3581400"/>
            <a:ext cx="1151521" cy="358682"/>
            <a:chOff x="6203755" y="3603718"/>
            <a:chExt cx="1151521" cy="358682"/>
          </a:xfrm>
        </p:grpSpPr>
        <p:grpSp>
          <p:nvGrpSpPr>
            <p:cNvPr id="10" name="Group 9"/>
            <p:cNvGrpSpPr/>
            <p:nvPr/>
          </p:nvGrpSpPr>
          <p:grpSpPr>
            <a:xfrm>
              <a:off x="6203755" y="3603718"/>
              <a:ext cx="1035245" cy="358682"/>
              <a:chOff x="2622355" y="4899118"/>
              <a:chExt cx="1035245" cy="35868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622355" y="4899119"/>
                <a:ext cx="1035245" cy="35868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0"/>
                <a:endCxn id="11" idx="2"/>
              </p:cNvCxnSpPr>
              <p:nvPr/>
            </p:nvCxnSpPr>
            <p:spPr>
              <a:xfrm>
                <a:off x="3139978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407229" y="4899118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75617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205602" y="3654623"/>
                  <a:ext cx="11496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𝟒𝟑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𝟓𝟏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602" y="3654623"/>
                  <a:ext cx="1149674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000" r="-264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057400" y="3657600"/>
            <a:ext cx="1109599" cy="381000"/>
            <a:chOff x="2057400" y="3657600"/>
            <a:chExt cx="1109599" cy="381000"/>
          </a:xfrm>
        </p:grpSpPr>
        <p:grpSp>
          <p:nvGrpSpPr>
            <p:cNvPr id="15" name="Group 14"/>
            <p:cNvGrpSpPr/>
            <p:nvPr/>
          </p:nvGrpSpPr>
          <p:grpSpPr>
            <a:xfrm>
              <a:off x="2057400" y="3657600"/>
              <a:ext cx="1035245" cy="358682"/>
              <a:chOff x="2622355" y="4899118"/>
              <a:chExt cx="1035245" cy="35868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622355" y="4899119"/>
                <a:ext cx="1035245" cy="35868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6" idx="0"/>
                <a:endCxn id="16" idx="2"/>
              </p:cNvCxnSpPr>
              <p:nvPr/>
            </p:nvCxnSpPr>
            <p:spPr>
              <a:xfrm>
                <a:off x="3139978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407229" y="4899118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875617" y="4899119"/>
                <a:ext cx="0" cy="35868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057400" y="3730823"/>
                  <a:ext cx="11095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𝟐𝟏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𝟔𝟖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3730823"/>
                  <a:ext cx="1109599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961" r="-329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4191000" y="1295400"/>
            <a:ext cx="1028700" cy="307777"/>
            <a:chOff x="4267200" y="1295400"/>
            <a:chExt cx="1028700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2000" r="-8918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6101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1295400"/>
                  <a:ext cx="228600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2000" r="-8918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/>
            <p:cNvSpPr txBox="1"/>
            <p:nvPr/>
          </p:nvSpPr>
          <p:spPr>
            <a:xfrm>
              <a:off x="4838700" y="1295400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2"/>
                  </a:solidFill>
                </a:rPr>
                <a:t>51</a:t>
              </a:r>
              <a:endParaRPr lang="en-US" sz="1400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0673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𝟔𝟖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300" y="1295400"/>
                  <a:ext cx="22860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2000" r="-10270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Left Arrow 27"/>
          <p:cNvSpPr/>
          <p:nvPr/>
        </p:nvSpPr>
        <p:spPr>
          <a:xfrm>
            <a:off x="5715000" y="1219200"/>
            <a:ext cx="1219200" cy="5824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Execution of the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15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Execution of the algorithm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5"/>
              <a:endCxn id="6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9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9" idx="5"/>
              <a:endCxn id="17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16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5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0"/>
              <a:endCxn id="29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5"/>
              <a:endCxn id="14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5" idx="3"/>
              <a:endCxn id="24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3"/>
              <a:endCxn id="26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7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5"/>
              <a:endCxn id="28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9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236174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5063"/>
              </p:ext>
            </p:extLst>
          </p:nvPr>
        </p:nvGraphicFramePr>
        <p:xfrm>
          <a:off x="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49725"/>
              </p:ext>
            </p:extLst>
          </p:nvPr>
        </p:nvGraphicFramePr>
        <p:xfrm>
          <a:off x="0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15253"/>
              </p:ext>
            </p:extLst>
          </p:nvPr>
        </p:nvGraphicFramePr>
        <p:xfrm>
          <a:off x="0" y="2438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97838"/>
              </p:ext>
            </p:extLst>
          </p:nvPr>
        </p:nvGraphicFramePr>
        <p:xfrm>
          <a:off x="0" y="1447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58940"/>
              </p:ext>
            </p:extLst>
          </p:nvPr>
        </p:nvGraphicFramePr>
        <p:xfrm>
          <a:off x="7041964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0" name="Straight Connector 89"/>
          <p:cNvCxnSpPr/>
          <p:nvPr/>
        </p:nvCxnSpPr>
        <p:spPr>
          <a:xfrm>
            <a:off x="1142991" y="2590800"/>
            <a:ext cx="563881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143000" y="3532140"/>
            <a:ext cx="4648208" cy="492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086600" y="4785360"/>
            <a:ext cx="945963" cy="1082040"/>
            <a:chOff x="8153408" y="2994660"/>
            <a:chExt cx="945963" cy="1082040"/>
          </a:xfrm>
        </p:grpSpPr>
        <p:sp>
          <p:nvSpPr>
            <p:cNvPr id="70" name="Right Brace 69"/>
            <p:cNvSpPr/>
            <p:nvPr/>
          </p:nvSpPr>
          <p:spPr>
            <a:xfrm rot="5400000" flipH="1">
              <a:off x="8489230" y="34665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70" idx="1"/>
              <a:endCxn id="76" idx="2"/>
            </p:cNvCxnSpPr>
            <p:nvPr/>
          </p:nvCxnSpPr>
          <p:spPr>
            <a:xfrm flipV="1">
              <a:off x="8626390" y="2994660"/>
              <a:ext cx="0" cy="807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529584" y="35814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84" y="3581400"/>
                  <a:ext cx="538224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452" r="-14607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0" y="3352800"/>
            <a:ext cx="1035245" cy="358682"/>
            <a:chOff x="2622355" y="4899118"/>
            <a:chExt cx="1035245" cy="358682"/>
          </a:xfrm>
        </p:grpSpPr>
        <p:sp>
          <p:nvSpPr>
            <p:cNvPr id="98" name="Rectangle 9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8" idx="0"/>
              <a:endCxn id="9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0" y="2460718"/>
            <a:ext cx="1035245" cy="358682"/>
            <a:chOff x="2622355" y="4899118"/>
            <a:chExt cx="1035245" cy="358682"/>
          </a:xfrm>
        </p:grpSpPr>
        <p:sp>
          <p:nvSpPr>
            <p:cNvPr id="59" name="Rectangle 58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9" idx="0"/>
              <a:endCxn id="59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70866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0" y="4441918"/>
            <a:ext cx="1035245" cy="358682"/>
            <a:chOff x="2622355" y="4899118"/>
            <a:chExt cx="1035245" cy="358682"/>
          </a:xfrm>
        </p:grpSpPr>
        <p:sp>
          <p:nvSpPr>
            <p:cNvPr id="69" name="Rectangle 68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9" idx="0"/>
              <a:endCxn id="69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041955" y="4419600"/>
            <a:ext cx="1035245" cy="358682"/>
            <a:chOff x="2622355" y="4899118"/>
            <a:chExt cx="1035245" cy="358682"/>
          </a:xfrm>
        </p:grpSpPr>
        <p:sp>
          <p:nvSpPr>
            <p:cNvPr id="78" name="Rectangle 7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/>
          <p:cNvSpPr txBox="1"/>
          <p:nvPr/>
        </p:nvSpPr>
        <p:spPr>
          <a:xfrm>
            <a:off x="8798696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423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766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766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224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1 -1.11111E-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Execution of the algorithm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5"/>
              <a:endCxn id="6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9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9" idx="5"/>
              <a:endCxn id="17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16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5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0"/>
              <a:endCxn id="29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5"/>
              <a:endCxn id="14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5" idx="3"/>
              <a:endCxn id="24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3"/>
              <a:endCxn id="26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7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5"/>
              <a:endCxn id="28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9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06963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19034"/>
              </p:ext>
            </p:extLst>
          </p:nvPr>
        </p:nvGraphicFramePr>
        <p:xfrm>
          <a:off x="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94118"/>
              </p:ext>
            </p:extLst>
          </p:nvPr>
        </p:nvGraphicFramePr>
        <p:xfrm>
          <a:off x="0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897123"/>
              </p:ext>
            </p:extLst>
          </p:nvPr>
        </p:nvGraphicFramePr>
        <p:xfrm>
          <a:off x="0" y="2438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52911"/>
              </p:ext>
            </p:extLst>
          </p:nvPr>
        </p:nvGraphicFramePr>
        <p:xfrm>
          <a:off x="0" y="1447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58882"/>
              </p:ext>
            </p:extLst>
          </p:nvPr>
        </p:nvGraphicFramePr>
        <p:xfrm>
          <a:off x="807720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1143000" y="1714500"/>
            <a:ext cx="346523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142991" y="2590800"/>
            <a:ext cx="563881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143000" y="3532140"/>
            <a:ext cx="4648208" cy="492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8121837" y="4785360"/>
            <a:ext cx="945963" cy="1082040"/>
            <a:chOff x="8153408" y="2994660"/>
            <a:chExt cx="945963" cy="1082040"/>
          </a:xfrm>
        </p:grpSpPr>
        <p:sp>
          <p:nvSpPr>
            <p:cNvPr id="70" name="Right Brace 69"/>
            <p:cNvSpPr/>
            <p:nvPr/>
          </p:nvSpPr>
          <p:spPr>
            <a:xfrm rot="5400000" flipH="1">
              <a:off x="8489230" y="34665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70" idx="1"/>
              <a:endCxn id="76" idx="2"/>
            </p:cNvCxnSpPr>
            <p:nvPr/>
          </p:nvCxnSpPr>
          <p:spPr>
            <a:xfrm flipH="1" flipV="1">
              <a:off x="8626389" y="2994660"/>
              <a:ext cx="1" cy="807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529584" y="35814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84" y="3581400"/>
                  <a:ext cx="538224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452" r="-15909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0" y="3375118"/>
            <a:ext cx="1035245" cy="358682"/>
            <a:chOff x="2622355" y="4899118"/>
            <a:chExt cx="1035245" cy="358682"/>
          </a:xfrm>
        </p:grpSpPr>
        <p:sp>
          <p:nvSpPr>
            <p:cNvPr id="98" name="Rectangle 9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98" idx="0"/>
              <a:endCxn id="9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0" y="2460718"/>
            <a:ext cx="1035245" cy="358682"/>
            <a:chOff x="2622355" y="4899118"/>
            <a:chExt cx="1035245" cy="358682"/>
          </a:xfrm>
        </p:grpSpPr>
        <p:sp>
          <p:nvSpPr>
            <p:cNvPr id="59" name="Rectangle 58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9" idx="0"/>
              <a:endCxn id="59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807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0" y="4441918"/>
            <a:ext cx="1035245" cy="358682"/>
            <a:chOff x="2622355" y="4899118"/>
            <a:chExt cx="1035245" cy="358682"/>
          </a:xfrm>
        </p:grpSpPr>
        <p:sp>
          <p:nvSpPr>
            <p:cNvPr id="69" name="Rectangle 68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9" idx="0"/>
              <a:endCxn id="69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8077200" y="4419600"/>
            <a:ext cx="1035245" cy="358682"/>
            <a:chOff x="2622355" y="4899118"/>
            <a:chExt cx="1035245" cy="358682"/>
          </a:xfrm>
        </p:grpSpPr>
        <p:sp>
          <p:nvSpPr>
            <p:cNvPr id="78" name="Rectangle 7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781800" y="3352800"/>
            <a:ext cx="1035245" cy="358682"/>
            <a:chOff x="2622355" y="4899118"/>
            <a:chExt cx="1035245" cy="358682"/>
          </a:xfrm>
        </p:grpSpPr>
        <p:sp>
          <p:nvSpPr>
            <p:cNvPr id="83" name="Rectangle 82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>
              <a:stCxn id="83" idx="0"/>
              <a:endCxn id="83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7880155" y="2384518"/>
            <a:ext cx="1035245" cy="358682"/>
            <a:chOff x="2622355" y="4899118"/>
            <a:chExt cx="1035245" cy="358682"/>
          </a:xfrm>
        </p:grpSpPr>
        <p:sp>
          <p:nvSpPr>
            <p:cNvPr id="88" name="Rectangle 87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0"/>
              <a:endCxn id="88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0" y="1447800"/>
            <a:ext cx="1035245" cy="358682"/>
            <a:chOff x="2622355" y="4899118"/>
            <a:chExt cx="1035245" cy="358682"/>
          </a:xfrm>
        </p:grpSpPr>
        <p:sp>
          <p:nvSpPr>
            <p:cNvPr id="96" name="Rectangle 95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>
              <a:stCxn id="96" idx="0"/>
              <a:endCxn id="96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/>
          <p:cNvCxnSpPr>
            <a:endCxn id="9" idx="2"/>
          </p:cNvCxnSpPr>
          <p:nvPr/>
        </p:nvCxnSpPr>
        <p:spPr>
          <a:xfrm flipV="1">
            <a:off x="1142992" y="4572000"/>
            <a:ext cx="6248416" cy="76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798696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8423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66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766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719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1 -1.11111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The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scan Algorithm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RAM</a:t>
                </a:r>
                <a:r>
                  <a:rPr lang="en-US" sz="2000" dirty="0"/>
                  <a:t> size =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𝛀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algorithm will 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  <m:r>
                          <a:rPr lang="en-US" sz="2000" b="1" i="0" smtClean="0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+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buffers each of size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𝚯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	One buffer for </a:t>
                </a:r>
                <a:r>
                  <a:rPr lang="en-US" sz="2000" b="1" dirty="0"/>
                  <a:t>each level</a:t>
                </a:r>
                <a:r>
                  <a:rPr lang="en-US" sz="2000" dirty="0"/>
                  <a:t> of the binary tree.</a:t>
                </a:r>
              </a:p>
              <a:p>
                <a:pPr marL="0" indent="0">
                  <a:buNone/>
                </a:pPr>
                <a:r>
                  <a:rPr lang="en-US" sz="2000" dirty="0"/>
                  <a:t>	One extra buffer.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 First scan </a:t>
                </a:r>
                <a:r>
                  <a:rPr lang="en-US" sz="2000" dirty="0"/>
                  <a:t>:  It reports an element with rank in range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±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first scan is the </a:t>
                </a:r>
                <a:r>
                  <a:rPr lang="en-US" sz="2000" u="sng" dirty="0"/>
                  <a:t>main part </a:t>
                </a:r>
                <a:r>
                  <a:rPr lang="en-US" sz="2000" dirty="0"/>
                  <a:t>of the algorithm. </a:t>
                </a:r>
              </a:p>
              <a:p>
                <a:pPr marL="0" indent="0">
                  <a:buNone/>
                </a:pPr>
                <a:r>
                  <a:rPr lang="en-US" sz="2000" dirty="0"/>
                  <a:t>Its execution is captured as a full binary tree 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/>
                  <a:t> leaves shown in previous slide.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 Second scan </a:t>
                </a:r>
                <a:r>
                  <a:rPr lang="en-US" sz="2000" dirty="0"/>
                  <a:t>:  It reports the exact median.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3"/>
                <a:stretch>
                  <a:fillRect l="-765" t="-539" r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Analysis of </a:t>
            </a:r>
            <a:r>
              <a:rPr lang="en-US" sz="3200" dirty="0">
                <a:solidFill>
                  <a:srgbClr val="0070C0"/>
                </a:solidFill>
              </a:rPr>
              <a:t>first</a:t>
            </a:r>
            <a:r>
              <a:rPr lang="en-US" sz="3200" dirty="0"/>
              <a:t> scan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Computing </a:t>
                </a:r>
                <a:r>
                  <a:rPr lang="en-US" sz="3600" b="1" dirty="0">
                    <a:solidFill>
                      <a:srgbClr val="006C31"/>
                    </a:solidFill>
                  </a:rPr>
                  <a:t>median</a:t>
                </a:r>
                <a:r>
                  <a:rPr lang="en-US" sz="3600" b="1" dirty="0"/>
                  <a:t> of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/>
                  <a:t> elements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247120"/>
              </p:ext>
            </p:extLst>
          </p:nvPr>
        </p:nvGraphicFramePr>
        <p:xfrm>
          <a:off x="2819400" y="2057401"/>
          <a:ext cx="3733800" cy="350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71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scans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57800" y="3146754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46754"/>
                <a:ext cx="6303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738" t="-8197" r="-17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61988" y="3657600"/>
                <a:ext cx="538224" cy="652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88" y="3657600"/>
                <a:ext cx="538224" cy="652230"/>
              </a:xfrm>
              <a:prstGeom prst="rect">
                <a:avLst/>
              </a:prstGeom>
              <a:blipFill rotWithShape="1">
                <a:blip r:embed="rId4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29200" y="4426202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fName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26202"/>
                <a:ext cx="100380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848" t="-8197" r="-103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5776" y="50408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76" y="5040868"/>
                <a:ext cx="37542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352800" y="3837620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54256" y="442116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2800" y="504086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9423" y="5941233"/>
            <a:ext cx="248997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Assumptions: </a:t>
            </a:r>
          </a:p>
          <a:p>
            <a:pPr algn="ctr"/>
            <a:r>
              <a:rPr lang="en-US" sz="1600" dirty="0"/>
              <a:t>(for ease of understanding)</a:t>
            </a:r>
            <a:r>
              <a:rPr lang="en-US" sz="16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7206" y="5943600"/>
                <a:ext cx="1194494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06" y="5943600"/>
                <a:ext cx="1194494" cy="379784"/>
              </a:xfrm>
              <a:prstGeom prst="rect">
                <a:avLst/>
              </a:prstGeom>
              <a:blipFill rotWithShape="1">
                <a:blip r:embed="rId7"/>
                <a:stretch>
                  <a:fillRect l="-3061" t="-4839" r="-8163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553200" y="5040868"/>
            <a:ext cx="95641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94377" y="5943600"/>
                <a:ext cx="126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377" y="5943600"/>
                <a:ext cx="126342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46" t="-8197" r="-76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44574" y="1530602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530602"/>
                <a:ext cx="1918026" cy="374398"/>
              </a:xfrm>
              <a:prstGeom prst="rect">
                <a:avLst/>
              </a:prstGeom>
              <a:blipFill rotWithShape="1">
                <a:blip r:embed="rId9"/>
                <a:stretch>
                  <a:fillRect l="-2857" t="-6452" r="-444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819400" y="6260068"/>
            <a:ext cx="278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All elements are </a:t>
            </a:r>
            <a:r>
              <a:rPr lang="en-US" i="1" dirty="0"/>
              <a:t>distinct</a:t>
            </a:r>
            <a:r>
              <a:rPr lang="en-US" dirty="0"/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2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  <a:sym typeface="Wingdings" pitchFamily="2" charset="2"/>
              </a:rPr>
              <a:t>Main-Lemma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The median of the root is away from the median of the set by at most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1800" y="3124200"/>
            <a:ext cx="3581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3124200"/>
            <a:ext cx="2514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Proof of </a:t>
            </a:r>
            <a:r>
              <a:rPr lang="en-US" sz="3200" dirty="0">
                <a:solidFill>
                  <a:srgbClr val="C00000"/>
                </a:solidFill>
                <a:sym typeface="Wingdings" pitchFamily="2" charset="2"/>
              </a:rPr>
              <a:t>Main-Lemma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8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Some basic </a:t>
            </a:r>
            <a:r>
              <a:rPr lang="en-US" sz="3600" b="1" dirty="0">
                <a:solidFill>
                  <a:srgbClr val="7030A0"/>
                </a:solidFill>
              </a:rPr>
              <a:t>terminologies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element reach level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level of root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assign </a:t>
                </a:r>
                <a:r>
                  <a:rPr lang="en-US" sz="2000" b="1" u="sng" dirty="0"/>
                  <a:t>weight</a:t>
                </a:r>
                <a:r>
                  <a:rPr lang="en-US" sz="2000" dirty="0"/>
                  <a:t> to every number at various levels.</a:t>
                </a:r>
              </a:p>
              <a:p>
                <a:pPr marL="0" indent="0">
                  <a:buNone/>
                </a:pPr>
                <a:r>
                  <a:rPr lang="en-US" sz="2000" dirty="0"/>
                  <a:t>(Note: a number may have different weights on different levels)</a:t>
                </a:r>
              </a:p>
              <a:p>
                <a:pPr marL="0" indent="0">
                  <a:buNone/>
                </a:pPr>
                <a:r>
                  <a:rPr lang="en-US" sz="2000" dirty="0"/>
                  <a:t>Weight of a number at level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Sum of weights of all numbers at level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number present at level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has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weight of a number at root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Sum of weights of all elements at root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Sum of weights of elements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root level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Sum of weights of elements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at children of root is </a:t>
                </a:r>
                <a:r>
                  <a:rPr lang="en-US" sz="2000" b="1" dirty="0"/>
                  <a:t>at least</a:t>
                </a:r>
                <a:r>
                  <a:rPr lang="en-US" sz="2000" dirty="0"/>
                  <a:t>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Sum of weights of elements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at children of root is </a:t>
                </a:r>
                <a:r>
                  <a:rPr lang="en-US" sz="2000" b="1" dirty="0"/>
                  <a:t>at most</a:t>
                </a:r>
                <a:r>
                  <a:rPr lang="en-US" sz="2000" dirty="0"/>
                  <a:t>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Elbow Connector 86"/>
          <p:cNvCxnSpPr/>
          <p:nvPr/>
        </p:nvCxnSpPr>
        <p:spPr>
          <a:xfrm rot="5400000" flipH="1" flipV="1">
            <a:off x="2750584" y="1885951"/>
            <a:ext cx="2766537" cy="2324100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Analyzing root</a:t>
            </a:r>
            <a:br>
              <a:rPr lang="en-US" sz="3600" b="1" dirty="0"/>
            </a:br>
            <a:br>
              <a:rPr lang="en-US" sz="3600" b="1" dirty="0"/>
            </a:b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67200"/>
              </p:ext>
            </p:extLst>
          </p:nvPr>
        </p:nvGraphicFramePr>
        <p:xfrm>
          <a:off x="3200400" y="1295400"/>
          <a:ext cx="3048000" cy="3657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39109"/>
              </p:ext>
            </p:extLst>
          </p:nvPr>
        </p:nvGraphicFramePr>
        <p:xfrm>
          <a:off x="914400" y="4053840"/>
          <a:ext cx="3048000" cy="3657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5638800" y="365176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2" idx="5"/>
            <a:endCxn id="8" idx="0"/>
          </p:cNvCxnSpPr>
          <p:nvPr/>
        </p:nvCxnSpPr>
        <p:spPr>
          <a:xfrm>
            <a:off x="4908363" y="2012763"/>
            <a:ext cx="882837" cy="1639003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0"/>
            <a:endCxn id="12" idx="3"/>
          </p:cNvCxnSpPr>
          <p:nvPr/>
        </p:nvCxnSpPr>
        <p:spPr>
          <a:xfrm flipV="1">
            <a:off x="3657600" y="2012763"/>
            <a:ext cx="1035237" cy="1677103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05200" y="3689866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482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86343" y="990600"/>
            <a:ext cx="3017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1      2      3      4      5      6      7      8</a:t>
            </a:r>
          </a:p>
        </p:txBody>
      </p:sp>
      <p:cxnSp>
        <p:nvCxnSpPr>
          <p:cNvPr id="25" name="Straight Arrow Connector 24"/>
          <p:cNvCxnSpPr>
            <a:endCxn id="19" idx="0"/>
          </p:cNvCxnSpPr>
          <p:nvPr/>
        </p:nvCxnSpPr>
        <p:spPr>
          <a:xfrm>
            <a:off x="3262543" y="990600"/>
            <a:ext cx="14323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114800" y="697468"/>
                <a:ext cx="378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697468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10200" y="5257800"/>
                <a:ext cx="730585" cy="3743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57800"/>
                <a:ext cx="730585" cy="374398"/>
              </a:xfrm>
              <a:prstGeom prst="rect">
                <a:avLst/>
              </a:prstGeom>
              <a:blipFill rotWithShape="1">
                <a:blip r:embed="rId4"/>
                <a:stretch>
                  <a:fillRect t="-6557" r="-1428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13410" y="5486400"/>
                <a:ext cx="963790" cy="5211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. 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10" y="5486400"/>
                <a:ext cx="963790" cy="521105"/>
              </a:xfrm>
              <a:prstGeom prst="rect">
                <a:avLst/>
              </a:prstGeom>
              <a:blipFill rotWithShape="1">
                <a:blip r:embed="rId5"/>
                <a:stretch>
                  <a:fillRect r="-10127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582386" y="545068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86" y="545068"/>
                <a:ext cx="37061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276600" y="1295400"/>
            <a:ext cx="1371600" cy="304800"/>
            <a:chOff x="3276600" y="1295400"/>
            <a:chExt cx="1371600" cy="304800"/>
          </a:xfrm>
        </p:grpSpPr>
        <p:sp>
          <p:nvSpPr>
            <p:cNvPr id="30" name="Oval 29"/>
            <p:cNvSpPr/>
            <p:nvPr/>
          </p:nvSpPr>
          <p:spPr>
            <a:xfrm>
              <a:off x="3276600" y="1295400"/>
              <a:ext cx="228600" cy="304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657600" y="1295400"/>
              <a:ext cx="228600" cy="3048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38600" y="1295400"/>
              <a:ext cx="228600" cy="3048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1295400"/>
              <a:ext cx="228600" cy="304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71600" y="4075147"/>
            <a:ext cx="990600" cy="312891"/>
            <a:chOff x="3276600" y="1331947"/>
            <a:chExt cx="990600" cy="312891"/>
          </a:xfrm>
        </p:grpSpPr>
        <p:sp>
          <p:nvSpPr>
            <p:cNvPr id="37" name="Oval 36"/>
            <p:cNvSpPr/>
            <p:nvPr/>
          </p:nvSpPr>
          <p:spPr>
            <a:xfrm>
              <a:off x="3276600" y="1340038"/>
              <a:ext cx="228600" cy="304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038600" y="1331947"/>
              <a:ext cx="228600" cy="304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Oval 55"/>
          <p:cNvSpPr/>
          <p:nvPr/>
        </p:nvSpPr>
        <p:spPr>
          <a:xfrm>
            <a:off x="2590800" y="4114800"/>
            <a:ext cx="152400" cy="2601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Elbow Connector 56"/>
          <p:cNvCxnSpPr/>
          <p:nvPr/>
        </p:nvCxnSpPr>
        <p:spPr>
          <a:xfrm rot="16200000" flipV="1">
            <a:off x="3751640" y="1776165"/>
            <a:ext cx="2407343" cy="2281376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4142038" y="1714999"/>
            <a:ext cx="2753563" cy="2655638"/>
          </a:xfrm>
          <a:prstGeom prst="bentConnector3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13639"/>
              </p:ext>
            </p:extLst>
          </p:nvPr>
        </p:nvGraphicFramePr>
        <p:xfrm>
          <a:off x="5486400" y="4038600"/>
          <a:ext cx="3048000" cy="36576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5981699" y="4075887"/>
            <a:ext cx="990600" cy="304800"/>
            <a:chOff x="3276600" y="1295400"/>
            <a:chExt cx="990600" cy="304800"/>
          </a:xfrm>
        </p:grpSpPr>
        <p:sp>
          <p:nvSpPr>
            <p:cNvPr id="45" name="Oval 44"/>
            <p:cNvSpPr/>
            <p:nvPr/>
          </p:nvSpPr>
          <p:spPr>
            <a:xfrm>
              <a:off x="3276600" y="1295400"/>
              <a:ext cx="228600" cy="3048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038600" y="1295400"/>
              <a:ext cx="228600" cy="3048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ight Brace 83"/>
          <p:cNvSpPr/>
          <p:nvPr/>
        </p:nvSpPr>
        <p:spPr>
          <a:xfrm rot="5400000">
            <a:off x="1452765" y="3869565"/>
            <a:ext cx="487677" cy="1564411"/>
          </a:xfrm>
          <a:prstGeom prst="rightBrace">
            <a:avLst>
              <a:gd name="adj1" fmla="val 8333"/>
              <a:gd name="adj2" fmla="val 493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Brace 85"/>
          <p:cNvSpPr/>
          <p:nvPr/>
        </p:nvSpPr>
        <p:spPr>
          <a:xfrm rot="5400000">
            <a:off x="5997178" y="3920490"/>
            <a:ext cx="464341" cy="1485900"/>
          </a:xfrm>
          <a:prstGeom prst="rightBrace">
            <a:avLst>
              <a:gd name="adj1" fmla="val 8333"/>
              <a:gd name="adj2" fmla="val 493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Line Callout 1 91"/>
              <p:cNvSpPr/>
              <p:nvPr/>
            </p:nvSpPr>
            <p:spPr>
              <a:xfrm>
                <a:off x="0" y="1905000"/>
                <a:ext cx="1676400" cy="612648"/>
              </a:xfrm>
              <a:prstGeom prst="borderCallout1">
                <a:avLst>
                  <a:gd name="adj1" fmla="val 45403"/>
                  <a:gd name="adj2" fmla="val 101191"/>
                  <a:gd name="adj3" fmla="val 347025"/>
                  <a:gd name="adj4" fmla="val 18116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this element be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2" name="Line Callout 1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1676400" cy="612648"/>
              </a:xfrm>
              <a:prstGeom prst="borderCallout1">
                <a:avLst>
                  <a:gd name="adj1" fmla="val 45403"/>
                  <a:gd name="adj2" fmla="val 101191"/>
                  <a:gd name="adj3" fmla="val 347025"/>
                  <a:gd name="adj4" fmla="val 181169"/>
                </a:avLst>
              </a:prstGeom>
              <a:blipFill rotWithShape="1">
                <a:blip r:embed="rId7"/>
                <a:stretch>
                  <a:fillRect l="-996" t="-17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994899" y="2152529"/>
            <a:ext cx="967819" cy="3444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never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Line Callout 1 93"/>
              <p:cNvSpPr/>
              <p:nvPr/>
            </p:nvSpPr>
            <p:spPr>
              <a:xfrm>
                <a:off x="-152400" y="1905000"/>
                <a:ext cx="1828800" cy="612648"/>
              </a:xfrm>
              <a:prstGeom prst="borderCallout1">
                <a:avLst>
                  <a:gd name="adj1" fmla="val 45403"/>
                  <a:gd name="adj2" fmla="val 101191"/>
                  <a:gd name="adj3" fmla="val 347805"/>
                  <a:gd name="adj4" fmla="val 15294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this element be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94" name="Line Callout 1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905000"/>
                <a:ext cx="1828800" cy="612648"/>
              </a:xfrm>
              <a:prstGeom prst="borderCallout1">
                <a:avLst>
                  <a:gd name="adj1" fmla="val 45403"/>
                  <a:gd name="adj2" fmla="val 101191"/>
                  <a:gd name="adj3" fmla="val 347805"/>
                  <a:gd name="adj4" fmla="val 152944"/>
                </a:avLst>
              </a:prstGeom>
              <a:blipFill rotWithShape="1">
                <a:blip r:embed="rId8"/>
                <a:stretch>
                  <a:fillRect l="-216" t="-170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ounded Rectangle 94"/>
          <p:cNvSpPr/>
          <p:nvPr/>
        </p:nvSpPr>
        <p:spPr>
          <a:xfrm>
            <a:off x="1828800" y="2093976"/>
            <a:ext cx="914400" cy="4968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Can be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7156023" y="5955895"/>
                <a:ext cx="1402307" cy="5211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23" y="5955895"/>
                <a:ext cx="1402307" cy="521105"/>
              </a:xfrm>
              <a:prstGeom prst="rect">
                <a:avLst/>
              </a:prstGeom>
              <a:blipFill rotWithShape="1">
                <a:blip r:embed="rId10"/>
                <a:stretch>
                  <a:fillRect r="-6522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7086600" y="5569202"/>
                <a:ext cx="730585" cy="3743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569202"/>
                <a:ext cx="730585" cy="374398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428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4731428" y="838200"/>
            <a:ext cx="1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086600" y="4083238"/>
            <a:ext cx="152400" cy="26016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81600" y="1295400"/>
            <a:ext cx="228600" cy="304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51892" y="4060919"/>
            <a:ext cx="228600" cy="304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/>
          <p:nvPr/>
        </p:nvCxnSpPr>
        <p:spPr>
          <a:xfrm rot="16200000" flipV="1">
            <a:off x="4905897" y="1723517"/>
            <a:ext cx="2666989" cy="2572778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Line Callout 1 65"/>
              <p:cNvSpPr/>
              <p:nvPr/>
            </p:nvSpPr>
            <p:spPr>
              <a:xfrm>
                <a:off x="6400800" y="2206752"/>
                <a:ext cx="1752600" cy="612648"/>
              </a:xfrm>
              <a:prstGeom prst="borderCallout1">
                <a:avLst>
                  <a:gd name="adj1" fmla="val 92829"/>
                  <a:gd name="adj2" fmla="val 45929"/>
                  <a:gd name="adj3" fmla="val 300379"/>
                  <a:gd name="adj4" fmla="val 45347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this element be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6" name="Line Callout 1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206752"/>
                <a:ext cx="1752600" cy="612648"/>
              </a:xfrm>
              <a:prstGeom prst="borderCallout1">
                <a:avLst>
                  <a:gd name="adj1" fmla="val 92829"/>
                  <a:gd name="adj2" fmla="val 45929"/>
                  <a:gd name="adj3" fmla="val 300379"/>
                  <a:gd name="adj4" fmla="val 45347"/>
                </a:avLst>
              </a:prstGeom>
              <a:blipFill rotWithShape="1">
                <a:blip r:embed="rId12"/>
                <a:stretch>
                  <a:fillRect l="-2055" t="-1634" r="-445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ounded Rectangle 66"/>
          <p:cNvSpPr/>
          <p:nvPr/>
        </p:nvSpPr>
        <p:spPr>
          <a:xfrm>
            <a:off x="8101130" y="2322576"/>
            <a:ext cx="914400" cy="4968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Can be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800600" y="1295400"/>
            <a:ext cx="228600" cy="3048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Line Callout 1 68"/>
              <p:cNvSpPr/>
              <p:nvPr/>
            </p:nvSpPr>
            <p:spPr>
              <a:xfrm>
                <a:off x="6255428" y="2133600"/>
                <a:ext cx="1814743" cy="612648"/>
              </a:xfrm>
              <a:prstGeom prst="borderCallout1">
                <a:avLst>
                  <a:gd name="adj1" fmla="val 99803"/>
                  <a:gd name="adj2" fmla="val 75824"/>
                  <a:gd name="adj3" fmla="val 312152"/>
                  <a:gd name="adj4" fmla="val 7580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this element</a:t>
                </a:r>
                <a:r>
                  <a:rPr lang="en-US" b="1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9" name="Line Callout 1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28" y="2133600"/>
                <a:ext cx="1814743" cy="612648"/>
              </a:xfrm>
              <a:prstGeom prst="borderCallout1">
                <a:avLst>
                  <a:gd name="adj1" fmla="val 99803"/>
                  <a:gd name="adj2" fmla="val 75824"/>
                  <a:gd name="adj3" fmla="val 312152"/>
                  <a:gd name="adj4" fmla="val 75805"/>
                </a:avLst>
              </a:prstGeom>
              <a:blipFill rotWithShape="1">
                <a:blip r:embed="rId13"/>
                <a:stretch>
                  <a:fillRect l="-662" t="-1572" r="-298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8077200" y="2354490"/>
            <a:ext cx="990600" cy="4968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never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18710" y="4061938"/>
            <a:ext cx="543290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534400" y="4038600"/>
            <a:ext cx="613951" cy="338554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Right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633947" y="3285914"/>
            <a:ext cx="370614" cy="772463"/>
            <a:chOff x="7249386" y="457200"/>
            <a:chExt cx="370614" cy="772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249386" y="457200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386" y="457200"/>
                  <a:ext cx="37061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>
              <a:off x="7434692" y="772463"/>
              <a:ext cx="1" cy="457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7195578" y="3259700"/>
            <a:ext cx="370614" cy="772463"/>
            <a:chOff x="7249386" y="457200"/>
            <a:chExt cx="370614" cy="772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7249386" y="457200"/>
                  <a:ext cx="370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386" y="457200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333" r="-2295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/>
            <p:nvPr/>
          </p:nvCxnSpPr>
          <p:spPr>
            <a:xfrm flipH="1">
              <a:off x="7434692" y="772463"/>
              <a:ext cx="1" cy="457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>
            <a:off x="2895600" y="4114800"/>
            <a:ext cx="228600" cy="304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Brace 81"/>
          <p:cNvSpPr/>
          <p:nvPr/>
        </p:nvSpPr>
        <p:spPr>
          <a:xfrm rot="5400000">
            <a:off x="1622987" y="3711012"/>
            <a:ext cx="487677" cy="1904853"/>
          </a:xfrm>
          <a:prstGeom prst="rightBrace">
            <a:avLst>
              <a:gd name="adj1" fmla="val 8333"/>
              <a:gd name="adj2" fmla="val 493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Brace 84"/>
          <p:cNvSpPr/>
          <p:nvPr/>
        </p:nvSpPr>
        <p:spPr>
          <a:xfrm rot="5400000">
            <a:off x="6181825" y="3721323"/>
            <a:ext cx="500781" cy="1897335"/>
          </a:xfrm>
          <a:prstGeom prst="rightBrace">
            <a:avLst>
              <a:gd name="adj1" fmla="val 8333"/>
              <a:gd name="adj2" fmla="val 493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7250322" y="6019800"/>
                <a:ext cx="1369542" cy="40581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322" y="6019800"/>
                <a:ext cx="1369542" cy="405817"/>
              </a:xfrm>
              <a:prstGeom prst="rect">
                <a:avLst/>
              </a:prstGeom>
              <a:blipFill rotWithShape="1">
                <a:blip r:embed="rId16"/>
                <a:stretch>
                  <a:fillRect t="-6061" r="-800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Elbow Connector 88"/>
          <p:cNvCxnSpPr/>
          <p:nvPr/>
        </p:nvCxnSpPr>
        <p:spPr>
          <a:xfrm rot="5400000" flipH="1" flipV="1">
            <a:off x="1275393" y="2012370"/>
            <a:ext cx="2406834" cy="1824177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5400000" flipH="1" flipV="1">
            <a:off x="2041625" y="1882687"/>
            <a:ext cx="2698551" cy="2286000"/>
          </a:xfrm>
          <a:prstGeom prst="bentConnector3">
            <a:avLst/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5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28" grpId="0"/>
      <p:bldP spid="41" grpId="0" animBg="1"/>
      <p:bldP spid="42" grpId="0" animBg="1"/>
      <p:bldP spid="42" grpId="1" animBg="1"/>
      <p:bldP spid="43" grpId="0"/>
      <p:bldP spid="56" grpId="0" animBg="1"/>
      <p:bldP spid="84" grpId="0" animBg="1"/>
      <p:bldP spid="84" grpId="1" animBg="1"/>
      <p:bldP spid="86" grpId="0" animBg="1"/>
      <p:bldP spid="86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7" grpId="0" animBg="1"/>
      <p:bldP spid="60" grpId="0" animBg="1"/>
      <p:bldP spid="53" grpId="0" animBg="1"/>
      <p:bldP spid="5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9" grpId="0" animBg="1"/>
      <p:bldP spid="69" grpId="1" animBg="1"/>
      <p:bldP spid="70" grpId="0" animBg="1"/>
      <p:bldP spid="70" grpId="1" animBg="1"/>
      <p:bldP spid="35" grpId="0" animBg="1"/>
      <p:bldP spid="71" grpId="0" animBg="1"/>
      <p:bldP spid="81" grpId="0" animBg="1"/>
      <p:bldP spid="82" grpId="0" animBg="1"/>
      <p:bldP spid="85" grpId="0" animBg="1"/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914408" y="1562100"/>
            <a:ext cx="7848600" cy="3200400"/>
            <a:chOff x="278605" y="685800"/>
            <a:chExt cx="784860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61460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54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6220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7556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5" idx="5"/>
              <a:endCxn id="6" idx="1"/>
            </p:cNvCxnSpPr>
            <p:nvPr/>
          </p:nvCxnSpPr>
          <p:spPr>
            <a:xfrm>
              <a:off x="4273115" y="945963"/>
              <a:ext cx="1917527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  <a:endCxn id="7" idx="0"/>
            </p:cNvCxnSpPr>
            <p:nvPr/>
          </p:nvCxnSpPr>
          <p:spPr>
            <a:xfrm flipH="1">
              <a:off x="5307805" y="1860363"/>
              <a:ext cx="8828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3"/>
              <a:endCxn id="8" idx="0"/>
            </p:cNvCxnSpPr>
            <p:nvPr/>
          </p:nvCxnSpPr>
          <p:spPr>
            <a:xfrm flipH="1">
              <a:off x="4774405" y="2774763"/>
              <a:ext cx="4256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4" idx="3"/>
              <a:endCxn id="9" idx="0"/>
            </p:cNvCxnSpPr>
            <p:nvPr/>
          </p:nvCxnSpPr>
          <p:spPr>
            <a:xfrm flipH="1">
              <a:off x="6908005" y="2774763"/>
              <a:ext cx="3494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2128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888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8224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55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29" idx="5"/>
              <a:endCxn id="17" idx="0"/>
            </p:cNvCxnSpPr>
            <p:nvPr/>
          </p:nvCxnSpPr>
          <p:spPr>
            <a:xfrm>
              <a:off x="3358168" y="2818697"/>
              <a:ext cx="349437" cy="724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5"/>
              <a:endCxn id="16" idx="0"/>
            </p:cNvCxnSpPr>
            <p:nvPr/>
          </p:nvCxnSpPr>
          <p:spPr>
            <a:xfrm>
              <a:off x="7472968" y="2774763"/>
              <a:ext cx="501837" cy="7685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5" idx="0"/>
            </p:cNvCxnSpPr>
            <p:nvPr/>
          </p:nvCxnSpPr>
          <p:spPr>
            <a:xfrm>
              <a:off x="5415568" y="2774763"/>
              <a:ext cx="4256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" idx="0"/>
              <a:endCxn id="29" idx="3"/>
            </p:cNvCxnSpPr>
            <p:nvPr/>
          </p:nvCxnSpPr>
          <p:spPr>
            <a:xfrm flipV="1">
              <a:off x="2640805" y="2818697"/>
              <a:ext cx="501837" cy="7627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488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5"/>
              <a:endCxn id="14" idx="0"/>
            </p:cNvCxnSpPr>
            <p:nvPr/>
          </p:nvCxnSpPr>
          <p:spPr>
            <a:xfrm>
              <a:off x="6406168" y="1860363"/>
              <a:ext cx="9590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107405" y="1600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5" idx="3"/>
              <a:endCxn id="24" idx="7"/>
            </p:cNvCxnSpPr>
            <p:nvPr/>
          </p:nvCxnSpPr>
          <p:spPr>
            <a:xfrm flipH="1">
              <a:off x="2367568" y="945963"/>
              <a:ext cx="1690021" cy="6988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88205" y="2514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86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3454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98005" y="2558534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3"/>
              <a:endCxn id="26" idx="0"/>
            </p:cNvCxnSpPr>
            <p:nvPr/>
          </p:nvCxnSpPr>
          <p:spPr>
            <a:xfrm flipH="1">
              <a:off x="1040605" y="1860363"/>
              <a:ext cx="1111437" cy="6542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6" idx="3"/>
              <a:endCxn id="27" idx="0"/>
            </p:cNvCxnSpPr>
            <p:nvPr/>
          </p:nvCxnSpPr>
          <p:spPr>
            <a:xfrm flipH="1">
              <a:off x="431005" y="2774763"/>
              <a:ext cx="5018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5"/>
              <a:endCxn id="28" idx="0"/>
            </p:cNvCxnSpPr>
            <p:nvPr/>
          </p:nvCxnSpPr>
          <p:spPr>
            <a:xfrm>
              <a:off x="1148368" y="2774763"/>
              <a:ext cx="349437" cy="8066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5"/>
              <a:endCxn id="29" idx="0"/>
            </p:cNvCxnSpPr>
            <p:nvPr/>
          </p:nvCxnSpPr>
          <p:spPr>
            <a:xfrm>
              <a:off x="2367568" y="1860363"/>
              <a:ext cx="882837" cy="6981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664573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533408" y="4724400"/>
            <a:ext cx="8534399" cy="1143000"/>
            <a:chOff x="304800" y="4724400"/>
            <a:chExt cx="8534399" cy="1143000"/>
          </a:xfrm>
        </p:grpSpPr>
        <p:sp>
          <p:nvSpPr>
            <p:cNvPr id="65" name="Right Brace 64"/>
            <p:cNvSpPr/>
            <p:nvPr/>
          </p:nvSpPr>
          <p:spPr>
            <a:xfrm rot="5400000" flipH="1">
              <a:off x="662940" y="5200105"/>
              <a:ext cx="274319" cy="9905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1"/>
            </p:cNvCxnSpPr>
            <p:nvPr/>
          </p:nvCxnSpPr>
          <p:spPr>
            <a:xfrm flipV="1">
              <a:off x="800099" y="4762500"/>
              <a:ext cx="38101" cy="7957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Brace 71"/>
            <p:cNvSpPr/>
            <p:nvPr/>
          </p:nvSpPr>
          <p:spPr>
            <a:xfrm rot="5400000" flipH="1">
              <a:off x="1752059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endCxn id="28" idx="4"/>
            </p:cNvCxnSpPr>
            <p:nvPr/>
          </p:nvCxnSpPr>
          <p:spPr>
            <a:xfrm flipV="1">
              <a:off x="1905000" y="4762500"/>
              <a:ext cx="0" cy="830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ight Brace 77"/>
            <p:cNvSpPr/>
            <p:nvPr/>
          </p:nvSpPr>
          <p:spPr>
            <a:xfrm rot="5400000" flipH="1">
              <a:off x="2850422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2987581" y="4762500"/>
              <a:ext cx="15782" cy="830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Brace 79"/>
            <p:cNvSpPr/>
            <p:nvPr/>
          </p:nvSpPr>
          <p:spPr>
            <a:xfrm rot="5400000" flipH="1">
              <a:off x="39618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17" idx="4"/>
            </p:cNvCxnSpPr>
            <p:nvPr/>
          </p:nvCxnSpPr>
          <p:spPr>
            <a:xfrm flipV="1">
              <a:off x="4114800" y="4724400"/>
              <a:ext cx="0" cy="833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ight Brace 81"/>
            <p:cNvSpPr/>
            <p:nvPr/>
          </p:nvSpPr>
          <p:spPr>
            <a:xfrm rot="5400000" flipH="1">
              <a:off x="50286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endCxn id="8" idx="4"/>
            </p:cNvCxnSpPr>
            <p:nvPr/>
          </p:nvCxnSpPr>
          <p:spPr>
            <a:xfrm flipV="1">
              <a:off x="5181600" y="4724400"/>
              <a:ext cx="0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/>
            <p:cNvSpPr/>
            <p:nvPr/>
          </p:nvSpPr>
          <p:spPr>
            <a:xfrm rot="5400000" flipH="1">
              <a:off x="60954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6232617" y="4762500"/>
              <a:ext cx="15782" cy="830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ight Brace 85"/>
            <p:cNvSpPr/>
            <p:nvPr/>
          </p:nvSpPr>
          <p:spPr>
            <a:xfrm rot="5400000" flipH="1">
              <a:off x="71622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9" idx="4"/>
            </p:cNvCxnSpPr>
            <p:nvPr/>
          </p:nvCxnSpPr>
          <p:spPr>
            <a:xfrm flipV="1">
              <a:off x="7315200" y="4724400"/>
              <a:ext cx="0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ight Brace 87"/>
            <p:cNvSpPr/>
            <p:nvPr/>
          </p:nvSpPr>
          <p:spPr>
            <a:xfrm rot="5400000" flipH="1">
              <a:off x="82290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1"/>
              <a:endCxn id="16" idx="4"/>
            </p:cNvCxnSpPr>
            <p:nvPr/>
          </p:nvCxnSpPr>
          <p:spPr>
            <a:xfrm flipV="1">
              <a:off x="8366218" y="4724400"/>
              <a:ext cx="15782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914408" y="5334000"/>
            <a:ext cx="8153400" cy="381000"/>
            <a:chOff x="685800" y="5334000"/>
            <a:chExt cx="81534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452" r="-15909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8239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976" y="5334000"/>
                  <a:ext cx="538224" cy="3743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95600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334000"/>
                  <a:ext cx="538224" cy="374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957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2341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41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3009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76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49514"/>
              </p:ext>
            </p:extLst>
          </p:nvPr>
        </p:nvGraphicFramePr>
        <p:xfrm>
          <a:off x="0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92787"/>
              </p:ext>
            </p:extLst>
          </p:nvPr>
        </p:nvGraphicFramePr>
        <p:xfrm>
          <a:off x="0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81152"/>
              </p:ext>
            </p:extLst>
          </p:nvPr>
        </p:nvGraphicFramePr>
        <p:xfrm>
          <a:off x="0" y="24384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51263"/>
              </p:ext>
            </p:extLst>
          </p:nvPr>
        </p:nvGraphicFramePr>
        <p:xfrm>
          <a:off x="0" y="1447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30845"/>
              </p:ext>
            </p:extLst>
          </p:nvPr>
        </p:nvGraphicFramePr>
        <p:xfrm>
          <a:off x="488764" y="4892040"/>
          <a:ext cx="103523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Connector 47"/>
          <p:cNvCxnSpPr/>
          <p:nvPr/>
        </p:nvCxnSpPr>
        <p:spPr>
          <a:xfrm>
            <a:off x="1143000" y="1714500"/>
            <a:ext cx="74676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142991" y="2590800"/>
            <a:ext cx="745183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143000" y="3543300"/>
            <a:ext cx="7620008" cy="38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066800" y="4610100"/>
            <a:ext cx="7620008" cy="381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798696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8423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766114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766114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4267200" y="1905000"/>
            <a:ext cx="1187089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>
            <a:off x="4267200" y="2857500"/>
            <a:ext cx="1187089" cy="64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04842" y="1841095"/>
                <a:ext cx="600742" cy="3743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42" y="1841095"/>
                <a:ext cx="600742" cy="374398"/>
              </a:xfrm>
              <a:prstGeom prst="rect">
                <a:avLst/>
              </a:prstGeom>
              <a:blipFill rotWithShape="1">
                <a:blip r:embed="rId6"/>
                <a:stretch>
                  <a:fillRect l="-6931" t="-4762" r="-15842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715000" y="2895600"/>
                <a:ext cx="600742" cy="3743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895600"/>
                <a:ext cx="600742" cy="374398"/>
              </a:xfrm>
              <a:prstGeom prst="rect">
                <a:avLst/>
              </a:prstGeom>
              <a:blipFill rotWithShape="1">
                <a:blip r:embed="rId7"/>
                <a:stretch>
                  <a:fillRect l="-8000" t="-4762" r="-16000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4724400" y="3657600"/>
            <a:ext cx="170298" cy="762000"/>
            <a:chOff x="6696651" y="990600"/>
            <a:chExt cx="170298" cy="762000"/>
          </a:xfrm>
        </p:grpSpPr>
        <p:sp>
          <p:nvSpPr>
            <p:cNvPr id="39" name="Oval 38"/>
            <p:cNvSpPr/>
            <p:nvPr/>
          </p:nvSpPr>
          <p:spPr>
            <a:xfrm>
              <a:off x="6696651" y="990600"/>
              <a:ext cx="161349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696651" y="1295400"/>
              <a:ext cx="161349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6705600" y="1600200"/>
              <a:ext cx="161349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39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77" grpId="0" animBg="1"/>
      <p:bldP spid="38" grpId="0" animBg="1"/>
      <p:bldP spid="9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Analysis</a:t>
            </a:r>
            <a:br>
              <a:rPr lang="en-US" sz="4000" b="1" dirty="0">
                <a:solidFill>
                  <a:srgbClr val="7030A0"/>
                </a:solidFill>
              </a:rPr>
            </a:b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6868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be an element with rank at the root 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Sum of weight of 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root level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every fall of one level,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increase</a:t>
                </a:r>
                <a:r>
                  <a:rPr lang="en-US" sz="2000" dirty="0"/>
                  <a:t> in the weight of elements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From root to leaf level,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levels.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Sum of weights of elements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leaf level is at most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But weight of each element at leaf level is 1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Number of elements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leaf level are at most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Rank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leaf level </a:t>
                </a:r>
                <a:r>
                  <a:rPr lang="en-US" sz="2000" b="1" dirty="0"/>
                  <a:t>at least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 and </a:t>
                </a:r>
                <a:r>
                  <a:rPr lang="en-US" sz="2000" b="1" dirty="0"/>
                  <a:t>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The median of the root is away from the median of the set by at most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This completes the analysis 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686800" cy="4983163"/>
              </a:xfrm>
              <a:blipFill rotWithShape="1">
                <a:blip r:embed="rId2"/>
                <a:stretch>
                  <a:fillRect l="-702" t="-612" b="-2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3200" y="3157770"/>
                <a:ext cx="1879232" cy="6522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>
                          <a:latin typeface="Cambria Math"/>
                        </a:rPr>
                        <m:t>𝐥𝐨𝐠</m:t>
                      </m:r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57770"/>
                <a:ext cx="1879232" cy="652230"/>
              </a:xfrm>
              <a:prstGeom prst="rect">
                <a:avLst/>
              </a:prstGeom>
              <a:blipFill rotWithShape="1">
                <a:blip r:embed="rId3"/>
                <a:stretch>
                  <a:fillRect r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2 pass algorithm to find a median of a set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elements if the RAM size is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Lower bound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No 2 pass algorithm is possible that uses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dirty="0"/>
                  <a:t>  RAM.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for winter vacation: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generalize the algorithm to compute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passes if the RAM size is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B84EA-0843-DF1F-4521-60743F1BF0DD}"/>
              </a:ext>
            </a:extLst>
          </p:cNvPr>
          <p:cNvSpPr txBox="1"/>
          <p:nvPr/>
        </p:nvSpPr>
        <p:spPr>
          <a:xfrm>
            <a:off x="3276600" y="6019800"/>
            <a:ext cx="2723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End of Course! </a:t>
            </a:r>
          </a:p>
        </p:txBody>
      </p:sp>
    </p:spTree>
    <p:extLst>
      <p:ext uri="{BB962C8B-B14F-4D97-AF65-F5344CB8AC3E}">
        <p14:creationId xmlns:p14="http://schemas.microsoft.com/office/powerpoint/2010/main" val="28225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/>
              <a:lstStyle/>
              <a:p>
                <a:pPr algn="ctr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/>
                  <a:t>SCANs </a:t>
                </a:r>
                <a:r>
                  <a:rPr lang="en-US" sz="3200" dirty="0">
                    <a:solidFill>
                      <a:srgbClr val="7030A0"/>
                    </a:solidFill>
                  </a:rPr>
                  <a:t>Algorithm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If we could find an element with rank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∈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±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br>
                  <a:rPr lang="en-US" sz="3200" b="1" dirty="0"/>
                </a:b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519" t="-21809" r="-1630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Keep largest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numbers less than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𝒙</m:t>
                    </m:r>
                  </m:oMath>
                </a14:m>
                <a:endParaRPr lang="en-US" sz="2000" b="1" dirty="0">
                  <a:solidFill>
                    <a:schemeClr val="bg2"/>
                  </a:solidFill>
                </a:endParaRPr>
              </a:p>
              <a:p>
                <a:r>
                  <a:rPr lang="en-US" sz="2000" dirty="0"/>
                  <a:t>Keep smallest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numbers 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</m:oMath>
                </a14:m>
                <a:endParaRPr lang="en-US" sz="2000" b="1" dirty="0">
                  <a:solidFill>
                    <a:schemeClr val="bg2"/>
                  </a:solidFill>
                </a:endParaRPr>
              </a:p>
              <a:p>
                <a:r>
                  <a:rPr lang="en-US" sz="2000" b="1" dirty="0">
                    <a:solidFill>
                      <a:schemeClr val="bg2"/>
                    </a:solidFill>
                  </a:rPr>
                  <a:t>=</a:t>
                </a:r>
                <a:r>
                  <a:rPr lang="en-US" sz="2000" b="1" dirty="0">
                    <a:sym typeface="Wingdings" pitchFamily="2" charset="2"/>
                  </a:rPr>
                  <a:t> The RAM </a:t>
                </a:r>
                <a:r>
                  <a:rPr lang="en-US" sz="2000" dirty="0">
                    <a:sym typeface="Wingdings" pitchFamily="2" charset="2"/>
                  </a:rPr>
                  <a:t>has the median</a:t>
                </a:r>
                <a:endParaRPr lang="en-US" sz="2000" b="1" dirty="0"/>
              </a:p>
              <a:p>
                <a:endParaRPr lang="en-US" sz="2000" b="1" dirty="0">
                  <a:solidFill>
                    <a:schemeClr val="bg2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77654"/>
              </p:ext>
            </p:extLst>
          </p:nvPr>
        </p:nvGraphicFramePr>
        <p:xfrm>
          <a:off x="3987800" y="1764268"/>
          <a:ext cx="12700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𝚯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18026" cy="374398"/>
              </a:xfrm>
              <a:prstGeom prst="rect">
                <a:avLst/>
              </a:prstGeom>
              <a:blipFill rotWithShape="1">
                <a:blip r:embed="rId4"/>
                <a:stretch>
                  <a:fillRect l="-2857" t="-6557" r="-4444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3597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81320"/>
              </p:ext>
            </p:extLst>
          </p:nvPr>
        </p:nvGraphicFramePr>
        <p:xfrm>
          <a:off x="3987800" y="2297668"/>
          <a:ext cx="38125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7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371600" y="45720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962400" y="2281535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281535"/>
                <a:ext cx="43152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2816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72008" y="5880480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08" y="5880480"/>
                <a:ext cx="431528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667" r="-2816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365029" y="1940835"/>
            <a:ext cx="192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input size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90600" y="2439887"/>
                <a:ext cx="589520" cy="37439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39887"/>
                <a:ext cx="589520" cy="374398"/>
              </a:xfrm>
              <a:prstGeom prst="rect">
                <a:avLst/>
              </a:prstGeom>
              <a:blipFill rotWithShape="1">
                <a:blip r:embed="rId7"/>
                <a:stretch>
                  <a:fillRect t="-6452" r="-1354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 flipV="1">
            <a:off x="3429000" y="3124200"/>
            <a:ext cx="284971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flipV="1">
            <a:off x="3581400" y="3733800"/>
            <a:ext cx="284971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402482" y="2209800"/>
            <a:ext cx="4518970" cy="473528"/>
            <a:chOff x="4419601" y="1277778"/>
            <a:chExt cx="4518970" cy="473528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419601" y="1524000"/>
              <a:ext cx="2057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477000" y="1277778"/>
                  <a:ext cx="2461571" cy="473528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Element with rank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∈</m:t>
                      </m:r>
                    </m:oMath>
                  </a14:m>
                  <a:r>
                    <a:rPr lang="en-US" sz="1600" b="1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±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rad>
                        </m:num>
                        <m:den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1277778"/>
                  <a:ext cx="2461571" cy="47352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235" r="-1975" b="-379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24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0833 -1.11111E-6 " pathEditMode="relative" rAng="0" ptsTypes="AA">
                                      <p:cBhvr>
                                        <p:cTn id="38" dur="6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39" grpId="0"/>
      <p:bldP spid="37" grpId="0"/>
      <p:bldP spid="68" grpId="0"/>
      <p:bldP spid="69" grpId="0" animBg="1"/>
      <p:bldP spid="6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Learning from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scan algorithm</a:t>
                </a:r>
                <a:br>
                  <a:rPr lang="en-US" sz="3200" b="1" dirty="0"/>
                </a:b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 rotWithShape="1">
                <a:blip r:embed="rId2"/>
                <a:stretch>
                  <a:fillRect t="-24468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1524000"/>
            <a:ext cx="21336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0655"/>
              </p:ext>
            </p:extLst>
          </p:nvPr>
        </p:nvGraphicFramePr>
        <p:xfrm>
          <a:off x="3810000" y="1764268"/>
          <a:ext cx="1371600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5000" y="176426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7200" y="52578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RAM size=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𝛀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74" y="1066800"/>
                <a:ext cx="1921232" cy="374398"/>
              </a:xfrm>
              <a:prstGeom prst="rect">
                <a:avLst/>
              </a:prstGeom>
              <a:blipFill rotWithShape="1">
                <a:blip r:embed="rId3"/>
                <a:stretch>
                  <a:fillRect l="-2857" t="-6557" r="-476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92613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04799" y="2133600"/>
            <a:ext cx="8534401" cy="3698963"/>
            <a:chOff x="304799" y="2133600"/>
            <a:chExt cx="8534401" cy="3698963"/>
          </a:xfrm>
        </p:grpSpPr>
        <p:grpSp>
          <p:nvGrpSpPr>
            <p:cNvPr id="13" name="Group 12"/>
            <p:cNvGrpSpPr/>
            <p:nvPr/>
          </p:nvGrpSpPr>
          <p:grpSpPr>
            <a:xfrm>
              <a:off x="304799" y="2133600"/>
              <a:ext cx="3657601" cy="3698963"/>
              <a:chOff x="304799" y="2133600"/>
              <a:chExt cx="3657601" cy="3698963"/>
            </a:xfrm>
          </p:grpSpPr>
          <p:sp>
            <p:nvSpPr>
              <p:cNvPr id="15" name="Right Brace 14"/>
              <p:cNvSpPr/>
              <p:nvPr/>
            </p:nvSpPr>
            <p:spPr>
              <a:xfrm rot="5400000" flipH="1">
                <a:off x="817518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stCxn id="15" idx="1"/>
              </p:cNvCxnSpPr>
              <p:nvPr/>
            </p:nvCxnSpPr>
            <p:spPr>
              <a:xfrm flipV="1">
                <a:off x="952500" y="2133600"/>
                <a:ext cx="300990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676398" y="2133600"/>
              <a:ext cx="2560481" cy="3698963"/>
              <a:chOff x="380997" y="2133600"/>
              <a:chExt cx="2560481" cy="3698963"/>
            </a:xfrm>
          </p:grpSpPr>
          <p:sp>
            <p:nvSpPr>
              <p:cNvPr id="19" name="Right Brace 18"/>
              <p:cNvSpPr/>
              <p:nvPr/>
            </p:nvSpPr>
            <p:spPr>
              <a:xfrm rot="5400000" flipH="1">
                <a:off x="893716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9" idx="1"/>
              </p:cNvCxnSpPr>
              <p:nvPr/>
            </p:nvCxnSpPr>
            <p:spPr>
              <a:xfrm flipV="1">
                <a:off x="1028698" y="2133600"/>
                <a:ext cx="191278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124199" y="2133600"/>
              <a:ext cx="1295401" cy="3698963"/>
              <a:chOff x="304799" y="2133600"/>
              <a:chExt cx="1295401" cy="3698963"/>
            </a:xfrm>
          </p:grpSpPr>
          <p:sp>
            <p:nvSpPr>
              <p:cNvPr id="22" name="Right Brace 21"/>
              <p:cNvSpPr/>
              <p:nvPr/>
            </p:nvSpPr>
            <p:spPr>
              <a:xfrm rot="5400000" flipH="1">
                <a:off x="817518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22" idx="1"/>
              </p:cNvCxnSpPr>
              <p:nvPr/>
            </p:nvCxnSpPr>
            <p:spPr>
              <a:xfrm flipV="1">
                <a:off x="952500" y="2133600"/>
                <a:ext cx="57150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4605190" y="2133600"/>
              <a:ext cx="1414610" cy="3698963"/>
              <a:chOff x="185590" y="2133600"/>
              <a:chExt cx="1414610" cy="3698963"/>
            </a:xfrm>
          </p:grpSpPr>
          <p:sp>
            <p:nvSpPr>
              <p:cNvPr id="28" name="Right Brace 27"/>
              <p:cNvSpPr/>
              <p:nvPr/>
            </p:nvSpPr>
            <p:spPr>
              <a:xfrm rot="5400000" flipH="1">
                <a:off x="817518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/>
              <p:cNvCxnSpPr>
                <a:stCxn id="28" idx="1"/>
              </p:cNvCxnSpPr>
              <p:nvPr/>
            </p:nvCxnSpPr>
            <p:spPr>
              <a:xfrm flipH="1" flipV="1">
                <a:off x="185590" y="2133600"/>
                <a:ext cx="76691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876800" y="2133600"/>
              <a:ext cx="2743200" cy="3698963"/>
              <a:chOff x="-1143000" y="2133600"/>
              <a:chExt cx="2743200" cy="3698963"/>
            </a:xfrm>
          </p:grpSpPr>
          <p:sp>
            <p:nvSpPr>
              <p:cNvPr id="32" name="Right Brace 31"/>
              <p:cNvSpPr/>
              <p:nvPr/>
            </p:nvSpPr>
            <p:spPr>
              <a:xfrm rot="5400000" flipH="1">
                <a:off x="817518" y="5049880"/>
                <a:ext cx="269964" cy="1295401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>
                <a:stCxn id="32" idx="1"/>
              </p:cNvCxnSpPr>
              <p:nvPr/>
            </p:nvCxnSpPr>
            <p:spPr>
              <a:xfrm flipH="1" flipV="1">
                <a:off x="-1143000" y="2133600"/>
                <a:ext cx="2095500" cy="34289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105400" y="2133600"/>
              <a:ext cx="3733800" cy="3698962"/>
              <a:chOff x="-2286000" y="2133600"/>
              <a:chExt cx="3733800" cy="3698962"/>
            </a:xfrm>
          </p:grpSpPr>
          <p:sp>
            <p:nvSpPr>
              <p:cNvPr id="37" name="Right Brace 36"/>
              <p:cNvSpPr/>
              <p:nvPr/>
            </p:nvSpPr>
            <p:spPr>
              <a:xfrm rot="5400000" flipH="1">
                <a:off x="741318" y="5126081"/>
                <a:ext cx="269963" cy="1143000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1"/>
              </p:cNvCxnSpPr>
              <p:nvPr/>
            </p:nvCxnSpPr>
            <p:spPr>
              <a:xfrm flipH="1" flipV="1">
                <a:off x="-2286000" y="2133600"/>
                <a:ext cx="3162300" cy="3429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3810000" y="1828800"/>
            <a:ext cx="1380350" cy="228600"/>
            <a:chOff x="3810000" y="1828800"/>
            <a:chExt cx="1380350" cy="228600"/>
          </a:xfrm>
        </p:grpSpPr>
        <p:grpSp>
          <p:nvGrpSpPr>
            <p:cNvPr id="42" name="Group 41"/>
            <p:cNvGrpSpPr/>
            <p:nvPr/>
          </p:nvGrpSpPr>
          <p:grpSpPr>
            <a:xfrm>
              <a:off x="4724400" y="1828800"/>
              <a:ext cx="465950" cy="228600"/>
              <a:chOff x="4776691" y="1828800"/>
              <a:chExt cx="465950" cy="2286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776691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029200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810000" y="1828800"/>
              <a:ext cx="465950" cy="228600"/>
              <a:chOff x="4776691" y="1828800"/>
              <a:chExt cx="465950" cy="2286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776691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5029200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267200" y="1828800"/>
              <a:ext cx="465950" cy="228600"/>
              <a:chOff x="4776691" y="1828800"/>
              <a:chExt cx="465950" cy="2286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776691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029200" y="1828800"/>
                <a:ext cx="213441" cy="2286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914400" y="5334000"/>
            <a:ext cx="7239000" cy="381000"/>
            <a:chOff x="685800" y="5334000"/>
            <a:chExt cx="72390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452" r="-14773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057400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500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0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386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204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889E-18 -1.11111E-6 L 0.91667 -1.11111E-6 " pathEditMode="relative" rAng="0" ptsTypes="AA">
                                      <p:cBhvr>
                                        <p:cTn id="1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3505200" y="1066800"/>
            <a:ext cx="2849719" cy="1371600"/>
            <a:chOff x="3505200" y="1066800"/>
            <a:chExt cx="2849719" cy="1371600"/>
          </a:xfrm>
        </p:grpSpPr>
        <p:sp>
          <p:nvSpPr>
            <p:cNvPr id="100" name="Rectangle 99"/>
            <p:cNvSpPr/>
            <p:nvPr/>
          </p:nvSpPr>
          <p:spPr>
            <a:xfrm>
              <a:off x="3505200" y="1524000"/>
              <a:ext cx="2133600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15000" y="17642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3644574" y="1066800"/>
                  <a:ext cx="1921232" cy="374398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RAM size=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𝛀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574" y="1066800"/>
                  <a:ext cx="1921232" cy="37439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857" t="-6557" r="-4762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Learning from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scan algorithm</a:t>
                </a:r>
                <a:br>
                  <a:rPr lang="en-US" sz="3200" b="1" dirty="0"/>
                </a:b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24468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13160" y="1562100"/>
            <a:ext cx="7606940" cy="3200400"/>
            <a:chOff x="392905" y="685800"/>
            <a:chExt cx="760694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9944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9964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4165352" y="990600"/>
              <a:ext cx="786493" cy="255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0"/>
            </p:cNvCxnSpPr>
            <p:nvPr/>
          </p:nvCxnSpPr>
          <p:spPr>
            <a:xfrm>
              <a:off x="4273115" y="945963"/>
              <a:ext cx="2278930" cy="2597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695045" y="3554186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74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5" idx="4"/>
              <a:endCxn id="17" idx="0"/>
            </p:cNvCxnSpPr>
            <p:nvPr/>
          </p:nvCxnSpPr>
          <p:spPr>
            <a:xfrm flipH="1">
              <a:off x="3326605" y="990600"/>
              <a:ext cx="838747" cy="255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6"/>
              <a:endCxn id="16" idx="0"/>
            </p:cNvCxnSpPr>
            <p:nvPr/>
          </p:nvCxnSpPr>
          <p:spPr>
            <a:xfrm>
              <a:off x="4317752" y="838200"/>
              <a:ext cx="3529693" cy="2715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929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1444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5" idx="2"/>
              <a:endCxn id="27" idx="0"/>
            </p:cNvCxnSpPr>
            <p:nvPr/>
          </p:nvCxnSpPr>
          <p:spPr>
            <a:xfrm flipH="1">
              <a:off x="545305" y="838200"/>
              <a:ext cx="3467647" cy="2743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" idx="3"/>
              <a:endCxn id="28" idx="0"/>
            </p:cNvCxnSpPr>
            <p:nvPr/>
          </p:nvCxnSpPr>
          <p:spPr>
            <a:xfrm flipH="1">
              <a:off x="1903844" y="945963"/>
              <a:ext cx="2153745" cy="2635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51582"/>
              </p:ext>
            </p:extLst>
          </p:nvPr>
        </p:nvGraphicFramePr>
        <p:xfrm>
          <a:off x="304800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4160681" y="6248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sp>
        <p:nvSpPr>
          <p:cNvPr id="67" name="Right Brace 66"/>
          <p:cNvSpPr/>
          <p:nvPr/>
        </p:nvSpPr>
        <p:spPr>
          <a:xfrm rot="5400000" flipH="1">
            <a:off x="817518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/>
          <p:cNvSpPr/>
          <p:nvPr/>
        </p:nvSpPr>
        <p:spPr>
          <a:xfrm rot="5400000" flipH="1">
            <a:off x="2189117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/>
          <p:cNvSpPr/>
          <p:nvPr/>
        </p:nvSpPr>
        <p:spPr>
          <a:xfrm rot="5400000" flipH="1">
            <a:off x="3636918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Brace 69"/>
          <p:cNvSpPr/>
          <p:nvPr/>
        </p:nvSpPr>
        <p:spPr>
          <a:xfrm rot="5400000" flipH="1">
            <a:off x="5237118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e 70"/>
          <p:cNvSpPr/>
          <p:nvPr/>
        </p:nvSpPr>
        <p:spPr>
          <a:xfrm rot="5400000" flipH="1">
            <a:off x="6837318" y="5049880"/>
            <a:ext cx="269964" cy="12954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Brace 73"/>
          <p:cNvSpPr/>
          <p:nvPr/>
        </p:nvSpPr>
        <p:spPr>
          <a:xfrm rot="5400000" flipH="1">
            <a:off x="8132718" y="5126081"/>
            <a:ext cx="269963" cy="1143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27" idx="4"/>
            <a:endCxn id="67" idx="1"/>
          </p:cNvCxnSpPr>
          <p:nvPr/>
        </p:nvCxnSpPr>
        <p:spPr>
          <a:xfrm flipH="1">
            <a:off x="952500" y="4762500"/>
            <a:ext cx="13060" cy="800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8" idx="4"/>
            <a:endCxn id="68" idx="1"/>
          </p:cNvCxnSpPr>
          <p:nvPr/>
        </p:nvCxnSpPr>
        <p:spPr>
          <a:xfrm>
            <a:off x="2324099" y="4762500"/>
            <a:ext cx="0" cy="800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7" idx="4"/>
            <a:endCxn id="69" idx="1"/>
          </p:cNvCxnSpPr>
          <p:nvPr/>
        </p:nvCxnSpPr>
        <p:spPr>
          <a:xfrm>
            <a:off x="3746860" y="4724400"/>
            <a:ext cx="25040" cy="838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" idx="4"/>
            <a:endCxn id="70" idx="1"/>
          </p:cNvCxnSpPr>
          <p:nvPr/>
        </p:nvCxnSpPr>
        <p:spPr>
          <a:xfrm>
            <a:off x="5372100" y="4724400"/>
            <a:ext cx="0" cy="838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" idx="4"/>
            <a:endCxn id="71" idx="1"/>
          </p:cNvCxnSpPr>
          <p:nvPr/>
        </p:nvCxnSpPr>
        <p:spPr>
          <a:xfrm>
            <a:off x="6972300" y="4724400"/>
            <a:ext cx="0" cy="8381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6" idx="4"/>
            <a:endCxn id="74" idx="1"/>
          </p:cNvCxnSpPr>
          <p:nvPr/>
        </p:nvCxnSpPr>
        <p:spPr>
          <a:xfrm>
            <a:off x="8267700" y="4735286"/>
            <a:ext cx="0" cy="827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rved Up Arrow 103"/>
          <p:cNvSpPr/>
          <p:nvPr/>
        </p:nvSpPr>
        <p:spPr>
          <a:xfrm>
            <a:off x="3200399" y="2392680"/>
            <a:ext cx="312419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419600" y="3276600"/>
                <a:ext cx="538224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276600"/>
                <a:ext cx="538224" cy="374398"/>
              </a:xfrm>
              <a:prstGeom prst="rect">
                <a:avLst/>
              </a:prstGeom>
              <a:blipFill rotWithShape="1">
                <a:blip r:embed="rId4"/>
                <a:stretch>
                  <a:fillRect t="-655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914400" y="5334000"/>
            <a:ext cx="7239000" cy="381000"/>
            <a:chOff x="685800" y="5334000"/>
            <a:chExt cx="72390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452" r="-14773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500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0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7386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259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Learning from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scan algorithm</a:t>
                </a:r>
                <a:br>
                  <a:rPr lang="en-US" sz="3200" b="1" dirty="0"/>
                </a:b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4468" b="-3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9154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1800" dirty="0"/>
                  <a:t> numbers at the root can be viewed as a “</a:t>
                </a:r>
                <a:r>
                  <a:rPr lang="en-US" sz="1800" u="sng" dirty="0">
                    <a:solidFill>
                      <a:srgbClr val="7030A0"/>
                    </a:solidFill>
                  </a:rPr>
                  <a:t>sample</a:t>
                </a:r>
                <a:r>
                  <a:rPr lang="en-US" sz="1800" dirty="0"/>
                  <a:t>” of given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numbers.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Ideally this sample should consist of</a:t>
                </a:r>
                <a:r>
                  <a:rPr lang="en-US" sz="1800" dirty="0"/>
                  <a:t> </a:t>
                </a:r>
                <a:r>
                  <a:rPr lang="en-US" sz="1800" b="1" dirty="0"/>
                  <a:t>well-separated</a:t>
                </a:r>
                <a:r>
                  <a:rPr lang="en-US" sz="1800" dirty="0"/>
                  <a:t> numbers. 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Unfortunately, there could be a huge deviation.</a:t>
                </a:r>
              </a:p>
              <a:p>
                <a:pPr marL="0" indent="0">
                  <a:buNone/>
                </a:pPr>
                <a:r>
                  <a:rPr lang="en-US" sz="1800" dirty="0"/>
                  <a:t>(For example, median of root could have rank anywhere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b="1" dirty="0"/>
                  <a:t> to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dirty="0"/>
                  <a:t>: What strategy to use to ensure that the sample consists of well-separated numbers 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915400" cy="5715000"/>
              </a:xfrm>
              <a:blipFill rotWithShape="1">
                <a:blip r:embed="rId3"/>
                <a:stretch>
                  <a:fillRect l="-684" t="-426" b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13160" y="1562100"/>
            <a:ext cx="7606940" cy="3200400"/>
            <a:chOff x="392905" y="685800"/>
            <a:chExt cx="7606940" cy="3200400"/>
          </a:xfrm>
        </p:grpSpPr>
        <p:sp>
          <p:nvSpPr>
            <p:cNvPr id="5" name="Oval 4"/>
            <p:cNvSpPr/>
            <p:nvPr/>
          </p:nvSpPr>
          <p:spPr>
            <a:xfrm>
              <a:off x="4012952" y="68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9944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39964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5" idx="4"/>
              <a:endCxn id="8" idx="0"/>
            </p:cNvCxnSpPr>
            <p:nvPr/>
          </p:nvCxnSpPr>
          <p:spPr>
            <a:xfrm>
              <a:off x="4165352" y="990600"/>
              <a:ext cx="786493" cy="255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5"/>
              <a:endCxn id="9" idx="0"/>
            </p:cNvCxnSpPr>
            <p:nvPr/>
          </p:nvCxnSpPr>
          <p:spPr>
            <a:xfrm>
              <a:off x="4273115" y="945963"/>
              <a:ext cx="2278930" cy="2597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695045" y="3554186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74205" y="35433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5" idx="4"/>
              <a:endCxn id="17" idx="0"/>
            </p:cNvCxnSpPr>
            <p:nvPr/>
          </p:nvCxnSpPr>
          <p:spPr>
            <a:xfrm flipH="1">
              <a:off x="3326605" y="990600"/>
              <a:ext cx="838747" cy="2552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6"/>
              <a:endCxn id="16" idx="0"/>
            </p:cNvCxnSpPr>
            <p:nvPr/>
          </p:nvCxnSpPr>
          <p:spPr>
            <a:xfrm>
              <a:off x="4317752" y="838200"/>
              <a:ext cx="3529693" cy="2715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92905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51444" y="3581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5" idx="2"/>
              <a:endCxn id="27" idx="0"/>
            </p:cNvCxnSpPr>
            <p:nvPr/>
          </p:nvCxnSpPr>
          <p:spPr>
            <a:xfrm flipH="1">
              <a:off x="545305" y="838200"/>
              <a:ext cx="3467647" cy="2743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5" idx="3"/>
              <a:endCxn id="28" idx="0"/>
            </p:cNvCxnSpPr>
            <p:nvPr/>
          </p:nvCxnSpPr>
          <p:spPr>
            <a:xfrm flipH="1">
              <a:off x="1903844" y="945963"/>
              <a:ext cx="2153745" cy="26354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Curved Up Arrow 103"/>
          <p:cNvSpPr/>
          <p:nvPr/>
        </p:nvSpPr>
        <p:spPr>
          <a:xfrm>
            <a:off x="3200399" y="2392680"/>
            <a:ext cx="3124199" cy="8839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419600" y="3276600"/>
                <a:ext cx="538224" cy="37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276600"/>
                <a:ext cx="538224" cy="374398"/>
              </a:xfrm>
              <a:prstGeom prst="rect">
                <a:avLst/>
              </a:prstGeom>
              <a:blipFill rotWithShape="1">
                <a:blip r:embed="rId4"/>
                <a:stretch>
                  <a:fillRect t="-6557" r="-14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457200" y="6016752"/>
            <a:ext cx="4290609" cy="688848"/>
          </a:xfrm>
          <a:prstGeom prst="cloudCallout">
            <a:avLst>
              <a:gd name="adj1" fmla="val -23139"/>
              <a:gd name="adj2" fmla="val 768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sample can be of large size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57824" y="6130985"/>
                <a:ext cx="3492366" cy="46038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Yes, it is possible if sample size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24" y="6130985"/>
                <a:ext cx="3492366" cy="460382"/>
              </a:xfrm>
              <a:prstGeom prst="rect">
                <a:avLst/>
              </a:prstGeom>
              <a:blipFill rotWithShape="1">
                <a:blip r:embed="rId5"/>
                <a:stretch>
                  <a:fillRect l="-1217" b="-77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3619500" y="1219200"/>
            <a:ext cx="24003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ine Callout 2 14"/>
              <p:cNvSpPr/>
              <p:nvPr/>
            </p:nvSpPr>
            <p:spPr>
              <a:xfrm>
                <a:off x="6019800" y="2133600"/>
                <a:ext cx="3048000" cy="612648"/>
              </a:xfrm>
              <a:prstGeom prst="borderCallout2">
                <a:avLst>
                  <a:gd name="adj1" fmla="val 54287"/>
                  <a:gd name="adj2" fmla="val 1191"/>
                  <a:gd name="adj3" fmla="val 54287"/>
                  <a:gd name="adj4" fmla="val -20238"/>
                  <a:gd name="adj5" fmla="val -77621"/>
                  <a:gd name="adj6" fmla="val -4269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element with rank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in the sample has rank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set</a:t>
                </a:r>
              </a:p>
            </p:txBody>
          </p:sp>
        </mc:Choice>
        <mc:Fallback xmlns="">
          <p:sp>
            <p:nvSpPr>
              <p:cNvPr id="15" name="Line Callout 2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133600"/>
                <a:ext cx="3048000" cy="612648"/>
              </a:xfrm>
              <a:prstGeom prst="borderCallout2">
                <a:avLst>
                  <a:gd name="adj1" fmla="val 54287"/>
                  <a:gd name="adj2" fmla="val 1191"/>
                  <a:gd name="adj3" fmla="val 54287"/>
                  <a:gd name="adj4" fmla="val -20238"/>
                  <a:gd name="adj5" fmla="val -77621"/>
                  <a:gd name="adj6" fmla="val -42699"/>
                </a:avLst>
              </a:prstGeom>
              <a:blipFill rotWithShape="1">
                <a:blip r:embed="rId6"/>
                <a:stretch>
                  <a:fillRect r="-2089" b="-8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92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11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Sort each contiguous chunk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numbers.</a:t>
                </a:r>
              </a:p>
              <a:p>
                <a:r>
                  <a:rPr lang="en-US" sz="2000" dirty="0"/>
                  <a:t>Pick alternate numbers in the sample.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27660"/>
              </p:ext>
            </p:extLst>
          </p:nvPr>
        </p:nvGraphicFramePr>
        <p:xfrm>
          <a:off x="4222564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057082" y="606224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1   2    3   4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02395" y="5986046"/>
            <a:ext cx="1112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1   2    3   4 </a:t>
            </a:r>
          </a:p>
        </p:txBody>
      </p:sp>
      <p:cxnSp>
        <p:nvCxnSpPr>
          <p:cNvPr id="59" name="Elbow Connector 58"/>
          <p:cNvCxnSpPr/>
          <p:nvPr/>
        </p:nvCxnSpPr>
        <p:spPr>
          <a:xfrm rot="5400000" flipH="1" flipV="1">
            <a:off x="2400300" y="3771901"/>
            <a:ext cx="1981201" cy="19050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 flipH="1" flipV="1">
            <a:off x="2651217" y="4016240"/>
            <a:ext cx="2317566" cy="16764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6200000" flipV="1">
            <a:off x="4624175" y="3986425"/>
            <a:ext cx="2257850" cy="17526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rot="16200000" flipV="1">
            <a:off x="5065243" y="3725909"/>
            <a:ext cx="2061515" cy="19812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236989" y="3352800"/>
            <a:ext cx="258811" cy="332952"/>
            <a:chOff x="4236989" y="1295400"/>
            <a:chExt cx="258811" cy="332952"/>
          </a:xfrm>
        </p:grpSpPr>
        <p:sp>
          <p:nvSpPr>
            <p:cNvPr id="79" name="Rectangle 78"/>
            <p:cNvSpPr/>
            <p:nvPr/>
          </p:nvSpPr>
          <p:spPr>
            <a:xfrm>
              <a:off x="4236989" y="1315594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1295400"/>
                  <a:ext cx="228600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8421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4419600" y="3352800"/>
            <a:ext cx="335010" cy="334373"/>
            <a:chOff x="4419600" y="1295400"/>
            <a:chExt cx="335010" cy="334373"/>
          </a:xfrm>
        </p:grpSpPr>
        <p:sp>
          <p:nvSpPr>
            <p:cNvPr id="85" name="Rectangle 84"/>
            <p:cNvSpPr/>
            <p:nvPr/>
          </p:nvSpPr>
          <p:spPr>
            <a:xfrm>
              <a:off x="4495799" y="1317015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4196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𝟔𝟖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1295400"/>
                  <a:ext cx="22860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31579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724400" y="3352800"/>
            <a:ext cx="304800" cy="334373"/>
            <a:chOff x="4724400" y="1295400"/>
            <a:chExt cx="304800" cy="334373"/>
          </a:xfrm>
        </p:grpSpPr>
        <p:sp>
          <p:nvSpPr>
            <p:cNvPr id="86" name="Rectangle 85"/>
            <p:cNvSpPr/>
            <p:nvPr/>
          </p:nvSpPr>
          <p:spPr>
            <a:xfrm>
              <a:off x="4770389" y="1317015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7244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  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1295400"/>
                  <a:ext cx="228600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000" r="-84211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991100" y="3352800"/>
            <a:ext cx="296911" cy="334373"/>
            <a:chOff x="4991100" y="1295400"/>
            <a:chExt cx="296911" cy="334373"/>
          </a:xfrm>
        </p:grpSpPr>
        <p:sp>
          <p:nvSpPr>
            <p:cNvPr id="87" name="Rectangle 86"/>
            <p:cNvSpPr/>
            <p:nvPr/>
          </p:nvSpPr>
          <p:spPr>
            <a:xfrm>
              <a:off x="5029200" y="1317015"/>
              <a:ext cx="258811" cy="31275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991100" y="1295400"/>
                  <a:ext cx="2286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2"/>
                            </a:solidFill>
                            <a:latin typeface="Cambria Math"/>
                          </a:rPr>
                          <m:t>𝟓𝟏</m:t>
                        </m:r>
                      </m:oMath>
                    </m:oMathPara>
                  </a14:m>
                  <a:endParaRPr lang="en-US" sz="1400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0" y="1295400"/>
                  <a:ext cx="228600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000" r="-102703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203755" y="5638800"/>
            <a:ext cx="1035245" cy="358682"/>
            <a:chOff x="2622355" y="4899118"/>
            <a:chExt cx="1035245" cy="358682"/>
          </a:xfrm>
        </p:grpSpPr>
        <p:sp>
          <p:nvSpPr>
            <p:cNvPr id="11" name="Rectangle 10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1" idx="0"/>
              <a:endCxn id="11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29401" y="5638800"/>
                <a:ext cx="11095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𝟒𝟑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𝟕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𝟓𝟏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01" y="5638800"/>
                <a:ext cx="1109599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327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57400" y="5717977"/>
            <a:ext cx="1035245" cy="358682"/>
            <a:chOff x="2622355" y="4899118"/>
            <a:chExt cx="1035245" cy="358682"/>
          </a:xfrm>
        </p:grpSpPr>
        <p:sp>
          <p:nvSpPr>
            <p:cNvPr id="51" name="Rectangle 50"/>
            <p:cNvSpPr/>
            <p:nvPr/>
          </p:nvSpPr>
          <p:spPr>
            <a:xfrm>
              <a:off x="2622355" y="4899119"/>
              <a:ext cx="1035245" cy="35868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1" idx="0"/>
              <a:endCxn id="51" idx="2"/>
            </p:cNvCxnSpPr>
            <p:nvPr/>
          </p:nvCxnSpPr>
          <p:spPr>
            <a:xfrm>
              <a:off x="3139978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407229" y="4899118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75617" y="4899119"/>
              <a:ext cx="0" cy="3586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050726" y="5788223"/>
                <a:ext cx="11496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𝟗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𝟐𝟏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𝟔𝟖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726" y="5788223"/>
                <a:ext cx="1149674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r="-158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65526" y="5638800"/>
                <a:ext cx="11496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𝟕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𝟒𝟑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𝟓𝟏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26" y="5638800"/>
                <a:ext cx="1149674" cy="307777"/>
              </a:xfrm>
              <a:prstGeom prst="rect">
                <a:avLst/>
              </a:prstGeom>
              <a:blipFill rotWithShape="1">
                <a:blip r:embed="rId9"/>
                <a:stretch>
                  <a:fillRect t="-2000" r="-317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057400" y="5788223"/>
                <a:ext cx="11095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𝟓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𝟗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𝟐𝟏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𝟔𝟖</m:t>
                      </m:r>
                    </m:oMath>
                  </m:oMathPara>
                </a14:m>
                <a:endParaRPr lang="en-US" sz="14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788223"/>
                <a:ext cx="1109599" cy="307777"/>
              </a:xfrm>
              <a:prstGeom prst="rect">
                <a:avLst/>
              </a:prstGeom>
              <a:blipFill rotWithShape="1">
                <a:blip r:embed="rId10"/>
                <a:stretch>
                  <a:fillRect t="-2000" r="-329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6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3" grpId="0"/>
      <p:bldP spid="48" grpId="0"/>
      <p:bldP spid="34" grpId="0"/>
      <p:bldP spid="34" grpId="1"/>
      <p:bldP spid="50" grpId="0"/>
      <p:bldP spid="50" grpId="1"/>
      <p:bldP spid="56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4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 any element.</a:t>
                </a:r>
              </a:p>
            </p:txBody>
          </p:sp>
        </mc:Choice>
        <mc:Fallback xmlns="">
          <p:sp>
            <p:nvSpPr>
              <p:cNvPr id="50" name="Content Placeholder 4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593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78508"/>
              </p:ext>
            </p:extLst>
          </p:nvPr>
        </p:nvGraphicFramePr>
        <p:xfrm>
          <a:off x="533408" y="5867400"/>
          <a:ext cx="8610592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6908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533408" y="4724400"/>
            <a:ext cx="8534399" cy="1143000"/>
            <a:chOff x="304800" y="4724400"/>
            <a:chExt cx="8534399" cy="1143000"/>
          </a:xfrm>
        </p:grpSpPr>
        <p:sp>
          <p:nvSpPr>
            <p:cNvPr id="65" name="Right Brace 64"/>
            <p:cNvSpPr/>
            <p:nvPr/>
          </p:nvSpPr>
          <p:spPr>
            <a:xfrm rot="5400000" flipH="1">
              <a:off x="662940" y="5200105"/>
              <a:ext cx="274319" cy="990599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1"/>
            </p:cNvCxnSpPr>
            <p:nvPr/>
          </p:nvCxnSpPr>
          <p:spPr>
            <a:xfrm flipV="1">
              <a:off x="800099" y="4788932"/>
              <a:ext cx="0" cy="7693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ight Brace 71"/>
            <p:cNvSpPr/>
            <p:nvPr/>
          </p:nvSpPr>
          <p:spPr>
            <a:xfrm rot="5400000" flipH="1">
              <a:off x="1752059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endCxn id="28" idx="4"/>
            </p:cNvCxnSpPr>
            <p:nvPr/>
          </p:nvCxnSpPr>
          <p:spPr>
            <a:xfrm flipV="1">
              <a:off x="1905000" y="4762500"/>
              <a:ext cx="0" cy="830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ight Brace 77"/>
            <p:cNvSpPr/>
            <p:nvPr/>
          </p:nvSpPr>
          <p:spPr>
            <a:xfrm rot="5400000" flipH="1">
              <a:off x="2850422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2987581" y="4762500"/>
              <a:ext cx="15782" cy="830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ight Brace 79"/>
            <p:cNvSpPr/>
            <p:nvPr/>
          </p:nvSpPr>
          <p:spPr>
            <a:xfrm rot="5400000" flipH="1">
              <a:off x="39618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17" idx="4"/>
            </p:cNvCxnSpPr>
            <p:nvPr/>
          </p:nvCxnSpPr>
          <p:spPr>
            <a:xfrm flipV="1">
              <a:off x="4114800" y="4724400"/>
              <a:ext cx="0" cy="8338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ight Brace 81"/>
            <p:cNvSpPr/>
            <p:nvPr/>
          </p:nvSpPr>
          <p:spPr>
            <a:xfrm rot="5400000" flipH="1">
              <a:off x="50286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endCxn id="8" idx="4"/>
            </p:cNvCxnSpPr>
            <p:nvPr/>
          </p:nvCxnSpPr>
          <p:spPr>
            <a:xfrm flipV="1">
              <a:off x="5181600" y="4724400"/>
              <a:ext cx="0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/>
            <p:cNvSpPr/>
            <p:nvPr/>
          </p:nvSpPr>
          <p:spPr>
            <a:xfrm rot="5400000" flipH="1">
              <a:off x="60954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6232617" y="4762500"/>
              <a:ext cx="15782" cy="830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ight Brace 85"/>
            <p:cNvSpPr/>
            <p:nvPr/>
          </p:nvSpPr>
          <p:spPr>
            <a:xfrm rot="5400000" flipH="1">
              <a:off x="71622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9" idx="4"/>
            </p:cNvCxnSpPr>
            <p:nvPr/>
          </p:nvCxnSpPr>
          <p:spPr>
            <a:xfrm flipV="1">
              <a:off x="7315200" y="4724400"/>
              <a:ext cx="0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ight Brace 87"/>
            <p:cNvSpPr/>
            <p:nvPr/>
          </p:nvSpPr>
          <p:spPr>
            <a:xfrm rot="5400000" flipH="1">
              <a:off x="8229058" y="5257258"/>
              <a:ext cx="274320" cy="945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8" idx="1"/>
              <a:endCxn id="16" idx="4"/>
            </p:cNvCxnSpPr>
            <p:nvPr/>
          </p:nvCxnSpPr>
          <p:spPr>
            <a:xfrm flipV="1">
              <a:off x="8366218" y="4724400"/>
              <a:ext cx="15782" cy="8686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0" y="58674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914408" y="5334000"/>
            <a:ext cx="8153400" cy="381000"/>
            <a:chOff x="685800" y="5334000"/>
            <a:chExt cx="81534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40602"/>
                  <a:ext cx="538224" cy="3743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452" r="-15909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8239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3976" y="5334000"/>
                  <a:ext cx="538224" cy="374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95600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334000"/>
                  <a:ext cx="538224" cy="3743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957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557" r="-14773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76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376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2341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4176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300976" y="5334000"/>
                  <a:ext cx="538224" cy="3743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76" y="5334000"/>
                  <a:ext cx="538224" cy="3743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557" r="-1460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TextBox 69"/>
          <p:cNvSpPr txBox="1"/>
          <p:nvPr/>
        </p:nvSpPr>
        <p:spPr>
          <a:xfrm>
            <a:off x="0" y="4431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18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12081"/>
              </p:ext>
            </p:extLst>
          </p:nvPr>
        </p:nvGraphicFramePr>
        <p:xfrm>
          <a:off x="1022164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79939"/>
              </p:ext>
            </p:extLst>
          </p:nvPr>
        </p:nvGraphicFramePr>
        <p:xfrm>
          <a:off x="3384364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86791"/>
              </p:ext>
            </p:extLst>
          </p:nvPr>
        </p:nvGraphicFramePr>
        <p:xfrm>
          <a:off x="5365564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9342"/>
              </p:ext>
            </p:extLst>
          </p:nvPr>
        </p:nvGraphicFramePr>
        <p:xfrm>
          <a:off x="7499164" y="3352800"/>
          <a:ext cx="103523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005624" y="335280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3  9  11 39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276600" y="33528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5   7  23 69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57800" y="3352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2  18 29 57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391400" y="335280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15 17 79 87</a:t>
            </a:r>
          </a:p>
        </p:txBody>
      </p:sp>
      <p:sp>
        <p:nvSpPr>
          <p:cNvPr id="101" name="Right Brace 100"/>
          <p:cNvSpPr/>
          <p:nvPr/>
        </p:nvSpPr>
        <p:spPr>
          <a:xfrm rot="5400000" flipH="1">
            <a:off x="1250225" y="2818855"/>
            <a:ext cx="274321" cy="79357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Brace 101"/>
          <p:cNvSpPr/>
          <p:nvPr/>
        </p:nvSpPr>
        <p:spPr>
          <a:xfrm rot="5400000" flipH="1">
            <a:off x="3657054" y="2818854"/>
            <a:ext cx="274321" cy="79357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Brace 102"/>
          <p:cNvSpPr/>
          <p:nvPr/>
        </p:nvSpPr>
        <p:spPr>
          <a:xfrm rot="5400000" flipH="1">
            <a:off x="5568082" y="2824882"/>
            <a:ext cx="289019" cy="7668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Brace 103"/>
          <p:cNvSpPr/>
          <p:nvPr/>
        </p:nvSpPr>
        <p:spPr>
          <a:xfrm rot="5400000" flipH="1">
            <a:off x="7597144" y="2918457"/>
            <a:ext cx="274322" cy="53340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37164"/>
              </p:ext>
            </p:extLst>
          </p:nvPr>
        </p:nvGraphicFramePr>
        <p:xfrm>
          <a:off x="260164" y="4434840"/>
          <a:ext cx="103523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329286"/>
              </p:ext>
            </p:extLst>
          </p:nvPr>
        </p:nvGraphicFramePr>
        <p:xfrm>
          <a:off x="1631764" y="4419600"/>
          <a:ext cx="1035236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TextBox 108"/>
          <p:cNvSpPr txBox="1"/>
          <p:nvPr/>
        </p:nvSpPr>
        <p:spPr>
          <a:xfrm>
            <a:off x="220323" y="441960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    3       39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72687" y="441960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    9       11</a:t>
            </a:r>
          </a:p>
        </p:txBody>
      </p:sp>
      <p:sp>
        <p:nvSpPr>
          <p:cNvPr id="44" name="Oval 43"/>
          <p:cNvSpPr/>
          <p:nvPr/>
        </p:nvSpPr>
        <p:spPr>
          <a:xfrm>
            <a:off x="838200" y="4495800"/>
            <a:ext cx="107763" cy="150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1799"/>
              </p:ext>
            </p:extLst>
          </p:nvPr>
        </p:nvGraphicFramePr>
        <p:xfrm>
          <a:off x="2774764" y="4434840"/>
          <a:ext cx="914408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19967"/>
              </p:ext>
            </p:extLst>
          </p:nvPr>
        </p:nvGraphicFramePr>
        <p:xfrm>
          <a:off x="3886200" y="4419600"/>
          <a:ext cx="927480" cy="381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38584"/>
              </p:ext>
            </p:extLst>
          </p:nvPr>
        </p:nvGraphicFramePr>
        <p:xfrm>
          <a:off x="4953000" y="4434840"/>
          <a:ext cx="974828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44152"/>
              </p:ext>
            </p:extLst>
          </p:nvPr>
        </p:nvGraphicFramePr>
        <p:xfrm>
          <a:off x="6096000" y="4419600"/>
          <a:ext cx="9590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9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332116"/>
              </p:ext>
            </p:extLst>
          </p:nvPr>
        </p:nvGraphicFramePr>
        <p:xfrm>
          <a:off x="7162800" y="4419600"/>
          <a:ext cx="95904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9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83954"/>
              </p:ext>
            </p:extLst>
          </p:nvPr>
        </p:nvGraphicFramePr>
        <p:xfrm>
          <a:off x="8273216" y="4434840"/>
          <a:ext cx="870784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TextBox 121"/>
          <p:cNvSpPr txBox="1"/>
          <p:nvPr/>
        </p:nvSpPr>
        <p:spPr>
          <a:xfrm>
            <a:off x="2715687" y="44312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    5     23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10000" y="443126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    7      69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902186" y="443126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    2      29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45186" y="443126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   18     57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100765" y="443126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   15     79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091365" y="443126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   17     87</a:t>
            </a:r>
          </a:p>
        </p:txBody>
      </p:sp>
      <p:sp>
        <p:nvSpPr>
          <p:cNvPr id="128" name="Oval 127"/>
          <p:cNvSpPr/>
          <p:nvPr/>
        </p:nvSpPr>
        <p:spPr>
          <a:xfrm>
            <a:off x="4419600" y="4495800"/>
            <a:ext cx="107763" cy="150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674037" y="4495800"/>
            <a:ext cx="107763" cy="150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696200" y="4573524"/>
            <a:ext cx="107763" cy="150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731437" y="4573524"/>
            <a:ext cx="107763" cy="15087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Brace 132"/>
          <p:cNvSpPr/>
          <p:nvPr/>
        </p:nvSpPr>
        <p:spPr>
          <a:xfrm rot="5400000" flipH="1">
            <a:off x="392974" y="4045095"/>
            <a:ext cx="312423" cy="51278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Brace 133"/>
          <p:cNvSpPr/>
          <p:nvPr/>
        </p:nvSpPr>
        <p:spPr>
          <a:xfrm rot="5400000" flipH="1">
            <a:off x="2018760" y="3771358"/>
            <a:ext cx="274323" cy="102215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7409" y="1066800"/>
                <a:ext cx="1745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409" y="1066800"/>
                <a:ext cx="174599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787" t="-8197" r="-48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880996"/>
                  </p:ext>
                </p:extLst>
              </p:nvPr>
            </p:nvGraphicFramePr>
            <p:xfrm>
              <a:off x="1425481" y="1447800"/>
              <a:ext cx="6096000" cy="11074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559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400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elements less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8880996"/>
                  </p:ext>
                </p:extLst>
              </p:nvPr>
            </p:nvGraphicFramePr>
            <p:xfrm>
              <a:off x="1425481" y="1447800"/>
              <a:ext cx="6096000" cy="110744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55919"/>
                    <a:gridCol w="3940081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Level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54954" t="-8333" b="-20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105400" y="1848221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848221"/>
                <a:ext cx="51328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2306119" y="1828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19" y="1828800"/>
                <a:ext cx="37542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2286000" y="2221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21468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3581400" y="2209800"/>
                <a:ext cx="1232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At least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𝟐𝟐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09800"/>
                <a:ext cx="123296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455" t="-8333" r="-792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843736" y="2198914"/>
                <a:ext cx="1080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736" y="2198914"/>
                <a:ext cx="108068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085" t="-8333" r="-904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ight Brace 143"/>
          <p:cNvSpPr/>
          <p:nvPr/>
        </p:nvSpPr>
        <p:spPr>
          <a:xfrm rot="5400000" flipH="1">
            <a:off x="3116584" y="3816535"/>
            <a:ext cx="243847" cy="9013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ight Brace 144"/>
          <p:cNvSpPr/>
          <p:nvPr/>
        </p:nvSpPr>
        <p:spPr>
          <a:xfrm rot="5400000" flipH="1">
            <a:off x="3954825" y="4006992"/>
            <a:ext cx="312423" cy="51278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ight Brace 145"/>
          <p:cNvSpPr/>
          <p:nvPr/>
        </p:nvSpPr>
        <p:spPr>
          <a:xfrm rot="5400000" flipH="1">
            <a:off x="5294821" y="3885113"/>
            <a:ext cx="243847" cy="9013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ight Brace 146"/>
          <p:cNvSpPr/>
          <p:nvPr/>
        </p:nvSpPr>
        <p:spPr>
          <a:xfrm rot="5400000" flipH="1">
            <a:off x="6196182" y="4014619"/>
            <a:ext cx="312423" cy="51278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Brace 147"/>
          <p:cNvSpPr/>
          <p:nvPr/>
        </p:nvSpPr>
        <p:spPr>
          <a:xfrm rot="5400000" flipH="1">
            <a:off x="7262982" y="4014619"/>
            <a:ext cx="312423" cy="51278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Brace 148"/>
          <p:cNvSpPr/>
          <p:nvPr/>
        </p:nvSpPr>
        <p:spPr>
          <a:xfrm rot="5400000" flipH="1">
            <a:off x="8313096" y="4061778"/>
            <a:ext cx="274326" cy="44131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6731996" y="2209800"/>
                <a:ext cx="51328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996" y="2209800"/>
                <a:ext cx="51328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52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-76200" y="6248400"/>
                <a:ext cx="9156609" cy="651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general, if there are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elements smaller than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at level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,</a:t>
                </a:r>
              </a:p>
              <a:p>
                <a:r>
                  <a:rPr lang="en-US" dirty="0"/>
                  <a:t>                   the number of elements smaller than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at level </a:t>
                </a:r>
                <a:r>
                  <a:rPr lang="en-US" b="1" dirty="0">
                    <a:solidFill>
                      <a:srgbClr val="0070C0"/>
                    </a:solidFill>
                  </a:rPr>
                  <a:t>0 </a:t>
                </a:r>
                <a:r>
                  <a:rPr lang="en-US" dirty="0"/>
                  <a:t>is at least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𝒓  </a:t>
                </a:r>
                <a:r>
                  <a:rPr lang="en-US" dirty="0"/>
                  <a:t>and at most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6248400"/>
                <a:ext cx="9156609" cy="651397"/>
              </a:xfrm>
              <a:prstGeom prst="rect">
                <a:avLst/>
              </a:prstGeom>
              <a:blipFill rotWithShape="1">
                <a:blip r:embed="rId15"/>
                <a:stretch>
                  <a:fillRect l="-532" t="-4673" r="-466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1033606" y="6256935"/>
            <a:ext cx="4833802" cy="349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728798" y="6584289"/>
            <a:ext cx="4833802" cy="349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566455" y="6549886"/>
            <a:ext cx="1357961" cy="349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934200" y="6553200"/>
            <a:ext cx="2057400" cy="349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riped Right Arrow 66"/>
          <p:cNvSpPr/>
          <p:nvPr/>
        </p:nvSpPr>
        <p:spPr>
          <a:xfrm rot="18771187">
            <a:off x="760724" y="3811660"/>
            <a:ext cx="690616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Striped Right Arrow 156"/>
          <p:cNvSpPr/>
          <p:nvPr/>
        </p:nvSpPr>
        <p:spPr>
          <a:xfrm rot="14266206">
            <a:off x="1756798" y="3833234"/>
            <a:ext cx="690616" cy="484632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0" y="2556747"/>
                <a:ext cx="3905137" cy="338853"/>
              </a:xfrm>
              <a:prstGeom prst="borderCallout1">
                <a:avLst>
                  <a:gd name="adj1" fmla="val 99062"/>
                  <a:gd name="adj2" fmla="val 23904"/>
                  <a:gd name="adj3" fmla="val 555828"/>
                  <a:gd name="adj4" fmla="val 243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this element smaller/larger than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𝟑𝟎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56747"/>
                <a:ext cx="3905137" cy="338853"/>
              </a:xfrm>
              <a:prstGeom prst="borderCallout1">
                <a:avLst>
                  <a:gd name="adj1" fmla="val 99062"/>
                  <a:gd name="adj2" fmla="val 23904"/>
                  <a:gd name="adj3" fmla="val 555828"/>
                  <a:gd name="adj4" fmla="val 24315"/>
                </a:avLst>
              </a:prstGeom>
              <a:blipFill rotWithShape="1">
                <a:blip r:embed="rId16"/>
                <a:stretch>
                  <a:fillRect l="-620" t="-1592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Cloud Callout 157"/>
          <p:cNvSpPr/>
          <p:nvPr/>
        </p:nvSpPr>
        <p:spPr>
          <a:xfrm>
            <a:off x="301686" y="0"/>
            <a:ext cx="4290609" cy="688848"/>
          </a:xfrm>
          <a:prstGeom prst="cloudCallout">
            <a:avLst>
              <a:gd name="adj1" fmla="val -23139"/>
              <a:gd name="adj2" fmla="val 768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good ! But how to reduce the sample size ?</a:t>
            </a:r>
          </a:p>
        </p:txBody>
      </p:sp>
      <p:sp>
        <p:nvSpPr>
          <p:cNvPr id="159" name="Cloud Callout 158"/>
          <p:cNvSpPr/>
          <p:nvPr/>
        </p:nvSpPr>
        <p:spPr>
          <a:xfrm>
            <a:off x="4700991" y="0"/>
            <a:ext cx="4290609" cy="688848"/>
          </a:xfrm>
          <a:prstGeom prst="cloudCallout">
            <a:avLst>
              <a:gd name="adj1" fmla="val -23139"/>
              <a:gd name="adj2" fmla="val 768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picture emerges ?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3942" y="729734"/>
            <a:ext cx="315060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Apply the same idea recursively</a:t>
            </a:r>
          </a:p>
        </p:txBody>
      </p:sp>
    </p:spTree>
    <p:extLst>
      <p:ext uri="{BB962C8B-B14F-4D97-AF65-F5344CB8AC3E}">
        <p14:creationId xmlns:p14="http://schemas.microsoft.com/office/powerpoint/2010/main" val="4252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00"/>
                            </p:stCondLst>
                            <p:childTnLst>
                              <p:par>
                                <p:cTn id="17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000"/>
                            </p:stCondLst>
                            <p:childTnLst>
                              <p:par>
                                <p:cTn id="2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4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  <p:bldP spid="95" grpId="0"/>
      <p:bldP spid="70" grpId="0"/>
      <p:bldP spid="93" grpId="0"/>
      <p:bldP spid="37" grpId="0"/>
      <p:bldP spid="98" grpId="0"/>
      <p:bldP spid="99" grpId="0"/>
      <p:bldP spid="100" grpId="0"/>
      <p:bldP spid="101" grpId="0" animBg="1"/>
      <p:bldP spid="102" grpId="0" animBg="1"/>
      <p:bldP spid="103" grpId="0" animBg="1"/>
      <p:bldP spid="104" grpId="0" animBg="1"/>
      <p:bldP spid="109" grpId="0"/>
      <p:bldP spid="110" grpId="0"/>
      <p:bldP spid="44" grpId="0" animBg="1"/>
      <p:bldP spid="122" grpId="0"/>
      <p:bldP spid="123" grpId="0"/>
      <p:bldP spid="124" grpId="0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48" grpId="0"/>
      <p:bldP spid="52" grpId="0"/>
      <p:bldP spid="139" grpId="0"/>
      <p:bldP spid="140" grpId="0"/>
      <p:bldP spid="141" grpId="0"/>
      <p:bldP spid="142" grpId="0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62" grpId="0"/>
      <p:bldP spid="64" grpId="0" animBg="1"/>
      <p:bldP spid="154" grpId="0" animBg="1"/>
      <p:bldP spid="155" grpId="0" animBg="1"/>
      <p:bldP spid="156" grpId="0" animBg="1"/>
      <p:bldP spid="67" grpId="0" animBg="1"/>
      <p:bldP spid="67" grpId="1" animBg="1"/>
      <p:bldP spid="157" grpId="0" animBg="1"/>
      <p:bldP spid="157" grpId="1" animBg="1"/>
      <p:bldP spid="68" grpId="0" animBg="1"/>
      <p:bldP spid="68" grpId="1" animBg="1"/>
      <p:bldP spid="158" grpId="0" animBg="1"/>
      <p:bldP spid="159" grpId="0" animBg="1"/>
      <p:bldP spid="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15211</TotalTime>
  <Words>1258</Words>
  <Application>Microsoft Macintosh PowerPoint</Application>
  <PresentationFormat>On-screen Show (4:3)</PresentationFormat>
  <Paragraphs>339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Computing median of n elements</vt:lpstr>
      <vt:lpstr>2 SCANs Algorithm</vt:lpstr>
      <vt:lpstr>If we could find an element with rank ∈n/2±√n/2  </vt:lpstr>
      <vt:lpstr>Learning from log n scan algorithm  </vt:lpstr>
      <vt:lpstr>Learning from log n scan algorithm  </vt:lpstr>
      <vt:lpstr>Learning from log n scan algorithm  </vt:lpstr>
      <vt:lpstr>PowerPoint Presentation</vt:lpstr>
      <vt:lpstr>PowerPoint Presentation</vt:lpstr>
      <vt:lpstr>PowerPoint Presentation</vt:lpstr>
      <vt:lpstr>PowerPoint Presentation</vt:lpstr>
      <vt:lpstr>Execution of the algorithm</vt:lpstr>
      <vt:lpstr>Execution of the algorithm</vt:lpstr>
      <vt:lpstr>Execution of the algorithm</vt:lpstr>
      <vt:lpstr>Execution of the algorithm</vt:lpstr>
      <vt:lpstr>Execution of the algorithm</vt:lpstr>
      <vt:lpstr>Execution of the algorithm</vt:lpstr>
      <vt:lpstr>The 2 scan Algorithm</vt:lpstr>
      <vt:lpstr>Analysis of first scan</vt:lpstr>
      <vt:lpstr>Main-Lemma</vt:lpstr>
      <vt:lpstr>Proof of Main-Lemma</vt:lpstr>
      <vt:lpstr>Some basic terminologies</vt:lpstr>
      <vt:lpstr>Analyzing root  </vt:lpstr>
      <vt:lpstr>Analysis</vt:lpstr>
      <vt:lpstr>Analysis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1411</cp:revision>
  <dcterms:created xsi:type="dcterms:W3CDTF">2011-12-03T04:13:03Z</dcterms:created>
  <dcterms:modified xsi:type="dcterms:W3CDTF">2024-11-13T03:05:00Z</dcterms:modified>
</cp:coreProperties>
</file>