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274" r:id="rId2"/>
    <p:sldId id="486" r:id="rId3"/>
    <p:sldId id="500" r:id="rId4"/>
    <p:sldId id="465" r:id="rId5"/>
    <p:sldId id="484" r:id="rId6"/>
    <p:sldId id="508" r:id="rId7"/>
    <p:sldId id="470" r:id="rId8"/>
    <p:sldId id="485" r:id="rId9"/>
    <p:sldId id="501" r:id="rId10"/>
    <p:sldId id="488" r:id="rId11"/>
    <p:sldId id="472" r:id="rId12"/>
    <p:sldId id="476" r:id="rId13"/>
    <p:sldId id="471" r:id="rId14"/>
    <p:sldId id="492" r:id="rId15"/>
    <p:sldId id="493" r:id="rId16"/>
    <p:sldId id="495" r:id="rId17"/>
    <p:sldId id="496" r:id="rId18"/>
    <p:sldId id="498" r:id="rId19"/>
    <p:sldId id="499" r:id="rId20"/>
    <p:sldId id="479" r:id="rId21"/>
    <p:sldId id="480" r:id="rId22"/>
    <p:sldId id="462" r:id="rId23"/>
    <p:sldId id="475" r:id="rId24"/>
    <p:sldId id="502" r:id="rId25"/>
    <p:sldId id="506" r:id="rId26"/>
    <p:sldId id="505" r:id="rId27"/>
    <p:sldId id="503" r:id="rId28"/>
    <p:sldId id="481" r:id="rId29"/>
    <p:sldId id="509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C9EEAA-92E6-B447-9AD5-B6E07FD632D8}" v="20" dt="2024-08-12T02:20:29.1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 autoAdjust="0"/>
    <p:restoredTop sz="94716" autoAdjust="0"/>
  </p:normalViewPr>
  <p:slideViewPr>
    <p:cSldViewPr>
      <p:cViewPr varScale="1">
        <p:scale>
          <a:sx n="103" d="100"/>
          <a:sy n="103" d="100"/>
        </p:scale>
        <p:origin x="8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72C9EEAA-92E6-B447-9AD5-B6E07FD632D8}"/>
    <pc:docChg chg="custSel modSld">
      <pc:chgData name="Raghunath Tewari" userId="2638bdda-d406-4938-a2a6-e4e967acb772" providerId="ADAL" clId="{72C9EEAA-92E6-B447-9AD5-B6E07FD632D8}" dt="2024-08-12T02:20:29.116" v="25"/>
      <pc:docMkLst>
        <pc:docMk/>
      </pc:docMkLst>
      <pc:sldChg chg="modSp mod">
        <pc:chgData name="Raghunath Tewari" userId="2638bdda-d406-4938-a2a6-e4e967acb772" providerId="ADAL" clId="{72C9EEAA-92E6-B447-9AD5-B6E07FD632D8}" dt="2024-08-11T03:35:16.224" v="3" actId="20577"/>
        <pc:sldMkLst>
          <pc:docMk/>
          <pc:sldMk cId="0" sldId="274"/>
        </pc:sldMkLst>
        <pc:spChg chg="mod">
          <ac:chgData name="Raghunath Tewari" userId="2638bdda-d406-4938-a2a6-e4e967acb772" providerId="ADAL" clId="{72C9EEAA-92E6-B447-9AD5-B6E07FD632D8}" dt="2024-08-11T03:35:16.224" v="3" actId="20577"/>
          <ac:spMkLst>
            <pc:docMk/>
            <pc:sldMk cId="0" sldId="274"/>
            <ac:spMk id="2" creationId="{00000000-0000-0000-0000-000000000000}"/>
          </ac:spMkLst>
        </pc:spChg>
      </pc:sldChg>
      <pc:sldChg chg="modAnim">
        <pc:chgData name="Raghunath Tewari" userId="2638bdda-d406-4938-a2a6-e4e967acb772" providerId="ADAL" clId="{72C9EEAA-92E6-B447-9AD5-B6E07FD632D8}" dt="2024-08-11T16:50:16.506" v="14"/>
        <pc:sldMkLst>
          <pc:docMk/>
          <pc:sldMk cId="2910202468" sldId="465"/>
        </pc:sldMkLst>
      </pc:sldChg>
      <pc:sldChg chg="delSp mod delAnim">
        <pc:chgData name="Raghunath Tewari" userId="2638bdda-d406-4938-a2a6-e4e967acb772" providerId="ADAL" clId="{72C9EEAA-92E6-B447-9AD5-B6E07FD632D8}" dt="2024-08-12T01:49:06.459" v="16" actId="478"/>
        <pc:sldMkLst>
          <pc:docMk/>
          <pc:sldMk cId="3807684616" sldId="486"/>
        </pc:sldMkLst>
        <pc:spChg chg="del">
          <ac:chgData name="Raghunath Tewari" userId="2638bdda-d406-4938-a2a6-e4e967acb772" providerId="ADAL" clId="{72C9EEAA-92E6-B447-9AD5-B6E07FD632D8}" dt="2024-08-12T01:49:06.459" v="16" actId="478"/>
          <ac:spMkLst>
            <pc:docMk/>
            <pc:sldMk cId="3807684616" sldId="486"/>
            <ac:spMk id="5" creationId="{00000000-0000-0000-0000-000000000000}"/>
          </ac:spMkLst>
        </pc:spChg>
      </pc:sldChg>
      <pc:sldChg chg="modAnim">
        <pc:chgData name="Raghunath Tewari" userId="2638bdda-d406-4938-a2a6-e4e967acb772" providerId="ADAL" clId="{72C9EEAA-92E6-B447-9AD5-B6E07FD632D8}" dt="2024-08-12T02:05:03.823" v="19"/>
        <pc:sldMkLst>
          <pc:docMk/>
          <pc:sldMk cId="2814271436" sldId="492"/>
        </pc:sldMkLst>
      </pc:sldChg>
      <pc:sldChg chg="delSp modSp mod delAnim">
        <pc:chgData name="Raghunath Tewari" userId="2638bdda-d406-4938-a2a6-e4e967acb772" providerId="ADAL" clId="{72C9EEAA-92E6-B447-9AD5-B6E07FD632D8}" dt="2024-08-11T15:03:52.279" v="8" actId="478"/>
        <pc:sldMkLst>
          <pc:docMk/>
          <pc:sldMk cId="1316647778" sldId="498"/>
        </pc:sldMkLst>
        <pc:spChg chg="mod">
          <ac:chgData name="Raghunath Tewari" userId="2638bdda-d406-4938-a2a6-e4e967acb772" providerId="ADAL" clId="{72C9EEAA-92E6-B447-9AD5-B6E07FD632D8}" dt="2024-08-11T15:03:42.682" v="7" actId="20577"/>
          <ac:spMkLst>
            <pc:docMk/>
            <pc:sldMk cId="1316647778" sldId="498"/>
            <ac:spMk id="52" creationId="{00000000-0000-0000-0000-000000000000}"/>
          </ac:spMkLst>
        </pc:spChg>
        <pc:spChg chg="del">
          <ac:chgData name="Raghunath Tewari" userId="2638bdda-d406-4938-a2a6-e4e967acb772" providerId="ADAL" clId="{72C9EEAA-92E6-B447-9AD5-B6E07FD632D8}" dt="2024-08-11T15:03:52.279" v="8" actId="478"/>
          <ac:spMkLst>
            <pc:docMk/>
            <pc:sldMk cId="1316647778" sldId="498"/>
            <ac:spMk id="89" creationId="{00000000-0000-0000-0000-000000000000}"/>
          </ac:spMkLst>
        </pc:spChg>
        <pc:spChg chg="del">
          <ac:chgData name="Raghunath Tewari" userId="2638bdda-d406-4938-a2a6-e4e967acb772" providerId="ADAL" clId="{72C9EEAA-92E6-B447-9AD5-B6E07FD632D8}" dt="2024-08-11T15:03:52.279" v="8" actId="478"/>
          <ac:spMkLst>
            <pc:docMk/>
            <pc:sldMk cId="1316647778" sldId="498"/>
            <ac:spMk id="90" creationId="{00000000-0000-0000-0000-000000000000}"/>
          </ac:spMkLst>
        </pc:spChg>
      </pc:sldChg>
      <pc:sldChg chg="modSp">
        <pc:chgData name="Raghunath Tewari" userId="2638bdda-d406-4938-a2a6-e4e967acb772" providerId="ADAL" clId="{72C9EEAA-92E6-B447-9AD5-B6E07FD632D8}" dt="2024-08-12T02:16:46.254" v="23" actId="1035"/>
        <pc:sldMkLst>
          <pc:docMk/>
          <pc:sldMk cId="1043383763" sldId="506"/>
        </pc:sldMkLst>
        <pc:spChg chg="mod">
          <ac:chgData name="Raghunath Tewari" userId="2638bdda-d406-4938-a2a6-e4e967acb772" providerId="ADAL" clId="{72C9EEAA-92E6-B447-9AD5-B6E07FD632D8}" dt="2024-08-12T02:16:46.254" v="23" actId="1035"/>
          <ac:spMkLst>
            <pc:docMk/>
            <pc:sldMk cId="1043383763" sldId="506"/>
            <ac:spMk id="52" creationId="{00000000-0000-0000-0000-000000000000}"/>
          </ac:spMkLst>
        </pc:spChg>
      </pc:sldChg>
      <pc:sldChg chg="modSp modAnim">
        <pc:chgData name="Raghunath Tewari" userId="2638bdda-d406-4938-a2a6-e4e967acb772" providerId="ADAL" clId="{72C9EEAA-92E6-B447-9AD5-B6E07FD632D8}" dt="2024-08-12T02:20:29.116" v="25"/>
        <pc:sldMkLst>
          <pc:docMk/>
          <pc:sldMk cId="259417011" sldId="509"/>
        </pc:sldMkLst>
        <pc:spChg chg="mod">
          <ac:chgData name="Raghunath Tewari" userId="2638bdda-d406-4938-a2a6-e4e967acb772" providerId="ADAL" clId="{72C9EEAA-92E6-B447-9AD5-B6E07FD632D8}" dt="2024-08-11T17:08:40.797" v="15" actId="20577"/>
          <ac:spMkLst>
            <pc:docMk/>
            <pc:sldMk cId="259417011" sldId="50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8/11/24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8/11/24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8/11/24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8/11/24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8/11/24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8/11/24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6.png"/><Relationship Id="rId10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0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0.png"/><Relationship Id="rId5" Type="http://schemas.openxmlformats.org/officeDocument/2006/relationships/image" Target="../media/image8.png"/><Relationship Id="rId10" Type="http://schemas.openxmlformats.org/officeDocument/2006/relationships/image" Target="../media/image20.png"/><Relationship Id="rId4" Type="http://schemas.openxmlformats.org/officeDocument/2006/relationships/image" Target="../media/image70.png"/><Relationship Id="rId9" Type="http://schemas.openxmlformats.org/officeDocument/2006/relationships/image" Target="../media/image19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26" Type="http://schemas.openxmlformats.org/officeDocument/2006/relationships/image" Target="../media/image41.png"/><Relationship Id="rId3" Type="http://schemas.openxmlformats.org/officeDocument/2006/relationships/image" Target="../media/image20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5" Type="http://schemas.openxmlformats.org/officeDocument/2006/relationships/image" Target="../media/image40.png"/><Relationship Id="rId2" Type="http://schemas.openxmlformats.org/officeDocument/2006/relationships/image" Target="../media/image201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24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27.png"/><Relationship Id="rId28" Type="http://schemas.openxmlformats.org/officeDocument/2006/relationships/image" Target="../media/image43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Relationship Id="rId27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CS345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7</a:t>
            </a:r>
          </a:p>
          <a:p>
            <a:pPr marL="285750" indent="-28575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rgbClr val="7030A0"/>
                </a:solidFill>
              </a:rPr>
              <a:t>Synchronizing an electric circuit </a:t>
            </a:r>
            <a:r>
              <a:rPr lang="en-US" sz="1800" b="1" dirty="0">
                <a:solidFill>
                  <a:schemeClr val="tx1"/>
                </a:solidFill>
              </a:rPr>
              <a:t>: A problem </a:t>
            </a:r>
            <a:endParaRPr lang="en-US" sz="1800" b="1" dirty="0">
              <a:solidFill>
                <a:srgbClr val="7030A0"/>
              </a:solidFill>
            </a:endParaRPr>
          </a:p>
          <a:p>
            <a:pPr marL="285750" indent="-28575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rgbClr val="7030A0"/>
                </a:solidFill>
              </a:rPr>
              <a:t>Proof of correctness </a:t>
            </a:r>
            <a:r>
              <a:rPr lang="en-US" sz="1800" b="1" dirty="0">
                <a:solidFill>
                  <a:schemeClr val="tx1"/>
                </a:solidFill>
              </a:rPr>
              <a:t>of an algorithm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Overview</a:t>
            </a:r>
            <a:r>
              <a:rPr lang="en-US" sz="3600" b="1" dirty="0"/>
              <a:t> of the proposed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458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Process each non-leaf node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as follows:</a:t>
                </a:r>
              </a:p>
              <a:p>
                <a:pPr marL="0" indent="0">
                  <a:buNone/>
                </a:pPr>
                <a:endParaRPr lang="en-US" sz="2000" i="1" dirty="0"/>
              </a:p>
              <a:p>
                <a:r>
                  <a:rPr lang="en-US" sz="2000" i="1" dirty="0"/>
                  <a:t>Compute the max-delay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i="1" dirty="0"/>
                  <a:t> to a leaf node lying in its left </a:t>
                </a:r>
                <a:r>
                  <a:rPr lang="en-US" sz="2000" i="1" dirty="0" err="1"/>
                  <a:t>subtree</a:t>
                </a:r>
                <a:r>
                  <a:rPr lang="en-US" sz="2000" i="1" dirty="0"/>
                  <a:t>.</a:t>
                </a:r>
              </a:p>
              <a:p>
                <a:endParaRPr lang="en-US" sz="2000" i="1" dirty="0"/>
              </a:p>
              <a:p>
                <a:r>
                  <a:rPr lang="en-US" sz="2000" i="1" dirty="0"/>
                  <a:t>Compute the max-delay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i="1" dirty="0"/>
                  <a:t> to a leaf node lying in its right </a:t>
                </a:r>
                <a:r>
                  <a:rPr lang="en-US" sz="2000" i="1" dirty="0" err="1"/>
                  <a:t>subtree</a:t>
                </a:r>
                <a:r>
                  <a:rPr lang="en-US" sz="2000" i="1" dirty="0"/>
                  <a:t>.</a:t>
                </a:r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:r>
                  <a:rPr lang="en-US" sz="2000" i="1" dirty="0"/>
                  <a:t>If the two delays differ, </a:t>
                </a:r>
              </a:p>
              <a:p>
                <a:pPr marL="0" indent="0">
                  <a:buNone/>
                </a:pPr>
                <a:r>
                  <a:rPr lang="en-US" sz="2000" i="1" dirty="0"/>
                  <a:t>                                           “enhance the delay of one of its edges accordingly”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458200" cy="4525963"/>
              </a:xfrm>
              <a:blipFill rotWithShape="1">
                <a:blip r:embed="rId2"/>
                <a:stretch>
                  <a:fillRect l="-7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895600" y="4800600"/>
            <a:ext cx="4876800" cy="849869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 need to describe this step more formally. </a:t>
            </a:r>
            <a:r>
              <a:rPr lang="en-US" sz="1400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57600" y="23622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67125" y="30099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43600" y="30480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43600" y="23241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5" grpId="1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838200" y="2272926"/>
            <a:ext cx="3048000" cy="4204074"/>
            <a:chOff x="838200" y="2272926"/>
            <a:chExt cx="3048000" cy="4204074"/>
          </a:xfrm>
        </p:grpSpPr>
        <p:grpSp>
          <p:nvGrpSpPr>
            <p:cNvPr id="42" name="Group 41"/>
            <p:cNvGrpSpPr/>
            <p:nvPr/>
          </p:nvGrpSpPr>
          <p:grpSpPr>
            <a:xfrm>
              <a:off x="838200" y="2272926"/>
              <a:ext cx="3048000" cy="4204074"/>
              <a:chOff x="838200" y="2272926"/>
              <a:chExt cx="3048000" cy="420407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219200" y="2272926"/>
                <a:ext cx="2209800" cy="1747185"/>
                <a:chOff x="1219200" y="2272926"/>
                <a:chExt cx="2209800" cy="1747185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2222873" y="2958726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Arrow Connector 5"/>
                <p:cNvCxnSpPr/>
                <p:nvPr/>
              </p:nvCxnSpPr>
              <p:spPr>
                <a:xfrm flipH="1">
                  <a:off x="1219200" y="3200400"/>
                  <a:ext cx="1003674" cy="81971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514599" y="3187326"/>
                  <a:ext cx="914401" cy="7750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2375273" y="2272926"/>
                  <a:ext cx="0" cy="685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Isosceles Triangle 37"/>
              <p:cNvSpPr/>
              <p:nvPr/>
            </p:nvSpPr>
            <p:spPr>
              <a:xfrm>
                <a:off x="838200" y="4038600"/>
                <a:ext cx="914400" cy="2438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2883723" y="3962400"/>
                <a:ext cx="1002477" cy="25146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2514600" y="2895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u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b="1" dirty="0"/>
          </a:p>
        </p:txBody>
      </p:sp>
      <p:sp>
        <p:nvSpPr>
          <p:cNvPr id="55" name="Content Placeholder 5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ontent Placeholder 5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80039" y="1600200"/>
                <a:ext cx="4687761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For each non-leaf node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b="1" i="1" dirty="0">
                    <a:solidFill>
                      <a:srgbClr val="7030A0"/>
                    </a:solidFill>
                    <a:latin typeface="Cambria Math"/>
                  </a:rPr>
                  <a:t> </a:t>
                </a:r>
                <a:r>
                  <a:rPr lang="en-US" sz="1800" dirty="0"/>
                  <a:t> do the following:</a:t>
                </a:r>
                <a:endParaRPr lang="en-US" sz="18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max delay along any leftward path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max delay along any rightward path</a:t>
                </a:r>
              </a:p>
              <a:p>
                <a:pPr marL="0" indent="0">
                  <a:buNone/>
                </a:pPr>
                <a:r>
                  <a:rPr lang="en-US" sz="1800" dirty="0"/>
                  <a:t>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1800" b="1" i="1" dirty="0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) </a:t>
                </a:r>
              </a:p>
              <a:p>
                <a:pPr marL="0" indent="0">
                  <a:buNone/>
                </a:pPr>
                <a:r>
                  <a:rPr lang="en-US" sz="1800" dirty="0"/>
                  <a:t> increase delay of </a:t>
                </a:r>
                <a:r>
                  <a:rPr lang="en-US" sz="1800" b="1" dirty="0"/>
                  <a:t>right edge </a:t>
                </a:r>
                <a:r>
                  <a:rPr lang="en-US" sz="1800" dirty="0"/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b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Else</a:t>
                </a:r>
              </a:p>
              <a:p>
                <a:pPr marL="0" indent="0">
                  <a:buNone/>
                </a:pPr>
                <a:r>
                  <a:rPr lang="en-US" sz="1800" dirty="0"/>
                  <a:t> increase delay of </a:t>
                </a:r>
                <a:r>
                  <a:rPr lang="en-US" sz="1800" b="1" dirty="0"/>
                  <a:t>left edge </a:t>
                </a:r>
                <a:r>
                  <a:rPr lang="en-US" sz="1800" dirty="0"/>
                  <a:t>by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b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56" name="Content Placeholder 5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80039" y="1600200"/>
                <a:ext cx="4687761" cy="4525963"/>
              </a:xfrm>
              <a:blipFill rotWithShape="1">
                <a:blip r:embed="rId2"/>
                <a:stretch>
                  <a:fillRect l="-1170" t="-943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588144" y="2373868"/>
            <a:ext cx="1625916" cy="1195864"/>
            <a:chOff x="1588144" y="2373868"/>
            <a:chExt cx="1625916" cy="1195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819400" y="3200400"/>
                  <a:ext cx="3946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3200400"/>
                  <a:ext cx="39466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588144" y="3200400"/>
                  <a:ext cx="3930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8144" y="3200400"/>
                  <a:ext cx="39305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31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1255411" y="3218889"/>
            <a:ext cx="1012099" cy="3258111"/>
            <a:chOff x="1255411" y="3218889"/>
            <a:chExt cx="1012099" cy="3258111"/>
          </a:xfrm>
        </p:grpSpPr>
        <p:cxnSp>
          <p:nvCxnSpPr>
            <p:cNvPr id="10" name="Straight Connector 9"/>
            <p:cNvCxnSpPr>
              <a:stCxn id="5" idx="3"/>
            </p:cNvCxnSpPr>
            <p:nvPr/>
          </p:nvCxnSpPr>
          <p:spPr>
            <a:xfrm flipH="1">
              <a:off x="1257300" y="3218889"/>
              <a:ext cx="1010210" cy="8197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/>
          </p:nvSpPr>
          <p:spPr>
            <a:xfrm>
              <a:off x="1255411" y="4049486"/>
              <a:ext cx="268589" cy="2427514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13" h="914400">
                  <a:moveTo>
                    <a:pt x="7332" y="0"/>
                  </a:moveTo>
                  <a:cubicBezTo>
                    <a:pt x="982" y="95250"/>
                    <a:pt x="-5368" y="190500"/>
                    <a:pt x="7332" y="293914"/>
                  </a:cubicBezTo>
                  <a:cubicBezTo>
                    <a:pt x="20032" y="397328"/>
                    <a:pt x="76275" y="517071"/>
                    <a:pt x="83532" y="620485"/>
                  </a:cubicBezTo>
                  <a:cubicBezTo>
                    <a:pt x="90789" y="723899"/>
                    <a:pt x="50875" y="914400"/>
                    <a:pt x="50875" y="914400"/>
                  </a:cubicBezTo>
                  <a:lnTo>
                    <a:pt x="50875" y="914400"/>
                  </a:ln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483036" y="3218889"/>
            <a:ext cx="1046517" cy="3243842"/>
            <a:chOff x="2483036" y="3218889"/>
            <a:chExt cx="1046517" cy="3243842"/>
          </a:xfrm>
        </p:grpSpPr>
        <p:sp>
          <p:nvSpPr>
            <p:cNvPr id="44" name="Freeform 43"/>
            <p:cNvSpPr/>
            <p:nvPr/>
          </p:nvSpPr>
          <p:spPr>
            <a:xfrm>
              <a:off x="3209448" y="3962400"/>
              <a:ext cx="320105" cy="2500331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  <a:gd name="connsiteX0" fmla="*/ 20972 w 64515"/>
                <a:gd name="connsiteY0" fmla="*/ 0 h 914400"/>
                <a:gd name="connsiteX1" fmla="*/ 20972 w 64515"/>
                <a:gd name="connsiteY1" fmla="*/ 293914 h 914400"/>
                <a:gd name="connsiteX2" fmla="*/ 1379 w 64515"/>
                <a:gd name="connsiteY2" fmla="*/ 608184 h 914400"/>
                <a:gd name="connsiteX3" fmla="*/ 64515 w 64515"/>
                <a:gd name="connsiteY3" fmla="*/ 914400 h 914400"/>
                <a:gd name="connsiteX4" fmla="*/ 64515 w 64515"/>
                <a:gd name="connsiteY4" fmla="*/ 914400 h 914400"/>
                <a:gd name="connsiteX0" fmla="*/ 52385 w 95928"/>
                <a:gd name="connsiteY0" fmla="*/ 0 h 914400"/>
                <a:gd name="connsiteX1" fmla="*/ 52385 w 95928"/>
                <a:gd name="connsiteY1" fmla="*/ 293914 h 914400"/>
                <a:gd name="connsiteX2" fmla="*/ 32792 w 95928"/>
                <a:gd name="connsiteY2" fmla="*/ 608184 h 914400"/>
                <a:gd name="connsiteX3" fmla="*/ 95928 w 95928"/>
                <a:gd name="connsiteY3" fmla="*/ 914400 h 914400"/>
                <a:gd name="connsiteX4" fmla="*/ 95928 w 95928"/>
                <a:gd name="connsiteY4" fmla="*/ 914400 h 914400"/>
                <a:gd name="connsiteX0" fmla="*/ 52385 w 100604"/>
                <a:gd name="connsiteY0" fmla="*/ 0 h 941829"/>
                <a:gd name="connsiteX1" fmla="*/ 52385 w 100604"/>
                <a:gd name="connsiteY1" fmla="*/ 293914 h 941829"/>
                <a:gd name="connsiteX2" fmla="*/ 32792 w 100604"/>
                <a:gd name="connsiteY2" fmla="*/ 608184 h 941829"/>
                <a:gd name="connsiteX3" fmla="*/ 95928 w 100604"/>
                <a:gd name="connsiteY3" fmla="*/ 914400 h 941829"/>
                <a:gd name="connsiteX4" fmla="*/ 95928 w 100604"/>
                <a:gd name="connsiteY4" fmla="*/ 930802 h 94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4" h="941829">
                  <a:moveTo>
                    <a:pt x="52385" y="0"/>
                  </a:moveTo>
                  <a:cubicBezTo>
                    <a:pt x="46035" y="95250"/>
                    <a:pt x="55650" y="192550"/>
                    <a:pt x="52385" y="293914"/>
                  </a:cubicBezTo>
                  <a:cubicBezTo>
                    <a:pt x="49120" y="395278"/>
                    <a:pt x="-49732" y="529373"/>
                    <a:pt x="32792" y="608184"/>
                  </a:cubicBezTo>
                  <a:cubicBezTo>
                    <a:pt x="115316" y="686995"/>
                    <a:pt x="85405" y="860630"/>
                    <a:pt x="95928" y="914400"/>
                  </a:cubicBezTo>
                  <a:cubicBezTo>
                    <a:pt x="106451" y="968170"/>
                    <a:pt x="95928" y="925335"/>
                    <a:pt x="95928" y="930802"/>
                  </a:cubicBez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5" idx="5"/>
              <a:endCxn id="39" idx="0"/>
            </p:cNvCxnSpPr>
            <p:nvPr/>
          </p:nvCxnSpPr>
          <p:spPr>
            <a:xfrm>
              <a:off x="2483036" y="3218889"/>
              <a:ext cx="901926" cy="7435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501337" y="4648200"/>
                <a:ext cx="878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337" y="4648200"/>
                <a:ext cx="87870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82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33400" y="4648200"/>
                <a:ext cx="856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648200"/>
                <a:ext cx="85626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928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498087" y="3505200"/>
                <a:ext cx="18453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  <m:r>
                        <m:rPr>
                          <m:nor/>
                        </m:rPr>
                        <a:rPr lang="en-US" b="1" dirty="0"/>
                        <m:t> − 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087" y="3505200"/>
                <a:ext cx="1845313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462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395804" y="3516868"/>
                <a:ext cx="18901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  <m:r>
                        <m:rPr>
                          <m:nor/>
                        </m:rPr>
                        <a:rPr lang="en-US" b="1" dirty="0"/>
                        <m:t> − 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04" y="3516868"/>
                <a:ext cx="1890196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35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5181600" y="1954768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181600" y="23241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086600" y="28956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010400" y="35433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5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uiExpand="1" build="p"/>
      <p:bldP spid="50" grpId="0"/>
      <p:bldP spid="51" grpId="0"/>
      <p:bldP spid="19" grpId="0"/>
      <p:bldP spid="19" grpId="1"/>
      <p:bldP spid="30" grpId="0"/>
      <p:bldP spid="31" grpId="0" animBg="1"/>
      <p:bldP spid="32" grpId="0" animBg="1"/>
      <p:bldP spid="33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r>
              <a:rPr lang="en-US" sz="2800" dirty="0"/>
              <a:t>Proof of </a:t>
            </a:r>
            <a:r>
              <a:rPr lang="en-US" sz="2800" dirty="0">
                <a:solidFill>
                  <a:srgbClr val="7030A0"/>
                </a:solidFill>
              </a:rPr>
              <a:t>correctness</a:t>
            </a:r>
            <a:r>
              <a:rPr lang="en-US" sz="2800" dirty="0"/>
              <a:t> of the algorithm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</a:t>
            </a:r>
            <a:r>
              <a:rPr lang="en-US" b="1" dirty="0">
                <a:solidFill>
                  <a:srgbClr val="7030A0"/>
                </a:solidFill>
              </a:rPr>
              <a:t>assertion/claim</a:t>
            </a:r>
            <a:r>
              <a:rPr lang="en-US" dirty="0">
                <a:solidFill>
                  <a:schemeClr val="tx1"/>
                </a:solidFill>
              </a:rPr>
              <a:t> suffices as a proof?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6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What </a:t>
            </a:r>
            <a:r>
              <a:rPr lang="en-US" sz="3600" b="1" dirty="0">
                <a:solidFill>
                  <a:srgbClr val="7030A0"/>
                </a:solidFill>
              </a:rPr>
              <a:t>claim</a:t>
            </a:r>
            <a:r>
              <a:rPr lang="en-US" sz="3600" b="1" dirty="0"/>
              <a:t> suffices as a proof 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Usually </a:t>
            </a:r>
            <a:r>
              <a:rPr lang="en-US" sz="2000" dirty="0"/>
              <a:t>it is difficult even to find out the claim whose establishment captures the correctness of the algorithm.</a:t>
            </a:r>
            <a:r>
              <a:rPr lang="en-US" sz="2000" dirty="0">
                <a:sym typeface="Wingdings" pitchFamily="2" charset="2"/>
              </a:rPr>
              <a:t>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In the current algorithm, what might be this claim ?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Let us have a re-look at the algorithm from point of view of a single node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3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838200" y="2272926"/>
            <a:ext cx="3048000" cy="4204074"/>
            <a:chOff x="838200" y="2272926"/>
            <a:chExt cx="3048000" cy="4204074"/>
          </a:xfrm>
        </p:grpSpPr>
        <p:grpSp>
          <p:nvGrpSpPr>
            <p:cNvPr id="42" name="Group 41"/>
            <p:cNvGrpSpPr/>
            <p:nvPr/>
          </p:nvGrpSpPr>
          <p:grpSpPr>
            <a:xfrm>
              <a:off x="838200" y="2272926"/>
              <a:ext cx="3048000" cy="4204074"/>
              <a:chOff x="838200" y="2272926"/>
              <a:chExt cx="3048000" cy="420407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219200" y="2272926"/>
                <a:ext cx="2209800" cy="1747185"/>
                <a:chOff x="1219200" y="2272926"/>
                <a:chExt cx="2209800" cy="1747185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2222873" y="2958726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Arrow Connector 5"/>
                <p:cNvCxnSpPr/>
                <p:nvPr/>
              </p:nvCxnSpPr>
              <p:spPr>
                <a:xfrm flipH="1">
                  <a:off x="1219200" y="3200400"/>
                  <a:ext cx="1003674" cy="81971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514599" y="3187326"/>
                  <a:ext cx="914401" cy="7750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2375273" y="2272926"/>
                  <a:ext cx="0" cy="685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Isosceles Triangle 37"/>
              <p:cNvSpPr/>
              <p:nvPr/>
            </p:nvSpPr>
            <p:spPr>
              <a:xfrm>
                <a:off x="838200" y="4038600"/>
                <a:ext cx="914400" cy="2438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2883723" y="3962400"/>
                <a:ext cx="1002477" cy="25146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2514600" y="2895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u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b="1" dirty="0"/>
          </a:p>
        </p:txBody>
      </p:sp>
      <p:sp>
        <p:nvSpPr>
          <p:cNvPr id="55" name="Content Placeholder 5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ontent Placeholder 5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80039" y="1600200"/>
                <a:ext cx="4687761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For each non-leaf node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b="1" i="1" dirty="0">
                    <a:solidFill>
                      <a:srgbClr val="7030A0"/>
                    </a:solidFill>
                    <a:latin typeface="Cambria Math"/>
                  </a:rPr>
                  <a:t> </a:t>
                </a:r>
                <a:r>
                  <a:rPr lang="en-US" sz="1800" dirty="0"/>
                  <a:t> do the following:</a:t>
                </a:r>
                <a:endParaRPr lang="en-US" sz="18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max delay along any leftward path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max delay along any rightward path</a:t>
                </a:r>
              </a:p>
              <a:p>
                <a:pPr marL="0" indent="0">
                  <a:buNone/>
                </a:pPr>
                <a:r>
                  <a:rPr lang="en-US" sz="1800" dirty="0"/>
                  <a:t>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sz="1800" b="1" i="1" dirty="0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) </a:t>
                </a:r>
              </a:p>
              <a:p>
                <a:pPr marL="0" indent="0">
                  <a:buNone/>
                </a:pPr>
                <a:r>
                  <a:rPr lang="en-US" sz="1800" dirty="0"/>
                  <a:t> increase delay of </a:t>
                </a:r>
                <a:r>
                  <a:rPr lang="en-US" sz="1800" b="1" dirty="0"/>
                  <a:t>right edge </a:t>
                </a:r>
                <a:r>
                  <a:rPr lang="en-US" sz="1800" dirty="0"/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b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Else</a:t>
                </a:r>
              </a:p>
              <a:p>
                <a:pPr marL="0" indent="0">
                  <a:buNone/>
                </a:pPr>
                <a:r>
                  <a:rPr lang="en-US" sz="1800" dirty="0"/>
                  <a:t> increase delay of </a:t>
                </a:r>
                <a:r>
                  <a:rPr lang="en-US" sz="1800" b="1" dirty="0"/>
                  <a:t>left edge </a:t>
                </a:r>
                <a:r>
                  <a:rPr lang="en-US" sz="1800" dirty="0"/>
                  <a:t>by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b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1800" dirty="0"/>
                  <a:t>Delay enhancement by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: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b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dirty="0"/>
                  <a:t>|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56" name="Content Placeholder 5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80039" y="1600200"/>
                <a:ext cx="4687761" cy="4525963"/>
              </a:xfrm>
              <a:blipFill rotWithShape="1">
                <a:blip r:embed="rId2"/>
                <a:stretch>
                  <a:fillRect l="-1170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435744" y="2373868"/>
            <a:ext cx="1842639" cy="1283732"/>
            <a:chOff x="1435744" y="2373868"/>
            <a:chExt cx="1842639" cy="1283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883723" y="3288268"/>
                  <a:ext cx="3946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3723" y="3288268"/>
                  <a:ext cx="39466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435744" y="3276600"/>
                  <a:ext cx="3930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5744" y="3276600"/>
                  <a:ext cx="39305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31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1255411" y="3218889"/>
            <a:ext cx="1012099" cy="3258111"/>
            <a:chOff x="1255411" y="3218889"/>
            <a:chExt cx="1012099" cy="3258111"/>
          </a:xfrm>
        </p:grpSpPr>
        <p:cxnSp>
          <p:nvCxnSpPr>
            <p:cNvPr id="10" name="Straight Connector 9"/>
            <p:cNvCxnSpPr>
              <a:stCxn id="5" idx="3"/>
            </p:cNvCxnSpPr>
            <p:nvPr/>
          </p:nvCxnSpPr>
          <p:spPr>
            <a:xfrm flipH="1">
              <a:off x="1257300" y="3218889"/>
              <a:ext cx="1010210" cy="8197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/>
          </p:nvSpPr>
          <p:spPr>
            <a:xfrm>
              <a:off x="1255411" y="4049486"/>
              <a:ext cx="268589" cy="2427514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13" h="914400">
                  <a:moveTo>
                    <a:pt x="7332" y="0"/>
                  </a:moveTo>
                  <a:cubicBezTo>
                    <a:pt x="982" y="95250"/>
                    <a:pt x="-5368" y="190500"/>
                    <a:pt x="7332" y="293914"/>
                  </a:cubicBezTo>
                  <a:cubicBezTo>
                    <a:pt x="20032" y="397328"/>
                    <a:pt x="76275" y="517071"/>
                    <a:pt x="83532" y="620485"/>
                  </a:cubicBezTo>
                  <a:cubicBezTo>
                    <a:pt x="90789" y="723899"/>
                    <a:pt x="50875" y="914400"/>
                    <a:pt x="50875" y="914400"/>
                  </a:cubicBezTo>
                  <a:lnTo>
                    <a:pt x="50875" y="914400"/>
                  </a:ln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483036" y="3218889"/>
            <a:ext cx="1046517" cy="3243842"/>
            <a:chOff x="2483036" y="3218889"/>
            <a:chExt cx="1046517" cy="3243842"/>
          </a:xfrm>
        </p:grpSpPr>
        <p:sp>
          <p:nvSpPr>
            <p:cNvPr id="44" name="Freeform 43"/>
            <p:cNvSpPr/>
            <p:nvPr/>
          </p:nvSpPr>
          <p:spPr>
            <a:xfrm>
              <a:off x="3209448" y="3962400"/>
              <a:ext cx="320105" cy="2500331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  <a:gd name="connsiteX0" fmla="*/ 20972 w 64515"/>
                <a:gd name="connsiteY0" fmla="*/ 0 h 914400"/>
                <a:gd name="connsiteX1" fmla="*/ 20972 w 64515"/>
                <a:gd name="connsiteY1" fmla="*/ 293914 h 914400"/>
                <a:gd name="connsiteX2" fmla="*/ 1379 w 64515"/>
                <a:gd name="connsiteY2" fmla="*/ 608184 h 914400"/>
                <a:gd name="connsiteX3" fmla="*/ 64515 w 64515"/>
                <a:gd name="connsiteY3" fmla="*/ 914400 h 914400"/>
                <a:gd name="connsiteX4" fmla="*/ 64515 w 64515"/>
                <a:gd name="connsiteY4" fmla="*/ 914400 h 914400"/>
                <a:gd name="connsiteX0" fmla="*/ 52385 w 95928"/>
                <a:gd name="connsiteY0" fmla="*/ 0 h 914400"/>
                <a:gd name="connsiteX1" fmla="*/ 52385 w 95928"/>
                <a:gd name="connsiteY1" fmla="*/ 293914 h 914400"/>
                <a:gd name="connsiteX2" fmla="*/ 32792 w 95928"/>
                <a:gd name="connsiteY2" fmla="*/ 608184 h 914400"/>
                <a:gd name="connsiteX3" fmla="*/ 95928 w 95928"/>
                <a:gd name="connsiteY3" fmla="*/ 914400 h 914400"/>
                <a:gd name="connsiteX4" fmla="*/ 95928 w 95928"/>
                <a:gd name="connsiteY4" fmla="*/ 914400 h 914400"/>
                <a:gd name="connsiteX0" fmla="*/ 52385 w 100604"/>
                <a:gd name="connsiteY0" fmla="*/ 0 h 941829"/>
                <a:gd name="connsiteX1" fmla="*/ 52385 w 100604"/>
                <a:gd name="connsiteY1" fmla="*/ 293914 h 941829"/>
                <a:gd name="connsiteX2" fmla="*/ 32792 w 100604"/>
                <a:gd name="connsiteY2" fmla="*/ 608184 h 941829"/>
                <a:gd name="connsiteX3" fmla="*/ 95928 w 100604"/>
                <a:gd name="connsiteY3" fmla="*/ 914400 h 941829"/>
                <a:gd name="connsiteX4" fmla="*/ 95928 w 100604"/>
                <a:gd name="connsiteY4" fmla="*/ 930802 h 94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4" h="941829">
                  <a:moveTo>
                    <a:pt x="52385" y="0"/>
                  </a:moveTo>
                  <a:cubicBezTo>
                    <a:pt x="46035" y="95250"/>
                    <a:pt x="55650" y="192550"/>
                    <a:pt x="52385" y="293914"/>
                  </a:cubicBezTo>
                  <a:cubicBezTo>
                    <a:pt x="49120" y="395278"/>
                    <a:pt x="-49732" y="529373"/>
                    <a:pt x="32792" y="608184"/>
                  </a:cubicBezTo>
                  <a:cubicBezTo>
                    <a:pt x="115316" y="686995"/>
                    <a:pt x="85405" y="860630"/>
                    <a:pt x="95928" y="914400"/>
                  </a:cubicBezTo>
                  <a:cubicBezTo>
                    <a:pt x="106451" y="968170"/>
                    <a:pt x="95928" y="925335"/>
                    <a:pt x="95928" y="930802"/>
                  </a:cubicBez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5" idx="5"/>
              <a:endCxn id="39" idx="0"/>
            </p:cNvCxnSpPr>
            <p:nvPr/>
          </p:nvCxnSpPr>
          <p:spPr>
            <a:xfrm>
              <a:off x="2483036" y="3218889"/>
              <a:ext cx="901926" cy="7435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501337" y="4648200"/>
                <a:ext cx="878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337" y="4648200"/>
                <a:ext cx="87870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82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33400" y="4648200"/>
                <a:ext cx="856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648200"/>
                <a:ext cx="85626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928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286000" y="3593068"/>
                <a:ext cx="18453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  <m:r>
                        <m:rPr>
                          <m:nor/>
                        </m:rPr>
                        <a:rPr lang="en-US" b="1" dirty="0"/>
                        <m:t> − 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593068"/>
                <a:ext cx="1845313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36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/>
          <p:cNvSpPr/>
          <p:nvPr/>
        </p:nvSpPr>
        <p:spPr>
          <a:xfrm>
            <a:off x="4419600" y="4495800"/>
            <a:ext cx="4267200" cy="4455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934200" y="4509016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7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Claim </a:t>
                </a:r>
                <a:r>
                  <a:rPr lang="en-US" sz="2000" b="1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an </a:t>
                </a:r>
                <a:r>
                  <a:rPr lang="en-US" sz="2000" b="1" dirty="0"/>
                  <a:t>optimal </a:t>
                </a:r>
                <a:r>
                  <a:rPr lang="en-US" sz="2000" dirty="0"/>
                  <a:t>solution where,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the delay enhancement by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=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|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to prove the claim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make careful observations about the algorithm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  <a:r>
                  <a:rPr lang="en-US" sz="2000" dirty="0"/>
                  <a:t>. 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29200" y="3086100"/>
            <a:ext cx="47244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9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Observations</a:t>
            </a:r>
            <a:r>
              <a:rPr lang="en-US" sz="2800" dirty="0"/>
              <a:t> about the algorithm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3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Observation </a:t>
            </a:r>
            <a:r>
              <a:rPr lang="en-US" sz="3600" b="1" dirty="0">
                <a:solidFill>
                  <a:srgbClr val="0070C0"/>
                </a:solidFill>
              </a:rPr>
              <a:t>1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ontent Placeholder 51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  <a:r>
                  <a:rPr lang="en-US" sz="1800" dirty="0"/>
                  <a:t>What can we say about the synchronization of any node in the optimal solution?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:r>
                  <a:rPr lang="en-US" sz="2000" b="1" u="sng" dirty="0"/>
                  <a:t>Every node</a:t>
                </a:r>
                <a:r>
                  <a:rPr lang="en-US" sz="2000" dirty="0"/>
                  <a:t> must be synchronized. </a:t>
                </a:r>
              </a:p>
              <a:p>
                <a:pPr marL="0" indent="0">
                  <a:buNone/>
                </a:pPr>
                <a:r>
                  <a:rPr lang="en-US" sz="2000" dirty="0"/>
                  <a:t>(proof by contradiction: append the path from root 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get two paths with different delays.)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2" name="Content Placeholder 5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 rotWithShape="1">
                <a:blip r:embed="rId2"/>
                <a:stretch>
                  <a:fillRect l="-690" t="-674" r="-138" b="-6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600" y="1752600"/>
            <a:ext cx="6705600" cy="2438400"/>
            <a:chOff x="1371600" y="1752600"/>
            <a:chExt cx="6705600" cy="2438400"/>
          </a:xfrm>
        </p:grpSpPr>
        <p:cxnSp>
          <p:nvCxnSpPr>
            <p:cNvPr id="12" name="Straight Arrow Connector 11"/>
            <p:cNvCxnSpPr>
              <a:stCxn id="123" idx="2"/>
            </p:cNvCxnSpPr>
            <p:nvPr/>
          </p:nvCxnSpPr>
          <p:spPr>
            <a:xfrm flipH="1">
              <a:off x="2971800" y="19050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1816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625728" y="2590800"/>
              <a:ext cx="1765672" cy="546474"/>
              <a:chOff x="1936565" y="2483037"/>
              <a:chExt cx="1765672" cy="54647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>
                <a:off x="1936565" y="2483037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4876800" y="19050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528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4000" y="3384363"/>
              <a:ext cx="882837" cy="546474"/>
              <a:chOff x="1524000" y="3308163"/>
              <a:chExt cx="882837" cy="546474"/>
            </a:xfrm>
          </p:grpSpPr>
          <p:cxnSp>
            <p:nvCxnSpPr>
              <p:cNvPr id="30" name="Straight Arrow Connector 29"/>
              <p:cNvCxnSpPr>
                <a:stCxn id="119" idx="3"/>
                <a:endCxn id="109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057400" y="3352800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968127" y="2590800"/>
              <a:ext cx="1765673" cy="546474"/>
              <a:chOff x="1936564" y="2546163"/>
              <a:chExt cx="1765673" cy="5464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1936564" y="2577726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371600" y="3886200"/>
              <a:ext cx="6705600" cy="304800"/>
              <a:chOff x="1447800" y="4495800"/>
              <a:chExt cx="6705600" cy="30480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1828800" y="3124200"/>
              <a:ext cx="5715000" cy="304800"/>
              <a:chOff x="1524000" y="4495800"/>
              <a:chExt cx="5715000" cy="3048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2667000" y="2362200"/>
              <a:ext cx="4038600" cy="304800"/>
              <a:chOff x="3276600" y="4495800"/>
              <a:chExt cx="40386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86600" y="3384363"/>
              <a:ext cx="762000" cy="501837"/>
              <a:chOff x="1676400" y="3308163"/>
              <a:chExt cx="762000" cy="501837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341267" y="1307068"/>
            <a:ext cx="2288133" cy="369332"/>
            <a:chOff x="5136963" y="1600200"/>
            <a:chExt cx="2288133" cy="369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136963" y="1676400"/>
              <a:ext cx="730437" cy="228600"/>
              <a:chOff x="3993963" y="5181600"/>
              <a:chExt cx="730437" cy="228600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4267200" y="5181600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/>
              <p:cNvCxnSpPr/>
              <p:nvPr/>
            </p:nvCxnSpPr>
            <p:spPr>
              <a:xfrm rot="10800000" flipV="1">
                <a:off x="3993963" y="5181600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Electric signal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981200" y="2622363"/>
            <a:ext cx="730437" cy="1263837"/>
            <a:chOff x="1981200" y="2622363"/>
            <a:chExt cx="730437" cy="1263837"/>
          </a:xfrm>
        </p:grpSpPr>
        <p:cxnSp>
          <p:nvCxnSpPr>
            <p:cNvPr id="6" name="Straight Connector 5"/>
            <p:cNvCxnSpPr>
              <a:stCxn id="121" idx="3"/>
            </p:cNvCxnSpPr>
            <p:nvPr/>
          </p:nvCxnSpPr>
          <p:spPr>
            <a:xfrm flipH="1">
              <a:off x="1981200" y="2622363"/>
              <a:ext cx="730437" cy="50183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042075" y="3384363"/>
              <a:ext cx="349437" cy="50183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927163" y="2590800"/>
            <a:ext cx="1340037" cy="1295400"/>
            <a:chOff x="2927163" y="2590800"/>
            <a:chExt cx="1340037" cy="1295400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3917763" y="3384363"/>
              <a:ext cx="349437" cy="50183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927163" y="2590800"/>
              <a:ext cx="775074" cy="54647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2184240" y="3015031"/>
                <a:ext cx="482760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240" y="3015031"/>
                <a:ext cx="48276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625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3029674" y="3015031"/>
                <a:ext cx="482761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674" y="3015031"/>
                <a:ext cx="48276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645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Not Equal 26"/>
          <p:cNvSpPr/>
          <p:nvPr/>
        </p:nvSpPr>
        <p:spPr>
          <a:xfrm>
            <a:off x="2651218" y="3124200"/>
            <a:ext cx="320582" cy="197037"/>
          </a:xfrm>
          <a:prstGeom prst="mathNotEqual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667000" y="201921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019218"/>
                <a:ext cx="38664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/>
          <p:cNvCxnSpPr>
            <a:stCxn id="140" idx="2"/>
            <a:endCxn id="121" idx="6"/>
          </p:cNvCxnSpPr>
          <p:nvPr/>
        </p:nvCxnSpPr>
        <p:spPr>
          <a:xfrm flipH="1">
            <a:off x="2971800" y="1905000"/>
            <a:ext cx="1600200" cy="609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65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2" grpId="0" uiExpand="1" build="p"/>
      <p:bldP spid="84" grpId="0"/>
      <p:bldP spid="85" grpId="0"/>
      <p:bldP spid="27" grpId="0" animBg="1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Observation </a:t>
            </a:r>
            <a:r>
              <a:rPr lang="en-US" sz="3600" b="1" dirty="0">
                <a:solidFill>
                  <a:srgbClr val="0070C0"/>
                </a:solidFill>
              </a:rPr>
              <a:t>2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ontent Placeholder 5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  <a:r>
                  <a:rPr lang="en-US" sz="1800" dirty="0"/>
                  <a:t>In any optimal sol., what is the </a:t>
                </a:r>
                <a:r>
                  <a:rPr lang="en-US" sz="1800" b="1" dirty="0"/>
                  <a:t>max.</a:t>
                </a:r>
                <a:r>
                  <a:rPr lang="en-US" sz="1800" dirty="0"/>
                  <a:t> delay along any path from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 to a leaf node ?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B050"/>
                    </a:solidFill>
                  </a:rPr>
                  <a:t>Guess</a:t>
                </a:r>
                <a:r>
                  <a:rPr lang="en-US" sz="1800" dirty="0"/>
                  <a:t>: It remain unchanged. </a:t>
                </a:r>
              </a:p>
              <a:p>
                <a:pPr marL="0" indent="0">
                  <a:buNone/>
                </a:pPr>
                <a:r>
                  <a:rPr lang="en-US" sz="1800" dirty="0"/>
                  <a:t>In other words, </a:t>
                </a:r>
                <a:r>
                  <a:rPr lang="en-US" sz="2000" dirty="0"/>
                  <a:t>it will still be </a:t>
                </a:r>
                <a:r>
                  <a:rPr lang="en-US" sz="2000" b="1" dirty="0"/>
                  <a:t>max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52" name="Content Placeholder 5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800600"/>
              </a:xfrm>
              <a:blipFill>
                <a:blip r:embed="rId2"/>
                <a:stretch>
                  <a:fillRect l="-736" b="-6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600" y="1752600"/>
            <a:ext cx="6705600" cy="2438400"/>
            <a:chOff x="1371600" y="1752600"/>
            <a:chExt cx="6705600" cy="2438400"/>
          </a:xfrm>
        </p:grpSpPr>
        <p:cxnSp>
          <p:nvCxnSpPr>
            <p:cNvPr id="12" name="Straight Arrow Connector 11"/>
            <p:cNvCxnSpPr>
              <a:stCxn id="123" idx="2"/>
            </p:cNvCxnSpPr>
            <p:nvPr/>
          </p:nvCxnSpPr>
          <p:spPr>
            <a:xfrm flipH="1">
              <a:off x="2971800" y="19050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1816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625728" y="2590800"/>
              <a:ext cx="1765672" cy="546474"/>
              <a:chOff x="1936565" y="2483037"/>
              <a:chExt cx="1765672" cy="54647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>
                <a:off x="1936565" y="2483037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4876800" y="19050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528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4000" y="3384363"/>
              <a:ext cx="882837" cy="546474"/>
              <a:chOff x="1524000" y="3308163"/>
              <a:chExt cx="882837" cy="546474"/>
            </a:xfrm>
          </p:grpSpPr>
          <p:cxnSp>
            <p:nvCxnSpPr>
              <p:cNvPr id="30" name="Straight Arrow Connector 29"/>
              <p:cNvCxnSpPr>
                <a:stCxn id="119" idx="3"/>
                <a:endCxn id="109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057400" y="3352800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968127" y="2590800"/>
              <a:ext cx="1765673" cy="546474"/>
              <a:chOff x="1936564" y="2546163"/>
              <a:chExt cx="1765673" cy="5464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1936564" y="2577726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371600" y="3886200"/>
              <a:ext cx="6705600" cy="304800"/>
              <a:chOff x="1447800" y="4495800"/>
              <a:chExt cx="6705600" cy="30480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1828800" y="3124200"/>
              <a:ext cx="5715000" cy="304800"/>
              <a:chOff x="1524000" y="4495800"/>
              <a:chExt cx="5715000" cy="3048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2667000" y="2362200"/>
              <a:ext cx="4038600" cy="304800"/>
              <a:chOff x="3276600" y="4495800"/>
              <a:chExt cx="40386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86600" y="3384363"/>
              <a:ext cx="762000" cy="501837"/>
              <a:chOff x="1676400" y="3308163"/>
              <a:chExt cx="762000" cy="501837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527114" y="1905000"/>
            <a:ext cx="6397686" cy="1893332"/>
            <a:chOff x="1527114" y="1905000"/>
            <a:chExt cx="6397686" cy="1893332"/>
          </a:xfrm>
        </p:grpSpPr>
        <p:sp>
          <p:nvSpPr>
            <p:cNvPr id="142" name="TextBox 141"/>
            <p:cNvSpPr txBox="1"/>
            <p:nvPr/>
          </p:nvSpPr>
          <p:spPr>
            <a:xfrm>
              <a:off x="5638800" y="1905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508314" y="1916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0104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231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2098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766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76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271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212914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038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1847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7912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867400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37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09600" y="4278868"/>
            <a:ext cx="748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002060"/>
                </a:solidFill>
              </a:rPr>
              <a:t>11             10            14               10            10            11               10             9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341267" y="1307068"/>
            <a:ext cx="2288133" cy="369332"/>
            <a:chOff x="5136963" y="1600200"/>
            <a:chExt cx="2288133" cy="369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136963" y="1676400"/>
              <a:ext cx="730437" cy="228600"/>
              <a:chOff x="3993963" y="5181600"/>
              <a:chExt cx="730437" cy="228600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4267200" y="5181600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/>
              <p:cNvCxnSpPr/>
              <p:nvPr/>
            </p:nvCxnSpPr>
            <p:spPr>
              <a:xfrm rot="10800000" flipV="1">
                <a:off x="3993963" y="5181600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Electric signal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667000" y="201921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019218"/>
                <a:ext cx="38664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362200" y="1905000"/>
            <a:ext cx="5867400" cy="1893332"/>
            <a:chOff x="2362200" y="1905000"/>
            <a:chExt cx="5867400" cy="1893332"/>
          </a:xfrm>
        </p:grpSpPr>
        <p:sp>
          <p:nvSpPr>
            <p:cNvPr id="79" name="TextBox 78"/>
            <p:cNvSpPr txBox="1"/>
            <p:nvPr/>
          </p:nvSpPr>
          <p:spPr>
            <a:xfrm>
              <a:off x="7812498" y="336446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+1</a:t>
              </a:r>
              <a:endParaRPr lang="en-US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297898" y="336446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+1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154898" y="335280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+4</a:t>
              </a:r>
              <a:endParaRPr 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362200" y="342900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+1</a:t>
              </a:r>
              <a:endParaRPr 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362200" y="260246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+3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831298" y="1905000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+3</a:t>
              </a:r>
              <a:endParaRPr 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239000" y="2602468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+1</a:t>
              </a:r>
              <a:endParaRPr lang="en-US" dirty="0"/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152400" y="4876800"/>
            <a:ext cx="804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002060"/>
                </a:solidFill>
              </a:rPr>
              <a:t>14             14            14               14            14            14               14             14</a:t>
            </a:r>
          </a:p>
        </p:txBody>
      </p:sp>
      <p:sp>
        <p:nvSpPr>
          <p:cNvPr id="85" name="Down Arrow 84"/>
          <p:cNvSpPr/>
          <p:nvPr/>
        </p:nvSpPr>
        <p:spPr>
          <a:xfrm>
            <a:off x="4114800" y="4572000"/>
            <a:ext cx="914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loud Callout 85"/>
          <p:cNvSpPr/>
          <p:nvPr/>
        </p:nvSpPr>
        <p:spPr>
          <a:xfrm>
            <a:off x="-76200" y="609600"/>
            <a:ext cx="4800600" cy="1480066"/>
          </a:xfrm>
          <a:prstGeom prst="cloudCallout">
            <a:avLst>
              <a:gd name="adj1" fmla="val -27749"/>
              <a:gd name="adj2" fmla="val 9112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 </a:t>
            </a:r>
            <a:r>
              <a:rPr lang="en-US" sz="1400" b="1" dirty="0">
                <a:solidFill>
                  <a:schemeClr val="tx1"/>
                </a:solidFill>
              </a:rPr>
              <a:t>maximum</a:t>
            </a:r>
            <a:r>
              <a:rPr lang="en-US" sz="1400" dirty="0">
                <a:solidFill>
                  <a:schemeClr val="tx1"/>
                </a:solidFill>
              </a:rPr>
              <a:t> delay from the root to any leaf node remains </a:t>
            </a:r>
            <a:r>
              <a:rPr lang="en-US" sz="1400" u="sng" dirty="0">
                <a:solidFill>
                  <a:schemeClr val="tx1"/>
                </a:solidFill>
              </a:rPr>
              <a:t>unchanged</a:t>
            </a:r>
            <a:r>
              <a:rPr lang="en-US" sz="1400" dirty="0">
                <a:solidFill>
                  <a:schemeClr val="tx1"/>
                </a:solidFill>
              </a:rPr>
              <a:t> in the optimal solution. What can we say about the </a:t>
            </a:r>
            <a:r>
              <a:rPr lang="en-US" sz="1400" b="1" dirty="0">
                <a:solidFill>
                  <a:schemeClr val="tx1"/>
                </a:solidFill>
              </a:rPr>
              <a:t>maximum delay</a:t>
            </a:r>
            <a:r>
              <a:rPr lang="en-US" sz="1400" dirty="0">
                <a:solidFill>
                  <a:schemeClr val="tx1"/>
                </a:solidFill>
              </a:rPr>
              <a:t> from any other node to any leaf node in its </a:t>
            </a:r>
            <a:r>
              <a:rPr lang="en-US" sz="1400" dirty="0" err="1">
                <a:solidFill>
                  <a:schemeClr val="tx1"/>
                </a:solidFill>
              </a:rPr>
              <a:t>subtree</a:t>
            </a:r>
            <a:r>
              <a:rPr lang="en-US" sz="14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1664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2" grpId="0" uiExpand="1" build="p"/>
      <p:bldP spid="156" grpId="0"/>
      <p:bldP spid="78" grpId="0"/>
      <p:bldP spid="81" grpId="0"/>
      <p:bldP spid="85" grpId="0" animBg="1"/>
      <p:bldP spid="86" grpId="0" animBg="1"/>
      <p:bldP spid="8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Usefulness of the </a:t>
            </a:r>
            <a:r>
              <a:rPr lang="en-US" sz="3200" b="1" dirty="0">
                <a:solidFill>
                  <a:srgbClr val="00B050"/>
                </a:solidFill>
              </a:rPr>
              <a:t>guess</a:t>
            </a:r>
            <a:br>
              <a:rPr lang="en-US" sz="3200" b="1" dirty="0">
                <a:solidFill>
                  <a:srgbClr val="00B05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1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Motivation</a:t>
            </a:r>
            <a:br>
              <a:rPr lang="en-US" sz="3600" b="1" dirty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Algorithm designed for a problem is incomplete unless its </a:t>
            </a:r>
            <a:r>
              <a:rPr lang="en-US" sz="1800" u="sng" dirty="0"/>
              <a:t>correctness</a:t>
            </a:r>
            <a:r>
              <a:rPr lang="en-US" sz="1800" dirty="0"/>
              <a:t> is established. </a:t>
            </a:r>
          </a:p>
          <a:p>
            <a:pPr marL="0" indent="0">
              <a:buNone/>
            </a:pPr>
            <a:r>
              <a:rPr lang="en-US" sz="1800" dirty="0"/>
              <a:t>An algorithm without proof of correctness is just a heuristic. </a:t>
            </a:r>
          </a:p>
          <a:p>
            <a:pPr marL="0" indent="0">
              <a:buNone/>
            </a:pPr>
            <a:r>
              <a:rPr lang="en-US" sz="1800" dirty="0"/>
              <a:t>As an important part of the course, one must have a fair amount of the understanding about proof of correctness of an algorithm.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Many times, one is not even clear about what claim one needs to prove to establish correctness of an algorithm.  For </a:t>
            </a:r>
            <a:r>
              <a:rPr lang="en-US" sz="1800" u="sng" dirty="0"/>
              <a:t>almost every</a:t>
            </a:r>
            <a:r>
              <a:rPr lang="en-US" sz="1800" dirty="0"/>
              <a:t> algorithm we study, there is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A </a:t>
            </a:r>
            <a:r>
              <a:rPr lang="en-US" sz="1800" b="1" dirty="0"/>
              <a:t>short</a:t>
            </a:r>
            <a:r>
              <a:rPr lang="en-US" sz="1800" dirty="0"/>
              <a:t> and yet </a:t>
            </a:r>
            <a:r>
              <a:rPr lang="en-US" sz="1800" b="1" dirty="0"/>
              <a:t>complete formal </a:t>
            </a:r>
            <a:r>
              <a:rPr lang="en-US" sz="1800" dirty="0"/>
              <a:t>proof of correctness.</a:t>
            </a:r>
          </a:p>
          <a:p>
            <a:r>
              <a:rPr lang="en-US" sz="1800" dirty="0"/>
              <a:t>There is </a:t>
            </a:r>
            <a:r>
              <a:rPr lang="en-US" sz="1800" b="1" dirty="0">
                <a:solidFill>
                  <a:srgbClr val="FF0000"/>
                </a:solidFill>
              </a:rPr>
              <a:t>no formula </a:t>
            </a:r>
            <a:r>
              <a:rPr lang="en-US" sz="1800" dirty="0"/>
              <a:t>for proof of correctness of an algorithm.</a:t>
            </a:r>
          </a:p>
          <a:p>
            <a:r>
              <a:rPr lang="en-US" sz="1800" dirty="0"/>
              <a:t>The proof of correctness is </a:t>
            </a:r>
            <a:r>
              <a:rPr lang="en-US" sz="1800" b="1" dirty="0"/>
              <a:t>based</a:t>
            </a:r>
            <a:r>
              <a:rPr lang="en-US" sz="1800" dirty="0"/>
              <a:t> only </a:t>
            </a:r>
            <a:r>
              <a:rPr lang="en-US" sz="1800" b="1" dirty="0"/>
              <a:t>on</a:t>
            </a:r>
            <a:r>
              <a:rPr lang="en-US" sz="1800" dirty="0"/>
              <a:t> a </a:t>
            </a:r>
            <a:r>
              <a:rPr lang="en-US" sz="1800" b="1" dirty="0">
                <a:solidFill>
                  <a:srgbClr val="7030A0"/>
                </a:solidFill>
              </a:rPr>
              <a:t>better insight</a:t>
            </a:r>
            <a:r>
              <a:rPr lang="en-US" sz="1800" b="1" dirty="0"/>
              <a:t> </a:t>
            </a:r>
            <a:r>
              <a:rPr lang="en-US" sz="1800" dirty="0"/>
              <a:t>into the algorithm. </a:t>
            </a:r>
          </a:p>
          <a:p>
            <a:pPr marL="0" indent="0">
              <a:buNone/>
            </a:pPr>
            <a:r>
              <a:rPr lang="en-US" sz="1800" dirty="0"/>
              <a:t>       In this way, a proof just demands a </a:t>
            </a:r>
            <a:r>
              <a:rPr lang="en-US" sz="1800" u="sng" dirty="0"/>
              <a:t>better understanding</a:t>
            </a:r>
            <a:r>
              <a:rPr lang="en-US" sz="1800" dirty="0"/>
              <a:t> of the algorithm.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It is hoped that from this lecture, you will be motivated to write short, and yet precise and formal proof of correctness for every algorithm you design.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8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838200" y="2272926"/>
            <a:ext cx="3048000" cy="4204074"/>
            <a:chOff x="838200" y="2272926"/>
            <a:chExt cx="3048000" cy="4204074"/>
          </a:xfrm>
        </p:grpSpPr>
        <p:grpSp>
          <p:nvGrpSpPr>
            <p:cNvPr id="42" name="Group 41"/>
            <p:cNvGrpSpPr/>
            <p:nvPr/>
          </p:nvGrpSpPr>
          <p:grpSpPr>
            <a:xfrm>
              <a:off x="838200" y="2272926"/>
              <a:ext cx="3048000" cy="4204074"/>
              <a:chOff x="838200" y="2272926"/>
              <a:chExt cx="3048000" cy="4204074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219200" y="2272926"/>
                <a:ext cx="2209800" cy="1747185"/>
                <a:chOff x="1219200" y="2272926"/>
                <a:chExt cx="2209800" cy="1747185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2222873" y="2958726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Arrow Connector 5"/>
                <p:cNvCxnSpPr/>
                <p:nvPr/>
              </p:nvCxnSpPr>
              <p:spPr>
                <a:xfrm flipH="1">
                  <a:off x="1219200" y="3200400"/>
                  <a:ext cx="1003674" cy="81971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2514599" y="3187326"/>
                  <a:ext cx="914401" cy="7750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2375273" y="2272926"/>
                  <a:ext cx="0" cy="685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Isosceles Triangle 37"/>
              <p:cNvSpPr/>
              <p:nvPr/>
            </p:nvSpPr>
            <p:spPr>
              <a:xfrm>
                <a:off x="838200" y="4038600"/>
                <a:ext cx="914400" cy="2438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2883723" y="3962400"/>
                <a:ext cx="1002477" cy="25146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2514600" y="2895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u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Usefulness of the </a:t>
            </a:r>
            <a:r>
              <a:rPr lang="en-US" sz="3200" b="1" dirty="0">
                <a:solidFill>
                  <a:srgbClr val="00B050"/>
                </a:solidFill>
              </a:rPr>
              <a:t>guess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3200" b="1" dirty="0"/>
              <a:t> </a:t>
            </a:r>
          </a:p>
        </p:txBody>
      </p:sp>
      <p:sp>
        <p:nvSpPr>
          <p:cNvPr id="55" name="Content Placeholder 5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ontent Placeholder 5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380039" y="1600200"/>
                <a:ext cx="4687761" cy="4525963"/>
              </a:xfrm>
            </p:spPr>
            <p:txBody>
              <a:bodyPr/>
              <a:lstStyle/>
              <a:p>
                <a:pPr>
                  <a:buFont typeface="Wingdings"/>
                  <a:buChar char="è"/>
                </a:pPr>
                <a:r>
                  <a:rPr lang="en-US" sz="1800" dirty="0">
                    <a:sym typeface="Wingdings" pitchFamily="2" charset="2"/>
                  </a:rPr>
                  <a:t>In the optimal solution,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</a:t>
                </a:r>
                <a:r>
                  <a:rPr lang="en-US" sz="1800" dirty="0"/>
                  <a:t>we must increase delay of right edge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by   </a:t>
                </a:r>
                <a:r>
                  <a:rPr lang="en-US" sz="1800" dirty="0">
                    <a:solidFill>
                      <a:srgbClr val="FF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Delay enhancement by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: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b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1800" dirty="0"/>
                  <a:t>|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Guess </a:t>
                </a:r>
                <a:r>
                  <a:rPr lang="en-US" sz="1800" dirty="0">
                    <a:sym typeface="Wingdings" pitchFamily="2" charset="2"/>
                  </a:rPr>
                  <a:t> proof of correctness of algorithm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56" name="Content Placeholder 5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380039" y="1600200"/>
                <a:ext cx="4687761" cy="4525963"/>
              </a:xfrm>
              <a:blipFill rotWithShape="1">
                <a:blip r:embed="rId2"/>
                <a:stretch>
                  <a:fillRect l="-1170" t="-674" b="-11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435744" y="2373868"/>
            <a:ext cx="1842639" cy="1283732"/>
            <a:chOff x="1435744" y="2373868"/>
            <a:chExt cx="1842639" cy="1283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883723" y="3288268"/>
                  <a:ext cx="3946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3723" y="3288268"/>
                  <a:ext cx="39466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435744" y="3276600"/>
                  <a:ext cx="3930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5744" y="3276600"/>
                  <a:ext cx="39305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31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524000" y="1447800"/>
                <a:ext cx="2672398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≥</m:t>
                        </m:r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447800"/>
                <a:ext cx="267239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826" t="-8333" r="-2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1255411" y="3218889"/>
            <a:ext cx="1012099" cy="3258111"/>
            <a:chOff x="1255411" y="3218889"/>
            <a:chExt cx="1012099" cy="3258111"/>
          </a:xfrm>
        </p:grpSpPr>
        <p:cxnSp>
          <p:nvCxnSpPr>
            <p:cNvPr id="10" name="Straight Connector 9"/>
            <p:cNvCxnSpPr>
              <a:stCxn id="5" idx="3"/>
            </p:cNvCxnSpPr>
            <p:nvPr/>
          </p:nvCxnSpPr>
          <p:spPr>
            <a:xfrm flipH="1">
              <a:off x="1257300" y="3218889"/>
              <a:ext cx="1010210" cy="8197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/>
          </p:nvSpPr>
          <p:spPr>
            <a:xfrm>
              <a:off x="1255411" y="4049486"/>
              <a:ext cx="268589" cy="2427514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13" h="914400">
                  <a:moveTo>
                    <a:pt x="7332" y="0"/>
                  </a:moveTo>
                  <a:cubicBezTo>
                    <a:pt x="982" y="95250"/>
                    <a:pt x="-5368" y="190500"/>
                    <a:pt x="7332" y="293914"/>
                  </a:cubicBezTo>
                  <a:cubicBezTo>
                    <a:pt x="20032" y="397328"/>
                    <a:pt x="76275" y="517071"/>
                    <a:pt x="83532" y="620485"/>
                  </a:cubicBezTo>
                  <a:cubicBezTo>
                    <a:pt x="90789" y="723899"/>
                    <a:pt x="50875" y="914400"/>
                    <a:pt x="50875" y="914400"/>
                  </a:cubicBezTo>
                  <a:lnTo>
                    <a:pt x="50875" y="914400"/>
                  </a:ln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483036" y="3218889"/>
            <a:ext cx="1046517" cy="3243842"/>
            <a:chOff x="2483036" y="3218889"/>
            <a:chExt cx="1046517" cy="3243842"/>
          </a:xfrm>
        </p:grpSpPr>
        <p:sp>
          <p:nvSpPr>
            <p:cNvPr id="44" name="Freeform 43"/>
            <p:cNvSpPr/>
            <p:nvPr/>
          </p:nvSpPr>
          <p:spPr>
            <a:xfrm>
              <a:off x="3209448" y="3962400"/>
              <a:ext cx="320105" cy="2500331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  <a:gd name="connsiteX0" fmla="*/ 20972 w 64515"/>
                <a:gd name="connsiteY0" fmla="*/ 0 h 914400"/>
                <a:gd name="connsiteX1" fmla="*/ 20972 w 64515"/>
                <a:gd name="connsiteY1" fmla="*/ 293914 h 914400"/>
                <a:gd name="connsiteX2" fmla="*/ 1379 w 64515"/>
                <a:gd name="connsiteY2" fmla="*/ 608184 h 914400"/>
                <a:gd name="connsiteX3" fmla="*/ 64515 w 64515"/>
                <a:gd name="connsiteY3" fmla="*/ 914400 h 914400"/>
                <a:gd name="connsiteX4" fmla="*/ 64515 w 64515"/>
                <a:gd name="connsiteY4" fmla="*/ 914400 h 914400"/>
                <a:gd name="connsiteX0" fmla="*/ 52385 w 95928"/>
                <a:gd name="connsiteY0" fmla="*/ 0 h 914400"/>
                <a:gd name="connsiteX1" fmla="*/ 52385 w 95928"/>
                <a:gd name="connsiteY1" fmla="*/ 293914 h 914400"/>
                <a:gd name="connsiteX2" fmla="*/ 32792 w 95928"/>
                <a:gd name="connsiteY2" fmla="*/ 608184 h 914400"/>
                <a:gd name="connsiteX3" fmla="*/ 95928 w 95928"/>
                <a:gd name="connsiteY3" fmla="*/ 914400 h 914400"/>
                <a:gd name="connsiteX4" fmla="*/ 95928 w 95928"/>
                <a:gd name="connsiteY4" fmla="*/ 914400 h 914400"/>
                <a:gd name="connsiteX0" fmla="*/ 52385 w 100604"/>
                <a:gd name="connsiteY0" fmla="*/ 0 h 941829"/>
                <a:gd name="connsiteX1" fmla="*/ 52385 w 100604"/>
                <a:gd name="connsiteY1" fmla="*/ 293914 h 941829"/>
                <a:gd name="connsiteX2" fmla="*/ 32792 w 100604"/>
                <a:gd name="connsiteY2" fmla="*/ 608184 h 941829"/>
                <a:gd name="connsiteX3" fmla="*/ 95928 w 100604"/>
                <a:gd name="connsiteY3" fmla="*/ 914400 h 941829"/>
                <a:gd name="connsiteX4" fmla="*/ 95928 w 100604"/>
                <a:gd name="connsiteY4" fmla="*/ 930802 h 94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4" h="941829">
                  <a:moveTo>
                    <a:pt x="52385" y="0"/>
                  </a:moveTo>
                  <a:cubicBezTo>
                    <a:pt x="46035" y="95250"/>
                    <a:pt x="55650" y="192550"/>
                    <a:pt x="52385" y="293914"/>
                  </a:cubicBezTo>
                  <a:cubicBezTo>
                    <a:pt x="49120" y="395278"/>
                    <a:pt x="-49732" y="529373"/>
                    <a:pt x="32792" y="608184"/>
                  </a:cubicBezTo>
                  <a:cubicBezTo>
                    <a:pt x="115316" y="686995"/>
                    <a:pt x="85405" y="860630"/>
                    <a:pt x="95928" y="914400"/>
                  </a:cubicBezTo>
                  <a:cubicBezTo>
                    <a:pt x="106451" y="968170"/>
                    <a:pt x="95928" y="925335"/>
                    <a:pt x="95928" y="930802"/>
                  </a:cubicBez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/>
            <p:cNvCxnSpPr>
              <a:stCxn id="5" idx="5"/>
              <a:endCxn id="39" idx="0"/>
            </p:cNvCxnSpPr>
            <p:nvPr/>
          </p:nvCxnSpPr>
          <p:spPr>
            <a:xfrm>
              <a:off x="2483036" y="3218889"/>
              <a:ext cx="901926" cy="7435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501337" y="4648200"/>
                <a:ext cx="878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337" y="4648200"/>
                <a:ext cx="87870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82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33400" y="4648200"/>
                <a:ext cx="856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648200"/>
                <a:ext cx="85626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928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286000" y="3593068"/>
                <a:ext cx="1845313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  <m:r>
                        <m:rPr>
                          <m:nor/>
                        </m:rPr>
                        <a:rPr lang="en-US" b="1" dirty="0"/>
                        <m:t> − 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593068"/>
                <a:ext cx="1845313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349" r="-426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105400" y="2286000"/>
                <a:ext cx="161928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b="1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286000"/>
                <a:ext cx="161928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56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2505220" y="3962400"/>
            <a:ext cx="314180" cy="25146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24000" y="5026223"/>
            <a:ext cx="99270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unchanged</a:t>
            </a:r>
          </a:p>
        </p:txBody>
      </p:sp>
      <p:sp>
        <p:nvSpPr>
          <p:cNvPr id="33" name="Left Brace 32"/>
          <p:cNvSpPr/>
          <p:nvPr/>
        </p:nvSpPr>
        <p:spPr>
          <a:xfrm flipH="1">
            <a:off x="2209799" y="3288268"/>
            <a:ext cx="258781" cy="3188732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477961" y="4800600"/>
            <a:ext cx="99270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unchanged</a:t>
            </a:r>
          </a:p>
        </p:txBody>
      </p:sp>
      <p:sp>
        <p:nvSpPr>
          <p:cNvPr id="12" name="Line Callout 1 11"/>
          <p:cNvSpPr/>
          <p:nvPr/>
        </p:nvSpPr>
        <p:spPr>
          <a:xfrm>
            <a:off x="228600" y="2373868"/>
            <a:ext cx="1524000" cy="612648"/>
          </a:xfrm>
          <a:prstGeom prst="borderCallout1">
            <a:avLst>
              <a:gd name="adj1" fmla="val 101049"/>
              <a:gd name="adj2" fmla="val 47742"/>
              <a:gd name="adj3" fmla="val 173876"/>
              <a:gd name="adj4" fmla="val 10895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much enhancement 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914" y="3516868"/>
            <a:ext cx="30168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Line Callout 1 36"/>
          <p:cNvSpPr/>
          <p:nvPr/>
        </p:nvSpPr>
        <p:spPr>
          <a:xfrm>
            <a:off x="3048000" y="2385536"/>
            <a:ext cx="1524000" cy="612648"/>
          </a:xfrm>
          <a:prstGeom prst="borderCallout1">
            <a:avLst>
              <a:gd name="adj1" fmla="val 101049"/>
              <a:gd name="adj2" fmla="val 47742"/>
              <a:gd name="adj3" fmla="val 169691"/>
              <a:gd name="adj4" fmla="val -1721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much enhancement ?</a:t>
            </a:r>
          </a:p>
        </p:txBody>
      </p:sp>
    </p:spTree>
    <p:extLst>
      <p:ext uri="{BB962C8B-B14F-4D97-AF65-F5344CB8AC3E}">
        <p14:creationId xmlns:p14="http://schemas.microsoft.com/office/powerpoint/2010/main" val="225417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25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uiExpand="1" build="p"/>
      <p:bldP spid="21" grpId="0" animBg="1"/>
      <p:bldP spid="50" grpId="0"/>
      <p:bldP spid="51" grpId="0"/>
      <p:bldP spid="19" grpId="0" animBg="1"/>
      <p:bldP spid="3" grpId="0" animBg="1"/>
      <p:bldP spid="9" grpId="0" animBg="1"/>
      <p:bldP spid="11" grpId="0" animBg="1"/>
      <p:bldP spid="33" grpId="0" animBg="1"/>
      <p:bldP spid="33" grpId="1" animBg="1"/>
      <p:bldP spid="34" grpId="0" animBg="1"/>
      <p:bldP spid="34" grpId="1" animBg="1"/>
      <p:bldP spid="12" grpId="0" animBg="1"/>
      <p:bldP spid="12" grpId="1" animBg="1"/>
      <p:bldP spid="14" grpId="0" animBg="1"/>
      <p:bldP spid="14" grpId="1" animBg="1"/>
      <p:bldP spid="37" grpId="0" animBg="1"/>
      <p:bldP spid="3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Proving the </a:t>
            </a:r>
            <a:r>
              <a:rPr lang="en-US" sz="3600" b="1" dirty="0">
                <a:solidFill>
                  <a:srgbClr val="00B050"/>
                </a:solidFill>
              </a:rPr>
              <a:t>guess</a:t>
            </a:r>
            <a:r>
              <a:rPr lang="en-US" sz="3600" b="1" dirty="0"/>
              <a:t> 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Guess : </a:t>
                </a:r>
                <a:r>
                  <a:rPr lang="en-US" sz="2000" dirty="0"/>
                  <a:t>In the optimal solution, the delay along any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to any leaf node is </a:t>
                </a:r>
                <a:r>
                  <a:rPr lang="en-US" sz="2000" b="1" dirty="0"/>
                  <a:t>max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Question</a:t>
                </a:r>
                <a:r>
                  <a:rPr lang="en-US" sz="2000" dirty="0"/>
                  <a:t>: How to prove it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By contradiction.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4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What if the assertion fails at many nodes ?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Consider the </a:t>
            </a:r>
            <a:r>
              <a:rPr lang="en-US" sz="2000" b="1" u="sng" dirty="0"/>
              <a:t>lowest node </a:t>
            </a:r>
            <a:r>
              <a:rPr lang="en-US" sz="2000" dirty="0"/>
              <a:t>in the tree where it fails.</a:t>
            </a:r>
          </a:p>
          <a:p>
            <a:pPr marL="0" indent="0">
              <a:buNone/>
            </a:pPr>
            <a:r>
              <a:rPr lang="en-US" sz="2000" dirty="0"/>
              <a:t>In particular, any node with no red descendant will suffice. </a:t>
            </a:r>
          </a:p>
          <a:p>
            <a:pPr marL="0" indent="0">
              <a:buNone/>
            </a:pPr>
            <a:r>
              <a:rPr lang="en-US" sz="2000" dirty="0"/>
              <a:t>(can you see why it is difficult to analyze any other “red” nodes ?)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038602" y="4146363"/>
            <a:ext cx="457198" cy="425637"/>
            <a:chOff x="1524002" y="3384363"/>
            <a:chExt cx="457198" cy="425637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53000" y="4146363"/>
            <a:ext cx="457198" cy="425637"/>
            <a:chOff x="1524002" y="3384363"/>
            <a:chExt cx="457198" cy="425637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stCxn id="123" idx="2"/>
          </p:cNvCxnSpPr>
          <p:nvPr/>
        </p:nvCxnSpPr>
        <p:spPr>
          <a:xfrm flipH="1">
            <a:off x="2971800" y="1905000"/>
            <a:ext cx="16002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5867400" y="4146363"/>
            <a:ext cx="457198" cy="425637"/>
            <a:chOff x="1524002" y="3384363"/>
            <a:chExt cx="457198" cy="425637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181600" y="3384363"/>
            <a:ext cx="914400" cy="501837"/>
            <a:chOff x="1524000" y="3308163"/>
            <a:chExt cx="914400" cy="501837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625728" y="2590800"/>
            <a:ext cx="1765672" cy="546474"/>
            <a:chOff x="1936565" y="2483037"/>
            <a:chExt cx="1765672" cy="546474"/>
          </a:xfrm>
        </p:grpSpPr>
        <p:cxnSp>
          <p:nvCxnSpPr>
            <p:cNvPr id="20" name="Straight Arrow Connector 19"/>
            <p:cNvCxnSpPr/>
            <p:nvPr/>
          </p:nvCxnSpPr>
          <p:spPr>
            <a:xfrm flipH="1">
              <a:off x="1936565" y="2483037"/>
              <a:ext cx="819709" cy="533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003363" y="2483037"/>
              <a:ext cx="6988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/>
          <p:nvPr/>
        </p:nvCxnSpPr>
        <p:spPr>
          <a:xfrm>
            <a:off x="4876800" y="1905000"/>
            <a:ext cx="15686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352800" y="3384363"/>
            <a:ext cx="914400" cy="501837"/>
            <a:chOff x="1524000" y="3308163"/>
            <a:chExt cx="914400" cy="501837"/>
          </a:xfrm>
        </p:grpSpPr>
        <p:cxnSp>
          <p:nvCxnSpPr>
            <p:cNvPr id="24" name="Straight Arrow Connector 23"/>
            <p:cNvCxnSpPr/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209800" y="4146363"/>
            <a:ext cx="457198" cy="425637"/>
            <a:chOff x="1524002" y="3384363"/>
            <a:chExt cx="457198" cy="425637"/>
          </a:xfrm>
        </p:grpSpPr>
        <p:cxnSp>
          <p:nvCxnSpPr>
            <p:cNvPr id="27" name="Straight Arrow Connector 26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524000" y="3384363"/>
            <a:ext cx="882837" cy="546474"/>
            <a:chOff x="1524000" y="3308163"/>
            <a:chExt cx="882837" cy="546474"/>
          </a:xfrm>
        </p:grpSpPr>
        <p:cxnSp>
          <p:nvCxnSpPr>
            <p:cNvPr id="30" name="Straight Arrow Connector 29"/>
            <p:cNvCxnSpPr>
              <a:stCxn id="119" idx="3"/>
              <a:endCxn id="109" idx="0"/>
            </p:cNvCxnSpPr>
            <p:nvPr/>
          </p:nvCxnSpPr>
          <p:spPr>
            <a:xfrm flipH="1">
              <a:off x="1524000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2057400" y="3352800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968127" y="2622363"/>
            <a:ext cx="1734110" cy="546474"/>
            <a:chOff x="1936564" y="2577726"/>
            <a:chExt cx="1734110" cy="546474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1936564" y="2577726"/>
              <a:ext cx="775073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21" idx="5"/>
              <a:endCxn id="118" idx="1"/>
            </p:cNvCxnSpPr>
            <p:nvPr/>
          </p:nvCxnSpPr>
          <p:spPr>
            <a:xfrm>
              <a:off x="2895600" y="2577726"/>
              <a:ext cx="7750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143000" y="4724400"/>
            <a:ext cx="7086600" cy="0"/>
            <a:chOff x="1143000" y="4800600"/>
            <a:chExt cx="7086600" cy="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143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600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057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514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971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429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886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343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800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257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7150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61722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6294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0866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543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924800" y="4800600"/>
              <a:ext cx="304800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1143000" y="4572000"/>
            <a:ext cx="7086600" cy="304800"/>
            <a:chOff x="1143000" y="4495800"/>
            <a:chExt cx="7086600" cy="304800"/>
          </a:xfrm>
        </p:grpSpPr>
        <p:grpSp>
          <p:nvGrpSpPr>
            <p:cNvPr id="84" name="Group 83"/>
            <p:cNvGrpSpPr/>
            <p:nvPr/>
          </p:nvGrpSpPr>
          <p:grpSpPr>
            <a:xfrm>
              <a:off x="1143000" y="4495800"/>
              <a:ext cx="3962400" cy="304800"/>
              <a:chOff x="1143000" y="4495800"/>
              <a:chExt cx="3962400" cy="304800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1143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4800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4343400" y="4495800"/>
              <a:ext cx="3886200" cy="304800"/>
              <a:chOff x="685800" y="4495800"/>
              <a:chExt cx="3886200" cy="304800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2057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600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685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251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2971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3886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4267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1371600" y="3886200"/>
            <a:ext cx="6705600" cy="304800"/>
            <a:chOff x="1447800" y="4495800"/>
            <a:chExt cx="6705600" cy="304800"/>
          </a:xfrm>
        </p:grpSpPr>
        <p:grpSp>
          <p:nvGrpSpPr>
            <p:cNvPr id="103" name="Group 102"/>
            <p:cNvGrpSpPr/>
            <p:nvPr/>
          </p:nvGrpSpPr>
          <p:grpSpPr>
            <a:xfrm>
              <a:off x="1447800" y="4495800"/>
              <a:ext cx="3048000" cy="304800"/>
              <a:chOff x="1447800" y="4495800"/>
              <a:chExt cx="3048000" cy="304800"/>
            </a:xfrm>
          </p:grpSpPr>
          <p:sp>
            <p:nvSpPr>
              <p:cNvPr id="109" name="Oval 108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5105400" y="4495800"/>
              <a:ext cx="3048000" cy="304800"/>
              <a:chOff x="1447800" y="4495800"/>
              <a:chExt cx="3048000" cy="304800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1447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23622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4191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1828800" y="3124200"/>
            <a:ext cx="5715000" cy="304800"/>
            <a:chOff x="1524000" y="4495800"/>
            <a:chExt cx="5715000" cy="304800"/>
          </a:xfrm>
        </p:grpSpPr>
        <p:grpSp>
          <p:nvGrpSpPr>
            <p:cNvPr id="114" name="Group 113"/>
            <p:cNvGrpSpPr/>
            <p:nvPr/>
          </p:nvGrpSpPr>
          <p:grpSpPr>
            <a:xfrm>
              <a:off x="1524000" y="4495800"/>
              <a:ext cx="2133600" cy="304800"/>
              <a:chOff x="1524000" y="4495800"/>
              <a:chExt cx="2133600" cy="304800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33528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181600" y="4495800"/>
              <a:ext cx="2057400" cy="304800"/>
              <a:chOff x="1524000" y="4495800"/>
              <a:chExt cx="2057400" cy="304800"/>
            </a:xfrm>
          </p:grpSpPr>
          <p:sp>
            <p:nvSpPr>
              <p:cNvPr id="116" name="Oval 115"/>
              <p:cNvSpPr/>
              <p:nvPr/>
            </p:nvSpPr>
            <p:spPr>
              <a:xfrm>
                <a:off x="1524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0" name="Group 119"/>
          <p:cNvGrpSpPr/>
          <p:nvPr/>
        </p:nvGrpSpPr>
        <p:grpSpPr>
          <a:xfrm>
            <a:off x="2667000" y="2362200"/>
            <a:ext cx="4038600" cy="304800"/>
            <a:chOff x="3276600" y="4495800"/>
            <a:chExt cx="4038600" cy="304800"/>
          </a:xfrm>
        </p:grpSpPr>
        <p:sp>
          <p:nvSpPr>
            <p:cNvPr id="121" name="Oval 120"/>
            <p:cNvSpPr/>
            <p:nvPr/>
          </p:nvSpPr>
          <p:spPr>
            <a:xfrm>
              <a:off x="32766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70104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Oval 122"/>
          <p:cNvSpPr/>
          <p:nvPr/>
        </p:nvSpPr>
        <p:spPr>
          <a:xfrm>
            <a:off x="4572000" y="1752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7086600" y="3384363"/>
            <a:ext cx="762000" cy="501837"/>
            <a:chOff x="1676400" y="3308163"/>
            <a:chExt cx="762000" cy="501837"/>
          </a:xfrm>
        </p:grpSpPr>
        <p:cxnSp>
          <p:nvCxnSpPr>
            <p:cNvPr id="125" name="Straight Arrow Connector 124"/>
            <p:cNvCxnSpPr/>
            <p:nvPr/>
          </p:nvCxnSpPr>
          <p:spPr>
            <a:xfrm flipH="1">
              <a:off x="1676400" y="3308163"/>
              <a:ext cx="197038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20889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/>
          <p:cNvGrpSpPr/>
          <p:nvPr/>
        </p:nvGrpSpPr>
        <p:grpSpPr>
          <a:xfrm>
            <a:off x="1295402" y="4146363"/>
            <a:ext cx="457198" cy="425637"/>
            <a:chOff x="1524002" y="3460563"/>
            <a:chExt cx="457198" cy="425637"/>
          </a:xfrm>
        </p:grpSpPr>
        <p:cxnSp>
          <p:nvCxnSpPr>
            <p:cNvPr id="128" name="Straight Arrow Connector 127"/>
            <p:cNvCxnSpPr>
              <a:stCxn id="109" idx="3"/>
            </p:cNvCxnSpPr>
            <p:nvPr/>
          </p:nvCxnSpPr>
          <p:spPr>
            <a:xfrm flipH="1">
              <a:off x="1524002" y="34605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09" idx="5"/>
            </p:cNvCxnSpPr>
            <p:nvPr/>
          </p:nvCxnSpPr>
          <p:spPr>
            <a:xfrm>
              <a:off x="1860363" y="34605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3124200" y="4146363"/>
            <a:ext cx="457198" cy="425637"/>
            <a:chOff x="1524002" y="3384363"/>
            <a:chExt cx="457198" cy="425637"/>
          </a:xfrm>
        </p:grpSpPr>
        <p:cxnSp>
          <p:nvCxnSpPr>
            <p:cNvPr id="131" name="Straight Arrow Connector 130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6781800" y="4146363"/>
            <a:ext cx="457198" cy="425637"/>
            <a:chOff x="1524002" y="3384363"/>
            <a:chExt cx="457198" cy="425637"/>
          </a:xfrm>
        </p:grpSpPr>
        <p:cxnSp>
          <p:nvCxnSpPr>
            <p:cNvPr id="134" name="Straight Arrow Connector 133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/>
          <p:cNvGrpSpPr/>
          <p:nvPr/>
        </p:nvGrpSpPr>
        <p:grpSpPr>
          <a:xfrm>
            <a:off x="7696202" y="4146363"/>
            <a:ext cx="457198" cy="425637"/>
            <a:chOff x="1524002" y="3384363"/>
            <a:chExt cx="457198" cy="425637"/>
          </a:xfrm>
        </p:grpSpPr>
        <p:cxnSp>
          <p:nvCxnSpPr>
            <p:cNvPr id="137" name="Straight Arrow Connector 136"/>
            <p:cNvCxnSpPr/>
            <p:nvPr/>
          </p:nvCxnSpPr>
          <p:spPr>
            <a:xfrm flipH="1">
              <a:off x="1524002" y="3384363"/>
              <a:ext cx="120835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1860363" y="3384363"/>
              <a:ext cx="1208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Oval 138"/>
          <p:cNvSpPr/>
          <p:nvPr/>
        </p:nvSpPr>
        <p:spPr>
          <a:xfrm>
            <a:off x="4343400" y="4572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4572000" y="1752600"/>
            <a:ext cx="304800" cy="304800"/>
          </a:xfrm>
          <a:prstGeom prst="ellipse">
            <a:avLst/>
          </a:prstGeom>
          <a:solidFill>
            <a:srgbClr val="FFC000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Oval 140"/>
          <p:cNvSpPr/>
          <p:nvPr/>
        </p:nvSpPr>
        <p:spPr>
          <a:xfrm>
            <a:off x="1828800" y="3124200"/>
            <a:ext cx="304800" cy="3048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6400800" y="2362200"/>
            <a:ext cx="304800" cy="3048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/>
              <p:cNvSpPr txBox="1"/>
              <p:nvPr/>
            </p:nvSpPr>
            <p:spPr>
              <a:xfrm>
                <a:off x="2209800" y="3059668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4" name="TextBox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059668"/>
                <a:ext cx="38664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ight Arrow 52"/>
          <p:cNvSpPr/>
          <p:nvPr/>
        </p:nvSpPr>
        <p:spPr>
          <a:xfrm>
            <a:off x="1447800" y="3186684"/>
            <a:ext cx="304800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2667000" y="2362200"/>
            <a:ext cx="304800" cy="3048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1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2" grpId="0" build="p"/>
      <p:bldP spid="141" grpId="0" animBg="1"/>
      <p:bldP spid="142" grpId="0" animBg="1"/>
      <p:bldP spid="144" grpId="0"/>
      <p:bldP spid="53" grpId="0" animBg="1"/>
      <p:bldP spid="14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/>
              <a:t>Proof:</a:t>
            </a:r>
            <a:br>
              <a:rPr lang="en-US" sz="3600" b="1" dirty="0"/>
            </a:b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ontent Placeholder 5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1800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sz="1800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must be synchronized in the optimal solution </a:t>
                </a:r>
                <a:r>
                  <a:rPr lang="en-US" sz="1800" dirty="0">
                    <a:sym typeface="Wingdings" pitchFamily="2" charset="2"/>
                  </a:rPr>
                  <a:t>             ?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After alteration of delay enhancement, entire circuit is again synchronized.</a:t>
                </a:r>
              </a:p>
              <a:p>
                <a:pPr marL="0" indent="0">
                  <a:buNone/>
                </a:pPr>
                <a:r>
                  <a:rPr lang="en-US" sz="1800" dirty="0"/>
                  <a:t>The reduction in the delay-enhancement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solution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  <m:r>
                      <a:rPr lang="en-US" sz="1800" b="1" i="1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is not optimal. Contradiction!!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53" name="Content Placeholder 5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741" t="-580" b="-8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38200" y="889658"/>
            <a:ext cx="3048000" cy="4204074"/>
            <a:chOff x="838200" y="2272926"/>
            <a:chExt cx="3048000" cy="4204074"/>
          </a:xfrm>
        </p:grpSpPr>
        <p:grpSp>
          <p:nvGrpSpPr>
            <p:cNvPr id="4" name="Group 3"/>
            <p:cNvGrpSpPr/>
            <p:nvPr/>
          </p:nvGrpSpPr>
          <p:grpSpPr>
            <a:xfrm>
              <a:off x="838200" y="2272926"/>
              <a:ext cx="3048000" cy="4204074"/>
              <a:chOff x="838200" y="2272926"/>
              <a:chExt cx="3048000" cy="4204074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219200" y="2272926"/>
                <a:ext cx="2209800" cy="1747185"/>
                <a:chOff x="1219200" y="2272926"/>
                <a:chExt cx="2209800" cy="1747185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2222873" y="2958726"/>
                  <a:ext cx="304800" cy="304800"/>
                </a:xfrm>
                <a:prstGeom prst="ellipse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Arrow Connector 9"/>
                <p:cNvCxnSpPr/>
                <p:nvPr/>
              </p:nvCxnSpPr>
              <p:spPr>
                <a:xfrm flipH="1">
                  <a:off x="1219200" y="3200400"/>
                  <a:ext cx="1003674" cy="819711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514599" y="3187326"/>
                  <a:ext cx="914401" cy="7750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2375273" y="2272926"/>
                  <a:ext cx="0" cy="6858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Isosceles Triangle 6"/>
              <p:cNvSpPr/>
              <p:nvPr/>
            </p:nvSpPr>
            <p:spPr>
              <a:xfrm>
                <a:off x="838200" y="4038600"/>
                <a:ext cx="914400" cy="2438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>
                <a:off x="2883723" y="3962400"/>
                <a:ext cx="1002477" cy="25146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514600" y="28956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600" y="2895600"/>
                  <a:ext cx="38664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1066800" y="990600"/>
            <a:ext cx="2211583" cy="1283732"/>
            <a:chOff x="1066800" y="2373868"/>
            <a:chExt cx="2211583" cy="1283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883723" y="3288268"/>
                  <a:ext cx="3946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3723" y="3288268"/>
                  <a:ext cx="39466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153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066800" y="3276600"/>
                  <a:ext cx="3930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800" y="3276600"/>
                  <a:ext cx="39305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31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540" y="2373868"/>
                  <a:ext cx="37702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258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28600" y="838200"/>
                <a:ext cx="1994273" cy="64633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Suppose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≥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838200"/>
                <a:ext cx="1994273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2752" t="-4717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1255411" y="1835621"/>
            <a:ext cx="1012099" cy="3258111"/>
            <a:chOff x="1255411" y="3218889"/>
            <a:chExt cx="1012099" cy="3258111"/>
          </a:xfrm>
        </p:grpSpPr>
        <p:cxnSp>
          <p:nvCxnSpPr>
            <p:cNvPr id="20" name="Straight Connector 19"/>
            <p:cNvCxnSpPr>
              <a:stCxn id="9" idx="3"/>
            </p:cNvCxnSpPr>
            <p:nvPr/>
          </p:nvCxnSpPr>
          <p:spPr>
            <a:xfrm flipH="1">
              <a:off x="1257300" y="3218889"/>
              <a:ext cx="1010210" cy="8197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>
              <a:off x="1255411" y="4049486"/>
              <a:ext cx="268589" cy="2427514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13" h="914400">
                  <a:moveTo>
                    <a:pt x="7332" y="0"/>
                  </a:moveTo>
                  <a:cubicBezTo>
                    <a:pt x="982" y="95250"/>
                    <a:pt x="-5368" y="190500"/>
                    <a:pt x="7332" y="293914"/>
                  </a:cubicBezTo>
                  <a:cubicBezTo>
                    <a:pt x="20032" y="397328"/>
                    <a:pt x="76275" y="517071"/>
                    <a:pt x="83532" y="620485"/>
                  </a:cubicBezTo>
                  <a:cubicBezTo>
                    <a:pt x="90789" y="723899"/>
                    <a:pt x="50875" y="914400"/>
                    <a:pt x="50875" y="914400"/>
                  </a:cubicBezTo>
                  <a:lnTo>
                    <a:pt x="50875" y="914400"/>
                  </a:ln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483036" y="1835621"/>
            <a:ext cx="1046517" cy="3243842"/>
            <a:chOff x="2483036" y="3218889"/>
            <a:chExt cx="1046517" cy="3243842"/>
          </a:xfrm>
        </p:grpSpPr>
        <p:sp>
          <p:nvSpPr>
            <p:cNvPr id="23" name="Freeform 22"/>
            <p:cNvSpPr/>
            <p:nvPr/>
          </p:nvSpPr>
          <p:spPr>
            <a:xfrm>
              <a:off x="3209448" y="3962400"/>
              <a:ext cx="320105" cy="2500331"/>
            </a:xfrm>
            <a:custGeom>
              <a:avLst/>
              <a:gdLst>
                <a:gd name="connsiteX0" fmla="*/ 7332 w 84413"/>
                <a:gd name="connsiteY0" fmla="*/ 0 h 914400"/>
                <a:gd name="connsiteX1" fmla="*/ 7332 w 84413"/>
                <a:gd name="connsiteY1" fmla="*/ 293914 h 914400"/>
                <a:gd name="connsiteX2" fmla="*/ 83532 w 84413"/>
                <a:gd name="connsiteY2" fmla="*/ 620485 h 914400"/>
                <a:gd name="connsiteX3" fmla="*/ 50875 w 84413"/>
                <a:gd name="connsiteY3" fmla="*/ 914400 h 914400"/>
                <a:gd name="connsiteX4" fmla="*/ 50875 w 84413"/>
                <a:gd name="connsiteY4" fmla="*/ 914400 h 914400"/>
                <a:gd name="connsiteX0" fmla="*/ 20972 w 64515"/>
                <a:gd name="connsiteY0" fmla="*/ 0 h 914400"/>
                <a:gd name="connsiteX1" fmla="*/ 20972 w 64515"/>
                <a:gd name="connsiteY1" fmla="*/ 293914 h 914400"/>
                <a:gd name="connsiteX2" fmla="*/ 1379 w 64515"/>
                <a:gd name="connsiteY2" fmla="*/ 608184 h 914400"/>
                <a:gd name="connsiteX3" fmla="*/ 64515 w 64515"/>
                <a:gd name="connsiteY3" fmla="*/ 914400 h 914400"/>
                <a:gd name="connsiteX4" fmla="*/ 64515 w 64515"/>
                <a:gd name="connsiteY4" fmla="*/ 914400 h 914400"/>
                <a:gd name="connsiteX0" fmla="*/ 52385 w 95928"/>
                <a:gd name="connsiteY0" fmla="*/ 0 h 914400"/>
                <a:gd name="connsiteX1" fmla="*/ 52385 w 95928"/>
                <a:gd name="connsiteY1" fmla="*/ 293914 h 914400"/>
                <a:gd name="connsiteX2" fmla="*/ 32792 w 95928"/>
                <a:gd name="connsiteY2" fmla="*/ 608184 h 914400"/>
                <a:gd name="connsiteX3" fmla="*/ 95928 w 95928"/>
                <a:gd name="connsiteY3" fmla="*/ 914400 h 914400"/>
                <a:gd name="connsiteX4" fmla="*/ 95928 w 95928"/>
                <a:gd name="connsiteY4" fmla="*/ 914400 h 914400"/>
                <a:gd name="connsiteX0" fmla="*/ 52385 w 100604"/>
                <a:gd name="connsiteY0" fmla="*/ 0 h 941829"/>
                <a:gd name="connsiteX1" fmla="*/ 52385 w 100604"/>
                <a:gd name="connsiteY1" fmla="*/ 293914 h 941829"/>
                <a:gd name="connsiteX2" fmla="*/ 32792 w 100604"/>
                <a:gd name="connsiteY2" fmla="*/ 608184 h 941829"/>
                <a:gd name="connsiteX3" fmla="*/ 95928 w 100604"/>
                <a:gd name="connsiteY3" fmla="*/ 914400 h 941829"/>
                <a:gd name="connsiteX4" fmla="*/ 95928 w 100604"/>
                <a:gd name="connsiteY4" fmla="*/ 930802 h 94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04" h="941829">
                  <a:moveTo>
                    <a:pt x="52385" y="0"/>
                  </a:moveTo>
                  <a:cubicBezTo>
                    <a:pt x="46035" y="95250"/>
                    <a:pt x="55650" y="192550"/>
                    <a:pt x="52385" y="293914"/>
                  </a:cubicBezTo>
                  <a:cubicBezTo>
                    <a:pt x="49120" y="395278"/>
                    <a:pt x="-49732" y="529373"/>
                    <a:pt x="32792" y="608184"/>
                  </a:cubicBezTo>
                  <a:cubicBezTo>
                    <a:pt x="115316" y="686995"/>
                    <a:pt x="85405" y="860630"/>
                    <a:pt x="95928" y="914400"/>
                  </a:cubicBezTo>
                  <a:cubicBezTo>
                    <a:pt x="106451" y="968170"/>
                    <a:pt x="95928" y="925335"/>
                    <a:pt x="95928" y="930802"/>
                  </a:cubicBez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9" idx="5"/>
              <a:endCxn id="8" idx="0"/>
            </p:cNvCxnSpPr>
            <p:nvPr/>
          </p:nvCxnSpPr>
          <p:spPr>
            <a:xfrm>
              <a:off x="2483036" y="3218889"/>
              <a:ext cx="901926" cy="74351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501337" y="3264932"/>
                <a:ext cx="878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337" y="3264932"/>
                <a:ext cx="87870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827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33400" y="3264932"/>
                <a:ext cx="856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264932"/>
                <a:ext cx="85626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928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2468315" y="1002268"/>
                <a:ext cx="6558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315" y="1002268"/>
                <a:ext cx="65588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11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ight Arrow 57"/>
          <p:cNvSpPr/>
          <p:nvPr/>
        </p:nvSpPr>
        <p:spPr>
          <a:xfrm>
            <a:off x="4114800" y="2671834"/>
            <a:ext cx="1143000" cy="757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5181600" y="901326"/>
            <a:ext cx="3846639" cy="4204074"/>
            <a:chOff x="5181600" y="901326"/>
            <a:chExt cx="3846639" cy="4204074"/>
          </a:xfrm>
        </p:grpSpPr>
        <p:grpSp>
          <p:nvGrpSpPr>
            <p:cNvPr id="28" name="Group 27"/>
            <p:cNvGrpSpPr/>
            <p:nvPr/>
          </p:nvGrpSpPr>
          <p:grpSpPr>
            <a:xfrm>
              <a:off x="5181600" y="901326"/>
              <a:ext cx="3846639" cy="4204074"/>
              <a:chOff x="533400" y="2272926"/>
              <a:chExt cx="3846639" cy="4204074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838200" y="2272926"/>
                <a:ext cx="3048000" cy="4204074"/>
                <a:chOff x="838200" y="2272926"/>
                <a:chExt cx="3048000" cy="4204074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838200" y="2272926"/>
                  <a:ext cx="3048000" cy="4204074"/>
                  <a:chOff x="838200" y="2272926"/>
                  <a:chExt cx="3048000" cy="4204074"/>
                </a:xfrm>
              </p:grpSpPr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1219200" y="2272926"/>
                    <a:ext cx="2209800" cy="1747185"/>
                    <a:chOff x="1219200" y="2272926"/>
                    <a:chExt cx="2209800" cy="1747185"/>
                  </a:xfrm>
                </p:grpSpPr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2222873" y="2958726"/>
                      <a:ext cx="304800" cy="3048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9" name="Straight Arrow Connector 48"/>
                    <p:cNvCxnSpPr/>
                    <p:nvPr/>
                  </p:nvCxnSpPr>
                  <p:spPr>
                    <a:xfrm flipH="1">
                      <a:off x="1219200" y="3200400"/>
                      <a:ext cx="1003674" cy="819711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Arrow Connector 49"/>
                    <p:cNvCxnSpPr/>
                    <p:nvPr/>
                  </p:nvCxnSpPr>
                  <p:spPr>
                    <a:xfrm>
                      <a:off x="2514599" y="3187326"/>
                      <a:ext cx="914401" cy="775074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Arrow Connector 50"/>
                    <p:cNvCxnSpPr/>
                    <p:nvPr/>
                  </p:nvCxnSpPr>
                  <p:spPr>
                    <a:xfrm>
                      <a:off x="2375273" y="2272926"/>
                      <a:ext cx="0" cy="68580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6" name="Isosceles Triangle 45"/>
                  <p:cNvSpPr/>
                  <p:nvPr/>
                </p:nvSpPr>
                <p:spPr>
                  <a:xfrm>
                    <a:off x="838200" y="4038600"/>
                    <a:ext cx="914400" cy="2438400"/>
                  </a:xfrm>
                  <a:prstGeom prst="triangl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Isosceles Triangle 46"/>
                  <p:cNvSpPr/>
                  <p:nvPr/>
                </p:nvSpPr>
                <p:spPr>
                  <a:xfrm>
                    <a:off x="2883723" y="3962400"/>
                    <a:ext cx="1002477" cy="2514600"/>
                  </a:xfrm>
                  <a:prstGeom prst="triangl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2514600" y="2895600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14600" y="2895600"/>
                      <a:ext cx="386644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197" r="-2063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" name="Group 29"/>
              <p:cNvGrpSpPr/>
              <p:nvPr/>
            </p:nvGrpSpPr>
            <p:grpSpPr>
              <a:xfrm>
                <a:off x="1435744" y="2373868"/>
                <a:ext cx="1842639" cy="1283732"/>
                <a:chOff x="1435744" y="2373868"/>
                <a:chExt cx="1842639" cy="12837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2883723" y="3288268"/>
                      <a:ext cx="39466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𝜷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Rectangle 3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83723" y="3288268"/>
                      <a:ext cx="394660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2187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435744" y="3276600"/>
                      <a:ext cx="39305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𝜶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Rectangle 4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35744" y="3276600"/>
                      <a:ext cx="393056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t="-8333" r="-20000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2348540" y="2373868"/>
                      <a:ext cx="37702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𝜸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Rectangle 4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48540" y="2373868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2" name="Group 31"/>
              <p:cNvGrpSpPr/>
              <p:nvPr/>
            </p:nvGrpSpPr>
            <p:grpSpPr>
              <a:xfrm>
                <a:off x="1255411" y="3218889"/>
                <a:ext cx="1012099" cy="3258111"/>
                <a:chOff x="1255411" y="3218889"/>
                <a:chExt cx="1012099" cy="3258111"/>
              </a:xfrm>
            </p:grpSpPr>
            <p:cxnSp>
              <p:nvCxnSpPr>
                <p:cNvPr id="38" name="Straight Connector 37"/>
                <p:cNvCxnSpPr>
                  <a:stCxn id="48" idx="3"/>
                </p:cNvCxnSpPr>
                <p:nvPr/>
              </p:nvCxnSpPr>
              <p:spPr>
                <a:xfrm flipH="1">
                  <a:off x="1257300" y="3218889"/>
                  <a:ext cx="1010210" cy="819711"/>
                </a:xfrm>
                <a:prstGeom prst="lin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Freeform 38"/>
                <p:cNvSpPr/>
                <p:nvPr/>
              </p:nvSpPr>
              <p:spPr>
                <a:xfrm>
                  <a:off x="1255411" y="4049486"/>
                  <a:ext cx="268589" cy="2427514"/>
                </a:xfrm>
                <a:custGeom>
                  <a:avLst/>
                  <a:gdLst>
                    <a:gd name="connsiteX0" fmla="*/ 7332 w 84413"/>
                    <a:gd name="connsiteY0" fmla="*/ 0 h 914400"/>
                    <a:gd name="connsiteX1" fmla="*/ 7332 w 84413"/>
                    <a:gd name="connsiteY1" fmla="*/ 293914 h 914400"/>
                    <a:gd name="connsiteX2" fmla="*/ 83532 w 84413"/>
                    <a:gd name="connsiteY2" fmla="*/ 620485 h 914400"/>
                    <a:gd name="connsiteX3" fmla="*/ 50875 w 84413"/>
                    <a:gd name="connsiteY3" fmla="*/ 914400 h 914400"/>
                    <a:gd name="connsiteX4" fmla="*/ 50875 w 84413"/>
                    <a:gd name="connsiteY4" fmla="*/ 914400 h 914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413" h="914400">
                      <a:moveTo>
                        <a:pt x="7332" y="0"/>
                      </a:moveTo>
                      <a:cubicBezTo>
                        <a:pt x="982" y="95250"/>
                        <a:pt x="-5368" y="190500"/>
                        <a:pt x="7332" y="293914"/>
                      </a:cubicBezTo>
                      <a:cubicBezTo>
                        <a:pt x="20032" y="397328"/>
                        <a:pt x="76275" y="517071"/>
                        <a:pt x="83532" y="620485"/>
                      </a:cubicBezTo>
                      <a:cubicBezTo>
                        <a:pt x="90789" y="723899"/>
                        <a:pt x="50875" y="914400"/>
                        <a:pt x="50875" y="914400"/>
                      </a:cubicBezTo>
                      <a:lnTo>
                        <a:pt x="50875" y="914400"/>
                      </a:lnTo>
                    </a:path>
                  </a:pathLst>
                </a:custGeom>
                <a:ln w="762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2483036" y="3218889"/>
                <a:ext cx="1046517" cy="3243842"/>
                <a:chOff x="2483036" y="3218889"/>
                <a:chExt cx="1046517" cy="3243842"/>
              </a:xfrm>
            </p:grpSpPr>
            <p:sp>
              <p:nvSpPr>
                <p:cNvPr id="36" name="Freeform 35"/>
                <p:cNvSpPr/>
                <p:nvPr/>
              </p:nvSpPr>
              <p:spPr>
                <a:xfrm>
                  <a:off x="3209448" y="3962400"/>
                  <a:ext cx="320105" cy="2500331"/>
                </a:xfrm>
                <a:custGeom>
                  <a:avLst/>
                  <a:gdLst>
                    <a:gd name="connsiteX0" fmla="*/ 7332 w 84413"/>
                    <a:gd name="connsiteY0" fmla="*/ 0 h 914400"/>
                    <a:gd name="connsiteX1" fmla="*/ 7332 w 84413"/>
                    <a:gd name="connsiteY1" fmla="*/ 293914 h 914400"/>
                    <a:gd name="connsiteX2" fmla="*/ 83532 w 84413"/>
                    <a:gd name="connsiteY2" fmla="*/ 620485 h 914400"/>
                    <a:gd name="connsiteX3" fmla="*/ 50875 w 84413"/>
                    <a:gd name="connsiteY3" fmla="*/ 914400 h 914400"/>
                    <a:gd name="connsiteX4" fmla="*/ 50875 w 84413"/>
                    <a:gd name="connsiteY4" fmla="*/ 914400 h 914400"/>
                    <a:gd name="connsiteX0" fmla="*/ 20972 w 64515"/>
                    <a:gd name="connsiteY0" fmla="*/ 0 h 914400"/>
                    <a:gd name="connsiteX1" fmla="*/ 20972 w 64515"/>
                    <a:gd name="connsiteY1" fmla="*/ 293914 h 914400"/>
                    <a:gd name="connsiteX2" fmla="*/ 1379 w 64515"/>
                    <a:gd name="connsiteY2" fmla="*/ 608184 h 914400"/>
                    <a:gd name="connsiteX3" fmla="*/ 64515 w 64515"/>
                    <a:gd name="connsiteY3" fmla="*/ 914400 h 914400"/>
                    <a:gd name="connsiteX4" fmla="*/ 64515 w 64515"/>
                    <a:gd name="connsiteY4" fmla="*/ 914400 h 914400"/>
                    <a:gd name="connsiteX0" fmla="*/ 52385 w 95928"/>
                    <a:gd name="connsiteY0" fmla="*/ 0 h 914400"/>
                    <a:gd name="connsiteX1" fmla="*/ 52385 w 95928"/>
                    <a:gd name="connsiteY1" fmla="*/ 293914 h 914400"/>
                    <a:gd name="connsiteX2" fmla="*/ 32792 w 95928"/>
                    <a:gd name="connsiteY2" fmla="*/ 608184 h 914400"/>
                    <a:gd name="connsiteX3" fmla="*/ 95928 w 95928"/>
                    <a:gd name="connsiteY3" fmla="*/ 914400 h 914400"/>
                    <a:gd name="connsiteX4" fmla="*/ 95928 w 95928"/>
                    <a:gd name="connsiteY4" fmla="*/ 914400 h 914400"/>
                    <a:gd name="connsiteX0" fmla="*/ 52385 w 100604"/>
                    <a:gd name="connsiteY0" fmla="*/ 0 h 941829"/>
                    <a:gd name="connsiteX1" fmla="*/ 52385 w 100604"/>
                    <a:gd name="connsiteY1" fmla="*/ 293914 h 941829"/>
                    <a:gd name="connsiteX2" fmla="*/ 32792 w 100604"/>
                    <a:gd name="connsiteY2" fmla="*/ 608184 h 941829"/>
                    <a:gd name="connsiteX3" fmla="*/ 95928 w 100604"/>
                    <a:gd name="connsiteY3" fmla="*/ 914400 h 941829"/>
                    <a:gd name="connsiteX4" fmla="*/ 95928 w 100604"/>
                    <a:gd name="connsiteY4" fmla="*/ 930802 h 9418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604" h="941829">
                      <a:moveTo>
                        <a:pt x="52385" y="0"/>
                      </a:moveTo>
                      <a:cubicBezTo>
                        <a:pt x="46035" y="95250"/>
                        <a:pt x="55650" y="192550"/>
                        <a:pt x="52385" y="293914"/>
                      </a:cubicBezTo>
                      <a:cubicBezTo>
                        <a:pt x="49120" y="395278"/>
                        <a:pt x="-49732" y="529373"/>
                        <a:pt x="32792" y="608184"/>
                      </a:cubicBezTo>
                      <a:cubicBezTo>
                        <a:pt x="115316" y="686995"/>
                        <a:pt x="85405" y="860630"/>
                        <a:pt x="95928" y="914400"/>
                      </a:cubicBezTo>
                      <a:cubicBezTo>
                        <a:pt x="106451" y="968170"/>
                        <a:pt x="95928" y="925335"/>
                        <a:pt x="95928" y="930802"/>
                      </a:cubicBezTo>
                    </a:path>
                  </a:pathLst>
                </a:custGeom>
                <a:ln w="762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/>
                <p:cNvCxnSpPr>
                  <a:stCxn id="48" idx="5"/>
                  <a:endCxn id="47" idx="0"/>
                </p:cNvCxnSpPr>
                <p:nvPr/>
              </p:nvCxnSpPr>
              <p:spPr>
                <a:xfrm>
                  <a:off x="2483036" y="3218889"/>
                  <a:ext cx="901926" cy="743511"/>
                </a:xfrm>
                <a:prstGeom prst="lin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3501337" y="4648200"/>
                    <a:ext cx="87870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𝑹</m:t>
                              </m:r>
                            </m:sub>
                          </m:sSub>
                          <m:r>
                            <a:rPr lang="en-US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b="1" i="1" dirty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1337" y="4648200"/>
                    <a:ext cx="878702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t="-8333" r="-8333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533400" y="4648200"/>
                    <a:ext cx="8562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𝑳</m:t>
                              </m:r>
                            </m:sub>
                          </m:sSub>
                          <m:r>
                            <a:rPr lang="en-US" b="1" i="1" dirty="0">
                              <a:latin typeface="Cambria Math"/>
                            </a:rPr>
                            <m:t>(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b="1" i="1" dirty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400" y="4648200"/>
                    <a:ext cx="856260" cy="369332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t="-8333" r="-9286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7162800" y="1022866"/>
                  <a:ext cx="6558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2800" y="1022866"/>
                  <a:ext cx="655885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333" r="-11111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7649916" y="1022866"/>
                <a:ext cx="6558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916" y="1022866"/>
                <a:ext cx="655885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1111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7391400" y="2221468"/>
                <a:ext cx="18453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  <m:r>
                        <m:rPr>
                          <m:nor/>
                        </m:rPr>
                        <a:rPr lang="en-US" b="1" dirty="0"/>
                        <m:t> − 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2221468"/>
                <a:ext cx="1845313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197" r="-397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7391400" y="2221468"/>
                <a:ext cx="11767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2221468"/>
                <a:ext cx="1176797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197" r="-62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Left Brace 63"/>
          <p:cNvSpPr/>
          <p:nvPr/>
        </p:nvSpPr>
        <p:spPr>
          <a:xfrm>
            <a:off x="2505220" y="2590800"/>
            <a:ext cx="291037" cy="24384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Brace 64"/>
          <p:cNvSpPr/>
          <p:nvPr/>
        </p:nvSpPr>
        <p:spPr>
          <a:xfrm flipH="1">
            <a:off x="1780470" y="2590800"/>
            <a:ext cx="276930" cy="24384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1219200" y="1905000"/>
                <a:ext cx="6558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905000"/>
                <a:ext cx="655885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333" r="-111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3048000" y="1905000"/>
                <a:ext cx="6558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905000"/>
                <a:ext cx="655884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333" r="-111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410200" y="5498068"/>
                <a:ext cx="284058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𝑫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5498068"/>
                <a:ext cx="2840586" cy="369332"/>
              </a:xfrm>
              <a:prstGeom prst="rect">
                <a:avLst/>
              </a:prstGeom>
              <a:blipFill rotWithShape="1">
                <a:blip r:embed="rId25"/>
                <a:stretch>
                  <a:fillRect t="-8197" r="-25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Line Callout 1 26"/>
              <p:cNvSpPr/>
              <p:nvPr/>
            </p:nvSpPr>
            <p:spPr>
              <a:xfrm>
                <a:off x="228600" y="5181784"/>
                <a:ext cx="3568328" cy="460248"/>
              </a:xfrm>
              <a:prstGeom prst="borderCallout1">
                <a:avLst>
                  <a:gd name="adj1" fmla="val -818"/>
                  <a:gd name="adj2" fmla="val 49837"/>
                  <a:gd name="adj3" fmla="val -294754"/>
                  <a:gd name="adj4" fmla="val 5170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Since there was no red node here, so no extra delay on this segment of the path corresponding to </a:t>
                </a:r>
                <a:r>
                  <a:rPr lang="en-US" sz="1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12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2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𝒖</m:t>
                    </m:r>
                    <m:r>
                      <a:rPr lang="en-US" sz="12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7" name="Line Callout 1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181784"/>
                <a:ext cx="3568328" cy="460248"/>
              </a:xfrm>
              <a:prstGeom prst="borderCallout1">
                <a:avLst>
                  <a:gd name="adj1" fmla="val -818"/>
                  <a:gd name="adj2" fmla="val 49837"/>
                  <a:gd name="adj3" fmla="val -294754"/>
                  <a:gd name="adj4" fmla="val 51707"/>
                </a:avLst>
              </a:prstGeom>
              <a:blipFill rotWithShape="1">
                <a:blip r:embed="rId26"/>
                <a:stretch>
                  <a:fillRect b="-16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Line Callout 1 67"/>
              <p:cNvSpPr/>
              <p:nvPr/>
            </p:nvSpPr>
            <p:spPr>
              <a:xfrm>
                <a:off x="228600" y="5181600"/>
                <a:ext cx="3568328" cy="460248"/>
              </a:xfrm>
              <a:prstGeom prst="borderCallout1">
                <a:avLst>
                  <a:gd name="adj1" fmla="val -4531"/>
                  <a:gd name="adj2" fmla="val 50076"/>
                  <a:gd name="adj3" fmla="val -296611"/>
                  <a:gd name="adj4" fmla="val 6347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Since there was no red node here, so no extra delay on this segment of the path corresponding to </a:t>
                </a:r>
                <a:r>
                  <a:rPr lang="en-US" sz="1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12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2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𝒖</m:t>
                    </m:r>
                    <m:r>
                      <a:rPr lang="en-US" sz="12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8" name="Line Callout 1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181600"/>
                <a:ext cx="3568328" cy="460248"/>
              </a:xfrm>
              <a:prstGeom prst="borderCallout1">
                <a:avLst>
                  <a:gd name="adj1" fmla="val -4531"/>
                  <a:gd name="adj2" fmla="val 50076"/>
                  <a:gd name="adj3" fmla="val -296611"/>
                  <a:gd name="adj4" fmla="val 63473"/>
                </a:avLst>
              </a:prstGeom>
              <a:blipFill rotWithShape="1">
                <a:blip r:embed="rId27"/>
                <a:stretch>
                  <a:fillRect b="-16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loud Callout 30"/>
          <p:cNvSpPr/>
          <p:nvPr/>
        </p:nvSpPr>
        <p:spPr>
          <a:xfrm>
            <a:off x="4038600" y="838201"/>
            <a:ext cx="2045344" cy="748925"/>
          </a:xfrm>
          <a:prstGeom prst="cloudCallout">
            <a:avLst>
              <a:gd name="adj1" fmla="val -19291"/>
              <a:gd name="adj2" fmla="val 7694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What does it imply ?</a:t>
            </a:r>
          </a:p>
        </p:txBody>
      </p:sp>
      <p:sp>
        <p:nvSpPr>
          <p:cNvPr id="69" name="Cloud Callout 68"/>
          <p:cNvSpPr/>
          <p:nvPr/>
        </p:nvSpPr>
        <p:spPr>
          <a:xfrm>
            <a:off x="4038600" y="1079875"/>
            <a:ext cx="2045344" cy="748925"/>
          </a:xfrm>
          <a:prstGeom prst="cloudCallout">
            <a:avLst>
              <a:gd name="adj1" fmla="val -19291"/>
              <a:gd name="adj2" fmla="val 7694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What does it imply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362200" y="76200"/>
                <a:ext cx="4740657" cy="523220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the maximum delay on any path from 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/>
                  <a:t>to any of its leaf node </a:t>
                </a:r>
              </a:p>
              <a:p>
                <a:r>
                  <a:rPr lang="en-US" sz="1400" dirty="0"/>
                  <a:t>is </a:t>
                </a:r>
                <a:r>
                  <a:rPr lang="en-US" sz="1400" u="sng" dirty="0"/>
                  <a:t>strictly greater </a:t>
                </a:r>
                <a:r>
                  <a:rPr lang="en-US" sz="1400" dirty="0"/>
                  <a:t>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14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1400" b="1" i="1" dirty="0">
                        <a:latin typeface="Cambria Math"/>
                      </a:rPr>
                      <m:t>(</m:t>
                    </m:r>
                    <m:r>
                      <a:rPr lang="en-US" sz="14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4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400" dirty="0"/>
                  <a:t>in an </a:t>
                </a:r>
                <a:r>
                  <a:rPr lang="en-US" sz="1400" b="1" dirty="0"/>
                  <a:t>optimal</a:t>
                </a:r>
                <a:r>
                  <a:rPr lang="en-US" sz="1400" dirty="0"/>
                  <a:t>  solution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006C31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400" dirty="0"/>
                  <a:t>.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76200"/>
                <a:ext cx="4740657" cy="523220"/>
              </a:xfrm>
              <a:prstGeom prst="rect">
                <a:avLst/>
              </a:prstGeom>
              <a:blipFill rotWithShape="1">
                <a:blip r:embed="rId28"/>
                <a:stretch>
                  <a:fillRect l="-257" r="-257" b="-91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Cloud Callout 69"/>
          <p:cNvSpPr/>
          <p:nvPr/>
        </p:nvSpPr>
        <p:spPr>
          <a:xfrm>
            <a:off x="3501337" y="1002269"/>
            <a:ext cx="2975663" cy="1099066"/>
          </a:xfrm>
          <a:prstGeom prst="cloudCallout">
            <a:avLst>
              <a:gd name="adj1" fmla="val -19291"/>
              <a:gd name="adj2" fmla="val 7694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Can you do some manipulation to reduce the total delay enhancement ?</a:t>
            </a:r>
          </a:p>
        </p:txBody>
      </p:sp>
    </p:spTree>
    <p:extLst>
      <p:ext uri="{BB962C8B-B14F-4D97-AF65-F5344CB8AC3E}">
        <p14:creationId xmlns:p14="http://schemas.microsoft.com/office/powerpoint/2010/main" val="197566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 uiExpand="1" build="p"/>
      <p:bldP spid="17" grpId="0" animBg="1"/>
      <p:bldP spid="25" grpId="0"/>
      <p:bldP spid="26" grpId="0"/>
      <p:bldP spid="56" grpId="0"/>
      <p:bldP spid="58" grpId="0" animBg="1"/>
      <p:bldP spid="62" grpId="0"/>
      <p:bldP spid="63" grpId="0"/>
      <p:bldP spid="59" grpId="0"/>
      <p:bldP spid="59" grpId="1"/>
      <p:bldP spid="64" grpId="0" animBg="1"/>
      <p:bldP spid="64" grpId="1" animBg="1"/>
      <p:bldP spid="65" grpId="0" animBg="1"/>
      <p:bldP spid="65" grpId="1" animBg="1"/>
      <p:bldP spid="66" grpId="0"/>
      <p:bldP spid="67" grpId="0"/>
      <p:bldP spid="18" grpId="0" animBg="1"/>
      <p:bldP spid="27" grpId="0" animBg="1"/>
      <p:bldP spid="27" grpId="1" animBg="1"/>
      <p:bldP spid="68" grpId="0" animBg="1"/>
      <p:bldP spid="68" grpId="1" animBg="1"/>
      <p:bldP spid="31" grpId="0" animBg="1"/>
      <p:bldP spid="31" grpId="1" animBg="1"/>
      <p:bldP spid="69" grpId="0" animBg="1"/>
      <p:bldP spid="69" grpId="1" animBg="1"/>
      <p:bldP spid="54" grpId="0" animBg="1"/>
      <p:bldP spid="70" grpId="0" animBg="1"/>
      <p:bldP spid="70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Efficient </a:t>
            </a:r>
            <a:r>
              <a:rPr lang="en-US" sz="3600" b="1" dirty="0">
                <a:solidFill>
                  <a:srgbClr val="7030A0"/>
                </a:solidFill>
              </a:rPr>
              <a:t>implementation</a:t>
            </a:r>
            <a:r>
              <a:rPr lang="en-US" sz="3600" b="1" dirty="0"/>
              <a:t> of the algorithm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9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Efficient </a:t>
            </a:r>
            <a:r>
              <a:rPr lang="en-US" sz="3600" b="1" dirty="0">
                <a:solidFill>
                  <a:srgbClr val="7030A0"/>
                </a:solidFill>
              </a:rPr>
              <a:t>implementation</a:t>
            </a:r>
            <a:r>
              <a:rPr lang="en-US" sz="3600" b="1" dirty="0"/>
              <a:t> of the algorithm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Delay enhancement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C00000"/>
                </a:solidFill>
              </a:rPr>
              <a:t>14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600" y="1752600"/>
            <a:ext cx="6705600" cy="2438400"/>
            <a:chOff x="1371600" y="1752600"/>
            <a:chExt cx="6705600" cy="2438400"/>
          </a:xfrm>
        </p:grpSpPr>
        <p:cxnSp>
          <p:nvCxnSpPr>
            <p:cNvPr id="12" name="Straight Arrow Connector 11"/>
            <p:cNvCxnSpPr>
              <a:stCxn id="123" idx="2"/>
            </p:cNvCxnSpPr>
            <p:nvPr/>
          </p:nvCxnSpPr>
          <p:spPr>
            <a:xfrm flipH="1">
              <a:off x="2971800" y="19050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1816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625728" y="2590800"/>
              <a:ext cx="1765672" cy="546474"/>
              <a:chOff x="1936565" y="2483037"/>
              <a:chExt cx="1765672" cy="54647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>
                <a:off x="1936565" y="2483037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4876800" y="19050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528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4000" y="3384363"/>
              <a:ext cx="882837" cy="546474"/>
              <a:chOff x="1524000" y="3308163"/>
              <a:chExt cx="882837" cy="546474"/>
            </a:xfrm>
          </p:grpSpPr>
          <p:cxnSp>
            <p:nvCxnSpPr>
              <p:cNvPr id="30" name="Straight Arrow Connector 29"/>
              <p:cNvCxnSpPr>
                <a:stCxn id="119" idx="3"/>
                <a:endCxn id="109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057400" y="3352800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968127" y="2590800"/>
              <a:ext cx="1765673" cy="546474"/>
              <a:chOff x="1936564" y="2546163"/>
              <a:chExt cx="1765673" cy="5464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1936564" y="2577726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371600" y="3886200"/>
              <a:ext cx="6705600" cy="304800"/>
              <a:chOff x="1447800" y="4495800"/>
              <a:chExt cx="6705600" cy="30480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1828800" y="3124200"/>
              <a:ext cx="5715000" cy="304800"/>
              <a:chOff x="1524000" y="4495800"/>
              <a:chExt cx="5715000" cy="3048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2667000" y="2362200"/>
              <a:ext cx="4038600" cy="304800"/>
              <a:chOff x="3276600" y="4495800"/>
              <a:chExt cx="40386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86600" y="3384363"/>
              <a:ext cx="762000" cy="501837"/>
              <a:chOff x="1676400" y="3308163"/>
              <a:chExt cx="762000" cy="501837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527114" y="1905000"/>
            <a:ext cx="6397686" cy="1893332"/>
            <a:chOff x="1527114" y="1905000"/>
            <a:chExt cx="6397686" cy="1893332"/>
          </a:xfrm>
        </p:grpSpPr>
        <p:sp>
          <p:nvSpPr>
            <p:cNvPr id="142" name="TextBox 141"/>
            <p:cNvSpPr txBox="1"/>
            <p:nvPr/>
          </p:nvSpPr>
          <p:spPr>
            <a:xfrm>
              <a:off x="5638800" y="1905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508314" y="1916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0104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231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2098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766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76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271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212914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038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1847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7912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867400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37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09600" y="4278868"/>
            <a:ext cx="748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002060"/>
                </a:solidFill>
              </a:rPr>
              <a:t>11             10            14               10            10            11               10             9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341267" y="1307068"/>
            <a:ext cx="2288133" cy="369332"/>
            <a:chOff x="5136963" y="1600200"/>
            <a:chExt cx="2288133" cy="369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136963" y="1676400"/>
              <a:ext cx="730437" cy="228600"/>
              <a:chOff x="3993963" y="5181600"/>
              <a:chExt cx="730437" cy="228600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4267200" y="5181600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/>
              <p:cNvCxnSpPr/>
              <p:nvPr/>
            </p:nvCxnSpPr>
            <p:spPr>
              <a:xfrm rot="10800000" flipV="1">
                <a:off x="3993963" y="5181600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Electric signal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927163" y="1905000"/>
            <a:ext cx="1644837" cy="1981200"/>
            <a:chOff x="2927163" y="1905000"/>
            <a:chExt cx="1644837" cy="1981200"/>
          </a:xfrm>
        </p:grpSpPr>
        <p:cxnSp>
          <p:nvCxnSpPr>
            <p:cNvPr id="6" name="Straight Connector 5"/>
            <p:cNvCxnSpPr>
              <a:stCxn id="140" idx="2"/>
              <a:endCxn id="121" idx="6"/>
            </p:cNvCxnSpPr>
            <p:nvPr/>
          </p:nvCxnSpPr>
          <p:spPr>
            <a:xfrm flipH="1">
              <a:off x="2971800" y="1905000"/>
              <a:ext cx="1600200" cy="60960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118" idx="1"/>
              <a:endCxn id="121" idx="5"/>
            </p:cNvCxnSpPr>
            <p:nvPr/>
          </p:nvCxnSpPr>
          <p:spPr>
            <a:xfrm flipH="1" flipV="1">
              <a:off x="2927163" y="2622363"/>
              <a:ext cx="775074" cy="546474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118" idx="3"/>
            </p:cNvCxnSpPr>
            <p:nvPr/>
          </p:nvCxnSpPr>
          <p:spPr>
            <a:xfrm flipH="1">
              <a:off x="3352801" y="3384363"/>
              <a:ext cx="349436" cy="5018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152400" y="5345668"/>
            <a:ext cx="804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002060"/>
                </a:solidFill>
              </a:rPr>
              <a:t>14             14            14               14            14            14               14             14</a:t>
            </a:r>
          </a:p>
        </p:txBody>
      </p:sp>
      <p:sp>
        <p:nvSpPr>
          <p:cNvPr id="35" name="Down Arrow 34"/>
          <p:cNvSpPr/>
          <p:nvPr/>
        </p:nvSpPr>
        <p:spPr>
          <a:xfrm>
            <a:off x="3962400" y="4832866"/>
            <a:ext cx="1293843" cy="424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7812498" y="3364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+1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297898" y="3364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+1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154898" y="3352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+4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362200" y="34290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+1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362200" y="2602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+3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831298" y="19050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+3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239000" y="2602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8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P spid="86" grpId="0"/>
      <p:bldP spid="35" grpId="0" animBg="1"/>
      <p:bldP spid="79" grpId="0"/>
      <p:bldP spid="80" grpId="0"/>
      <p:bldP spid="82" grpId="0"/>
      <p:bldP spid="83" grpId="0"/>
      <p:bldP spid="84" grpId="0"/>
      <p:bldP spid="87" grpId="0"/>
      <p:bldP spid="8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Efficient </a:t>
            </a:r>
            <a:r>
              <a:rPr lang="en-US" sz="3600" b="1" dirty="0">
                <a:solidFill>
                  <a:srgbClr val="7030A0"/>
                </a:solidFill>
              </a:rPr>
              <a:t>implementation</a:t>
            </a:r>
            <a:r>
              <a:rPr lang="en-US" sz="3600" b="1" dirty="0"/>
              <a:t> of the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Note :</a:t>
                </a:r>
                <a:r>
                  <a:rPr lang="en-US" sz="2000" dirty="0"/>
                  <a:t>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separately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 takes a lot of time.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Idea</a:t>
                </a:r>
                <a:r>
                  <a:rPr lang="en-US" sz="2000" dirty="0"/>
                  <a:t>: There is a recursive formulation underlying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dirty="0"/>
                  <a:t>We should design a recursive algorithm for doing the delay enhancement at each node.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This algorithm is described on the following slide.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4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indent="0"/>
                <a:r>
                  <a:rPr lang="en-US" sz="3600" b="1" dirty="0">
                    <a:solidFill>
                      <a:srgbClr val="7030A0"/>
                    </a:solidFill>
                  </a:rPr>
                  <a:t>Sync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6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3600" dirty="0"/>
                  <a:t>): </a:t>
                </a:r>
                <a:r>
                  <a:rPr lang="en-US" sz="2800" b="1" dirty="0"/>
                  <a:t>A synchronization algorithm</a:t>
                </a:r>
                <a:endParaRPr lang="en-US" sz="36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Sync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b="1" i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is </a:t>
                </a:r>
                <a:r>
                  <a:rPr lang="en-US" sz="2000" b="1" dirty="0"/>
                  <a:t>leaf </a:t>
                </a:r>
                <a:r>
                  <a:rPr lang="en-US" sz="2000" dirty="0"/>
                  <a:t>node) return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dirty="0" smtClean="0">
                        <a:solidFill>
                          <a:srgbClr val="0070C0"/>
                        </a:solidFill>
                        <a:sym typeface="Wingdings" pitchFamily="2" charset="2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   </a:t>
                </a:r>
                <a:r>
                  <a:rPr lang="en-US" sz="2000" b="1" dirty="0"/>
                  <a:t>else </a:t>
                </a:r>
                <a:r>
                  <a:rPr lang="en-US" sz="2000" b="1" dirty="0">
                    <a:sym typeface="Wingdings" pitchFamily="2" charset="2"/>
                  </a:rPr>
                  <a:t>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2000" b="1" dirty="0">
                    <a:sym typeface="Wingdings" pitchFamily="2" charset="2"/>
                  </a:rPr>
                  <a:t>                  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b="1" dirty="0">
                    <a:sym typeface="Wingdings" pitchFamily="2" charset="2"/>
                  </a:rPr>
                  <a:t>             +         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b="1" dirty="0">
                    <a:sym typeface="Wingdings" pitchFamily="2" charset="2"/>
                  </a:rPr>
                  <a:t>              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 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delay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,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2000" b="1" i="0" dirty="0" smtClean="0">
                        <a:sym typeface="Wingdings" pitchFamily="2" charset="2"/>
                      </a:rPr>
                      <m:t>right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))</a:t>
                </a:r>
                <a:r>
                  <a:rPr lang="en-US" sz="2000" b="1" dirty="0">
                    <a:sym typeface="Wingdings" pitchFamily="2" charset="2"/>
                  </a:rPr>
                  <a:t> +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Sync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i="0" dirty="0" smtClean="0">
                        <a:sym typeface="Wingdings" pitchFamily="2" charset="2"/>
                      </a:rPr>
                      <m:t>right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if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)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{ 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delay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,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right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))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delay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,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right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2000" b="1" dirty="0">
                    <a:sym typeface="Wingdings" pitchFamily="2" charset="2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</a:t>
                </a:r>
                <a:r>
                  <a:rPr lang="en-US" sz="2000" b="1" dirty="0">
                    <a:sym typeface="Wingdings" pitchFamily="2" charset="2"/>
                  </a:rPr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else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{ 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delay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,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2000" b="1" i="0" dirty="0" smtClean="0">
                        <a:sym typeface="Wingdings" pitchFamily="2" charset="2"/>
                      </a:rPr>
                      <m:t>lef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t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))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delay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,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2000" b="1" i="0" dirty="0" smtClean="0">
                        <a:sym typeface="Wingdings" pitchFamily="2" charset="2"/>
                      </a:rPr>
                      <m:t>left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𝑫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  <a:r>
                  <a:rPr lang="en-US" sz="2000" b="1" dirty="0"/>
                  <a:t>   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257800"/>
              </a:xfrm>
              <a:blipFill rotWithShape="1">
                <a:blip r:embed="rId3"/>
                <a:stretch>
                  <a:fillRect l="-741" t="-580" b="-6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7033369" y="1283732"/>
            <a:ext cx="1653431" cy="2297668"/>
            <a:chOff x="7033369" y="1283732"/>
            <a:chExt cx="1653431" cy="2297668"/>
          </a:xfrm>
        </p:grpSpPr>
        <p:grpSp>
          <p:nvGrpSpPr>
            <p:cNvPr id="19" name="Group 18"/>
            <p:cNvGrpSpPr/>
            <p:nvPr/>
          </p:nvGrpSpPr>
          <p:grpSpPr>
            <a:xfrm>
              <a:off x="7033369" y="1283732"/>
              <a:ext cx="1426525" cy="1415534"/>
              <a:chOff x="6347569" y="1524000"/>
              <a:chExt cx="1426525" cy="1415534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7010400" y="2209800"/>
                <a:ext cx="457200" cy="4572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flipH="1">
                <a:off x="6656016" y="2590800"/>
                <a:ext cx="407616" cy="3487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7414369" y="2590800"/>
                <a:ext cx="359725" cy="3487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6347569" y="1524000"/>
                <a:ext cx="739031" cy="69746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7467600" y="22098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u</a:t>
                </a:r>
              </a:p>
            </p:txBody>
          </p:sp>
        </p:grpSp>
        <p:sp>
          <p:nvSpPr>
            <p:cNvPr id="12" name="Isosceles Triangle 11"/>
            <p:cNvSpPr/>
            <p:nvPr/>
          </p:nvSpPr>
          <p:spPr>
            <a:xfrm>
              <a:off x="7086600" y="2667000"/>
              <a:ext cx="533400" cy="91440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/>
          </p:nvSpPr>
          <p:spPr>
            <a:xfrm>
              <a:off x="8153400" y="2667000"/>
              <a:ext cx="533400" cy="91440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01054" y="2514600"/>
                <a:ext cx="1832746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B050"/>
                    </a:solidFill>
                    <a:sym typeface="Wingdings" pitchFamily="2" charset="2"/>
                  </a:rPr>
                  <a:t>delay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,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left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))</a:t>
                </a:r>
                <a:endParaRPr lang="en-US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054" y="2514600"/>
                <a:ext cx="1832746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3654" t="-7692" r="-5980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49748" y="2514600"/>
                <a:ext cx="1484252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7030A0"/>
                    </a:solidFill>
                  </a:rPr>
                  <a:t>Sync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ym typeface="Wingdings" pitchFamily="2" charset="2"/>
                      </a:rPr>
                      <m:t>left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748" y="2514600"/>
                <a:ext cx="1484252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4527" t="-7692" r="-8230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14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Theorem:</a:t>
                </a:r>
              </a:p>
              <a:p>
                <a:pPr marL="0" indent="0">
                  <a:buNone/>
                </a:pPr>
                <a:r>
                  <a:rPr lang="en-US" sz="2000" dirty="0"/>
                  <a:t>The algorithm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Sync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sym typeface="Wingdings" pitchFamily="2" charset="2"/>
                      </a:rPr>
                      <m:t>u</m:t>
                    </m:r>
                  </m:oMath>
                </a14:m>
                <a:r>
                  <a:rPr lang="en-US" sz="2000" dirty="0"/>
                  <a:t>) synchronizes the circuit with </a:t>
                </a:r>
                <a:r>
                  <a:rPr lang="en-US" sz="2000" b="1" dirty="0"/>
                  <a:t>minimum enhancement</a:t>
                </a:r>
                <a:r>
                  <a:rPr lang="en-US" sz="2000" dirty="0"/>
                  <a:t> in the delay.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Running time : </a:t>
                </a:r>
                <a:r>
                  <a:rPr lang="en-US" sz="2000" dirty="0">
                    <a:solidFill>
                      <a:srgbClr val="0070C0"/>
                    </a:solidFill>
                  </a:rPr>
                  <a:t>linear in the size of the circuit.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0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</a:t>
            </a:r>
            <a:r>
              <a:rPr lang="en-US" sz="3200" b="1" dirty="0">
                <a:solidFill>
                  <a:srgbClr val="7030A0"/>
                </a:solidFill>
              </a:rPr>
              <a:t>very </a:t>
            </a:r>
            <a:r>
              <a:rPr lang="en-US" sz="3200" b="1" dirty="0"/>
              <a:t>important 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The best way to internalize the proof of correctness of the algorithm is the following:</a:t>
            </a:r>
          </a:p>
          <a:p>
            <a:r>
              <a:rPr lang="en-US" sz="1800" dirty="0"/>
              <a:t>Close your eyes.</a:t>
            </a:r>
          </a:p>
          <a:p>
            <a:r>
              <a:rPr lang="en-US" sz="1800" dirty="0"/>
              <a:t>Think over the algorithm which is quite simple.</a:t>
            </a:r>
          </a:p>
          <a:p>
            <a:r>
              <a:rPr lang="en-US" sz="1800" dirty="0"/>
              <a:t>Ask yourself “</a:t>
            </a:r>
            <a:r>
              <a:rPr lang="en-US" sz="1800" dirty="0">
                <a:solidFill>
                  <a:srgbClr val="C00000"/>
                </a:solidFill>
              </a:rPr>
              <a:t>what assertion is  required to prove the correctness</a:t>
            </a:r>
            <a:r>
              <a:rPr lang="en-US" sz="1800" dirty="0"/>
              <a:t> ?”</a:t>
            </a:r>
          </a:p>
          <a:p>
            <a:r>
              <a:rPr lang="en-US" sz="1800" dirty="0"/>
              <a:t>Once you are convinced about the assertion, try to think of ways to prove it.</a:t>
            </a:r>
          </a:p>
          <a:p>
            <a:r>
              <a:rPr lang="en-US" sz="1800" dirty="0"/>
              <a:t>Just rely on yourself and your insight. </a:t>
            </a:r>
          </a:p>
          <a:p>
            <a:r>
              <a:rPr lang="en-US" sz="1800" dirty="0"/>
              <a:t>If you fail, try to go through the proof given in these slides again.</a:t>
            </a:r>
          </a:p>
          <a:p>
            <a:pPr marL="0" indent="0">
              <a:buNone/>
            </a:pPr>
            <a:r>
              <a:rPr lang="en-US" sz="1800" dirty="0"/>
              <a:t>                       Do it slowly, steadily,</a:t>
            </a:r>
          </a:p>
          <a:p>
            <a:pPr marL="0" indent="0">
              <a:buNone/>
            </a:pPr>
            <a:r>
              <a:rPr lang="en-US" sz="1800" dirty="0"/>
              <a:t>                       With free and unconditioned mind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Synchronizing a circuit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with </a:t>
            </a:r>
            <a:r>
              <a:rPr lang="en-US" sz="2800" b="1" dirty="0">
                <a:solidFill>
                  <a:srgbClr val="0070C0"/>
                </a:solidFill>
              </a:rPr>
              <a:t>minimum</a:t>
            </a:r>
            <a:r>
              <a:rPr lang="en-US" sz="2800" b="1" dirty="0">
                <a:solidFill>
                  <a:schemeClr val="tx1"/>
                </a:solidFill>
              </a:rPr>
              <a:t> delay enhancement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An Electric Circuit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Electric signal originates at the root</a:t>
            </a:r>
          </a:p>
          <a:p>
            <a:pPr marL="0" indent="0">
              <a:buNone/>
            </a:pPr>
            <a:r>
              <a:rPr lang="en-US" sz="1800" dirty="0"/>
              <a:t>Signal passing through each edge incurs a delay (a few </a:t>
            </a:r>
            <a:r>
              <a:rPr lang="en-US" sz="1800" dirty="0" err="1"/>
              <a:t>nano</a:t>
            </a:r>
            <a:r>
              <a:rPr lang="en-US" sz="1800" dirty="0"/>
              <a:t> seconds)</a:t>
            </a:r>
          </a:p>
          <a:p>
            <a:pPr marL="0" indent="0">
              <a:buNone/>
            </a:pPr>
            <a:r>
              <a:rPr lang="en-US" sz="1800" dirty="0"/>
              <a:t>Finally signal reaches all the leaves.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600" y="1752600"/>
            <a:ext cx="6705600" cy="2438400"/>
            <a:chOff x="1371600" y="1752600"/>
            <a:chExt cx="6705600" cy="2438400"/>
          </a:xfrm>
        </p:grpSpPr>
        <p:cxnSp>
          <p:nvCxnSpPr>
            <p:cNvPr id="12" name="Straight Arrow Connector 11"/>
            <p:cNvCxnSpPr>
              <a:stCxn id="123" idx="2"/>
            </p:cNvCxnSpPr>
            <p:nvPr/>
          </p:nvCxnSpPr>
          <p:spPr>
            <a:xfrm flipH="1">
              <a:off x="2971800" y="19050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1816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625728" y="2590800"/>
              <a:ext cx="1765672" cy="546474"/>
              <a:chOff x="1936565" y="2483037"/>
              <a:chExt cx="1765672" cy="54647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>
                <a:off x="1936565" y="2483037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4876800" y="19050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528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4000" y="3384363"/>
              <a:ext cx="882837" cy="546474"/>
              <a:chOff x="1524000" y="3308163"/>
              <a:chExt cx="882837" cy="546474"/>
            </a:xfrm>
          </p:grpSpPr>
          <p:cxnSp>
            <p:nvCxnSpPr>
              <p:cNvPr id="30" name="Straight Arrow Connector 29"/>
              <p:cNvCxnSpPr>
                <a:stCxn id="119" idx="3"/>
                <a:endCxn id="109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057400" y="3352800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968127" y="2590800"/>
              <a:ext cx="1765673" cy="546474"/>
              <a:chOff x="1936564" y="2546163"/>
              <a:chExt cx="1765673" cy="5464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1936564" y="2577726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371600" y="3886200"/>
              <a:ext cx="6705600" cy="304800"/>
              <a:chOff x="1447800" y="4495800"/>
              <a:chExt cx="6705600" cy="30480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1828800" y="3124200"/>
              <a:ext cx="5715000" cy="304800"/>
              <a:chOff x="1524000" y="4495800"/>
              <a:chExt cx="5715000" cy="3048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2667000" y="2362200"/>
              <a:ext cx="4038600" cy="304800"/>
              <a:chOff x="3276600" y="4495800"/>
              <a:chExt cx="40386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86600" y="3384363"/>
              <a:ext cx="762000" cy="501837"/>
              <a:chOff x="1676400" y="3308163"/>
              <a:chExt cx="762000" cy="501837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527114" y="1905000"/>
            <a:ext cx="6397686" cy="1893332"/>
            <a:chOff x="1527114" y="1905000"/>
            <a:chExt cx="6397686" cy="1893332"/>
          </a:xfrm>
        </p:grpSpPr>
        <p:sp>
          <p:nvSpPr>
            <p:cNvPr id="142" name="TextBox 141"/>
            <p:cNvSpPr txBox="1"/>
            <p:nvPr/>
          </p:nvSpPr>
          <p:spPr>
            <a:xfrm>
              <a:off x="5638800" y="1905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508314" y="1916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0104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231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2098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766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76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271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212914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038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1847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7912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867400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37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09600" y="4278868"/>
            <a:ext cx="748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C00000"/>
                </a:solidFill>
              </a:rPr>
              <a:t>11             10            14               10            10            11               10             9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341267" y="1307068"/>
            <a:ext cx="2288133" cy="369332"/>
            <a:chOff x="5136963" y="1600200"/>
            <a:chExt cx="2288133" cy="369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136963" y="1676400"/>
              <a:ext cx="730437" cy="228600"/>
              <a:chOff x="3993963" y="5181600"/>
              <a:chExt cx="730437" cy="228600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4267200" y="5181600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/>
              <p:cNvCxnSpPr/>
              <p:nvPr/>
            </p:nvCxnSpPr>
            <p:spPr>
              <a:xfrm rot="10800000" flipV="1">
                <a:off x="3993963" y="5181600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Electric signal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43400" y="1371600"/>
            <a:ext cx="730437" cy="228600"/>
            <a:chOff x="4267200" y="1600199"/>
            <a:chExt cx="730437" cy="228600"/>
          </a:xfrm>
        </p:grpSpPr>
        <p:cxnSp>
          <p:nvCxnSpPr>
            <p:cNvPr id="71" name="Elbow Connector 70"/>
            <p:cNvCxnSpPr/>
            <p:nvPr/>
          </p:nvCxnSpPr>
          <p:spPr>
            <a:xfrm>
              <a:off x="4540437" y="1600199"/>
              <a:ext cx="457200" cy="228600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71"/>
            <p:cNvCxnSpPr/>
            <p:nvPr/>
          </p:nvCxnSpPr>
          <p:spPr>
            <a:xfrm rot="10800000" flipV="1">
              <a:off x="4267200" y="1600199"/>
              <a:ext cx="501837" cy="228600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4343400" y="1371600"/>
            <a:ext cx="730437" cy="228600"/>
            <a:chOff x="4267200" y="1600199"/>
            <a:chExt cx="730437" cy="228600"/>
          </a:xfrm>
        </p:grpSpPr>
        <p:cxnSp>
          <p:nvCxnSpPr>
            <p:cNvPr id="75" name="Elbow Connector 74"/>
            <p:cNvCxnSpPr/>
            <p:nvPr/>
          </p:nvCxnSpPr>
          <p:spPr>
            <a:xfrm>
              <a:off x="4540437" y="1600199"/>
              <a:ext cx="457200" cy="228600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Elbow Connector 75"/>
            <p:cNvCxnSpPr/>
            <p:nvPr/>
          </p:nvCxnSpPr>
          <p:spPr>
            <a:xfrm rot="10800000" flipV="1">
              <a:off x="4267200" y="1600199"/>
              <a:ext cx="501837" cy="228600"/>
            </a:xfrm>
            <a:prstGeom prst="bentConnector3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493737" y="773668"/>
            <a:ext cx="237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 complete binary tree</a:t>
            </a:r>
          </a:p>
        </p:txBody>
      </p:sp>
      <p:sp>
        <p:nvSpPr>
          <p:cNvPr id="7" name="Rectangle 6"/>
          <p:cNvSpPr/>
          <p:nvPr/>
        </p:nvSpPr>
        <p:spPr>
          <a:xfrm>
            <a:off x="2667000" y="5562600"/>
            <a:ext cx="23622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029200" y="5486400"/>
            <a:ext cx="23622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0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Problem definition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Given:</a:t>
            </a:r>
          </a:p>
          <a:p>
            <a:r>
              <a:rPr lang="en-US" sz="2000" dirty="0"/>
              <a:t>There is a circuit in the form of a complete binary tree.</a:t>
            </a:r>
          </a:p>
          <a:p>
            <a:r>
              <a:rPr lang="en-US" sz="2000" dirty="0"/>
              <a:t>Electric signal propagates from root to all leaf nodes.</a:t>
            </a:r>
          </a:p>
          <a:p>
            <a:r>
              <a:rPr lang="en-US" sz="2000" dirty="0"/>
              <a:t>Each edge has certain delay</a:t>
            </a:r>
          </a:p>
          <a:p>
            <a:r>
              <a:rPr lang="en-US" sz="2000" dirty="0"/>
              <a:t>The delay in reaching signal to a leaf node = </a:t>
            </a:r>
          </a:p>
          <a:p>
            <a:pPr marL="0" indent="0">
              <a:buNone/>
            </a:pPr>
            <a:r>
              <a:rPr lang="en-US" sz="2000" dirty="0"/>
              <a:t>                    “sum of delays on all edges on the path from root.”</a:t>
            </a: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Objective: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Enhance delay along certain edges so that</a:t>
            </a:r>
          </a:p>
          <a:p>
            <a:r>
              <a:rPr lang="en-US" sz="2000" dirty="0"/>
              <a:t>The delay on all paths from root to leaf nodes is the </a:t>
            </a:r>
            <a:r>
              <a:rPr lang="en-US" sz="2000" b="1" dirty="0"/>
              <a:t>same</a:t>
            </a:r>
            <a:r>
              <a:rPr lang="en-US" sz="2000" dirty="0"/>
              <a:t>.</a:t>
            </a:r>
          </a:p>
          <a:p>
            <a:r>
              <a:rPr lang="en-US" sz="2000" dirty="0"/>
              <a:t>Total delay enhancement is </a:t>
            </a:r>
            <a:r>
              <a:rPr lang="en-US" sz="2000" b="1" dirty="0"/>
              <a:t>minimum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Cloud Callout 1"/>
          <p:cNvSpPr/>
          <p:nvPr/>
        </p:nvSpPr>
        <p:spPr>
          <a:xfrm>
            <a:off x="5791200" y="3733800"/>
            <a:ext cx="3048000" cy="1222248"/>
          </a:xfrm>
          <a:prstGeom prst="cloudCallout">
            <a:avLst>
              <a:gd name="adj1" fmla="val 36176"/>
              <a:gd name="adj2" fmla="val 806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first step for designing an algorithm ?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0800" y="1943100"/>
            <a:ext cx="40386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81400" y="2324100"/>
            <a:ext cx="40386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48025" y="3429000"/>
            <a:ext cx="40386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00400" y="4876800"/>
            <a:ext cx="4038600" cy="419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4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7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Working on an Example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9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Working on an Example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b="1" dirty="0"/>
              <a:t>Total delay enhancement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C00000"/>
                </a:solidFill>
              </a:rPr>
              <a:t>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600" y="1752600"/>
            <a:ext cx="6705600" cy="2438400"/>
            <a:chOff x="1371600" y="1752600"/>
            <a:chExt cx="6705600" cy="2438400"/>
          </a:xfrm>
        </p:grpSpPr>
        <p:cxnSp>
          <p:nvCxnSpPr>
            <p:cNvPr id="12" name="Straight Arrow Connector 11"/>
            <p:cNvCxnSpPr>
              <a:stCxn id="123" idx="2"/>
            </p:cNvCxnSpPr>
            <p:nvPr/>
          </p:nvCxnSpPr>
          <p:spPr>
            <a:xfrm flipH="1">
              <a:off x="2971800" y="19050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1816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625728" y="2590800"/>
              <a:ext cx="1765672" cy="546474"/>
              <a:chOff x="1936565" y="2483037"/>
              <a:chExt cx="1765672" cy="54647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>
                <a:off x="1936565" y="2483037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4876800" y="19050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528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4000" y="3384363"/>
              <a:ext cx="882837" cy="546474"/>
              <a:chOff x="1524000" y="3308163"/>
              <a:chExt cx="882837" cy="546474"/>
            </a:xfrm>
          </p:grpSpPr>
          <p:cxnSp>
            <p:nvCxnSpPr>
              <p:cNvPr id="30" name="Straight Arrow Connector 29"/>
              <p:cNvCxnSpPr>
                <a:stCxn id="119" idx="3"/>
                <a:endCxn id="109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057400" y="3352800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968127" y="2590800"/>
              <a:ext cx="1765673" cy="546474"/>
              <a:chOff x="1936564" y="2546163"/>
              <a:chExt cx="1765673" cy="5464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1936564" y="2577726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371600" y="3886200"/>
              <a:ext cx="6705600" cy="304800"/>
              <a:chOff x="1447800" y="4495800"/>
              <a:chExt cx="6705600" cy="30480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1828800" y="3124200"/>
              <a:ext cx="5715000" cy="304800"/>
              <a:chOff x="1524000" y="4495800"/>
              <a:chExt cx="5715000" cy="3048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2667000" y="2362200"/>
              <a:ext cx="4038600" cy="304800"/>
              <a:chOff x="3276600" y="4495800"/>
              <a:chExt cx="40386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86600" y="3384363"/>
              <a:ext cx="762000" cy="501837"/>
              <a:chOff x="1676400" y="3308163"/>
              <a:chExt cx="762000" cy="501837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527114" y="1905000"/>
            <a:ext cx="6397686" cy="1893332"/>
            <a:chOff x="1527114" y="1905000"/>
            <a:chExt cx="6397686" cy="1893332"/>
          </a:xfrm>
        </p:grpSpPr>
        <p:sp>
          <p:nvSpPr>
            <p:cNvPr id="142" name="TextBox 141"/>
            <p:cNvSpPr txBox="1"/>
            <p:nvPr/>
          </p:nvSpPr>
          <p:spPr>
            <a:xfrm>
              <a:off x="5638800" y="1905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508314" y="1916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0104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231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2098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766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76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271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212914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038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1847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7912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867400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37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09600" y="4278868"/>
            <a:ext cx="748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002060"/>
                </a:solidFill>
              </a:rPr>
              <a:t>11             10            14               10            10            11               10             9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341267" y="1307068"/>
            <a:ext cx="2288133" cy="369332"/>
            <a:chOff x="5136963" y="1600200"/>
            <a:chExt cx="2288133" cy="369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136963" y="1676400"/>
              <a:ext cx="730437" cy="228600"/>
              <a:chOff x="3993963" y="5181600"/>
              <a:chExt cx="730437" cy="228600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4267200" y="5181600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/>
              <p:cNvCxnSpPr/>
              <p:nvPr/>
            </p:nvCxnSpPr>
            <p:spPr>
              <a:xfrm rot="10800000" flipV="1">
                <a:off x="3993963" y="5181600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Electric signal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927163" y="1905000"/>
            <a:ext cx="1644837" cy="1981200"/>
            <a:chOff x="2927163" y="1905000"/>
            <a:chExt cx="1644837" cy="1981200"/>
          </a:xfrm>
        </p:grpSpPr>
        <p:cxnSp>
          <p:nvCxnSpPr>
            <p:cNvPr id="6" name="Straight Connector 5"/>
            <p:cNvCxnSpPr>
              <a:stCxn id="140" idx="2"/>
              <a:endCxn id="121" idx="6"/>
            </p:cNvCxnSpPr>
            <p:nvPr/>
          </p:nvCxnSpPr>
          <p:spPr>
            <a:xfrm flipH="1">
              <a:off x="2971800" y="1905000"/>
              <a:ext cx="1600200" cy="60960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118" idx="1"/>
              <a:endCxn id="121" idx="5"/>
            </p:cNvCxnSpPr>
            <p:nvPr/>
          </p:nvCxnSpPr>
          <p:spPr>
            <a:xfrm flipH="1" flipV="1">
              <a:off x="2927163" y="2622363"/>
              <a:ext cx="775074" cy="546474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118" idx="3"/>
            </p:cNvCxnSpPr>
            <p:nvPr/>
          </p:nvCxnSpPr>
          <p:spPr>
            <a:xfrm flipH="1">
              <a:off x="3352801" y="3384363"/>
              <a:ext cx="349436" cy="5018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564098" y="3581400"/>
            <a:ext cx="660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+3           +4                                                 +4            +3               +4         +5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2400" y="5345668"/>
            <a:ext cx="804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002060"/>
                </a:solidFill>
              </a:rPr>
              <a:t>14             14            14               14            14            14               14             14</a:t>
            </a:r>
          </a:p>
        </p:txBody>
      </p:sp>
      <p:sp>
        <p:nvSpPr>
          <p:cNvPr id="35" name="Down Arrow 34"/>
          <p:cNvSpPr/>
          <p:nvPr/>
        </p:nvSpPr>
        <p:spPr>
          <a:xfrm>
            <a:off x="3962400" y="4832866"/>
            <a:ext cx="1293843" cy="424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553200" y="2514600"/>
            <a:ext cx="1752600" cy="194893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063260" y="3810000"/>
            <a:ext cx="412563" cy="44553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loud Callout 78"/>
          <p:cNvSpPr/>
          <p:nvPr/>
        </p:nvSpPr>
        <p:spPr>
          <a:xfrm>
            <a:off x="76200" y="987552"/>
            <a:ext cx="3048000" cy="1222248"/>
          </a:xfrm>
          <a:prstGeom prst="cloudCallout">
            <a:avLst>
              <a:gd name="adj1" fmla="val 36176"/>
              <a:gd name="adj2" fmla="val 806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to achieve 1</a:t>
            </a:r>
            <a:r>
              <a:rPr lang="en-US" sz="1600" baseline="30000" dirty="0">
                <a:solidFill>
                  <a:schemeClr val="tx1"/>
                </a:solidFill>
              </a:rPr>
              <a:t>st</a:t>
            </a:r>
            <a:r>
              <a:rPr lang="en-US" sz="1600" dirty="0">
                <a:solidFill>
                  <a:schemeClr val="tx1"/>
                </a:solidFill>
              </a:rPr>
              <a:t> Objective: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Synchronizing all paths  from the root?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124200" y="4572000"/>
            <a:ext cx="3763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ine Callout 2 9"/>
          <p:cNvSpPr/>
          <p:nvPr/>
        </p:nvSpPr>
        <p:spPr>
          <a:xfrm>
            <a:off x="4419601" y="2274332"/>
            <a:ext cx="1615982" cy="577334"/>
          </a:xfrm>
          <a:prstGeom prst="borderCallout2">
            <a:avLst>
              <a:gd name="adj1" fmla="val 48043"/>
              <a:gd name="adj2" fmla="val -856"/>
              <a:gd name="adj3" fmla="val 84878"/>
              <a:gd name="adj4" fmla="val -6533"/>
              <a:gd name="adj5" fmla="val 210215"/>
              <a:gd name="adj6" fmla="val -2521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How much enhancement is needed for this edge ?</a:t>
            </a:r>
          </a:p>
        </p:txBody>
      </p:sp>
      <p:sp>
        <p:nvSpPr>
          <p:cNvPr id="11" name="Down Ribbon 10"/>
          <p:cNvSpPr/>
          <p:nvPr/>
        </p:nvSpPr>
        <p:spPr>
          <a:xfrm>
            <a:off x="6692526" y="990600"/>
            <a:ext cx="2299074" cy="621269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+4</a:t>
            </a:r>
            <a:r>
              <a:rPr lang="en-US" sz="1400" dirty="0">
                <a:solidFill>
                  <a:schemeClr val="tx1"/>
                </a:solidFill>
              </a:rPr>
              <a:t> is necessary and sufficient as well </a:t>
            </a:r>
            <a:r>
              <a:rPr lang="en-US" sz="1400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Cloud Callout 86"/>
          <p:cNvSpPr/>
          <p:nvPr/>
        </p:nvSpPr>
        <p:spPr>
          <a:xfrm>
            <a:off x="76200" y="1143000"/>
            <a:ext cx="3048000" cy="1222248"/>
          </a:xfrm>
          <a:prstGeom prst="cloudCallout">
            <a:avLst>
              <a:gd name="adj1" fmla="val 36176"/>
              <a:gd name="adj2" fmla="val 806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What algorithm comes to your mind based on this inference ?</a:t>
            </a:r>
          </a:p>
        </p:txBody>
      </p:sp>
      <p:sp>
        <p:nvSpPr>
          <p:cNvPr id="88" name="Cloud Callout 87"/>
          <p:cNvSpPr/>
          <p:nvPr/>
        </p:nvSpPr>
        <p:spPr>
          <a:xfrm>
            <a:off x="4343400" y="5635752"/>
            <a:ext cx="3279714" cy="841248"/>
          </a:xfrm>
          <a:prstGeom prst="cloudCallout">
            <a:avLst>
              <a:gd name="adj1" fmla="val 36176"/>
              <a:gd name="adj2" fmla="val 806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Is this the minimum delay enhancement 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53898" y="35930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+4</a:t>
            </a:r>
            <a:endParaRPr lang="en-US" dirty="0"/>
          </a:p>
        </p:txBody>
      </p:sp>
      <p:sp>
        <p:nvSpPr>
          <p:cNvPr id="89" name="Line Callout 2 88"/>
          <p:cNvSpPr/>
          <p:nvPr/>
        </p:nvSpPr>
        <p:spPr>
          <a:xfrm>
            <a:off x="6553200" y="1447800"/>
            <a:ext cx="1828800" cy="577334"/>
          </a:xfrm>
          <a:prstGeom prst="borderCallout2">
            <a:avLst>
              <a:gd name="adj1" fmla="val 96890"/>
              <a:gd name="adj2" fmla="val 54671"/>
              <a:gd name="adj3" fmla="val 145567"/>
              <a:gd name="adj4" fmla="val 54811"/>
              <a:gd name="adj5" fmla="val 185051"/>
              <a:gd name="adj6" fmla="val 5516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Spend some time on this portion to see if you can reduce the total delay ?</a:t>
            </a:r>
          </a:p>
        </p:txBody>
      </p:sp>
    </p:spTree>
    <p:extLst>
      <p:ext uri="{BB962C8B-B14F-4D97-AF65-F5344CB8AC3E}">
        <p14:creationId xmlns:p14="http://schemas.microsoft.com/office/powerpoint/2010/main" val="396650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P spid="156" grpId="0"/>
      <p:bldP spid="85" grpId="0"/>
      <p:bldP spid="86" grpId="0"/>
      <p:bldP spid="35" grpId="0" animBg="1"/>
      <p:bldP spid="36" grpId="0" animBg="1"/>
      <p:bldP spid="78" grpId="0" animBg="1"/>
      <p:bldP spid="78" grpId="1" animBg="1"/>
      <p:bldP spid="79" grpId="0" animBg="1"/>
      <p:bldP spid="79" grpId="1" animBg="1"/>
      <p:bldP spid="10" grpId="0" animBg="1"/>
      <p:bldP spid="10" grpId="1" animBg="1"/>
      <p:bldP spid="11" grpId="0" animBg="1"/>
      <p:bldP spid="11" grpId="1" animBg="1"/>
      <p:bldP spid="87" grpId="0" animBg="1"/>
      <p:bldP spid="87" grpId="1" animBg="1"/>
      <p:bldP spid="88" grpId="0" animBg="1"/>
      <p:bldP spid="88" grpId="1" animBg="1"/>
      <p:bldP spid="13" grpId="0"/>
      <p:bldP spid="89" grpId="0" animBg="1"/>
      <p:bldP spid="8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Working on an Example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b="1" dirty="0"/>
              <a:t>Total delay enhancement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C00000"/>
                </a:solidFill>
              </a:rPr>
              <a:t>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600" y="1752600"/>
            <a:ext cx="6705600" cy="2438400"/>
            <a:chOff x="1371600" y="1752600"/>
            <a:chExt cx="6705600" cy="2438400"/>
          </a:xfrm>
        </p:grpSpPr>
        <p:cxnSp>
          <p:nvCxnSpPr>
            <p:cNvPr id="12" name="Straight Arrow Connector 11"/>
            <p:cNvCxnSpPr>
              <a:stCxn id="123" idx="2"/>
            </p:cNvCxnSpPr>
            <p:nvPr/>
          </p:nvCxnSpPr>
          <p:spPr>
            <a:xfrm flipH="1">
              <a:off x="2971800" y="19050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1816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625728" y="2590800"/>
              <a:ext cx="1765672" cy="546474"/>
              <a:chOff x="1936565" y="2483037"/>
              <a:chExt cx="1765672" cy="54647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>
                <a:off x="1936565" y="2483037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4876800" y="19050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528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4000" y="3384363"/>
              <a:ext cx="882837" cy="546474"/>
              <a:chOff x="1524000" y="3308163"/>
              <a:chExt cx="882837" cy="546474"/>
            </a:xfrm>
          </p:grpSpPr>
          <p:cxnSp>
            <p:nvCxnSpPr>
              <p:cNvPr id="30" name="Straight Arrow Connector 29"/>
              <p:cNvCxnSpPr>
                <a:stCxn id="119" idx="3"/>
                <a:endCxn id="109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057400" y="3352800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968127" y="2590800"/>
              <a:ext cx="1765673" cy="546474"/>
              <a:chOff x="1936564" y="2546163"/>
              <a:chExt cx="1765673" cy="5464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1936564" y="2577726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371600" y="3886200"/>
              <a:ext cx="6705600" cy="304800"/>
              <a:chOff x="1447800" y="4495800"/>
              <a:chExt cx="6705600" cy="30480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1828800" y="3124200"/>
              <a:ext cx="5715000" cy="304800"/>
              <a:chOff x="1524000" y="4495800"/>
              <a:chExt cx="5715000" cy="3048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2667000" y="2362200"/>
              <a:ext cx="4038600" cy="304800"/>
              <a:chOff x="3276600" y="4495800"/>
              <a:chExt cx="40386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86600" y="3384363"/>
              <a:ext cx="762000" cy="501837"/>
              <a:chOff x="1676400" y="3308163"/>
              <a:chExt cx="762000" cy="501837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527114" y="1905000"/>
            <a:ext cx="6397686" cy="1893332"/>
            <a:chOff x="1527114" y="1905000"/>
            <a:chExt cx="6397686" cy="1893332"/>
          </a:xfrm>
        </p:grpSpPr>
        <p:sp>
          <p:nvSpPr>
            <p:cNvPr id="142" name="TextBox 141"/>
            <p:cNvSpPr txBox="1"/>
            <p:nvPr/>
          </p:nvSpPr>
          <p:spPr>
            <a:xfrm>
              <a:off x="5638800" y="1905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508314" y="1916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0104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231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2098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766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76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271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212914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038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1847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7912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867400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37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09600" y="4278868"/>
            <a:ext cx="748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002060"/>
                </a:solidFill>
              </a:rPr>
              <a:t>11             10            14               10            10            11               10             9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341267" y="1307068"/>
            <a:ext cx="2288133" cy="369332"/>
            <a:chOff x="5136963" y="1600200"/>
            <a:chExt cx="2288133" cy="369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136963" y="1676400"/>
              <a:ext cx="730437" cy="228600"/>
              <a:chOff x="3993963" y="5181600"/>
              <a:chExt cx="730437" cy="228600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4267200" y="5181600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/>
              <p:cNvCxnSpPr/>
              <p:nvPr/>
            </p:nvCxnSpPr>
            <p:spPr>
              <a:xfrm rot="10800000" flipV="1">
                <a:off x="3993963" y="5181600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Electric signal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927163" y="1905000"/>
            <a:ext cx="1644837" cy="1981200"/>
            <a:chOff x="2927163" y="1905000"/>
            <a:chExt cx="1644837" cy="1981200"/>
          </a:xfrm>
        </p:grpSpPr>
        <p:cxnSp>
          <p:nvCxnSpPr>
            <p:cNvPr id="6" name="Straight Connector 5"/>
            <p:cNvCxnSpPr>
              <a:stCxn id="140" idx="2"/>
              <a:endCxn id="121" idx="6"/>
            </p:cNvCxnSpPr>
            <p:nvPr/>
          </p:nvCxnSpPr>
          <p:spPr>
            <a:xfrm flipH="1">
              <a:off x="2971800" y="1905000"/>
              <a:ext cx="1600200" cy="60960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118" idx="1"/>
              <a:endCxn id="121" idx="5"/>
            </p:cNvCxnSpPr>
            <p:nvPr/>
          </p:nvCxnSpPr>
          <p:spPr>
            <a:xfrm flipH="1" flipV="1">
              <a:off x="2927163" y="2622363"/>
              <a:ext cx="775074" cy="546474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118" idx="3"/>
            </p:cNvCxnSpPr>
            <p:nvPr/>
          </p:nvCxnSpPr>
          <p:spPr>
            <a:xfrm flipH="1">
              <a:off x="3352801" y="3384363"/>
              <a:ext cx="349436" cy="5018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564098" y="3581400"/>
            <a:ext cx="660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+3           +4                               +4              +4            +3                           +1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2400" y="5345668"/>
            <a:ext cx="8046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002060"/>
                </a:solidFill>
              </a:rPr>
              <a:t>14             14            14               14            14            14               14             14</a:t>
            </a:r>
          </a:p>
        </p:txBody>
      </p:sp>
      <p:sp>
        <p:nvSpPr>
          <p:cNvPr id="35" name="Down Arrow 34"/>
          <p:cNvSpPr/>
          <p:nvPr/>
        </p:nvSpPr>
        <p:spPr>
          <a:xfrm>
            <a:off x="3962400" y="4832866"/>
            <a:ext cx="1293843" cy="4249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62800" y="2590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5943600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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  </a:t>
            </a:r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23</a:t>
            </a:r>
            <a:endParaRPr lang="en-US" sz="2400" dirty="0"/>
          </a:p>
        </p:txBody>
      </p:sp>
      <p:sp>
        <p:nvSpPr>
          <p:cNvPr id="79" name="Cloud Callout 78"/>
          <p:cNvSpPr/>
          <p:nvPr/>
        </p:nvSpPr>
        <p:spPr>
          <a:xfrm>
            <a:off x="76200" y="1143000"/>
            <a:ext cx="3048000" cy="1222248"/>
          </a:xfrm>
          <a:prstGeom prst="cloudCallout">
            <a:avLst>
              <a:gd name="adj1" fmla="val 36176"/>
              <a:gd name="adj2" fmla="val 806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What algorithm comes to your mind based on this inference ?</a:t>
            </a:r>
          </a:p>
        </p:txBody>
      </p:sp>
    </p:spTree>
    <p:extLst>
      <p:ext uri="{BB962C8B-B14F-4D97-AF65-F5344CB8AC3E}">
        <p14:creationId xmlns:p14="http://schemas.microsoft.com/office/powerpoint/2010/main" val="419691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79" grpId="0" animBg="1"/>
      <p:bldP spid="7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Toward designing an algorithm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Total delay enhancement</a:t>
            </a:r>
            <a:r>
              <a:rPr lang="en-US" sz="2000"/>
              <a:t>: </a:t>
            </a:r>
            <a:r>
              <a:rPr lang="en-US" sz="2000">
                <a:solidFill>
                  <a:srgbClr val="C00000"/>
                </a:solidFill>
              </a:rPr>
              <a:t>14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371600" y="1752600"/>
            <a:ext cx="6705600" cy="2438400"/>
            <a:chOff x="1371600" y="1752600"/>
            <a:chExt cx="6705600" cy="2438400"/>
          </a:xfrm>
        </p:grpSpPr>
        <p:cxnSp>
          <p:nvCxnSpPr>
            <p:cNvPr id="12" name="Straight Arrow Connector 11"/>
            <p:cNvCxnSpPr>
              <a:stCxn id="123" idx="2"/>
            </p:cNvCxnSpPr>
            <p:nvPr/>
          </p:nvCxnSpPr>
          <p:spPr>
            <a:xfrm flipH="1">
              <a:off x="2971800" y="1905000"/>
              <a:ext cx="1600200" cy="609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51816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5625728" y="2590800"/>
              <a:ext cx="1765672" cy="546474"/>
              <a:chOff x="1936565" y="2483037"/>
              <a:chExt cx="1765672" cy="546474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H="1">
                <a:off x="1936565" y="2483037"/>
                <a:ext cx="819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003363" y="2483037"/>
                <a:ext cx="698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>
              <a:off x="4876800" y="1905000"/>
              <a:ext cx="15686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52800" y="3384363"/>
              <a:ext cx="914400" cy="501837"/>
              <a:chOff x="1524000" y="3308163"/>
              <a:chExt cx="914400" cy="501837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4000" y="3384363"/>
              <a:ext cx="882837" cy="546474"/>
              <a:chOff x="1524000" y="3308163"/>
              <a:chExt cx="882837" cy="546474"/>
            </a:xfrm>
          </p:grpSpPr>
          <p:cxnSp>
            <p:nvCxnSpPr>
              <p:cNvPr id="30" name="Straight Arrow Connector 29"/>
              <p:cNvCxnSpPr>
                <a:stCxn id="119" idx="3"/>
                <a:endCxn id="109" idx="0"/>
              </p:cNvCxnSpPr>
              <p:nvPr/>
            </p:nvCxnSpPr>
            <p:spPr>
              <a:xfrm flipH="1">
                <a:off x="1524000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2057400" y="3352800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968127" y="2590800"/>
              <a:ext cx="1765673" cy="546474"/>
              <a:chOff x="1936564" y="2546163"/>
              <a:chExt cx="1765673" cy="546474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1936564" y="2577726"/>
                <a:ext cx="775073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2927163" y="2546163"/>
                <a:ext cx="7750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1371600" y="3886200"/>
              <a:ext cx="6705600" cy="304800"/>
              <a:chOff x="1447800" y="4495800"/>
              <a:chExt cx="6705600" cy="304800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4478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105400" y="4495800"/>
                <a:ext cx="3048000" cy="304800"/>
                <a:chOff x="1447800" y="4495800"/>
                <a:chExt cx="30480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1447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23622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4191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1828800" y="3124200"/>
              <a:ext cx="5715000" cy="304800"/>
              <a:chOff x="1524000" y="4495800"/>
              <a:chExt cx="5715000" cy="3048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1524000" y="4495800"/>
                <a:ext cx="2133600" cy="304800"/>
                <a:chOff x="1524000" y="4495800"/>
                <a:chExt cx="2133600" cy="3048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3528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5181600" y="4495800"/>
                <a:ext cx="2057400" cy="304800"/>
                <a:chOff x="1524000" y="4495800"/>
                <a:chExt cx="2057400" cy="304800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1524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0" name="Group 119"/>
            <p:cNvGrpSpPr/>
            <p:nvPr/>
          </p:nvGrpSpPr>
          <p:grpSpPr>
            <a:xfrm>
              <a:off x="2667000" y="2362200"/>
              <a:ext cx="4038600" cy="304800"/>
              <a:chOff x="3276600" y="4495800"/>
              <a:chExt cx="40386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76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7010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7086600" y="3384363"/>
              <a:ext cx="762000" cy="501837"/>
              <a:chOff x="1676400" y="3308163"/>
              <a:chExt cx="762000" cy="501837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>
                <a:off x="1676400" y="3308163"/>
                <a:ext cx="197038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20889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1527114" y="1905000"/>
            <a:ext cx="6397686" cy="1893332"/>
            <a:chOff x="1527114" y="1905000"/>
            <a:chExt cx="6397686" cy="1893332"/>
          </a:xfrm>
        </p:grpSpPr>
        <p:sp>
          <p:nvSpPr>
            <p:cNvPr id="142" name="TextBox 141"/>
            <p:cNvSpPr txBox="1"/>
            <p:nvPr/>
          </p:nvSpPr>
          <p:spPr>
            <a:xfrm>
              <a:off x="5638800" y="1905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508314" y="1916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0104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231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2098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276600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276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271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212914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038600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1847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791200" y="2602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5867400" y="3429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937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609600" y="4278868"/>
            <a:ext cx="748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Delay</a:t>
            </a:r>
            <a:r>
              <a:rPr lang="en-US" dirty="0"/>
              <a:t>  </a:t>
            </a:r>
            <a:r>
              <a:rPr lang="en-US" b="1" dirty="0">
                <a:solidFill>
                  <a:srgbClr val="002060"/>
                </a:solidFill>
              </a:rPr>
              <a:t>11             10            14               10            10            11               10             9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341267" y="1307068"/>
            <a:ext cx="2288133" cy="369332"/>
            <a:chOff x="5136963" y="1600200"/>
            <a:chExt cx="2288133" cy="369332"/>
          </a:xfrm>
        </p:grpSpPr>
        <p:grpSp>
          <p:nvGrpSpPr>
            <p:cNvPr id="58" name="Group 57"/>
            <p:cNvGrpSpPr/>
            <p:nvPr/>
          </p:nvGrpSpPr>
          <p:grpSpPr>
            <a:xfrm>
              <a:off x="5136963" y="1676400"/>
              <a:ext cx="730437" cy="228600"/>
              <a:chOff x="3993963" y="5181600"/>
              <a:chExt cx="730437" cy="228600"/>
            </a:xfrm>
          </p:grpSpPr>
          <p:cxnSp>
            <p:nvCxnSpPr>
              <p:cNvPr id="55" name="Elbow Connector 54"/>
              <p:cNvCxnSpPr/>
              <p:nvPr/>
            </p:nvCxnSpPr>
            <p:spPr>
              <a:xfrm>
                <a:off x="4267200" y="5181600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Elbow Connector 156"/>
              <p:cNvCxnSpPr/>
              <p:nvPr/>
            </p:nvCxnSpPr>
            <p:spPr>
              <a:xfrm rot="10800000" flipV="1">
                <a:off x="3993963" y="5181600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TextBox 165"/>
            <p:cNvSpPr txBox="1"/>
            <p:nvPr/>
          </p:nvSpPr>
          <p:spPr>
            <a:xfrm>
              <a:off x="5943600" y="1600200"/>
              <a:ext cx="1481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Electric signal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927163" y="1905000"/>
            <a:ext cx="1644837" cy="1981200"/>
            <a:chOff x="2927163" y="1905000"/>
            <a:chExt cx="1644837" cy="1981200"/>
          </a:xfrm>
        </p:grpSpPr>
        <p:cxnSp>
          <p:nvCxnSpPr>
            <p:cNvPr id="6" name="Straight Connector 5"/>
            <p:cNvCxnSpPr>
              <a:stCxn id="140" idx="2"/>
              <a:endCxn id="121" idx="6"/>
            </p:cNvCxnSpPr>
            <p:nvPr/>
          </p:nvCxnSpPr>
          <p:spPr>
            <a:xfrm flipH="1">
              <a:off x="2971800" y="1905000"/>
              <a:ext cx="1600200" cy="609600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118" idx="1"/>
              <a:endCxn id="121" idx="5"/>
            </p:cNvCxnSpPr>
            <p:nvPr/>
          </p:nvCxnSpPr>
          <p:spPr>
            <a:xfrm flipH="1" flipV="1">
              <a:off x="2927163" y="2622363"/>
              <a:ext cx="775074" cy="546474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118" idx="3"/>
            </p:cNvCxnSpPr>
            <p:nvPr/>
          </p:nvCxnSpPr>
          <p:spPr>
            <a:xfrm flipH="1">
              <a:off x="3352801" y="3384363"/>
              <a:ext cx="349436" cy="50183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>
            <a:off x="7812498" y="3364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+1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297898" y="3364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+1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154898" y="33528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+4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2362200" y="34290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+1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362200" y="2602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+3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831298" y="190500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+3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7239000" y="260246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+1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656102" y="427965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953000" y="4278868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038600" y="42672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14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248296" y="42672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696200" y="42672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820296" y="42672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248296" y="42672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14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95400" y="4267200"/>
            <a:ext cx="41870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916616" y="4267200"/>
            <a:ext cx="323678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14            14               14             14</a:t>
            </a:r>
          </a:p>
        </p:txBody>
      </p:sp>
    </p:spTree>
    <p:extLst>
      <p:ext uri="{BB962C8B-B14F-4D97-AF65-F5344CB8AC3E}">
        <p14:creationId xmlns:p14="http://schemas.microsoft.com/office/powerpoint/2010/main" val="160244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2" grpId="0" build="p"/>
      <p:bldP spid="79" grpId="0"/>
      <p:bldP spid="80" grpId="0"/>
      <p:bldP spid="82" grpId="0"/>
      <p:bldP spid="83" grpId="0"/>
      <p:bldP spid="84" grpId="0"/>
      <p:bldP spid="87" grpId="0"/>
      <p:bldP spid="88" grpId="0"/>
      <p:bldP spid="85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8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14345</TotalTime>
  <Words>1993</Words>
  <Application>Microsoft Macintosh PowerPoint</Application>
  <PresentationFormat>On-screen Show (4:3)</PresentationFormat>
  <Paragraphs>514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Wingdings</vt:lpstr>
      <vt:lpstr>Office Theme</vt:lpstr>
      <vt:lpstr>Design and Analysis of Algorithms CS345 </vt:lpstr>
      <vt:lpstr>Motivation </vt:lpstr>
      <vt:lpstr>Synchronizing a circuit</vt:lpstr>
      <vt:lpstr>An Electric Circuit </vt:lpstr>
      <vt:lpstr>Problem definition</vt:lpstr>
      <vt:lpstr>Working on an Example </vt:lpstr>
      <vt:lpstr>Working on an Example </vt:lpstr>
      <vt:lpstr>Working on an Example </vt:lpstr>
      <vt:lpstr>Toward designing an algorithm </vt:lpstr>
      <vt:lpstr>Overview of the proposed algorithm</vt:lpstr>
      <vt:lpstr>PowerPoint Presentation</vt:lpstr>
      <vt:lpstr>Proof of correctness of the algorithm</vt:lpstr>
      <vt:lpstr>What claim suffices as a proof ? </vt:lpstr>
      <vt:lpstr>PowerPoint Presentation</vt:lpstr>
      <vt:lpstr>PowerPoint Presentation</vt:lpstr>
      <vt:lpstr>Observations about the algorithm</vt:lpstr>
      <vt:lpstr>Observation 1 </vt:lpstr>
      <vt:lpstr>Observation 2 </vt:lpstr>
      <vt:lpstr>Usefulness of the guess </vt:lpstr>
      <vt:lpstr>Usefulness of the guess  </vt:lpstr>
      <vt:lpstr>Proving the guess </vt:lpstr>
      <vt:lpstr>What if the assertion fails at many nodes ?</vt:lpstr>
      <vt:lpstr>Proof:  </vt:lpstr>
      <vt:lpstr>Efficient implementation of the algorithm</vt:lpstr>
      <vt:lpstr>Efficient implementation of the algorithm </vt:lpstr>
      <vt:lpstr>Efficient implementation of the algorithm</vt:lpstr>
      <vt:lpstr>Sync("u"): A synchronization algorithm</vt:lpstr>
      <vt:lpstr>PowerPoint Presentation</vt:lpstr>
      <vt:lpstr>A very important advice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1267</cp:revision>
  <dcterms:created xsi:type="dcterms:W3CDTF">2011-12-03T04:13:03Z</dcterms:created>
  <dcterms:modified xsi:type="dcterms:W3CDTF">2024-08-12T02:20:34Z</dcterms:modified>
</cp:coreProperties>
</file>