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274" r:id="rId2"/>
    <p:sldId id="505" r:id="rId3"/>
    <p:sldId id="524" r:id="rId4"/>
    <p:sldId id="521" r:id="rId5"/>
    <p:sldId id="525" r:id="rId6"/>
    <p:sldId id="523" r:id="rId7"/>
    <p:sldId id="522" r:id="rId8"/>
    <p:sldId id="526" r:id="rId9"/>
    <p:sldId id="527" r:id="rId10"/>
    <p:sldId id="529" r:id="rId11"/>
    <p:sldId id="540" r:id="rId12"/>
    <p:sldId id="528" r:id="rId13"/>
    <p:sldId id="504" r:id="rId14"/>
    <p:sldId id="506" r:id="rId15"/>
    <p:sldId id="508" r:id="rId16"/>
    <p:sldId id="487" r:id="rId17"/>
    <p:sldId id="489" r:id="rId18"/>
    <p:sldId id="488" r:id="rId19"/>
    <p:sldId id="490" r:id="rId20"/>
    <p:sldId id="492" r:id="rId21"/>
    <p:sldId id="493" r:id="rId22"/>
    <p:sldId id="547" r:id="rId23"/>
    <p:sldId id="542" r:id="rId24"/>
    <p:sldId id="543" r:id="rId25"/>
    <p:sldId id="544" r:id="rId26"/>
    <p:sldId id="545" r:id="rId27"/>
    <p:sldId id="546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5" autoAdjust="0"/>
    <p:restoredTop sz="94687" autoAdjust="0"/>
  </p:normalViewPr>
  <p:slideViewPr>
    <p:cSldViewPr>
      <p:cViewPr varScale="1">
        <p:scale>
          <a:sx n="104" d="100"/>
          <a:sy n="104" d="100"/>
        </p:scale>
        <p:origin x="208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8/14/24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8/14/24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8/14/24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8/14/24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8/14/24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8/14/24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0.png"/><Relationship Id="rId7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0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20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8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7030A0"/>
                </a:solidFill>
              </a:rPr>
              <a:t>Job scheduling </a:t>
            </a:r>
            <a:r>
              <a:rPr lang="en-US" sz="2000" b="1" dirty="0">
                <a:solidFill>
                  <a:schemeClr val="tx1"/>
                </a:solidFill>
              </a:rPr>
              <a:t>problem</a:t>
            </a: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rgbClr val="7030A0"/>
                </a:solidFill>
              </a:rPr>
              <a:t>Huffman code </a:t>
            </a:r>
            <a:r>
              <a:rPr lang="en-US" sz="1800" dirty="0">
                <a:solidFill>
                  <a:schemeClr val="tx1"/>
                </a:solidFill>
              </a:rPr>
              <a:t>: </a:t>
            </a:r>
            <a:r>
              <a:rPr lang="en-US" sz="1800" b="1" dirty="0">
                <a:solidFill>
                  <a:schemeClr val="tx1"/>
                </a:solidFill>
              </a:rPr>
              <a:t>A data compression algorithm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" name="Right Brace 4"/>
          <p:cNvSpPr/>
          <p:nvPr/>
        </p:nvSpPr>
        <p:spPr>
          <a:xfrm>
            <a:off x="5715000" y="4876800"/>
            <a:ext cx="307848" cy="685800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993650" y="5035034"/>
            <a:ext cx="16542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6C31"/>
                </a:solidFill>
              </a:rPr>
              <a:t>Greedy paradigm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last 2 problems </a:t>
            </a:r>
            <a:r>
              <a:rPr lang="en-US" sz="3600" b="1" dirty="0"/>
              <a:t>we discussed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Synchronizing the delays </a:t>
            </a:r>
            <a:r>
              <a:rPr lang="en-US" sz="2000" dirty="0"/>
              <a:t>in a circuit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sz="20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sz="1800" dirty="0">
                <a:solidFill>
                  <a:srgbClr val="C00000"/>
                </a:solidFill>
              </a:rPr>
              <a:t>Scheduling jobs </a:t>
            </a:r>
            <a:r>
              <a:rPr lang="en-US" sz="1800" dirty="0"/>
              <a:t>to minimize maximum lateness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80" name="Group 79"/>
          <p:cNvGrpSpPr/>
          <p:nvPr/>
        </p:nvGrpSpPr>
        <p:grpSpPr>
          <a:xfrm>
            <a:off x="762000" y="2882123"/>
            <a:ext cx="3657600" cy="2299477"/>
            <a:chOff x="1371600" y="1307068"/>
            <a:chExt cx="6705600" cy="2883932"/>
          </a:xfrm>
        </p:grpSpPr>
        <p:grpSp>
          <p:nvGrpSpPr>
            <p:cNvPr id="9" name="Group 8"/>
            <p:cNvGrpSpPr/>
            <p:nvPr/>
          </p:nvGrpSpPr>
          <p:grpSpPr>
            <a:xfrm>
              <a:off x="1371600" y="1752600"/>
              <a:ext cx="6705600" cy="2438400"/>
              <a:chOff x="1371600" y="1752600"/>
              <a:chExt cx="6705600" cy="2438400"/>
            </a:xfrm>
          </p:grpSpPr>
          <p:cxnSp>
            <p:nvCxnSpPr>
              <p:cNvPr id="10" name="Straight Arrow Connector 9"/>
              <p:cNvCxnSpPr>
                <a:stCxn id="20" idx="2"/>
              </p:cNvCxnSpPr>
              <p:nvPr/>
            </p:nvCxnSpPr>
            <p:spPr>
              <a:xfrm flipH="1">
                <a:off x="2971800" y="1905000"/>
                <a:ext cx="16002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/>
              <p:cNvGrpSpPr/>
              <p:nvPr/>
            </p:nvGrpSpPr>
            <p:grpSpPr>
              <a:xfrm>
                <a:off x="51816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5625728" y="2590800"/>
                <a:ext cx="1765672" cy="546474"/>
                <a:chOff x="1936565" y="2483037"/>
                <a:chExt cx="1765672" cy="546474"/>
              </a:xfrm>
            </p:grpSpPr>
            <p:cxnSp>
              <p:nvCxnSpPr>
                <p:cNvPr id="49" name="Straight Arrow Connector 48"/>
                <p:cNvCxnSpPr/>
                <p:nvPr/>
              </p:nvCxnSpPr>
              <p:spPr>
                <a:xfrm flipH="1">
                  <a:off x="1936565" y="2483037"/>
                  <a:ext cx="819709" cy="5334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3003363" y="2483037"/>
                  <a:ext cx="6988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/>
              <p:nvPr/>
            </p:nvCxnSpPr>
            <p:spPr>
              <a:xfrm>
                <a:off x="4876800" y="1905000"/>
                <a:ext cx="15686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3352800" y="3384363"/>
                <a:ext cx="914400" cy="501837"/>
                <a:chOff x="1524000" y="3308163"/>
                <a:chExt cx="914400" cy="501837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Group 14"/>
              <p:cNvGrpSpPr/>
              <p:nvPr/>
            </p:nvGrpSpPr>
            <p:grpSpPr>
              <a:xfrm>
                <a:off x="1524000" y="3384363"/>
                <a:ext cx="882837" cy="546474"/>
                <a:chOff x="1524000" y="3308163"/>
                <a:chExt cx="882837" cy="546474"/>
              </a:xfrm>
            </p:grpSpPr>
            <p:cxnSp>
              <p:nvCxnSpPr>
                <p:cNvPr id="45" name="Straight Arrow Connector 44"/>
                <p:cNvCxnSpPr>
                  <a:stCxn id="32" idx="3"/>
                  <a:endCxn id="39" idx="0"/>
                </p:cNvCxnSpPr>
                <p:nvPr/>
              </p:nvCxnSpPr>
              <p:spPr>
                <a:xfrm flipH="1">
                  <a:off x="1524000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057400" y="3352800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Group 15"/>
              <p:cNvGrpSpPr/>
              <p:nvPr/>
            </p:nvGrpSpPr>
            <p:grpSpPr>
              <a:xfrm>
                <a:off x="1968127" y="2590800"/>
                <a:ext cx="1765673" cy="546474"/>
                <a:chOff x="1936564" y="2546163"/>
                <a:chExt cx="1765673" cy="546474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 flipH="1">
                  <a:off x="1936564" y="2577726"/>
                  <a:ext cx="775073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>
                  <a:stCxn id="25" idx="5"/>
                  <a:endCxn id="31" idx="1"/>
                </p:cNvCxnSpPr>
                <p:nvPr/>
              </p:nvCxnSpPr>
              <p:spPr>
                <a:xfrm>
                  <a:off x="2927163" y="2546163"/>
                  <a:ext cx="7750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1371600" y="3886200"/>
                <a:ext cx="6705600" cy="304800"/>
                <a:chOff x="1447800" y="4495800"/>
                <a:chExt cx="6705600" cy="304800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14478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5105400" y="4495800"/>
                  <a:ext cx="3048000" cy="304800"/>
                  <a:chOff x="1447800" y="4495800"/>
                  <a:chExt cx="3048000" cy="304800"/>
                </a:xfrm>
              </p:grpSpPr>
              <p:sp>
                <p:nvSpPr>
                  <p:cNvPr id="35" name="Oval 34"/>
                  <p:cNvSpPr/>
                  <p:nvPr/>
                </p:nvSpPr>
                <p:spPr>
                  <a:xfrm>
                    <a:off x="1447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/>
                  <p:cNvSpPr/>
                  <p:nvPr/>
                </p:nvSpPr>
                <p:spPr>
                  <a:xfrm>
                    <a:off x="23622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/>
                  <p:cNvSpPr/>
                  <p:nvPr/>
                </p:nvSpPr>
                <p:spPr>
                  <a:xfrm>
                    <a:off x="4191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8" name="Group 17"/>
              <p:cNvGrpSpPr/>
              <p:nvPr/>
            </p:nvGrpSpPr>
            <p:grpSpPr>
              <a:xfrm>
                <a:off x="1828800" y="3124200"/>
                <a:ext cx="5715000" cy="304800"/>
                <a:chOff x="1524000" y="4495800"/>
                <a:chExt cx="5715000" cy="304800"/>
              </a:xfrm>
            </p:grpSpPr>
            <p:grpSp>
              <p:nvGrpSpPr>
                <p:cNvPr id="27" name="Group 26"/>
                <p:cNvGrpSpPr/>
                <p:nvPr/>
              </p:nvGrpSpPr>
              <p:grpSpPr>
                <a:xfrm>
                  <a:off x="1524000" y="4495800"/>
                  <a:ext cx="2133600" cy="304800"/>
                  <a:chOff x="1524000" y="4495800"/>
                  <a:chExt cx="2133600" cy="304800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33528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8" name="Group 27"/>
                <p:cNvGrpSpPr/>
                <p:nvPr/>
              </p:nvGrpSpPr>
              <p:grpSpPr>
                <a:xfrm>
                  <a:off x="5181600" y="4495800"/>
                  <a:ext cx="2057400" cy="304800"/>
                  <a:chOff x="1524000" y="4495800"/>
                  <a:chExt cx="2057400" cy="304800"/>
                </a:xfrm>
              </p:grpSpPr>
              <p:sp>
                <p:nvSpPr>
                  <p:cNvPr id="29" name="Oval 28"/>
                  <p:cNvSpPr/>
                  <p:nvPr/>
                </p:nvSpPr>
                <p:spPr>
                  <a:xfrm>
                    <a:off x="15240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/>
                  <p:cNvSpPr/>
                  <p:nvPr/>
                </p:nvSpPr>
                <p:spPr>
                  <a:xfrm>
                    <a:off x="3276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667000" y="2362200"/>
                <a:ext cx="4038600" cy="304800"/>
                <a:chOff x="3276600" y="4495800"/>
                <a:chExt cx="4038600" cy="304800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3276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70104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Oval 19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7086600" y="3384363"/>
                <a:ext cx="762000" cy="501837"/>
                <a:chOff x="1676400" y="3308163"/>
                <a:chExt cx="762000" cy="501837"/>
              </a:xfrm>
            </p:grpSpPr>
            <p:cxnSp>
              <p:nvCxnSpPr>
                <p:cNvPr id="23" name="Straight Arrow Connector 22"/>
                <p:cNvCxnSpPr/>
                <p:nvPr/>
              </p:nvCxnSpPr>
              <p:spPr>
                <a:xfrm flipH="1">
                  <a:off x="1676400" y="3308163"/>
                  <a:ext cx="197038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2088963" y="3308163"/>
                  <a:ext cx="3494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/>
              <p:cNvSpPr/>
              <p:nvPr/>
            </p:nvSpPr>
            <p:spPr>
              <a:xfrm>
                <a:off x="4572000" y="17526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571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527114" y="1905000"/>
              <a:ext cx="6397686" cy="1893332"/>
              <a:chOff x="1527114" y="1905000"/>
              <a:chExt cx="6397686" cy="1893332"/>
            </a:xfrm>
          </p:grpSpPr>
          <p:sp>
            <p:nvSpPr>
              <p:cNvPr id="54" name="TextBox 53"/>
              <p:cNvSpPr txBox="1"/>
              <p:nvPr/>
            </p:nvSpPr>
            <p:spPr>
              <a:xfrm>
                <a:off x="5638800" y="1905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5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508314" y="19166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0104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6231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934839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3276600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3276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15271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2212914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4038600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5033871" y="339174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791200" y="2602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867400" y="3429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786471" y="3383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4341267" y="1307068"/>
              <a:ext cx="2288133" cy="369332"/>
              <a:chOff x="5136963" y="1600200"/>
              <a:chExt cx="2288133" cy="369332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5136963" y="1676400"/>
                <a:ext cx="730437" cy="228600"/>
                <a:chOff x="3993963" y="5181600"/>
                <a:chExt cx="730437" cy="228600"/>
              </a:xfrm>
            </p:grpSpPr>
            <p:cxnSp>
              <p:nvCxnSpPr>
                <p:cNvPr id="72" name="Elbow Connector 71"/>
                <p:cNvCxnSpPr/>
                <p:nvPr/>
              </p:nvCxnSpPr>
              <p:spPr>
                <a:xfrm>
                  <a:off x="4267200" y="5181600"/>
                  <a:ext cx="457200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Elbow Connector 72"/>
                <p:cNvCxnSpPr/>
                <p:nvPr/>
              </p:nvCxnSpPr>
              <p:spPr>
                <a:xfrm rot="10800000" flipV="1">
                  <a:off x="3993963" y="5181600"/>
                  <a:ext cx="501837" cy="228600"/>
                </a:xfrm>
                <a:prstGeom prst="bentConnector3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/>
              <p:cNvSpPr txBox="1"/>
              <p:nvPr/>
            </p:nvSpPr>
            <p:spPr>
              <a:xfrm>
                <a:off x="5943600" y="1600200"/>
                <a:ext cx="14814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Electric signal</a:t>
                </a: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5" name="Elbow Connector 74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75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4343400" y="1371600"/>
              <a:ext cx="730437" cy="228600"/>
              <a:chOff x="4267200" y="1600199"/>
              <a:chExt cx="730437" cy="228600"/>
            </a:xfrm>
          </p:grpSpPr>
          <p:cxnSp>
            <p:nvCxnSpPr>
              <p:cNvPr id="78" name="Elbow Connector 77"/>
              <p:cNvCxnSpPr/>
              <p:nvPr/>
            </p:nvCxnSpPr>
            <p:spPr>
              <a:xfrm>
                <a:off x="4540437" y="1600199"/>
                <a:ext cx="457200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Elbow Connector 78"/>
              <p:cNvCxnSpPr/>
              <p:nvPr/>
            </p:nvCxnSpPr>
            <p:spPr>
              <a:xfrm rot="10800000" flipV="1">
                <a:off x="4267200" y="1600199"/>
                <a:ext cx="501837" cy="228600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4" name="Group 93"/>
          <p:cNvGrpSpPr/>
          <p:nvPr/>
        </p:nvGrpSpPr>
        <p:grpSpPr>
          <a:xfrm>
            <a:off x="4724400" y="3967385"/>
            <a:ext cx="4076378" cy="604615"/>
            <a:chOff x="269488" y="3429000"/>
            <a:chExt cx="7960112" cy="973947"/>
          </a:xfrm>
        </p:grpSpPr>
        <p:grpSp>
          <p:nvGrpSpPr>
            <p:cNvPr id="81" name="Group 80"/>
            <p:cNvGrpSpPr/>
            <p:nvPr/>
          </p:nvGrpSpPr>
          <p:grpSpPr>
            <a:xfrm>
              <a:off x="494232" y="3429000"/>
              <a:ext cx="7582968" cy="328136"/>
              <a:chOff x="494232" y="3429000"/>
              <a:chExt cx="7582968" cy="328136"/>
            </a:xfrm>
          </p:grpSpPr>
          <p:sp>
            <p:nvSpPr>
              <p:cNvPr id="82" name="Rounded Rectangle 81"/>
              <p:cNvSpPr/>
              <p:nvPr/>
            </p:nvSpPr>
            <p:spPr>
              <a:xfrm>
                <a:off x="494232" y="3440668"/>
                <a:ext cx="1066800" cy="31646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ounded Rectangle 82"/>
              <p:cNvSpPr/>
              <p:nvPr/>
            </p:nvSpPr>
            <p:spPr>
              <a:xfrm>
                <a:off x="6172200" y="3440668"/>
                <a:ext cx="1905000" cy="30480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ounded Rectangle 83"/>
              <p:cNvSpPr/>
              <p:nvPr/>
            </p:nvSpPr>
            <p:spPr>
              <a:xfrm>
                <a:off x="1588037" y="34465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3200400" y="34290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>
                <a:off x="4424271" y="3429000"/>
                <a:ext cx="909729" cy="322302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>
                <a:off x="3733800" y="3429000"/>
                <a:ext cx="690471" cy="32230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5334000" y="3429000"/>
                <a:ext cx="838200" cy="328136"/>
              </a:xfrm>
              <a:prstGeom prst="round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69488" y="3722132"/>
              <a:ext cx="7960112" cy="680815"/>
              <a:chOff x="269488" y="3722132"/>
              <a:chExt cx="7960112" cy="68081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𝟎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488" y="4033615"/>
                    <a:ext cx="375424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13158" r="-115625" b="-10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Straight Arrow Connector 90"/>
              <p:cNvCxnSpPr/>
              <p:nvPr/>
            </p:nvCxnSpPr>
            <p:spPr>
              <a:xfrm>
                <a:off x="457200" y="3897868"/>
                <a:ext cx="77724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57200" y="3722132"/>
                <a:ext cx="0" cy="31646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TextBox 92"/>
              <p:cNvSpPr txBox="1"/>
              <p:nvPr/>
            </p:nvSpPr>
            <p:spPr>
              <a:xfrm>
                <a:off x="4110129" y="3886200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</p:grpSp>
      <p:sp>
        <p:nvSpPr>
          <p:cNvPr id="95" name="Oval 94"/>
          <p:cNvSpPr/>
          <p:nvPr/>
        </p:nvSpPr>
        <p:spPr>
          <a:xfrm>
            <a:off x="3581400" y="4267200"/>
            <a:ext cx="990600" cy="11430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/>
          <p:cNvCxnSpPr/>
          <p:nvPr/>
        </p:nvCxnSpPr>
        <p:spPr>
          <a:xfrm flipH="1">
            <a:off x="6477000" y="2426732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>
            <a:off x="7315200" y="2426732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752600" y="5879068"/>
            <a:ext cx="174034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u="sng" dirty="0"/>
              <a:t>local</a:t>
            </a:r>
            <a:r>
              <a:rPr lang="en-US" dirty="0"/>
              <a:t> approach</a:t>
            </a:r>
          </a:p>
        </p:txBody>
      </p:sp>
      <p:sp>
        <p:nvSpPr>
          <p:cNvPr id="100" name="Right Arrow 99"/>
          <p:cNvSpPr/>
          <p:nvPr/>
        </p:nvSpPr>
        <p:spPr>
          <a:xfrm>
            <a:off x="3810000" y="5839968"/>
            <a:ext cx="182880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5715000" y="5879068"/>
            <a:ext cx="287668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Optimizing a </a:t>
            </a:r>
            <a:r>
              <a:rPr lang="en-US" u="sng" dirty="0"/>
              <a:t>global</a:t>
            </a:r>
            <a:r>
              <a:rPr lang="en-US" dirty="0"/>
              <a:t> function </a:t>
            </a:r>
          </a:p>
        </p:txBody>
      </p:sp>
    </p:spTree>
    <p:extLst>
      <p:ext uri="{BB962C8B-B14F-4D97-AF65-F5344CB8AC3E}">
        <p14:creationId xmlns:p14="http://schemas.microsoft.com/office/powerpoint/2010/main" val="38944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 animBg="1"/>
      <p:bldP spid="7" grpId="0" uiExpand="1" build="p" animBg="1"/>
      <p:bldP spid="95" grpId="0" animBg="1"/>
      <p:bldP spid="99" grpId="0" animBg="1"/>
      <p:bldP spid="100" grpId="0" animBg="1"/>
      <p:bldP spid="10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A </a:t>
            </a:r>
            <a:r>
              <a:rPr lang="en-US" sz="2800" b="1" u="sng" dirty="0"/>
              <a:t>generic</a:t>
            </a:r>
            <a:r>
              <a:rPr lang="en-US" sz="2800" b="1" dirty="0"/>
              <a:t> way to </a:t>
            </a:r>
            <a:r>
              <a:rPr lang="en-US" sz="2800" b="1" dirty="0">
                <a:solidFill>
                  <a:srgbClr val="0070C0"/>
                </a:solidFill>
              </a:rPr>
              <a:t>prove</a:t>
            </a:r>
            <a:r>
              <a:rPr lang="en-US" sz="2800" b="1" dirty="0"/>
              <a:t> that </a:t>
            </a:r>
            <a:r>
              <a:rPr lang="en-US" sz="2800" b="1" dirty="0">
                <a:solidFill>
                  <a:srgbClr val="7030A0"/>
                </a:solidFill>
              </a:rPr>
              <a:t>a greedy strategy </a:t>
            </a:r>
            <a:r>
              <a:rPr lang="en-US" sz="2800" b="1" dirty="0"/>
              <a:t>works</a:t>
            </a:r>
            <a:br>
              <a:rPr lang="en-US" sz="2800" b="1" dirty="0"/>
            </a:br>
            <a:endParaRPr 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P</a:t>
                </a:r>
                <a:r>
                  <a:rPr lang="en-US" sz="2000" dirty="0"/>
                  <a:t>: a given optimization problem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1. Try to establish </a:t>
                </a:r>
                <a:r>
                  <a:rPr lang="en-US" sz="2000" dirty="0"/>
                  <a:t>a relation between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 and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2. Try to prove </a:t>
                </a:r>
                <a:r>
                  <a:rPr lang="en-US" sz="2000" dirty="0"/>
                  <a:t>the relation formally by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buFont typeface="Wingdings" pitchFamily="2" charset="2"/>
                  <a:buChar char="q"/>
                </a:pPr>
                <a:r>
                  <a:rPr lang="en-US" sz="2000" dirty="0"/>
                  <a:t>     deriving a solution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sz="2000" dirty="0"/>
                  <a:t> from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)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410200"/>
              </a:xfrm>
              <a:blipFill>
                <a:blip r:embed="rId2"/>
                <a:stretch>
                  <a:fillRect l="-772" t="-703" b="-3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541" y="2667000"/>
                <a:ext cx="2514600" cy="609600"/>
              </a:xfrm>
              <a:prstGeom prst="round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𝑨</m:t>
                      </m:r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941" y="4495800"/>
                <a:ext cx="2133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2819400"/>
                <a:ext cx="3073405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86" t="-8333" r="-2579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466341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instance of size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&lt;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of problem </a:t>
                </a:r>
                <a:r>
                  <a:rPr lang="en-US" b="1" dirty="0">
                    <a:solidFill>
                      <a:srgbClr val="00B050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341" y="4572000"/>
                <a:ext cx="331545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54" t="-8197" r="-20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040" y="29565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743200"/>
                <a:ext cx="1828800" cy="533400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95800"/>
                <a:ext cx="1828800" cy="533400"/>
              </a:xfrm>
              <a:prstGeom prst="round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5410742" y="6400800"/>
            <a:ext cx="1322798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6C31"/>
                </a:solidFill>
              </a:rPr>
              <a:t>use</a:t>
            </a:r>
            <a:r>
              <a:rPr lang="en-US" b="1" dirty="0"/>
              <a:t> </a:t>
            </a:r>
            <a:r>
              <a:rPr lang="en-US" b="1" dirty="0">
                <a:solidFill>
                  <a:srgbClr val="C00000"/>
                </a:solidFill>
              </a:rPr>
              <a:t>Lemma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787900" y="2743200"/>
            <a:ext cx="3037845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91201" y="4495800"/>
            <a:ext cx="1904999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696201" y="4495800"/>
            <a:ext cx="1371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314500" y="3625334"/>
                <a:ext cx="398464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Prove a suitable </a:t>
                </a:r>
                <a:r>
                  <a:rPr lang="en-US" b="1" dirty="0">
                    <a:solidFill>
                      <a:srgbClr val="C00000"/>
                    </a:solidFill>
                  </a:rPr>
                  <a:t>Lemma </a:t>
                </a:r>
                <a:r>
                  <a:rPr lang="en-US" dirty="0"/>
                  <a:t>about</a:t>
                </a:r>
                <a:r>
                  <a:rPr lang="en-US" b="1" dirty="0">
                    <a:solidFill>
                      <a:srgbClr val="C00000"/>
                    </a:solidFill>
                  </a:rPr>
                  <a:t>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) using this greedy step</a:t>
                </a:r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500" y="3625334"/>
                <a:ext cx="3984644" cy="646331"/>
              </a:xfrm>
              <a:prstGeom prst="rect">
                <a:avLst/>
              </a:prstGeom>
              <a:blipFill rotWithShape="1">
                <a:blip r:embed="rId10"/>
                <a:stretch>
                  <a:fillRect l="-1221"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5324660" y="1600200"/>
            <a:ext cx="227581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If you succeed, </a:t>
            </a:r>
          </a:p>
          <a:p>
            <a:pPr algn="ctr"/>
            <a:r>
              <a:rPr lang="en-US" dirty="0"/>
              <a:t>you have an algorithm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5943600"/>
            <a:ext cx="1949444" cy="36933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from construction</a:t>
            </a:r>
            <a:endParaRPr lang="en-IN" dirty="0"/>
          </a:p>
        </p:txBody>
      </p:sp>
      <p:sp>
        <p:nvSpPr>
          <p:cNvPr id="20" name="Smiley Face 19"/>
          <p:cNvSpPr/>
          <p:nvPr/>
        </p:nvSpPr>
        <p:spPr>
          <a:xfrm>
            <a:off x="6248400" y="1143000"/>
            <a:ext cx="561340" cy="4572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524000" y="3733800"/>
            <a:ext cx="927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6C31"/>
                </a:solidFill>
              </a:rPr>
              <a:t>Relation ?</a:t>
            </a:r>
            <a:endParaRPr lang="en-US" sz="1400" dirty="0">
              <a:solidFill>
                <a:srgbClr val="006C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59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uiExpand="1" animBg="1"/>
      <p:bldP spid="6" grpId="0" uiExpand="1" animBg="1"/>
      <p:bldP spid="8" grpId="0" uiExpand="1" animBg="1"/>
      <p:bldP spid="11" grpId="0" uiExpand="1" animBg="1"/>
      <p:bldP spid="12" grpId="0" uiExpand="1" animBg="1"/>
      <p:bldP spid="13" grpId="0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animBg="1"/>
      <p:bldP spid="19" grpId="0" animBg="1"/>
      <p:bldP spid="20" grpId="0" animBg="1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Huffman Codes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dirty="0">
                <a:solidFill>
                  <a:srgbClr val="0070C0"/>
                </a:solidFill>
              </a:rPr>
              <a:t>novel</a:t>
            </a:r>
            <a:r>
              <a:rPr lang="en-US" dirty="0">
                <a:solidFill>
                  <a:schemeClr val="tx1"/>
                </a:solidFill>
              </a:rPr>
              <a:t> and quite </a:t>
            </a:r>
            <a:r>
              <a:rPr lang="en-US" dirty="0">
                <a:solidFill>
                  <a:srgbClr val="0070C0"/>
                </a:solidFill>
              </a:rPr>
              <a:t>inspiring</a:t>
            </a:r>
            <a:r>
              <a:rPr lang="en-US" dirty="0">
                <a:solidFill>
                  <a:schemeClr val="tx1"/>
                </a:solidFill>
              </a:rPr>
              <a:t> application of greedy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4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Binary coding</a:t>
            </a:r>
            <a:br>
              <a:rPr lang="en-US" sz="3600" b="1" dirty="0"/>
            </a:b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 text File</a:t>
                </a:r>
                <a:r>
                  <a:rPr lang="en-US" sz="2000" dirty="0"/>
                  <a:t>: a sequence of alphabets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 How many bits needed to encode a text file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sz="2000" dirty="0"/>
                  <a:t> alphabets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d>
                      <m:dPr>
                        <m:begChr m:val="⌈"/>
                        <m:endChr m:val="⌉"/>
                        <m:ctrlP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 bits.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5181600"/>
              </a:xfrm>
              <a:blipFill rotWithShape="1">
                <a:blip r:embed="rId2"/>
                <a:stretch>
                  <a:fillRect l="-741" t="-588" b="-8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3657600" y="2895600"/>
            <a:ext cx="762000" cy="637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90600" y="2362200"/>
            <a:ext cx="2438400" cy="2350532"/>
            <a:chOff x="990600" y="2362200"/>
            <a:chExt cx="2438400" cy="2350532"/>
          </a:xfrm>
        </p:grpSpPr>
        <p:sp>
          <p:nvSpPr>
            <p:cNvPr id="5" name="Rounded Rectangle 4"/>
            <p:cNvSpPr/>
            <p:nvPr/>
          </p:nvSpPr>
          <p:spPr>
            <a:xfrm>
              <a:off x="990600" y="2362200"/>
              <a:ext cx="2438400" cy="1905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C31"/>
                  </a:solidFill>
                  <a:latin typeface="Edwardian Script ITC" pitchFamily="66" charset="0"/>
                </a:rPr>
                <a:t>once upon a time </a:t>
              </a:r>
              <a:r>
                <a:rPr lang="en-US" dirty="0">
                  <a:solidFill>
                    <a:srgbClr val="006C31"/>
                  </a:solidFill>
                </a:rPr>
                <a:t>…………..</a:t>
              </a:r>
            </a:p>
            <a:p>
              <a:pPr algn="ctr"/>
              <a:r>
                <a:rPr lang="en-US" dirty="0">
                  <a:solidFill>
                    <a:srgbClr val="006C31"/>
                  </a:solidFill>
                </a:rPr>
                <a:t>…………………………….</a:t>
              </a:r>
            </a:p>
            <a:p>
              <a:pPr algn="ctr"/>
              <a:r>
                <a:rPr lang="en-US" dirty="0">
                  <a:solidFill>
                    <a:srgbClr val="006C31"/>
                  </a:solidFill>
                </a:rPr>
                <a:t>……………………………..</a:t>
              </a:r>
            </a:p>
            <a:p>
              <a:r>
                <a:rPr lang="en-US" dirty="0">
                  <a:solidFill>
                    <a:srgbClr val="006C31"/>
                  </a:solidFill>
                </a:rPr>
                <a:t>  …………………</a:t>
              </a: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pPr algn="ctr"/>
              <a:endParaRPr lang="en-US" dirty="0">
                <a:solidFill>
                  <a:srgbClr val="006C31"/>
                </a:solidFill>
              </a:endParaRP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00200" y="4343400"/>
              <a:ext cx="1265090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 text file </a:t>
              </a:r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648201" y="1905000"/>
            <a:ext cx="3047999" cy="3341132"/>
            <a:chOff x="4648201" y="1905000"/>
            <a:chExt cx="3047999" cy="3341132"/>
          </a:xfrm>
        </p:grpSpPr>
        <p:pic>
          <p:nvPicPr>
            <p:cNvPr id="1026" name="Picture 2" descr="C:\Users\Surender Baswana\Desktop\CS345\binary_file_icon-999px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1" y="1905000"/>
              <a:ext cx="3047999" cy="30479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334000" y="4876800"/>
              <a:ext cx="1891736" cy="36933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Binary coding of </a:t>
              </a:r>
              <a:r>
                <a:rPr lang="en-US" b="1" dirty="0">
                  <a:solidFill>
                    <a:srgbClr val="7030A0"/>
                  </a:solidFill>
                </a:rPr>
                <a:t>F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676400" y="16002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6000" y="1143000"/>
            <a:ext cx="26670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0767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5257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/>
              <a:t>coding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binary 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              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</a:t>
                </a:r>
                <a:r>
                  <a:rPr lang="en-US" sz="2000" b="1" dirty="0">
                    <a:sym typeface="Wingdings" pitchFamily="2" charset="2"/>
                  </a:rPr>
                  <a:t>binary strings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What is a </a:t>
                </a:r>
                <a:r>
                  <a:rPr lang="en-US" sz="2000" b="1" dirty="0"/>
                  <a:t>fixed length </a:t>
                </a:r>
                <a:r>
                  <a:rPr lang="en-US" sz="2000" dirty="0"/>
                  <a:t>coding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each alphabet </a:t>
                </a:r>
                <a:r>
                  <a:rPr lang="en-US" sz="2000" dirty="0">
                    <a:sym typeface="Wingdings" pitchFamily="2" charset="2"/>
                  </a:rPr>
                  <a:t> a unique binary </a:t>
                </a:r>
                <a:r>
                  <a:rPr lang="en-US" sz="2000" dirty="0"/>
                  <a:t>string of length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  <m:r>
                          <a:rPr lang="en-US" sz="2000" b="1" i="1" dirty="0">
                            <a:latin typeface="Cambria Math"/>
                          </a:rPr>
                          <m:t> </m:t>
                        </m:r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How to decode a </a:t>
                </a:r>
                <a:r>
                  <a:rPr lang="en-US" sz="2000" b="1" dirty="0"/>
                  <a:t>fixed length binary </a:t>
                </a:r>
                <a:r>
                  <a:rPr lang="en-US" sz="2000" dirty="0"/>
                  <a:t>coding?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7030A0"/>
                    </a:solidFill>
                  </a:rPr>
                  <a:t>easy </a:t>
                </a: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</a:t>
                </a: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7030A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/>
                        </a:rPr>
                        <m:t>    </m:t>
                      </m:r>
                      <m:r>
                        <a:rPr lang="en-US" sz="2000" b="1" i="1" dirty="0">
                          <a:latin typeface="Cambria Math"/>
                        </a:rPr>
                        <m:t>𝟎</m:t>
                      </m:r>
                      <m:r>
                        <a:rPr lang="en-US" sz="2000" b="1" i="1" dirty="0" smtClean="0">
                          <a:latin typeface="Cambria Math"/>
                        </a:rPr>
                        <m:t>𝟏𝟎𝟎𝟏𝟎𝟏𝟎𝟎𝟎𝟎𝟎𝟏𝟎𝟏𝟏</m:t>
                      </m:r>
                      <m:r>
                        <a:rPr lang="en-US" sz="2000" b="1" i="1" dirty="0" smtClean="0"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3962400" y="4800600"/>
            <a:ext cx="1828800" cy="457200"/>
            <a:chOff x="3962400" y="4800600"/>
            <a:chExt cx="1828800" cy="457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9624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5720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1816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791200" y="4800600"/>
              <a:ext cx="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1600200" y="3733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600200" y="2667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0200" y="16002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71800" y="3048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69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4" grpId="0" animBg="1"/>
      <p:bldP spid="15" grpId="0" animBg="1"/>
      <p:bldP spid="1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Fixed length </a:t>
            </a:r>
            <a:r>
              <a:rPr lang="en-US" sz="3600" b="1" dirty="0"/>
              <a:t>coding</a:t>
            </a:r>
            <a:br>
              <a:rPr lang="en-US" sz="3600" b="1" dirty="0"/>
            </a:b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alphabet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𝒂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6C31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 }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bits to store </a:t>
                </a:r>
                <a:r>
                  <a:rPr lang="en-US" sz="2000" u="sng" dirty="0"/>
                  <a:t>alphabet set  </a:t>
                </a:r>
                <a14:m>
                  <m:oMath xmlns:m="http://schemas.openxmlformats.org/officeDocument/2006/math">
                    <m:r>
                      <a:rPr lang="en-US" sz="2000" b="1" i="1" u="sng" dirty="0">
                        <a:latin typeface="Cambria Math"/>
                      </a:rPr>
                      <m:t>𝑨</m:t>
                    </m:r>
                    <m:r>
                      <a:rPr lang="en-US" sz="2000" b="1" i="1" u="sng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u="sng" dirty="0"/>
                  <a:t> </a:t>
                </a:r>
                <a:r>
                  <a:rPr lang="en-US" sz="2000" dirty="0"/>
                  <a:t>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No.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dirty="0"/>
                  <a:t>: Can we use fewer bits to store a </a:t>
                </a:r>
                <a:r>
                  <a:rPr lang="en-US" sz="2000" u="sng" dirty="0"/>
                  <a:t>file</a:t>
                </a:r>
                <a:r>
                  <a:rPr lang="en-US" sz="2000" dirty="0"/>
                  <a:t>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dirty="0">
                    <a:solidFill>
                      <a:srgbClr val="006C31"/>
                    </a:solidFill>
                  </a:rPr>
                  <a:t>Yes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74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00200" y="1828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2971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68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4179"/>
            <a:ext cx="5419526" cy="4335621"/>
          </a:xfrm>
        </p:spPr>
      </p:pic>
      <p:pic>
        <p:nvPicPr>
          <p:cNvPr id="15" name="Content Placeholder 14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054" y="1600200"/>
            <a:ext cx="2185546" cy="492395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" y="6107668"/>
            <a:ext cx="454509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http://en.wikipedia.org/wiki/Letter_frequency</a:t>
            </a:r>
          </a:p>
        </p:txBody>
      </p:sp>
    </p:spTree>
    <p:extLst>
      <p:ext uri="{BB962C8B-B14F-4D97-AF65-F5344CB8AC3E}">
        <p14:creationId xmlns:p14="http://schemas.microsoft.com/office/powerpoint/2010/main" val="33082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huge variation </a:t>
            </a:r>
            <a:r>
              <a:rPr lang="en-US" sz="3200" b="1" dirty="0"/>
              <a:t>in the </a:t>
            </a:r>
            <a:r>
              <a:rPr lang="en-US" sz="3200" b="1" dirty="0">
                <a:solidFill>
                  <a:srgbClr val="0070C0"/>
                </a:solidFill>
              </a:rPr>
              <a:t>frequency</a:t>
            </a:r>
            <a:r>
              <a:rPr lang="en-US" sz="3200" b="1" dirty="0"/>
              <a:t> of </a:t>
            </a:r>
            <a:br>
              <a:rPr lang="en-US" sz="3200" b="1" dirty="0"/>
            </a:br>
            <a:r>
              <a:rPr lang="en-US" sz="3200" b="1" dirty="0"/>
              <a:t>alphabets in a text.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Question</a:t>
            </a:r>
            <a:r>
              <a:rPr lang="en-US" sz="2000" dirty="0"/>
              <a:t>: How to exploit variation in the frequencies of alphabets 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Answer</a:t>
            </a:r>
            <a:r>
              <a:rPr lang="en-US" sz="2000" dirty="0"/>
              <a:t>: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More frequent </a:t>
            </a:r>
            <a:r>
              <a:rPr lang="en-US" sz="2000" dirty="0"/>
              <a:t>alphabets </a:t>
            </a:r>
            <a:r>
              <a:rPr lang="en-US" sz="2000" dirty="0">
                <a:sym typeface="Wingdings" pitchFamily="2" charset="2"/>
              </a:rPr>
              <a:t> coding with </a:t>
            </a:r>
            <a:r>
              <a:rPr lang="en-US" sz="2000" b="1" dirty="0">
                <a:sym typeface="Wingdings" pitchFamily="2" charset="2"/>
              </a:rPr>
              <a:t>shorter bit string</a:t>
            </a:r>
          </a:p>
          <a:p>
            <a:pPr marL="0" indent="0">
              <a:buNone/>
            </a:pPr>
            <a:r>
              <a:rPr lang="en-US" sz="2000" b="1" dirty="0">
                <a:sym typeface="Wingdings" pitchFamily="2" charset="2"/>
              </a:rPr>
              <a:t>Less frequent </a:t>
            </a:r>
            <a:r>
              <a:rPr lang="en-US" sz="2000" dirty="0">
                <a:sym typeface="Wingdings" pitchFamily="2" charset="2"/>
              </a:rPr>
              <a:t>alphabets  coding with </a:t>
            </a:r>
            <a:r>
              <a:rPr lang="en-US" sz="2000" b="1" dirty="0">
                <a:sym typeface="Wingdings" pitchFamily="2" charset="2"/>
              </a:rPr>
              <a:t>longer bit string</a:t>
            </a:r>
            <a:endParaRPr lang="en-US" sz="20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00400" y="41148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4200" y="4572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600200" y="2667000"/>
            <a:ext cx="6019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7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Variable</a:t>
            </a:r>
            <a:r>
              <a:rPr lang="en-US" sz="3200" b="1" dirty="0"/>
              <a:t> length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58900028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658900028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Average bit length </a:t>
                </a:r>
                <a:r>
                  <a:rPr lang="en-US" sz="1800" dirty="0"/>
                  <a:t>per symbol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𝟐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𝟗𝟐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>
                    <a:solidFill>
                      <a:schemeClr val="tx1"/>
                    </a:solidFill>
                  </a:rPr>
                  <a:t>: How will you decode  </a:t>
                </a:r>
                <a:r>
                  <a:rPr lang="en-US" sz="2400" dirty="0">
                    <a:solidFill>
                      <a:schemeClr val="tx1"/>
                    </a:solidFill>
                  </a:rPr>
                  <a:t>1010 </a:t>
                </a:r>
                <a:r>
                  <a:rPr lang="en-US" sz="1800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Answer</a:t>
                </a:r>
                <a:r>
                  <a:rPr lang="en-US" sz="1800" dirty="0"/>
                  <a:t>:    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/>
                      </a:rPr>
                      <m:t>𝒃𝒃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   </a:t>
                </a:r>
                <a:r>
                  <a:rPr lang="en-US" sz="1800" dirty="0"/>
                  <a:t>or   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𝒅𝒂</m:t>
                    </m:r>
                  </m:oMath>
                </a14:m>
                <a:r>
                  <a:rPr lang="en-US" sz="1800" b="1" dirty="0">
                    <a:solidFill>
                      <a:srgbClr val="002060"/>
                    </a:solidFill>
                  </a:rPr>
                  <a:t>      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1800" dirty="0"/>
                  <a:t>: What is th</a:t>
                </a:r>
                <a:r>
                  <a:rPr lang="en-US" sz="1800" dirty="0">
                    <a:sym typeface="Wingdings" pitchFamily="2" charset="2"/>
                  </a:rPr>
                  <a:t>e source of this ambiguity ?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tx1"/>
                    </a:solidFill>
                  </a:rPr>
                  <a:t>Answer</a:t>
                </a:r>
                <a:r>
                  <a:rPr lang="en-US" sz="1600" dirty="0">
                    <a:solidFill>
                      <a:schemeClr val="tx1"/>
                    </a:solidFill>
                  </a:rPr>
                  <a:t>:  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is  a prefix of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d>
                      <m:d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dirty="0" smtClean="0">
                            <a:latin typeface="Cambria Math"/>
                          </a:rPr>
                          <m:t>𝒅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>
                <a:blip r:embed="rId3"/>
                <a:stretch>
                  <a:fillRect l="-1299" t="-14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Down Ribbon 18"/>
              <p:cNvSpPr/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is a serious problem with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encoding. Can you see? </a:t>
                </a:r>
              </a:p>
            </p:txBody>
          </p:sp>
        </mc:Choice>
        <mc:Fallback xmlns="">
          <p:sp>
            <p:nvSpPr>
              <p:cNvPr id="19" name="Down Ribbon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5334000"/>
                <a:ext cx="4419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Down Ribbon 19"/>
          <p:cNvSpPr/>
          <p:nvPr/>
        </p:nvSpPr>
        <p:spPr>
          <a:xfrm>
            <a:off x="4495800" y="5715000"/>
            <a:ext cx="4419600" cy="9906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fix it ?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81800" y="1981200"/>
            <a:ext cx="42757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15200" y="1981200"/>
            <a:ext cx="609600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6172200" y="1942068"/>
            <a:ext cx="1676400" cy="64873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83381" y="3352800"/>
            <a:ext cx="574219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3124200" y="4495800"/>
            <a:ext cx="574219" cy="533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75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9" grpId="0" animBg="1"/>
      <p:bldP spid="19" grpId="1" animBg="1"/>
      <p:bldP spid="20" grpId="0" animBg="1"/>
      <p:bldP spid="20" grpId="1" animBg="1"/>
      <p:bldP spid="3" grpId="0" animBg="1"/>
      <p:bldP spid="3" grpId="1" animBg="1"/>
      <p:bldP spid="22" grpId="0" animBg="1"/>
      <p:bldP spid="22" grpId="1" animBg="1"/>
      <p:bldP spid="4" grpId="0" animBg="1"/>
      <p:bldP spid="6" grpId="0" animBg="1"/>
      <p:bldP spid="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Variable</a:t>
            </a:r>
            <a:r>
              <a:rPr lang="en-US" sz="3200" b="1" dirty="0"/>
              <a:t> length encoding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4606834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3774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Alphabets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Frequency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𝑓</m:t>
                              </m:r>
                            </m:oMath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chemeClr val="bg1"/>
                              </a:solidFill>
                            </a:rPr>
                            <a:t>Encoding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dirty="0" smtClean="0">
                                    <a:solidFill>
                                      <a:srgbClr val="C00000"/>
                                    </a:solidFill>
                                    <a:latin typeface="Cambria Math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𝒄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𝒅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5825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6C31"/>
                                    </a:solidFill>
                                    <a:latin typeface="Cambria Math"/>
                                  </a:rPr>
                                  <m:t>𝒆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6C3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Content Placeholder 10"/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714606834"/>
                  </p:ext>
                </p:extLst>
              </p:nvPr>
            </p:nvGraphicFramePr>
            <p:xfrm>
              <a:off x="381000" y="2209800"/>
              <a:ext cx="3505200" cy="34313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/>
                    <a:gridCol w="1168400"/>
                    <a:gridCol w="1168400"/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Alphabets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1047" t="-4762" r="-100524" b="-43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4762" b="-436190"/>
                          </a:stretch>
                        </a:blipFill>
                      </a:tcPr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120879" r="-199479" b="-40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0.45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218478" r="-199479" b="-2989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0.18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321978" r="-199479" b="-2021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0.15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417391" r="-199479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0.12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  <a:tr h="55825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1" t="-523077" r="-199479" b="-10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0.10</a:t>
                          </a:r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Average bit length </a:t>
                </a:r>
                <a:r>
                  <a:rPr lang="en-US" sz="1800" dirty="0"/>
                  <a:t>per symbol using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dirty="0" smtClean="0">
                          <a:latin typeface="Cambria Math"/>
                        </a:rPr>
                        <m:t>𝐀𝐁𝐋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dirty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𝜸</m:t>
                          </m:r>
                        </m:e>
                      </m:d>
                      <m:r>
                        <a:rPr lang="en-US" sz="1800" b="0" i="1" dirty="0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dirty="0" smtClean="0">
                              <a:latin typeface="Cambria Math"/>
                            </a:rPr>
                            <m:t>𝑥</m:t>
                          </m:r>
                          <m:r>
                            <a:rPr lang="en-US" sz="1800" b="0" i="1" dirty="0" smtClean="0">
                              <a:latin typeface="Cambria Math"/>
                            </a:rPr>
                            <m:t>∈</m:t>
                          </m:r>
                          <m:r>
                            <a:rPr lang="en-US" sz="1800" b="1" i="1" dirty="0" smtClean="0">
                              <a:latin typeface="Cambria Math"/>
                            </a:rPr>
                            <m:t>𝑨</m:t>
                          </m:r>
                        </m:sub>
                        <m:sup/>
                        <m:e>
                          <m:r>
                            <a:rPr lang="en-US" sz="1800" b="0" i="1" dirty="0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dirty="0" smtClean="0">
                              <a:latin typeface="Cambria Math"/>
                            </a:rPr>
                            <m:t>.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dirty="0" smtClean="0">
                                  <a:solidFill>
                                    <a:srgbClr val="C00000"/>
                                  </a:solidFill>
                                  <a:latin typeface="Cambria Math"/>
                                </a:rPr>
                                <m:t>𝜸</m:t>
                              </m:r>
                              <m:d>
                                <m:dPr>
                                  <m:ctrlP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sz="1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800" i="1" dirty="0">
                    <a:latin typeface="Cambria Math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𝟒𝟓</m:t>
                    </m:r>
                    <m:r>
                      <a:rPr lang="en-US" sz="1600" b="0" i="1" dirty="0" smtClean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𝟏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𝟏𝟖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𝟏𝟐</m:t>
                    </m:r>
                    <m:r>
                      <a:rPr lang="en-US" sz="1600" b="1" i="1" dirty="0">
                        <a:latin typeface="Cambria Math"/>
                      </a:rPr>
                      <m:t>+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>
                        <a:solidFill>
                          <a:srgbClr val="0070C0"/>
                        </a:solidFill>
                        <a:latin typeface="Cambria Math"/>
                      </a:rPr>
                      <m:t>𝟏𝟎</m:t>
                    </m:r>
                    <m:r>
                      <a:rPr lang="en-US" sz="1600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⨯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𝟑</m:t>
                    </m:r>
                  </m:oMath>
                </a14:m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𝟐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.</m:t>
                    </m:r>
                    <m:r>
                      <a:rPr lang="en-US" sz="16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𝟏</m:t>
                    </m:r>
                  </m:oMath>
                </a14:m>
                <a:endParaRPr lang="en-US" sz="1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Content Placeholder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191000" y="1600200"/>
                <a:ext cx="4876800" cy="4525963"/>
              </a:xfrm>
              <a:blipFill rotWithShape="1">
                <a:blip r:embed="rId3"/>
                <a:stretch>
                  <a:fillRect l="-1125" t="-674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124200" y="2831068"/>
            <a:ext cx="573428" cy="2643664"/>
            <a:chOff x="3467496" y="2831068"/>
            <a:chExt cx="573428" cy="2643664"/>
          </a:xfrm>
        </p:grpSpPr>
        <p:sp>
          <p:nvSpPr>
            <p:cNvPr id="13" name="TextBox 12"/>
            <p:cNvSpPr txBox="1"/>
            <p:nvPr/>
          </p:nvSpPr>
          <p:spPr>
            <a:xfrm>
              <a:off x="3467496" y="34290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05200" y="3962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2876" y="4507468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05200" y="510540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1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Job scheduling </a:t>
            </a:r>
            <a:r>
              <a:rPr lang="en-US" b="1" dirty="0">
                <a:solidFill>
                  <a:srgbClr val="002060"/>
                </a:solidFill>
              </a:rPr>
              <a:t>problem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Prefix</a:t>
            </a:r>
            <a:r>
              <a:rPr lang="en-US" sz="3600" b="1" dirty="0"/>
              <a:t> Coding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Definition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b="0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𝑨</m:t>
                    </m:r>
                    <m:r>
                      <a:rPr lang="en-US" sz="2000" b="1" i="1" dirty="0" smtClean="0">
                        <a:latin typeface="Cambria Math"/>
                      </a:rPr>
                      <m:t>)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called prefix coding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there </a:t>
                </a:r>
                <a:r>
                  <a:rPr lang="en-US" sz="2000" u="sng" dirty="0"/>
                  <a:t>does not exist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𝑥</m:t>
                    </m:r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/>
                      </a:rPr>
                      <m:t>𝑦</m:t>
                    </m:r>
                    <m:r>
                      <a:rPr lang="en-US" sz="2000" i="1" dirty="0">
                        <a:latin typeface="Cambria Math"/>
                      </a:rPr>
                      <m:t>∈</m:t>
                    </m:r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/>
                  <a:t> such that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𝒙</m:t>
                    </m:r>
                    <m:r>
                      <a:rPr lang="en-US" sz="2000" b="1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prefix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  <m:r>
                      <a:rPr lang="en-US" sz="2000" dirty="0">
                        <a:latin typeface="Cambria Math"/>
                      </a:rPr>
                      <m:t>(</m:t>
                    </m:r>
                    <m:r>
                      <a:rPr lang="en-US" sz="2000" b="1" i="1" dirty="0" smtClean="0">
                        <a:latin typeface="Cambria Math"/>
                      </a:rPr>
                      <m:t>𝒚</m:t>
                    </m:r>
                    <m:r>
                      <a:rPr lang="en-US" sz="2000" b="1" i="1" dirty="0">
                        <a:latin typeface="Cambria Math"/>
                      </a:rPr>
                      <m:t>)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Algorithmic Problem</a:t>
                </a:r>
                <a:r>
                  <a:rPr lang="en-US" sz="2000" dirty="0"/>
                  <a:t>: Given a set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alphabets and their frequencies,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 coding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C00000"/>
                        </a:solidFill>
                        <a:latin typeface="Cambria Math"/>
                      </a:rPr>
                      <m:t>𝜸</m:t>
                    </m:r>
                  </m:oMath>
                </a14:m>
                <a:r>
                  <a:rPr lang="en-US" sz="2000" dirty="0"/>
                  <a:t> is prefix coding</a:t>
                </a:r>
              </a:p>
              <a:p>
                <a14:m>
                  <m:oMath xmlns:m="http://schemas.openxmlformats.org/officeDocument/2006/math">
                    <m:r>
                      <a:rPr lang="en-US" sz="2000" b="1" dirty="0">
                        <a:latin typeface="Cambria Math"/>
                      </a:rPr>
                      <m:t>𝐀𝐁𝐋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𝜸</m:t>
                        </m:r>
                      </m:e>
                    </m:d>
                  </m:oMath>
                </a14:m>
                <a:r>
                  <a:rPr lang="en-US" sz="2000" dirty="0"/>
                  <a:t> is minimum.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2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819400" y="41148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791200" y="4191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00400" y="2667000"/>
            <a:ext cx="2971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8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7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8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uiExpand="1" build="p"/>
      <p:bldP spid="2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The challenge of the problem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201"/>
            <a:ext cx="6156678" cy="346313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Among all possible binary coding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r>
                  <a:rPr lang="en-US" dirty="0"/>
                  <a:t>, how to find the </a:t>
                </a:r>
                <a:r>
                  <a:rPr lang="en-US" b="1" dirty="0"/>
                  <a:t>optimal</a:t>
                </a:r>
                <a:r>
                  <a:rPr lang="en-US" dirty="0"/>
                  <a:t> </a:t>
                </a:r>
                <a:r>
                  <a:rPr lang="en-US" b="1" dirty="0"/>
                  <a:t>prefix</a:t>
                </a:r>
                <a:r>
                  <a:rPr lang="en-US" dirty="0"/>
                  <a:t> coding ?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42" y="5334000"/>
                <a:ext cx="750423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731" t="-8197" r="-48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547662" y="6096000"/>
            <a:ext cx="231973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It looks too complex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1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The </a:t>
            </a:r>
            <a:r>
              <a:rPr lang="en-US" sz="3600" b="1" dirty="0">
                <a:solidFill>
                  <a:srgbClr val="7030A0"/>
                </a:solidFill>
              </a:rPr>
              <a:t>novel idea </a:t>
            </a:r>
            <a:r>
              <a:rPr lang="en-US" sz="3600" b="1" dirty="0"/>
              <a:t>of Huffman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533400" y="2602469"/>
            <a:ext cx="3522131" cy="2426731"/>
            <a:chOff x="533400" y="1600201"/>
            <a:chExt cx="3522131" cy="2426731"/>
          </a:xfrm>
        </p:grpSpPr>
        <p:pic>
          <p:nvPicPr>
            <p:cNvPr id="5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600201"/>
              <a:ext cx="3522131" cy="198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1600200" y="3657600"/>
              <a:ext cx="1456681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coding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15000" y="2721899"/>
            <a:ext cx="2819400" cy="2231101"/>
            <a:chOff x="5441763" y="1631763"/>
            <a:chExt cx="2819400" cy="2231101"/>
          </a:xfrm>
        </p:grpSpPr>
        <p:grpSp>
          <p:nvGrpSpPr>
            <p:cNvPr id="6" name="Group 5"/>
            <p:cNvGrpSpPr/>
            <p:nvPr/>
          </p:nvGrpSpPr>
          <p:grpSpPr>
            <a:xfrm>
              <a:off x="5441763" y="1631763"/>
              <a:ext cx="2819400" cy="1416237"/>
              <a:chOff x="3079563" y="1447800"/>
              <a:chExt cx="2819400" cy="1416237"/>
            </a:xfrm>
          </p:grpSpPr>
          <p:cxnSp>
            <p:nvCxnSpPr>
              <p:cNvPr id="7" name="Straight Arrow Connector 6"/>
              <p:cNvCxnSpPr>
                <a:endCxn id="12" idx="7"/>
              </p:cNvCxnSpPr>
              <p:nvPr/>
            </p:nvCxnSpPr>
            <p:spPr>
              <a:xfrm flipH="1">
                <a:off x="3689163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stCxn id="13" idx="3"/>
              </p:cNvCxnSpPr>
              <p:nvPr/>
            </p:nvCxnSpPr>
            <p:spPr>
              <a:xfrm flipH="1">
                <a:off x="4755963" y="2317563"/>
                <a:ext cx="4702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4419600" y="1600200"/>
                <a:ext cx="8828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12" idx="3"/>
              </p:cNvCxnSpPr>
              <p:nvPr/>
            </p:nvCxnSpPr>
            <p:spPr>
              <a:xfrm flipH="1">
                <a:off x="3079563" y="2317563"/>
                <a:ext cx="3940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12" idx="5"/>
              </p:cNvCxnSpPr>
              <p:nvPr/>
            </p:nvCxnSpPr>
            <p:spPr>
              <a:xfrm>
                <a:off x="3689163" y="2317563"/>
                <a:ext cx="317874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34290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5181600" y="20574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311837" y="1447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" name="Straight Arrow Connector 14"/>
              <p:cNvCxnSpPr>
                <a:stCxn id="13" idx="5"/>
              </p:cNvCxnSpPr>
              <p:nvPr/>
            </p:nvCxnSpPr>
            <p:spPr>
              <a:xfrm>
                <a:off x="5441763" y="2317563"/>
                <a:ext cx="457200" cy="546474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6172200" y="3493532"/>
              <a:ext cx="1218347" cy="369332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Binary tree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43400" y="2836605"/>
            <a:ext cx="1143000" cy="1049595"/>
            <a:chOff x="4343400" y="1828800"/>
            <a:chExt cx="1143000" cy="1049595"/>
          </a:xfrm>
        </p:grpSpPr>
        <p:sp>
          <p:nvSpPr>
            <p:cNvPr id="20" name="Left-Right Arrow 19"/>
            <p:cNvSpPr/>
            <p:nvPr/>
          </p:nvSpPr>
          <p:spPr>
            <a:xfrm>
              <a:off x="4343400" y="2241363"/>
              <a:ext cx="1143000" cy="637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724400" y="1828800"/>
              <a:ext cx="375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?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21637" y="2819400"/>
            <a:ext cx="1323849" cy="381000"/>
            <a:chOff x="6521637" y="2819400"/>
            <a:chExt cx="1323849" cy="381000"/>
          </a:xfrm>
        </p:grpSpPr>
        <p:sp>
          <p:nvSpPr>
            <p:cNvPr id="25" name="TextBox 24"/>
            <p:cNvSpPr txBox="1"/>
            <p:nvPr/>
          </p:nvSpPr>
          <p:spPr>
            <a:xfrm>
              <a:off x="6521637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543800" y="2831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18114" y="3581400"/>
            <a:ext cx="2813172" cy="381000"/>
            <a:chOff x="5718114" y="3581400"/>
            <a:chExt cx="2813172" cy="381000"/>
          </a:xfrm>
        </p:grpSpPr>
        <p:sp>
          <p:nvSpPr>
            <p:cNvPr id="27" name="TextBox 26"/>
            <p:cNvSpPr txBox="1"/>
            <p:nvPr/>
          </p:nvSpPr>
          <p:spPr>
            <a:xfrm>
              <a:off x="8229600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8114" y="3593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4707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403914" y="3581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563092" y="4586790"/>
            <a:ext cx="92044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Labeled</a:t>
            </a:r>
          </a:p>
        </p:txBody>
      </p:sp>
    </p:spTree>
    <p:extLst>
      <p:ext uri="{BB962C8B-B14F-4D97-AF65-F5344CB8AC3E}">
        <p14:creationId xmlns:p14="http://schemas.microsoft.com/office/powerpoint/2010/main" val="368400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  nodes </a:t>
            </a:r>
            <a:r>
              <a:rPr lang="en-US" sz="2000" b="1" dirty="0">
                <a:sym typeface="Wingdings" pitchFamily="2" charset="2"/>
              </a:rPr>
              <a:t>  </a:t>
            </a:r>
            <a:r>
              <a:rPr lang="en-US" sz="2000" b="1" dirty="0">
                <a:solidFill>
                  <a:srgbClr val="C00000"/>
                </a:solidFill>
                <a:sym typeface="Wingdings" pitchFamily="2" charset="2"/>
              </a:rPr>
              <a:t>?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  <a:r>
              <a:rPr lang="en-US" sz="2000" b="1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895600" y="1752600"/>
            <a:ext cx="3124200" cy="2438400"/>
            <a:chOff x="2895600" y="1752600"/>
            <a:chExt cx="3124200" cy="2438400"/>
          </a:xfrm>
        </p:grpSpPr>
        <p:cxnSp>
          <p:nvCxnSpPr>
            <p:cNvPr id="12" name="Straight Arrow Connector 11"/>
            <p:cNvCxnSpPr>
              <a:stCxn id="123" idx="2"/>
              <a:endCxn id="121" idx="7"/>
            </p:cNvCxnSpPr>
            <p:nvPr/>
          </p:nvCxnSpPr>
          <p:spPr>
            <a:xfrm flipH="1">
              <a:off x="3689163" y="19050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4755963" y="3384363"/>
              <a:ext cx="882837" cy="501837"/>
              <a:chOff x="1098363" y="3308163"/>
              <a:chExt cx="882837" cy="50183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H="1">
                <a:off x="10983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631763" y="3308163"/>
                <a:ext cx="349437" cy="50183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Arrow Connector 19"/>
            <p:cNvCxnSpPr>
              <a:stCxn id="122" idx="3"/>
              <a:endCxn id="116" idx="7"/>
            </p:cNvCxnSpPr>
            <p:nvPr/>
          </p:nvCxnSpPr>
          <p:spPr>
            <a:xfrm flipH="1">
              <a:off x="5289363" y="2622363"/>
              <a:ext cx="470274" cy="5464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22" idx="1"/>
            </p:cNvCxnSpPr>
            <p:nvPr/>
          </p:nvCxnSpPr>
          <p:spPr>
            <a:xfrm>
              <a:off x="4876800" y="1905000"/>
              <a:ext cx="882837" cy="5018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19" idx="5"/>
              <a:endCxn id="110" idx="0"/>
            </p:cNvCxnSpPr>
            <p:nvPr/>
          </p:nvCxnSpPr>
          <p:spPr>
            <a:xfrm>
              <a:off x="3155763" y="3308163"/>
              <a:ext cx="349437" cy="5780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/>
            <p:cNvGrpSpPr/>
            <p:nvPr/>
          </p:nvGrpSpPr>
          <p:grpSpPr>
            <a:xfrm>
              <a:off x="3155763" y="2622363"/>
              <a:ext cx="851274" cy="546474"/>
              <a:chOff x="3124200" y="2577726"/>
              <a:chExt cx="851274" cy="546474"/>
            </a:xfrm>
          </p:grpSpPr>
          <p:cxnSp>
            <p:nvCxnSpPr>
              <p:cNvPr id="33" name="Straight Arrow Connector 32"/>
              <p:cNvCxnSpPr>
                <a:stCxn id="121" idx="3"/>
                <a:endCxn id="119" idx="7"/>
              </p:cNvCxnSpPr>
              <p:nvPr/>
            </p:nvCxnSpPr>
            <p:spPr>
              <a:xfrm flipH="1">
                <a:off x="3124200" y="2577726"/>
                <a:ext cx="317874" cy="4702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21" idx="5"/>
                <a:endCxn id="118" idx="1"/>
              </p:cNvCxnSpPr>
              <p:nvPr/>
            </p:nvCxnSpPr>
            <p:spPr>
              <a:xfrm>
                <a:off x="3657600" y="2577726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3352800" y="3886200"/>
              <a:ext cx="2438400" cy="304800"/>
              <a:chOff x="3429000" y="4495800"/>
              <a:chExt cx="2438400" cy="304800"/>
            </a:xfrm>
          </p:grpSpPr>
          <p:sp>
            <p:nvSpPr>
              <p:cNvPr id="110" name="Oval 109"/>
              <p:cNvSpPr/>
              <p:nvPr/>
            </p:nvSpPr>
            <p:spPr>
              <a:xfrm>
                <a:off x="34290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4" name="Group 103"/>
              <p:cNvGrpSpPr/>
              <p:nvPr/>
            </p:nvGrpSpPr>
            <p:grpSpPr>
              <a:xfrm>
                <a:off x="4648200" y="4495800"/>
                <a:ext cx="1219200" cy="304800"/>
                <a:chOff x="990600" y="4495800"/>
                <a:chExt cx="1219200" cy="304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990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19050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13" name="Group 112"/>
            <p:cNvGrpSpPr/>
            <p:nvPr/>
          </p:nvGrpSpPr>
          <p:grpSpPr>
            <a:xfrm>
              <a:off x="2895600" y="3048000"/>
              <a:ext cx="2438400" cy="381000"/>
              <a:chOff x="2590800" y="4419600"/>
              <a:chExt cx="2438400" cy="381000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2590800" y="4419600"/>
                <a:ext cx="1371600" cy="381000"/>
                <a:chOff x="2590800" y="4419600"/>
                <a:chExt cx="1371600" cy="381000"/>
              </a:xfrm>
            </p:grpSpPr>
            <p:sp>
              <p:nvSpPr>
                <p:cNvPr id="118" name="Oval 117"/>
                <p:cNvSpPr/>
                <p:nvPr/>
              </p:nvSpPr>
              <p:spPr>
                <a:xfrm>
                  <a:off x="3657600" y="44958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Oval 118"/>
                <p:cNvSpPr/>
                <p:nvPr/>
              </p:nvSpPr>
              <p:spPr>
                <a:xfrm>
                  <a:off x="2590800" y="4419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/>
              <p:nvPr/>
            </p:nvSpPr>
            <p:spPr>
              <a:xfrm>
                <a:off x="47244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3429000" y="2362200"/>
              <a:ext cx="2590800" cy="304800"/>
              <a:chOff x="4038600" y="4495800"/>
              <a:chExt cx="2590800" cy="304800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4038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/>
              <p:cNvSpPr/>
              <p:nvPr/>
            </p:nvSpPr>
            <p:spPr>
              <a:xfrm>
                <a:off x="6324600" y="4495800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Oval 122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0" name="Oval 139"/>
            <p:cNvSpPr/>
            <p:nvPr/>
          </p:nvSpPr>
          <p:spPr>
            <a:xfrm>
              <a:off x="4572000" y="1752600"/>
              <a:ext cx="304800" cy="3048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048000" y="1828800"/>
            <a:ext cx="2667000" cy="1905000"/>
            <a:chOff x="3048000" y="1828800"/>
            <a:chExt cx="2667000" cy="1905000"/>
          </a:xfrm>
        </p:grpSpPr>
        <p:grpSp>
          <p:nvGrpSpPr>
            <p:cNvPr id="45" name="Group 44"/>
            <p:cNvGrpSpPr/>
            <p:nvPr/>
          </p:nvGrpSpPr>
          <p:grpSpPr>
            <a:xfrm>
              <a:off x="3048000" y="1828800"/>
              <a:ext cx="2667000" cy="1905000"/>
              <a:chOff x="3048000" y="1828800"/>
              <a:chExt cx="2667000" cy="190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3355344" y="2035629"/>
            <a:ext cx="1216655" cy="1828800"/>
          </a:xfrm>
          <a:custGeom>
            <a:avLst/>
            <a:gdLst>
              <a:gd name="connsiteX0" fmla="*/ 1268778 w 1268778"/>
              <a:gd name="connsiteY0" fmla="*/ 0 h 1828800"/>
              <a:gd name="connsiteX1" fmla="*/ 485007 w 1268778"/>
              <a:gd name="connsiteY1" fmla="*/ 457200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533400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68778 w 1268778"/>
              <a:gd name="connsiteY0" fmla="*/ 0 h 1828800"/>
              <a:gd name="connsiteX1" fmla="*/ 648292 w 1268778"/>
              <a:gd name="connsiteY1" fmla="*/ 391886 h 1828800"/>
              <a:gd name="connsiteX2" fmla="*/ 408807 w 1268778"/>
              <a:gd name="connsiteY2" fmla="*/ 620485 h 1828800"/>
              <a:gd name="connsiteX3" fmla="*/ 6035 w 1268778"/>
              <a:gd name="connsiteY3" fmla="*/ 1143000 h 1828800"/>
              <a:gd name="connsiteX4" fmla="*/ 180207 w 1268778"/>
              <a:gd name="connsiteY4" fmla="*/ 1491342 h 1828800"/>
              <a:gd name="connsiteX5" fmla="*/ 365264 w 1268778"/>
              <a:gd name="connsiteY5" fmla="*/ 1828800 h 1828800"/>
              <a:gd name="connsiteX0" fmla="*/ 1273008 w 1273008"/>
              <a:gd name="connsiteY0" fmla="*/ 0 h 1828800"/>
              <a:gd name="connsiteX1" fmla="*/ 652522 w 1273008"/>
              <a:gd name="connsiteY1" fmla="*/ 391886 h 1828800"/>
              <a:gd name="connsiteX2" fmla="*/ 413037 w 1273008"/>
              <a:gd name="connsiteY2" fmla="*/ 620485 h 1828800"/>
              <a:gd name="connsiteX3" fmla="*/ 10265 w 1273008"/>
              <a:gd name="connsiteY3" fmla="*/ 1143000 h 1828800"/>
              <a:gd name="connsiteX4" fmla="*/ 140894 w 1273008"/>
              <a:gd name="connsiteY4" fmla="*/ 1458685 h 1828800"/>
              <a:gd name="connsiteX5" fmla="*/ 369494 w 1273008"/>
              <a:gd name="connsiteY5" fmla="*/ 1828800 h 1828800"/>
              <a:gd name="connsiteX0" fmla="*/ 1222846 w 1222846"/>
              <a:gd name="connsiteY0" fmla="*/ 0 h 1828800"/>
              <a:gd name="connsiteX1" fmla="*/ 602360 w 1222846"/>
              <a:gd name="connsiteY1" fmla="*/ 391886 h 1828800"/>
              <a:gd name="connsiteX2" fmla="*/ 362875 w 1222846"/>
              <a:gd name="connsiteY2" fmla="*/ 620485 h 1828800"/>
              <a:gd name="connsiteX3" fmla="*/ 14531 w 1222846"/>
              <a:gd name="connsiteY3" fmla="*/ 1143000 h 1828800"/>
              <a:gd name="connsiteX4" fmla="*/ 90732 w 1222846"/>
              <a:gd name="connsiteY4" fmla="*/ 1458685 h 1828800"/>
              <a:gd name="connsiteX5" fmla="*/ 319332 w 1222846"/>
              <a:gd name="connsiteY5" fmla="*/ 1828800 h 1828800"/>
              <a:gd name="connsiteX0" fmla="*/ 1216348 w 1216348"/>
              <a:gd name="connsiteY0" fmla="*/ 0 h 1828800"/>
              <a:gd name="connsiteX1" fmla="*/ 595862 w 1216348"/>
              <a:gd name="connsiteY1" fmla="*/ 391886 h 1828800"/>
              <a:gd name="connsiteX2" fmla="*/ 356377 w 1216348"/>
              <a:gd name="connsiteY2" fmla="*/ 620485 h 1828800"/>
              <a:gd name="connsiteX3" fmla="*/ 8033 w 1216348"/>
              <a:gd name="connsiteY3" fmla="*/ 1143000 h 1828800"/>
              <a:gd name="connsiteX4" fmla="*/ 127777 w 1216348"/>
              <a:gd name="connsiteY4" fmla="*/ 1458685 h 1828800"/>
              <a:gd name="connsiteX5" fmla="*/ 312834 w 1216348"/>
              <a:gd name="connsiteY5" fmla="*/ 1828800 h 1828800"/>
              <a:gd name="connsiteX0" fmla="*/ 1216655 w 1216655"/>
              <a:gd name="connsiteY0" fmla="*/ 0 h 1828800"/>
              <a:gd name="connsiteX1" fmla="*/ 596169 w 1216655"/>
              <a:gd name="connsiteY1" fmla="*/ 391886 h 1828800"/>
              <a:gd name="connsiteX2" fmla="*/ 356684 w 1216655"/>
              <a:gd name="connsiteY2" fmla="*/ 620485 h 1828800"/>
              <a:gd name="connsiteX3" fmla="*/ 8340 w 1216655"/>
              <a:gd name="connsiteY3" fmla="*/ 1143000 h 1828800"/>
              <a:gd name="connsiteX4" fmla="*/ 128084 w 1216655"/>
              <a:gd name="connsiteY4" fmla="*/ 1458685 h 1828800"/>
              <a:gd name="connsiteX5" fmla="*/ 345798 w 1216655"/>
              <a:gd name="connsiteY5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6655" h="1828800">
                <a:moveTo>
                  <a:pt x="1216655" y="0"/>
                </a:moveTo>
                <a:cubicBezTo>
                  <a:pt x="1009826" y="130629"/>
                  <a:pt x="739498" y="288472"/>
                  <a:pt x="596169" y="391886"/>
                </a:cubicBezTo>
                <a:cubicBezTo>
                  <a:pt x="452841" y="495300"/>
                  <a:pt x="454655" y="495299"/>
                  <a:pt x="356684" y="620485"/>
                </a:cubicBezTo>
                <a:cubicBezTo>
                  <a:pt x="258713" y="745671"/>
                  <a:pt x="46440" y="1003300"/>
                  <a:pt x="8340" y="1143000"/>
                </a:cubicBezTo>
                <a:cubicBezTo>
                  <a:pt x="-29760" y="1282700"/>
                  <a:pt x="71841" y="1344385"/>
                  <a:pt x="128084" y="1458685"/>
                </a:cubicBezTo>
                <a:cubicBezTo>
                  <a:pt x="184327" y="1572985"/>
                  <a:pt x="283205" y="1717221"/>
                  <a:pt x="345798" y="1828800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95600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086600" y="2388275"/>
            <a:ext cx="1289962" cy="2308324"/>
            <a:chOff x="7086600" y="2388275"/>
            <a:chExt cx="1289962" cy="2308324"/>
          </a:xfrm>
        </p:grpSpPr>
        <p:sp>
          <p:nvSpPr>
            <p:cNvPr id="71" name="TextBox 70"/>
            <p:cNvSpPr txBox="1"/>
            <p:nvPr/>
          </p:nvSpPr>
          <p:spPr>
            <a:xfrm>
              <a:off x="7781527" y="2388275"/>
              <a:ext cx="595035" cy="230832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0,</a:t>
              </a:r>
            </a:p>
            <a:p>
              <a:r>
                <a:rPr lang="en-US" b="1" dirty="0"/>
                <a:t>00,</a:t>
              </a:r>
            </a:p>
            <a:p>
              <a:r>
                <a:rPr lang="en-US" b="1" dirty="0"/>
                <a:t>001</a:t>
              </a:r>
            </a:p>
            <a:p>
              <a:r>
                <a:rPr lang="en-US" b="1" dirty="0"/>
                <a:t>01,</a:t>
              </a:r>
            </a:p>
            <a:p>
              <a:r>
                <a:rPr lang="en-US" b="1" dirty="0"/>
                <a:t>1,</a:t>
              </a:r>
            </a:p>
            <a:p>
              <a:r>
                <a:rPr lang="en-US" b="1" dirty="0"/>
                <a:t>10,</a:t>
              </a:r>
            </a:p>
            <a:p>
              <a:r>
                <a:rPr lang="en-US" b="1" dirty="0"/>
                <a:t>100,</a:t>
              </a:r>
            </a:p>
            <a:p>
              <a:r>
                <a:rPr lang="en-US" b="1" dirty="0"/>
                <a:t>101</a:t>
              </a:r>
            </a:p>
          </p:txBody>
        </p:sp>
        <p:sp>
          <p:nvSpPr>
            <p:cNvPr id="72" name="Right Arrow 71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28774" y="5257800"/>
            <a:ext cx="112402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alphabets</a:t>
            </a:r>
            <a:endParaRPr lang="en-US" dirty="0"/>
          </a:p>
        </p:txBody>
      </p:sp>
      <p:sp>
        <p:nvSpPr>
          <p:cNvPr id="11" name="Freeform 10"/>
          <p:cNvSpPr/>
          <p:nvPr/>
        </p:nvSpPr>
        <p:spPr>
          <a:xfrm>
            <a:off x="4905286" y="2016807"/>
            <a:ext cx="777763" cy="1051133"/>
          </a:xfrm>
          <a:custGeom>
            <a:avLst/>
            <a:gdLst>
              <a:gd name="connsiteX0" fmla="*/ 0 w 777763"/>
              <a:gd name="connsiteY0" fmla="*/ 0 h 1051133"/>
              <a:gd name="connsiteX1" fmla="*/ 717847 w 777763"/>
              <a:gd name="connsiteY1" fmla="*/ 410199 h 1051133"/>
              <a:gd name="connsiteX2" fmla="*/ 683664 w 777763"/>
              <a:gd name="connsiteY2" fmla="*/ 589660 h 1051133"/>
              <a:gd name="connsiteX3" fmla="*/ 247828 w 777763"/>
              <a:gd name="connsiteY3" fmla="*/ 1051133 h 105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7763" h="1051133">
                <a:moveTo>
                  <a:pt x="0" y="0"/>
                </a:moveTo>
                <a:cubicBezTo>
                  <a:pt x="301951" y="155961"/>
                  <a:pt x="603903" y="311922"/>
                  <a:pt x="717847" y="410199"/>
                </a:cubicBezTo>
                <a:cubicBezTo>
                  <a:pt x="831791" y="508476"/>
                  <a:pt x="762001" y="482838"/>
                  <a:pt x="683664" y="589660"/>
                </a:cubicBezTo>
                <a:cubicBezTo>
                  <a:pt x="605328" y="696482"/>
                  <a:pt x="426578" y="873807"/>
                  <a:pt x="247828" y="1051133"/>
                </a:cubicBez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10" grpId="0" animBg="1"/>
      <p:bldP spid="10" grpId="1" animBg="1"/>
      <p:bldP spid="7" grpId="0" animBg="1"/>
      <p:bldP spid="8" grpId="0" animBg="1"/>
      <p:bldP spid="11" grpId="0" animBg="1"/>
      <p:bldP spid="1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2295525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prefix</a:t>
            </a:r>
            <a:r>
              <a:rPr lang="en-US" sz="3200" dirty="0">
                <a:solidFill>
                  <a:srgbClr val="0070C0"/>
                </a:solidFill>
              </a:rPr>
              <a:t> codes </a:t>
            </a:r>
            <a:r>
              <a:rPr lang="en-US" sz="3200" dirty="0"/>
              <a:t>and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3200" dirty="0">
                <a:solidFill>
                  <a:srgbClr val="0070C0"/>
                </a:solidFill>
              </a:rPr>
              <a:t>labeled Binary tree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8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1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Consider a prefix code </a:t>
            </a:r>
            <a:r>
              <a:rPr lang="en-US" sz="2000" b="1" dirty="0"/>
              <a:t>101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936620" y="2016095"/>
            <a:ext cx="854580" cy="1717705"/>
          </a:xfrm>
          <a:custGeom>
            <a:avLst/>
            <a:gdLst>
              <a:gd name="connsiteX0" fmla="*/ 0 w 854580"/>
              <a:gd name="connsiteY0" fmla="*/ 0 h 1717705"/>
              <a:gd name="connsiteX1" fmla="*/ 435836 w 854580"/>
              <a:gd name="connsiteY1" fmla="*/ 256374 h 1717705"/>
              <a:gd name="connsiteX2" fmla="*/ 692210 w 854580"/>
              <a:gd name="connsiteY2" fmla="*/ 410198 h 1717705"/>
              <a:gd name="connsiteX3" fmla="*/ 649481 w 854580"/>
              <a:gd name="connsiteY3" fmla="*/ 521293 h 1717705"/>
              <a:gd name="connsiteX4" fmla="*/ 333286 w 854580"/>
              <a:gd name="connsiteY4" fmla="*/ 888762 h 1717705"/>
              <a:gd name="connsiteX5" fmla="*/ 521294 w 854580"/>
              <a:gd name="connsiteY5" fmla="*/ 1239140 h 1717705"/>
              <a:gd name="connsiteX6" fmla="*/ 854580 w 854580"/>
              <a:gd name="connsiteY6" fmla="*/ 1717705 h 1717705"/>
              <a:gd name="connsiteX7" fmla="*/ 854580 w 854580"/>
              <a:gd name="connsiteY7" fmla="*/ 1717705 h 171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4580" h="1717705">
                <a:moveTo>
                  <a:pt x="0" y="0"/>
                </a:moveTo>
                <a:lnTo>
                  <a:pt x="435836" y="256374"/>
                </a:lnTo>
                <a:cubicBezTo>
                  <a:pt x="551204" y="324740"/>
                  <a:pt x="656603" y="366045"/>
                  <a:pt x="692210" y="410198"/>
                </a:cubicBezTo>
                <a:cubicBezTo>
                  <a:pt x="727817" y="454351"/>
                  <a:pt x="709302" y="441532"/>
                  <a:pt x="649481" y="521293"/>
                </a:cubicBezTo>
                <a:cubicBezTo>
                  <a:pt x="589660" y="601054"/>
                  <a:pt x="354650" y="769121"/>
                  <a:pt x="333286" y="888762"/>
                </a:cubicBezTo>
                <a:cubicBezTo>
                  <a:pt x="311922" y="1008403"/>
                  <a:pt x="434412" y="1100983"/>
                  <a:pt x="521294" y="1239140"/>
                </a:cubicBezTo>
                <a:cubicBezTo>
                  <a:pt x="608176" y="1377297"/>
                  <a:pt x="854580" y="1717705"/>
                  <a:pt x="854580" y="1717705"/>
                </a:cubicBezTo>
                <a:lnTo>
                  <a:pt x="854580" y="1717705"/>
                </a:lnTo>
              </a:path>
            </a:pathLst>
          </a:cu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10200" y="3810000"/>
            <a:ext cx="457200" cy="4572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ross 83"/>
          <p:cNvSpPr/>
          <p:nvPr/>
        </p:nvSpPr>
        <p:spPr>
          <a:xfrm rot="2297699">
            <a:off x="4820853" y="3156433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ross 84"/>
          <p:cNvSpPr/>
          <p:nvPr/>
        </p:nvSpPr>
        <p:spPr>
          <a:xfrm rot="2297699">
            <a:off x="5887653" y="2184757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Cross 85"/>
          <p:cNvSpPr/>
          <p:nvPr/>
        </p:nvSpPr>
        <p:spPr>
          <a:xfrm rot="2297699">
            <a:off x="4919373" y="1651357"/>
            <a:ext cx="241974" cy="221410"/>
          </a:xfrm>
          <a:prstGeom prst="plus">
            <a:avLst>
              <a:gd name="adj" fmla="val 42798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3689163" y="1752600"/>
            <a:ext cx="2864037" cy="2438400"/>
            <a:chOff x="3689163" y="1752600"/>
            <a:chExt cx="2864037" cy="2438400"/>
          </a:xfrm>
        </p:grpSpPr>
        <p:grpSp>
          <p:nvGrpSpPr>
            <p:cNvPr id="45" name="Group 44"/>
            <p:cNvGrpSpPr/>
            <p:nvPr/>
          </p:nvGrpSpPr>
          <p:grpSpPr>
            <a:xfrm>
              <a:off x="4007037" y="1828800"/>
              <a:ext cx="2390649" cy="1905000"/>
              <a:chOff x="4007037" y="1828800"/>
              <a:chExt cx="2390649" cy="1905000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689163" y="1752600"/>
              <a:ext cx="2864037" cy="2438400"/>
              <a:chOff x="3689163" y="1752600"/>
              <a:chExt cx="2864037" cy="2438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689163" y="1752600"/>
                <a:ext cx="2330637" cy="2438400"/>
                <a:chOff x="3689163" y="1752600"/>
                <a:chExt cx="2330637" cy="2438400"/>
              </a:xfrm>
            </p:grpSpPr>
            <p:cxnSp>
              <p:nvCxnSpPr>
                <p:cNvPr id="12" name="Straight Arrow Connector 11"/>
                <p:cNvCxnSpPr>
                  <a:stCxn id="123" idx="2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prstDash val="dash"/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prstDash val="dash"/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6" name="Oval 105"/>
                <p:cNvSpPr/>
                <p:nvPr/>
              </p:nvSpPr>
              <p:spPr>
                <a:xfrm>
                  <a:off x="5486400" y="3886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115"/>
                <p:cNvSpPr/>
                <p:nvPr/>
              </p:nvSpPr>
              <p:spPr>
                <a:xfrm>
                  <a:off x="5029200" y="3124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5715000" y="23622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533400" cy="514476"/>
              </a:xfrm>
              <a:prstGeom prst="straightConnector1">
                <a:avLst/>
              </a:prstGeom>
              <a:ln w="28575">
                <a:prstDash val="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/>
          <p:cNvGrpSpPr/>
          <p:nvPr/>
        </p:nvGrpSpPr>
        <p:grpSpPr>
          <a:xfrm>
            <a:off x="5213163" y="4146363"/>
            <a:ext cx="851274" cy="501837"/>
            <a:chOff x="5213163" y="4146363"/>
            <a:chExt cx="851274" cy="501837"/>
          </a:xfrm>
        </p:grpSpPr>
        <p:cxnSp>
          <p:nvCxnSpPr>
            <p:cNvPr id="111" name="Straight Arrow Connector 110"/>
            <p:cNvCxnSpPr/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H="1">
              <a:off x="5213163" y="4146363"/>
              <a:ext cx="349437" cy="501837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loud Callout 34"/>
          <p:cNvSpPr/>
          <p:nvPr/>
        </p:nvSpPr>
        <p:spPr>
          <a:xfrm>
            <a:off x="228600" y="3385066"/>
            <a:ext cx="3429000" cy="1186934"/>
          </a:xfrm>
          <a:prstGeom prst="cloudCallout">
            <a:avLst>
              <a:gd name="adj1" fmla="val -35786"/>
              <a:gd name="adj2" fmla="val 80634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Visualize a binary tree for the prefix code ?</a:t>
            </a:r>
          </a:p>
        </p:txBody>
      </p:sp>
    </p:spTree>
    <p:extLst>
      <p:ext uri="{BB962C8B-B14F-4D97-AF65-F5344CB8AC3E}">
        <p14:creationId xmlns:p14="http://schemas.microsoft.com/office/powerpoint/2010/main" val="2736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3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8" grpId="0" animBg="1"/>
      <p:bldP spid="13" grpId="0" animBg="1"/>
      <p:bldP spid="84" grpId="0" animBg="1"/>
      <p:bldP spid="85" grpId="0" animBg="1"/>
      <p:bldP spid="86" grpId="0" animBg="1"/>
      <p:bldP spid="3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1752600" y="1752600"/>
            <a:ext cx="4953000" cy="3886200"/>
            <a:chOff x="1752600" y="1752600"/>
            <a:chExt cx="4953000" cy="3886200"/>
          </a:xfrm>
        </p:grpSpPr>
        <p:cxnSp>
          <p:nvCxnSpPr>
            <p:cNvPr id="83" name="Straight Arrow Connector 82"/>
            <p:cNvCxnSpPr>
              <a:stCxn id="106" idx="5"/>
              <a:endCxn id="117" idx="1"/>
            </p:cNvCxnSpPr>
            <p:nvPr/>
          </p:nvCxnSpPr>
          <p:spPr>
            <a:xfrm>
              <a:off x="5746563" y="4146363"/>
              <a:ext cx="317874" cy="470274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1752600" y="1752600"/>
              <a:ext cx="4953000" cy="3886200"/>
              <a:chOff x="1752600" y="1752600"/>
              <a:chExt cx="4953000" cy="38862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343400" cy="3886200"/>
                <a:chOff x="2362200" y="1752600"/>
                <a:chExt cx="4343400" cy="38862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  <a:endCxn id="110" idx="0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  <a:endCxn id="118" idx="1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4343400" cy="1752600"/>
                  <a:chOff x="2438400" y="4495800"/>
                  <a:chExt cx="4343400" cy="1752600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2438400" y="4495800"/>
                    <a:ext cx="1295400" cy="304800"/>
                    <a:chOff x="2438400" y="4495800"/>
                    <a:chExt cx="1295400" cy="304800"/>
                  </a:xfrm>
                </p:grpSpPr>
                <p:sp>
                  <p:nvSpPr>
                    <p:cNvPr id="109" name="Oval 108"/>
                    <p:cNvSpPr/>
                    <p:nvPr/>
                  </p:nvSpPr>
                  <p:spPr>
                    <a:xfrm>
                      <a:off x="24384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0" name="Oval 109"/>
                    <p:cNvSpPr/>
                    <p:nvPr/>
                  </p:nvSpPr>
                  <p:spPr>
                    <a:xfrm>
                      <a:off x="3429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4" name="Group 103"/>
                  <p:cNvGrpSpPr/>
                  <p:nvPr/>
                </p:nvGrpSpPr>
                <p:grpSpPr>
                  <a:xfrm>
                    <a:off x="4648200" y="4495800"/>
                    <a:ext cx="2133600" cy="1752600"/>
                    <a:chOff x="990600" y="4495800"/>
                    <a:chExt cx="2133600" cy="1752600"/>
                  </a:xfrm>
                </p:grpSpPr>
                <p:sp>
                  <p:nvSpPr>
                    <p:cNvPr id="105" name="Oval 104"/>
                    <p:cNvSpPr/>
                    <p:nvPr/>
                  </p:nvSpPr>
                  <p:spPr>
                    <a:xfrm>
                      <a:off x="990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6" name="Oval 105"/>
                    <p:cNvSpPr/>
                    <p:nvPr/>
                  </p:nvSpPr>
                  <p:spPr>
                    <a:xfrm>
                      <a:off x="19050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7" name="Oval 10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08" name="Oval 107"/>
                    <p:cNvSpPr/>
                    <p:nvPr/>
                  </p:nvSpPr>
                  <p:spPr>
                    <a:xfrm>
                      <a:off x="2819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grpSp>
                <p:nvGrpSpPr>
                  <p:cNvPr id="114" name="Group 113"/>
                  <p:cNvGrpSpPr/>
                  <p:nvPr/>
                </p:nvGrpSpPr>
                <p:grpSpPr>
                  <a:xfrm>
                    <a:off x="2590800" y="4419600"/>
                    <a:ext cx="1371600" cy="381000"/>
                    <a:chOff x="2590800" y="4419600"/>
                    <a:chExt cx="1371600" cy="381000"/>
                  </a:xfrm>
                </p:grpSpPr>
                <p:sp>
                  <p:nvSpPr>
                    <p:cNvPr id="118" name="Oval 117"/>
                    <p:cNvSpPr/>
                    <p:nvPr/>
                  </p:nvSpPr>
                  <p:spPr>
                    <a:xfrm>
                      <a:off x="36576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Oval 118"/>
                    <p:cNvSpPr/>
                    <p:nvPr/>
                  </p:nvSpPr>
                  <p:spPr>
                    <a:xfrm>
                      <a:off x="2590800" y="4419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  <a:endCxn id="88" idx="7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/>
              <p:nvPr/>
            </p:nvSpPr>
            <p:spPr>
              <a:xfrm>
                <a:off x="1752600" y="46928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9" name="Straight Arrow Connector 88"/>
              <p:cNvCxnSpPr>
                <a:endCxn id="90" idx="1"/>
              </p:cNvCxnSpPr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6293037" y="3092637"/>
                <a:ext cx="304800" cy="3048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grpSp>
          <p:nvGrpSpPr>
            <p:cNvPr id="45" name="Group 44"/>
            <p:cNvGrpSpPr/>
            <p:nvPr/>
          </p:nvGrpSpPr>
          <p:grpSpPr>
            <a:xfrm>
              <a:off x="1981200" y="1828800"/>
              <a:ext cx="4648200" cy="3417332"/>
              <a:chOff x="1981200" y="1828800"/>
              <a:chExt cx="4648200" cy="3417332"/>
            </a:xfrm>
          </p:grpSpPr>
          <p:sp>
            <p:nvSpPr>
              <p:cNvPr id="43" name="TextBox 42"/>
              <p:cNvSpPr txBox="1"/>
              <p:nvPr/>
            </p:nvSpPr>
            <p:spPr>
              <a:xfrm>
                <a:off x="4007037" y="1828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5260914" y="1840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3048000" y="2590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2514600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1981200" y="4126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5260914" y="26670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4727514" y="3352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8" name="TextBox 127"/>
              <p:cNvSpPr txBox="1"/>
              <p:nvPr/>
            </p:nvSpPr>
            <p:spPr>
              <a:xfrm>
                <a:off x="5718114" y="487680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6096000" y="2526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0" name="TextBox 129"/>
              <p:cNvSpPr txBox="1"/>
              <p:nvPr/>
            </p:nvSpPr>
            <p:spPr>
              <a:xfrm>
                <a:off x="5413314" y="33644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5870514" y="4050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132" name="TextBox 131"/>
              <p:cNvSpPr txBox="1"/>
              <p:nvPr/>
            </p:nvSpPr>
            <p:spPr>
              <a:xfrm>
                <a:off x="6327714" y="481226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810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276600" y="33411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5431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 </a:t>
            </a:r>
            <a:r>
              <a:rPr lang="en-US" sz="3600" b="1" dirty="0">
                <a:solidFill>
                  <a:srgbClr val="7030A0"/>
                </a:solidFill>
              </a:rPr>
              <a:t>labeled</a:t>
            </a:r>
            <a:r>
              <a:rPr lang="en-US" sz="3600" b="1" dirty="0"/>
              <a:t> binary tree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</a:t>
            </a:r>
            <a:r>
              <a:rPr lang="en-US" sz="2000" b="1" dirty="0">
                <a:solidFill>
                  <a:srgbClr val="7030A0"/>
                </a:solidFill>
              </a:rPr>
              <a:t>leaf</a:t>
            </a:r>
            <a:r>
              <a:rPr lang="en-US" sz="2000" b="1" dirty="0"/>
              <a:t> nodes </a:t>
            </a:r>
            <a:r>
              <a:rPr lang="en-US" sz="2000" b="1" dirty="0">
                <a:sym typeface="Wingdings" pitchFamily="2" charset="2"/>
              </a:rPr>
              <a:t> </a:t>
            </a:r>
            <a:r>
              <a:rPr lang="en-US" sz="2000" b="1" dirty="0"/>
              <a:t>alphabets</a:t>
            </a:r>
          </a:p>
          <a:p>
            <a:pPr marL="0" indent="0">
              <a:buNone/>
            </a:pPr>
            <a:r>
              <a:rPr lang="en-US" sz="2000" b="1" dirty="0"/>
              <a:t>Code of an alphabet =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cxnSp>
        <p:nvCxnSpPr>
          <p:cNvPr id="83" name="Straight Arrow Connector 82"/>
          <p:cNvCxnSpPr>
            <a:stCxn id="106" idx="5"/>
            <a:endCxn id="117" idx="1"/>
          </p:cNvCxnSpPr>
          <p:nvPr/>
        </p:nvCxnSpPr>
        <p:spPr>
          <a:xfrm>
            <a:off x="5746563" y="4146363"/>
            <a:ext cx="317874" cy="470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1981200" y="1828800"/>
            <a:ext cx="4648200" cy="3417332"/>
            <a:chOff x="1981200" y="1828800"/>
            <a:chExt cx="4648200" cy="3417332"/>
          </a:xfrm>
        </p:grpSpPr>
        <p:sp>
          <p:nvSpPr>
            <p:cNvPr id="43" name="TextBox 42"/>
            <p:cNvSpPr txBox="1"/>
            <p:nvPr/>
          </p:nvSpPr>
          <p:spPr>
            <a:xfrm>
              <a:off x="4007037" y="1828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260914" y="1840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3048000" y="2590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514600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981200" y="412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260914" y="26670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4727514" y="3352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718114" y="4876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6096000" y="2526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5413314" y="3364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870514" y="4050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327714" y="4812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752600" y="1752600"/>
            <a:ext cx="5105400" cy="3962400"/>
            <a:chOff x="1752600" y="1752600"/>
            <a:chExt cx="5105400" cy="39624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12763" y="1752600"/>
              <a:ext cx="4540437" cy="3581400"/>
              <a:chOff x="2012763" y="1752600"/>
              <a:chExt cx="4540437" cy="3581400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2362200" y="1752600"/>
                <a:ext cx="4191000" cy="3581400"/>
                <a:chOff x="2362200" y="1752600"/>
                <a:chExt cx="4191000" cy="3581400"/>
              </a:xfrm>
            </p:grpSpPr>
            <p:cxnSp>
              <p:nvCxnSpPr>
                <p:cNvPr id="12" name="Straight Arrow Connector 11"/>
                <p:cNvCxnSpPr>
                  <a:stCxn id="123" idx="2"/>
                  <a:endCxn id="121" idx="7"/>
                </p:cNvCxnSpPr>
                <p:nvPr/>
              </p:nvCxnSpPr>
              <p:spPr>
                <a:xfrm flipH="1">
                  <a:off x="3689163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6" name="Group 15"/>
                <p:cNvGrpSpPr/>
                <p:nvPr/>
              </p:nvGrpSpPr>
              <p:grpSpPr>
                <a:xfrm>
                  <a:off x="4755963" y="3384363"/>
                  <a:ext cx="882837" cy="501837"/>
                  <a:chOff x="1098363" y="3308163"/>
                  <a:chExt cx="882837" cy="501837"/>
                </a:xfrm>
              </p:grpSpPr>
              <p:cxnSp>
                <p:nvCxnSpPr>
                  <p:cNvPr id="17" name="Straight Arrow Connector 16"/>
                  <p:cNvCxnSpPr/>
                  <p:nvPr/>
                </p:nvCxnSpPr>
                <p:spPr>
                  <a:xfrm flipH="1">
                    <a:off x="10983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631763" y="3308163"/>
                    <a:ext cx="3494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Arrow Connector 19"/>
                <p:cNvCxnSpPr>
                  <a:stCxn id="122" idx="3"/>
                  <a:endCxn id="116" idx="7"/>
                </p:cNvCxnSpPr>
                <p:nvPr/>
              </p:nvCxnSpPr>
              <p:spPr>
                <a:xfrm flipH="1">
                  <a:off x="5289363" y="2622363"/>
                  <a:ext cx="470274" cy="546474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endCxn id="122" idx="1"/>
                </p:cNvCxnSpPr>
                <p:nvPr/>
              </p:nvCxnSpPr>
              <p:spPr>
                <a:xfrm>
                  <a:off x="4876800" y="1905000"/>
                  <a:ext cx="882837" cy="501837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Group 28"/>
                <p:cNvGrpSpPr/>
                <p:nvPr/>
              </p:nvGrpSpPr>
              <p:grpSpPr>
                <a:xfrm>
                  <a:off x="2514600" y="3308163"/>
                  <a:ext cx="990600" cy="578037"/>
                  <a:chOff x="2514600" y="3231963"/>
                  <a:chExt cx="990600" cy="578037"/>
                </a:xfrm>
              </p:grpSpPr>
              <p:cxnSp>
                <p:nvCxnSpPr>
                  <p:cNvPr id="30" name="Straight Arrow Connector 29"/>
                  <p:cNvCxnSpPr>
                    <a:stCxn id="119" idx="3"/>
                    <a:endCxn id="109" idx="0"/>
                  </p:cNvCxnSpPr>
                  <p:nvPr/>
                </p:nvCxnSpPr>
                <p:spPr>
                  <a:xfrm flipH="1">
                    <a:off x="2514600" y="3231963"/>
                    <a:ext cx="4256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>
                    <a:stCxn id="119" idx="5"/>
                  </p:cNvCxnSpPr>
                  <p:nvPr/>
                </p:nvCxnSpPr>
                <p:spPr>
                  <a:xfrm>
                    <a:off x="3155763" y="3231963"/>
                    <a:ext cx="349437" cy="5780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3155763" y="2622363"/>
                  <a:ext cx="851274" cy="546474"/>
                  <a:chOff x="3124200" y="2577726"/>
                  <a:chExt cx="851274" cy="546474"/>
                </a:xfrm>
              </p:grpSpPr>
              <p:cxnSp>
                <p:nvCxnSpPr>
                  <p:cNvPr id="33" name="Straight Arrow Connector 32"/>
                  <p:cNvCxnSpPr>
                    <a:stCxn id="121" idx="3"/>
                    <a:endCxn id="119" idx="7"/>
                  </p:cNvCxnSpPr>
                  <p:nvPr/>
                </p:nvCxnSpPr>
                <p:spPr>
                  <a:xfrm flipH="1">
                    <a:off x="3124200" y="2577726"/>
                    <a:ext cx="317874" cy="4702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>
                    <a:stCxn id="121" idx="5"/>
                  </p:cNvCxnSpPr>
                  <p:nvPr/>
                </p:nvCxnSpPr>
                <p:spPr>
                  <a:xfrm>
                    <a:off x="3657600" y="2577726"/>
                    <a:ext cx="317874" cy="546474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2" name="Group 101"/>
                <p:cNvGrpSpPr/>
                <p:nvPr/>
              </p:nvGrpSpPr>
              <p:grpSpPr>
                <a:xfrm>
                  <a:off x="2362200" y="3886200"/>
                  <a:ext cx="3429000" cy="304800"/>
                  <a:chOff x="2438400" y="4495800"/>
                  <a:chExt cx="3429000" cy="304800"/>
                </a:xfrm>
              </p:grpSpPr>
              <p:sp>
                <p:nvSpPr>
                  <p:cNvPr id="109" name="Oval 108"/>
                  <p:cNvSpPr/>
                  <p:nvPr/>
                </p:nvSpPr>
                <p:spPr>
                  <a:xfrm>
                    <a:off x="24384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6" name="Oval 105"/>
                  <p:cNvSpPr/>
                  <p:nvPr/>
                </p:nvSpPr>
                <p:spPr>
                  <a:xfrm>
                    <a:off x="5562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3" name="Group 112"/>
                <p:cNvGrpSpPr/>
                <p:nvPr/>
              </p:nvGrpSpPr>
              <p:grpSpPr>
                <a:xfrm>
                  <a:off x="2895600" y="3048000"/>
                  <a:ext cx="3429000" cy="1828800"/>
                  <a:chOff x="2590800" y="4419600"/>
                  <a:chExt cx="3429000" cy="1828800"/>
                </a:xfrm>
              </p:grpSpPr>
              <p:sp>
                <p:nvSpPr>
                  <p:cNvPr id="119" name="Oval 118"/>
                  <p:cNvSpPr/>
                  <p:nvPr/>
                </p:nvSpPr>
                <p:spPr>
                  <a:xfrm>
                    <a:off x="2590800" y="44196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4724400" y="4495800"/>
                    <a:ext cx="1295400" cy="1752600"/>
                    <a:chOff x="1066800" y="4495800"/>
                    <a:chExt cx="1295400" cy="1752600"/>
                  </a:xfrm>
                </p:grpSpPr>
                <p:sp>
                  <p:nvSpPr>
                    <p:cNvPr id="116" name="Oval 115"/>
                    <p:cNvSpPr/>
                    <p:nvPr/>
                  </p:nvSpPr>
                  <p:spPr>
                    <a:xfrm>
                      <a:off x="1066800" y="44958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Oval 116"/>
                    <p:cNvSpPr/>
                    <p:nvPr/>
                  </p:nvSpPr>
                  <p:spPr>
                    <a:xfrm>
                      <a:off x="2057400" y="5943600"/>
                      <a:ext cx="304800" cy="3048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120" name="Group 119"/>
                <p:cNvGrpSpPr/>
                <p:nvPr/>
              </p:nvGrpSpPr>
              <p:grpSpPr>
                <a:xfrm>
                  <a:off x="3429000" y="2362200"/>
                  <a:ext cx="2590800" cy="304800"/>
                  <a:chOff x="4038600" y="4495800"/>
                  <a:chExt cx="2590800" cy="304800"/>
                </a:xfrm>
              </p:grpSpPr>
              <p:sp>
                <p:nvSpPr>
                  <p:cNvPr id="121" name="Oval 120"/>
                  <p:cNvSpPr/>
                  <p:nvPr/>
                </p:nvSpPr>
                <p:spPr>
                  <a:xfrm>
                    <a:off x="4038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Oval 121"/>
                  <p:cNvSpPr/>
                  <p:nvPr/>
                </p:nvSpPr>
                <p:spPr>
                  <a:xfrm>
                    <a:off x="6324600" y="4495800"/>
                    <a:ext cx="304800" cy="3048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23" name="Oval 122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4" name="Group 123"/>
                <p:cNvGrpSpPr/>
                <p:nvPr/>
              </p:nvGrpSpPr>
              <p:grpSpPr>
                <a:xfrm>
                  <a:off x="5867400" y="4832163"/>
                  <a:ext cx="685800" cy="501837"/>
                  <a:chOff x="457200" y="4755963"/>
                  <a:chExt cx="685800" cy="501837"/>
                </a:xfrm>
              </p:grpSpPr>
              <p:cxnSp>
                <p:nvCxnSpPr>
                  <p:cNvPr id="125" name="Straight Arrow Connector 124"/>
                  <p:cNvCxnSpPr>
                    <a:stCxn id="117" idx="3"/>
                  </p:cNvCxnSpPr>
                  <p:nvPr/>
                </p:nvCxnSpPr>
                <p:spPr>
                  <a:xfrm flipH="1">
                    <a:off x="457200" y="4755963"/>
                    <a:ext cx="197037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838200" y="4755963"/>
                    <a:ext cx="304800" cy="501837"/>
                  </a:xfrm>
                  <a:prstGeom prst="straightConnector1">
                    <a:avLst/>
                  </a:prstGeom>
                  <a:ln w="28575"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0" name="Oval 139"/>
                <p:cNvSpPr/>
                <p:nvPr/>
              </p:nvSpPr>
              <p:spPr>
                <a:xfrm>
                  <a:off x="4572000" y="1752600"/>
                  <a:ext cx="304800" cy="3048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87" name="Straight Arrow Connector 86"/>
              <p:cNvCxnSpPr>
                <a:stCxn id="109" idx="3"/>
              </p:cNvCxnSpPr>
              <p:nvPr/>
            </p:nvCxnSpPr>
            <p:spPr>
              <a:xfrm flipH="1">
                <a:off x="2012763" y="4146363"/>
                <a:ext cx="394074" cy="591111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/>
              <p:nvPr/>
            </p:nvCxnSpPr>
            <p:spPr>
              <a:xfrm>
                <a:off x="6019800" y="2590800"/>
                <a:ext cx="317874" cy="54647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/>
            <p:cNvSpPr/>
            <p:nvPr/>
          </p:nvSpPr>
          <p:spPr>
            <a:xfrm>
              <a:off x="6400800" y="53456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562600" y="53340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1752600" y="47360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32004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733800" y="32004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495800" y="3897868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6096000" y="3124200"/>
              <a:ext cx="457200" cy="369332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3810000" y="26024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276600" y="3352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34815" y="5638800"/>
            <a:ext cx="246118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Label of path from root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086600" y="2388275"/>
            <a:ext cx="1524000" cy="2031325"/>
            <a:chOff x="7086600" y="2388275"/>
            <a:chExt cx="1524000" cy="2031325"/>
          </a:xfrm>
        </p:grpSpPr>
        <p:sp>
          <p:nvSpPr>
            <p:cNvPr id="9" name="TextBox 8"/>
            <p:cNvSpPr txBox="1"/>
            <p:nvPr/>
          </p:nvSpPr>
          <p:spPr>
            <a:xfrm>
              <a:off x="7781527" y="2388275"/>
              <a:ext cx="829073" cy="20313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01,</a:t>
              </a:r>
            </a:p>
            <a:p>
              <a:r>
                <a:rPr lang="en-US" b="1" dirty="0"/>
                <a:t>001,</a:t>
              </a:r>
            </a:p>
            <a:p>
              <a:r>
                <a:rPr lang="en-US" b="1" dirty="0"/>
                <a:t>0000,</a:t>
              </a:r>
            </a:p>
            <a:p>
              <a:r>
                <a:rPr lang="en-US" b="1" dirty="0"/>
                <a:t>11,</a:t>
              </a:r>
            </a:p>
            <a:p>
              <a:r>
                <a:rPr lang="en-US" b="1" dirty="0"/>
                <a:t>100,</a:t>
              </a:r>
            </a:p>
            <a:p>
              <a:r>
                <a:rPr lang="en-US" b="1" dirty="0"/>
                <a:t>10110,</a:t>
              </a:r>
            </a:p>
            <a:p>
              <a:r>
                <a:rPr lang="en-US" b="1" dirty="0"/>
                <a:t>10111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7086600" y="2989005"/>
              <a:ext cx="694927" cy="8209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02687" y="1106269"/>
            <a:ext cx="6098464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Work with the corresponding binary tree for </a:t>
            </a:r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dirty="0"/>
              <a:t> minutes </a:t>
            </a:r>
          </a:p>
          <a:p>
            <a:r>
              <a:rPr lang="en-US" dirty="0"/>
              <a:t>to design algorithm for computing prefix coding with least </a:t>
            </a:r>
            <a:r>
              <a:rPr lang="en-US" b="1" dirty="0"/>
              <a:t>ABL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02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uild="p"/>
      <p:bldP spid="61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/>
                  <a:t>There are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jobs: </a:t>
                </a:r>
              </a:p>
              <a:p>
                <a:r>
                  <a:rPr lang="en-US" sz="1800" dirty="0"/>
                  <a:t>Each job takes certain </a:t>
                </a:r>
                <a:r>
                  <a:rPr lang="en-US" sz="1800" b="1" dirty="0"/>
                  <a:t>time</a:t>
                </a:r>
                <a:r>
                  <a:rPr lang="en-US" sz="1800" dirty="0"/>
                  <a:t> for execution.</a:t>
                </a:r>
              </a:p>
              <a:p>
                <a:r>
                  <a:rPr lang="en-US" sz="1800" dirty="0"/>
                  <a:t>Each job also has a </a:t>
                </a:r>
                <a:r>
                  <a:rPr lang="en-US" sz="1800" b="1" dirty="0"/>
                  <a:t>deadline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There is a </a:t>
                </a:r>
                <a:r>
                  <a:rPr lang="en-US" sz="1800" u="sng" dirty="0"/>
                  <a:t>single</a:t>
                </a:r>
                <a:r>
                  <a:rPr lang="en-US" sz="1800" dirty="0"/>
                  <a:t> server.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All jobs need to be executed.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Aim</a:t>
                </a:r>
                <a:r>
                  <a:rPr lang="en-US" sz="1800" dirty="0"/>
                  <a:t>: Compute an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,…,</a:t>
                </a:r>
                <a:r>
                  <a:rPr lang="en-US" sz="18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002060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 in which the jobs should be scheduled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such that maximum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800" dirty="0"/>
                  <a:t> is minimized.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/>
                  <a:t>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/>
                  <a:t>,…,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065" y="1627042"/>
                <a:ext cx="1062150" cy="338554"/>
              </a:xfrm>
              <a:prstGeom prst="rect">
                <a:avLst/>
              </a:prstGeom>
              <a:blipFill rotWithShape="1">
                <a:blip r:embed="rId3"/>
                <a:stretch>
                  <a:fillRect t="-3509" r="-5682" b="-2105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time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47446"/>
                <a:ext cx="1746184" cy="338554"/>
              </a:xfrm>
              <a:prstGeom prst="rect">
                <a:avLst/>
              </a:prstGeom>
              <a:blipFill rotWithShape="1">
                <a:blip r:embed="rId4"/>
                <a:stretch>
                  <a:fillRect l="-1736" t="-3448" r="-2778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Job</a:t>
                </a:r>
                <a:r>
                  <a:rPr lang="en-US" sz="1600" dirty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has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328446"/>
                <a:ext cx="2021194" cy="338554"/>
              </a:xfrm>
              <a:prstGeom prst="rect">
                <a:avLst/>
              </a:prstGeom>
              <a:blipFill rotWithShape="1">
                <a:blip r:embed="rId5"/>
                <a:stretch>
                  <a:fillRect l="-1502" t="-3448" r="-2703" b="-189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57200" y="6336268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29129" y="6336268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206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879068"/>
                <a:ext cx="1066800" cy="316468"/>
              </a:xfrm>
              <a:prstGeom prst="roundRect">
                <a:avLst/>
              </a:prstGeom>
              <a:blipFill rotWithShape="1">
                <a:blip r:embed="rId6"/>
                <a:stretch>
                  <a:fillRect t="-14286" b="-3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879068"/>
                <a:ext cx="1905000" cy="304800"/>
              </a:xfrm>
              <a:prstGeom prst="roundRect">
                <a:avLst/>
              </a:prstGeom>
              <a:blipFill rotWithShape="1">
                <a:blip r:embed="rId7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/>
              <p:cNvSpPr/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884902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6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12"/>
              <p:cNvSpPr/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solidFill>
                <a:schemeClr val="accent3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ounded 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867400"/>
                <a:ext cx="528729" cy="328136"/>
              </a:xfrm>
              <a:prstGeom prst="roundRect">
                <a:avLst/>
              </a:prstGeom>
              <a:blipFill rotWithShape="1">
                <a:blip r:embed="rId9"/>
                <a:stretch>
                  <a:fillRect t="-14035" r="-2198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57200" y="6160532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6472015"/>
                <a:ext cx="3754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3962400" y="6019800"/>
            <a:ext cx="381000" cy="76200"/>
            <a:chOff x="4572000" y="4724400"/>
            <a:chExt cx="381000" cy="76200"/>
          </a:xfrm>
        </p:grpSpPr>
        <p:sp>
          <p:nvSpPr>
            <p:cNvPr id="18" name="Oval 17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21"/>
              <p:cNvSpPr/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ounded Rectangle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271" y="5867400"/>
                <a:ext cx="757329" cy="328136"/>
              </a:xfrm>
              <a:prstGeom prst="roundRect">
                <a:avLst/>
              </a:prstGeom>
              <a:blipFill rotWithShape="1">
                <a:blip r:embed="rId11"/>
                <a:stretch>
                  <a:fillRect t="-14035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5334000" y="6019800"/>
            <a:ext cx="381000" cy="76200"/>
            <a:chOff x="4572000" y="4724400"/>
            <a:chExt cx="381000" cy="76200"/>
          </a:xfrm>
        </p:grpSpPr>
        <p:sp>
          <p:nvSpPr>
            <p:cNvPr id="24" name="Oval 23"/>
            <p:cNvSpPr/>
            <p:nvPr/>
          </p:nvSpPr>
          <p:spPr>
            <a:xfrm>
              <a:off x="45720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47244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48768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7" name="Straight Connector 26"/>
          <p:cNvCxnSpPr/>
          <p:nvPr/>
        </p:nvCxnSpPr>
        <p:spPr>
          <a:xfrm>
            <a:off x="5181600" y="4953000"/>
            <a:ext cx="0" cy="13716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4469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64" y="4633771"/>
                <a:ext cx="536236" cy="395429"/>
              </a:xfrm>
              <a:prstGeom prst="rect">
                <a:avLst/>
              </a:prstGeom>
              <a:blipFill rotWithShape="1">
                <a:blip r:embed="rId12"/>
                <a:stretch>
                  <a:fillRect t="-6154" r="-14773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495800"/>
                <a:ext cx="493789" cy="395429"/>
              </a:xfrm>
              <a:prstGeom prst="rect">
                <a:avLst/>
              </a:prstGeom>
              <a:blipFill rotWithShape="1">
                <a:blip r:embed="rId13"/>
                <a:stretch>
                  <a:fillRect t="-6250" r="-16049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/>
          <p:nvPr/>
        </p:nvCxnSpPr>
        <p:spPr>
          <a:xfrm>
            <a:off x="6723515" y="5029200"/>
            <a:ext cx="0" cy="4572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𝑘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4164" y="4633771"/>
                <a:ext cx="536236" cy="395429"/>
              </a:xfrm>
              <a:prstGeom prst="rect">
                <a:avLst/>
              </a:prstGeom>
              <a:blipFill rotWithShape="1">
                <a:blip r:embed="rId14"/>
                <a:stretch>
                  <a:fillRect t="-6154" r="-15909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/>
          <p:nvPr/>
        </p:nvCxnSpPr>
        <p:spPr>
          <a:xfrm>
            <a:off x="3446915" y="5257800"/>
            <a:ext cx="173468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>
                    <a:solidFill>
                      <a:srgbClr val="C00000"/>
                    </a:solidFill>
                  </a:rPr>
                  <a:t>Lateness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:r>
                  <a:rPr lang="en-US" sz="1400" dirty="0"/>
                  <a:t>of</a:t>
                </a:r>
                <a:r>
                  <a:rPr lang="en-US" sz="14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𝑗</m:t>
                        </m:r>
                      </m:e>
                      <m: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z="1400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181600"/>
                <a:ext cx="1234569" cy="327975"/>
              </a:xfrm>
              <a:prstGeom prst="rect">
                <a:avLst/>
              </a:prstGeom>
              <a:blipFill rotWithShape="1">
                <a:blip r:embed="rId15"/>
                <a:stretch>
                  <a:fillRect l="-1485" r="-4950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1066800" y="354076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962400" y="3505200"/>
            <a:ext cx="3657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82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1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7" grpId="0"/>
      <p:bldP spid="22" grpId="0" animBg="1"/>
      <p:bldP spid="30" grpId="0"/>
      <p:bldP spid="31" grpId="0"/>
      <p:bldP spid="33" grpId="0"/>
      <p:bldP spid="33" grpId="1"/>
      <p:bldP spid="36" grpId="0"/>
      <p:bldP spid="14" grpId="0" animBg="1"/>
      <p:bldP spid="3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Example</a:t>
            </a:r>
            <a:r>
              <a:rPr lang="en-US" sz="3200" b="1" dirty="0"/>
              <a:t> for a better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94232" y="2198132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2198132"/>
                <a:ext cx="1066800" cy="316468"/>
              </a:xfrm>
              <a:prstGeom prst="roundRect">
                <a:avLst/>
              </a:prstGeom>
              <a:blipFill rotWithShape="1">
                <a:blip r:embed="rId2"/>
                <a:stretch>
                  <a:fillRect t="-12500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3815321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200400"/>
                <a:ext cx="1930937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00400"/>
                <a:ext cx="1930937" cy="304800"/>
              </a:xfrm>
              <a:prstGeom prst="roundRect">
                <a:avLst/>
              </a:prstGeom>
              <a:blipFill rotWithShape="1">
                <a:blip r:embed="rId3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646249" y="32004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17649" y="35814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649" y="3581400"/>
                <a:ext cx="47795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65970" y="26024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970" y="2602468"/>
                <a:ext cx="47263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38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066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28194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819400"/>
                <a:ext cx="432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8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1440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52600"/>
                <a:ext cx="42755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124200"/>
            <a:ext cx="1930937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1054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646249" y="3429000"/>
            <a:ext cx="245915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43"/>
              <p:cNvSpPr/>
              <p:nvPr/>
            </p:nvSpPr>
            <p:spPr>
              <a:xfrm>
                <a:off x="457200" y="4191000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ounded 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91000"/>
                <a:ext cx="1600200" cy="304800"/>
              </a:xfrm>
              <a:prstGeom prst="roundRect">
                <a:avLst/>
              </a:prstGeom>
              <a:blipFill rotWithShape="1">
                <a:blip r:embed="rId8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371600" y="3810000"/>
                <a:ext cx="4328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810000"/>
                <a:ext cx="432875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/>
          <p:cNvCxnSpPr/>
          <p:nvPr/>
        </p:nvCxnSpPr>
        <p:spPr>
          <a:xfrm>
            <a:off x="457200" y="411480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971800" y="4114800"/>
            <a:ext cx="0" cy="457200"/>
          </a:xfrm>
          <a:prstGeom prst="lin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43200" y="4507468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507468"/>
                <a:ext cx="477951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9"/>
              <p:cNvSpPr/>
              <p:nvPr/>
            </p:nvSpPr>
            <p:spPr>
              <a:xfrm>
                <a:off x="494232" y="5257800"/>
                <a:ext cx="1066800" cy="316468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ounded Rectangle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32" y="5257800"/>
                <a:ext cx="1066800" cy="316468"/>
              </a:xfrm>
              <a:prstGeom prst="roundRect">
                <a:avLst/>
              </a:prstGeom>
              <a:blipFill rotWithShape="1">
                <a:blip r:embed="rId11"/>
                <a:stretch>
                  <a:fillRect t="-14545" b="-3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ounded Rectangle 50"/>
              <p:cNvSpPr/>
              <p:nvPr/>
            </p:nvSpPr>
            <p:spPr>
              <a:xfrm>
                <a:off x="3200400" y="5257800"/>
                <a:ext cx="1905000" cy="3048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Rounded Rectangle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257800"/>
                <a:ext cx="1905000" cy="304800"/>
              </a:xfrm>
              <a:prstGeom prst="roundRect">
                <a:avLst/>
              </a:prstGeom>
              <a:blipFill rotWithShape="1">
                <a:blip r:embed="rId12"/>
                <a:stretch>
                  <a:fillRect t="-1481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51"/>
              <p:cNvSpPr/>
              <p:nvPr/>
            </p:nvSpPr>
            <p:spPr>
              <a:xfrm>
                <a:off x="1588037" y="5263634"/>
                <a:ext cx="1600200" cy="304800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ounded 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037" y="5263634"/>
                <a:ext cx="1600200" cy="304800"/>
              </a:xfrm>
              <a:prstGeom prst="roundRect">
                <a:avLst/>
              </a:prstGeom>
              <a:blipFill rotWithShape="1">
                <a:blip r:embed="rId13"/>
                <a:stretch>
                  <a:fillRect t="-14815" b="-3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/>
          <p:cNvCxnSpPr/>
          <p:nvPr/>
        </p:nvCxnSpPr>
        <p:spPr>
          <a:xfrm>
            <a:off x="2971800" y="4343400"/>
            <a:ext cx="21643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572426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188237" y="1944168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57200" y="5562600"/>
            <a:ext cx="0" cy="316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269488" y="5874083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88" y="5874083"/>
                <a:ext cx="375424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2096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Line Callout 1 65"/>
          <p:cNvSpPr/>
          <p:nvPr/>
        </p:nvSpPr>
        <p:spPr>
          <a:xfrm>
            <a:off x="6096000" y="3950732"/>
            <a:ext cx="1676400" cy="306324"/>
          </a:xfrm>
          <a:prstGeom prst="borderCallout1">
            <a:avLst>
              <a:gd name="adj1" fmla="val 49438"/>
              <a:gd name="adj2" fmla="val -1791"/>
              <a:gd name="adj3" fmla="val -165084"/>
              <a:gd name="adj4" fmla="val -140797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Maximum</a:t>
            </a:r>
            <a:r>
              <a:rPr lang="en-US" sz="1400" dirty="0">
                <a:solidFill>
                  <a:srgbClr val="C00000"/>
                </a:solidFill>
              </a:rPr>
              <a:t> lateness</a:t>
            </a:r>
          </a:p>
        </p:txBody>
      </p:sp>
    </p:spTree>
    <p:extLst>
      <p:ext uri="{BB962C8B-B14F-4D97-AF65-F5344CB8AC3E}">
        <p14:creationId xmlns:p14="http://schemas.microsoft.com/office/powerpoint/2010/main" val="29318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4" grpId="0"/>
      <p:bldP spid="18" grpId="0" animBg="1"/>
      <p:bldP spid="20" grpId="0"/>
      <p:bldP spid="21" grpId="0"/>
      <p:bldP spid="26" grpId="0"/>
      <p:bldP spid="27" grpId="0"/>
      <p:bldP spid="44" grpId="0" animBg="1"/>
      <p:bldP spid="45" grpId="0"/>
      <p:bldP spid="49" grpId="0"/>
      <p:bldP spid="50" grpId="0" animBg="1"/>
      <p:bldP spid="51" grpId="0" animBg="1"/>
      <p:bldP spid="52" grpId="0" animBg="1"/>
      <p:bldP spid="63" grpId="0"/>
      <p:bldP spid="6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Each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2060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 has two parameters</a:t>
                </a:r>
              </a:p>
              <a:p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b="1" dirty="0"/>
                  <a:t>Deadline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206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Idea 1</a:t>
                </a:r>
                <a:r>
                  <a:rPr lang="en-US" sz="2000" dirty="0"/>
                  <a:t>: Schedule the jobs in the increasing order of </a:t>
                </a:r>
                <a:r>
                  <a:rPr lang="en-US" sz="2000" b="1" dirty="0"/>
                  <a:t>Time</a:t>
                </a:r>
                <a:r>
                  <a:rPr lang="en-US" sz="2000" dirty="0"/>
                  <a:t> </a:t>
                </a:r>
                <a:r>
                  <a:rPr lang="en-US" sz="2000" b="1" dirty="0"/>
                  <a:t>of execution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2819400" y="4584192"/>
            <a:ext cx="411487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5763768" y="4584192"/>
            <a:ext cx="408432" cy="20452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2194575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prove correctness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34825" y="4191000"/>
            <a:ext cx="3431580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Try to come up with a counter example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3429000"/>
            <a:ext cx="18288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00400" y="3429000"/>
            <a:ext cx="49530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7010400" y="5181600"/>
            <a:ext cx="1524000" cy="612648"/>
          </a:xfrm>
          <a:prstGeom prst="borderCallout1">
            <a:avLst>
              <a:gd name="adj1" fmla="val 48601"/>
              <a:gd name="adj2" fmla="val -1666"/>
              <a:gd name="adj3" fmla="val 47823"/>
              <a:gd name="adj4" fmla="val -6433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 us try this first</a:t>
            </a:r>
          </a:p>
        </p:txBody>
      </p:sp>
    </p:spTree>
    <p:extLst>
      <p:ext uri="{BB962C8B-B14F-4D97-AF65-F5344CB8AC3E}">
        <p14:creationId xmlns:p14="http://schemas.microsoft.com/office/powerpoint/2010/main" val="252838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7" grpId="0" animBg="1"/>
      <p:bldP spid="8" grpId="0" animBg="1"/>
      <p:bldP spid="9" grpId="0" animBg="1"/>
      <p:bldP spid="10" grpId="0" animBg="1"/>
      <p:bldP spid="5" grpId="0" animBg="1"/>
      <p:bldP spid="11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 </a:t>
            </a:r>
            <a:r>
              <a:rPr lang="en-US" sz="3200" b="1" dirty="0">
                <a:solidFill>
                  <a:srgbClr val="FF0000"/>
                </a:solidFill>
              </a:rPr>
              <a:t>counterexample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2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8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loud Callout 20"/>
              <p:cNvSpPr/>
              <p:nvPr/>
            </p:nvSpPr>
            <p:spPr>
              <a:xfrm>
                <a:off x="5368682" y="1509236"/>
                <a:ext cx="3775318" cy="1233964"/>
              </a:xfrm>
              <a:prstGeom prst="cloudCallout">
                <a:avLst>
                  <a:gd name="adj1" fmla="val -25408"/>
                  <a:gd name="adj2" fmla="val 789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should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ensure that the other permutation gives the optimal schedule ?</a:t>
                </a:r>
              </a:p>
            </p:txBody>
          </p:sp>
        </mc:Choice>
        <mc:Fallback xmlns="">
          <p:sp>
            <p:nvSpPr>
              <p:cNvPr id="21" name="Cloud Callout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682" y="1509236"/>
                <a:ext cx="3775318" cy="1233964"/>
              </a:xfrm>
              <a:prstGeom prst="cloudCallout">
                <a:avLst>
                  <a:gd name="adj1" fmla="val -25408"/>
                  <a:gd name="adj2" fmla="val 78967"/>
                </a:avLst>
              </a:prstGeom>
              <a:blipFill rotWithShape="1">
                <a:blip r:embed="rId10"/>
                <a:stretch>
                  <a:fillRect t="-14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8475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4" grpId="0"/>
      <p:bldP spid="18" grpId="0" animBg="1"/>
      <p:bldP spid="20" grpId="0"/>
      <p:bldP spid="26" grpId="0"/>
      <p:bldP spid="27" grpId="0"/>
      <p:bldP spid="30" grpId="0" animBg="1"/>
      <p:bldP spid="33" grpId="0" animBg="1"/>
      <p:bldP spid="21" grpId="0" animBg="1"/>
      <p:bldP spid="2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 </a:t>
            </a:r>
            <a:r>
              <a:rPr lang="en-US" sz="3200" b="1" dirty="0">
                <a:solidFill>
                  <a:srgbClr val="FF0000"/>
                </a:solidFill>
              </a:rPr>
              <a:t>counterexample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7239000" cy="4983163"/>
          </a:xfrm>
        </p:spPr>
        <p:txBody>
          <a:bodyPr/>
          <a:lstStyle/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The job with farther </a:t>
            </a:r>
            <a:r>
              <a:rPr lang="en-US" sz="2000" b="1" dirty="0">
                <a:sym typeface="Wingdings" pitchFamily="2" charset="2"/>
              </a:rPr>
              <a:t>deadline</a:t>
            </a:r>
            <a:r>
              <a:rPr lang="en-US" sz="2000" dirty="0">
                <a:sym typeface="Wingdings" pitchFamily="2" charset="2"/>
              </a:rPr>
              <a:t> should be scheduled </a:t>
            </a:r>
            <a:r>
              <a:rPr lang="en-US" sz="2000" u="sng" dirty="0">
                <a:sym typeface="Wingdings" pitchFamily="2" charset="2"/>
              </a:rPr>
              <a:t>later</a:t>
            </a:r>
            <a:r>
              <a:rPr lang="en-US" sz="2000" dirty="0">
                <a:sym typeface="Wingdings" pitchFamily="2" charset="2"/>
              </a:rPr>
              <a:t>.</a:t>
            </a:r>
          </a:p>
          <a:p>
            <a:pPr>
              <a:buFont typeface="Wingdings"/>
              <a:buChar char="è"/>
            </a:pPr>
            <a:r>
              <a:rPr lang="en-US" sz="2000" dirty="0">
                <a:sym typeface="Wingdings" pitchFamily="2" charset="2"/>
              </a:rPr>
              <a:t>the job with </a:t>
            </a:r>
            <a:r>
              <a:rPr lang="en-US" sz="2000" b="1" dirty="0">
                <a:sym typeface="Wingdings" pitchFamily="2" charset="2"/>
              </a:rPr>
              <a:t>earlier</a:t>
            </a:r>
            <a:r>
              <a:rPr lang="en-US" sz="2000" dirty="0">
                <a:sym typeface="Wingdings" pitchFamily="2" charset="2"/>
              </a:rPr>
              <a:t> deadline should be scheduled </a:t>
            </a:r>
            <a:r>
              <a:rPr lang="en-US" sz="2000" u="sng" dirty="0">
                <a:sym typeface="Wingdings" pitchFamily="2" charset="2"/>
              </a:rPr>
              <a:t>first</a:t>
            </a:r>
            <a:r>
              <a:rPr lang="en-US" sz="2000" dirty="0">
                <a:sym typeface="Wingdings" pitchFamily="2" charset="2"/>
              </a:rPr>
              <a:t>.</a:t>
            </a:r>
            <a:endParaRPr lang="en-US" sz="2000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i="1" dirty="0">
              <a:solidFill>
                <a:srgbClr val="0070C0"/>
              </a:solidFill>
              <a:latin typeface="Cambria Math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198132"/>
                <a:ext cx="1447800" cy="457200"/>
              </a:xfrm>
              <a:prstGeom prst="roundRect">
                <a:avLst/>
              </a:prstGeom>
              <a:blipFill rotWithShape="1">
                <a:blip r:embed="rId3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457200" y="5715000"/>
            <a:ext cx="7772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29129" y="57150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17"/>
              <p:cNvSpPr/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ounded 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429000"/>
                <a:ext cx="22860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>
            <a:off x="2971800" y="34290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649" y="3886200"/>
                <a:ext cx="477951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457200" y="2045732"/>
            <a:ext cx="14478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3048000"/>
                <a:ext cx="43287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83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170" y="1752600"/>
                <a:ext cx="427553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8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457200" y="3352800"/>
            <a:ext cx="2286000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ounded Rectangle 29"/>
              <p:cNvSpPr/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ounded 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181600"/>
                <a:ext cx="1447800" cy="457200"/>
              </a:xfrm>
              <a:prstGeom prst="roundRect">
                <a:avLst/>
              </a:prstGeom>
              <a:blipFill rotWithShape="1">
                <a:blip r:embed="rId9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ounded Rectangle 32"/>
              <p:cNvSpPr/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solidFill>
                <a:srgbClr val="7030A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ounded 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181600"/>
                <a:ext cx="2286000" cy="457200"/>
              </a:xfrm>
              <a:prstGeom prst="roundRect">
                <a:avLst/>
              </a:prstGeom>
              <a:blipFill rotWithShape="1">
                <a:blip r:embed="rId10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>
          <a:xfrm>
            <a:off x="4191000" y="1937266"/>
            <a:ext cx="0" cy="377773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971800" y="3657600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429000" y="2438400"/>
            <a:ext cx="762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Line Callout 1 24"/>
              <p:cNvSpPr/>
              <p:nvPr/>
            </p:nvSpPr>
            <p:spPr>
              <a:xfrm>
                <a:off x="6090920" y="296672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+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Line Callout 1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920" y="296672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blipFill rotWithShape="1">
                <a:blip r:embed="rId11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Line Callout 1 28"/>
              <p:cNvSpPr/>
              <p:nvPr/>
            </p:nvSpPr>
            <p:spPr>
              <a:xfrm>
                <a:off x="6172200" y="419100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+</a:t>
                </a:r>
                <a:r>
                  <a:rPr lang="en-US" sz="14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14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Line Callout 1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191000"/>
                <a:ext cx="1676400" cy="306324"/>
              </a:xfrm>
              <a:prstGeom prst="borderCallout1">
                <a:avLst>
                  <a:gd name="adj1" fmla="val 49438"/>
                  <a:gd name="adj2" fmla="val -1791"/>
                  <a:gd name="adj3" fmla="val -165084"/>
                  <a:gd name="adj4" fmla="val -140797"/>
                </a:avLst>
              </a:prstGeom>
              <a:blipFill rotWithShape="1">
                <a:blip r:embed="rId12"/>
                <a:stretch>
                  <a:fillRect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/>
          <p:cNvSpPr/>
          <p:nvPr/>
        </p:nvSpPr>
        <p:spPr>
          <a:xfrm>
            <a:off x="7010400" y="2872264"/>
            <a:ext cx="381000" cy="4805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86600" y="4091464"/>
            <a:ext cx="381000" cy="48053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/>
          <p:nvPr/>
        </p:nvCxnSpPr>
        <p:spPr>
          <a:xfrm>
            <a:off x="34290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649" y="2602468"/>
                <a:ext cx="472630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688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729129" y="21336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31245" y="33644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3920883" y="1143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86200" y="1524000"/>
            <a:ext cx="28956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/>
          <p:cNvSpPr/>
          <p:nvPr/>
        </p:nvSpPr>
        <p:spPr>
          <a:xfrm>
            <a:off x="2938026" y="2986564"/>
            <a:ext cx="483245" cy="492204"/>
          </a:xfrm>
          <a:prstGeom prst="striped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1371600" y="558225"/>
            <a:ext cx="6320898" cy="584775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Towards</a:t>
            </a:r>
            <a:r>
              <a:rPr lang="en-US" sz="3200" b="1" dirty="0"/>
              <a:t> designing an </a:t>
            </a:r>
            <a:r>
              <a:rPr lang="en-US" sz="3200" b="1" dirty="0">
                <a:solidFill>
                  <a:srgbClr val="006C31"/>
                </a:solidFill>
              </a:rPr>
              <a:t>algorithm        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13" name="Down Ribbon 12"/>
          <p:cNvSpPr/>
          <p:nvPr/>
        </p:nvSpPr>
        <p:spPr>
          <a:xfrm>
            <a:off x="5448300" y="1842532"/>
            <a:ext cx="3276600" cy="1055132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C31"/>
                </a:solidFill>
              </a:rPr>
              <a:t>This counterexample hints at a very important point as well.</a:t>
            </a:r>
          </a:p>
        </p:txBody>
      </p:sp>
    </p:spTree>
    <p:extLst>
      <p:ext uri="{BB962C8B-B14F-4D97-AF65-F5344CB8AC3E}">
        <p14:creationId xmlns:p14="http://schemas.microsoft.com/office/powerpoint/2010/main" val="95108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7 0.04 C 0.081 0.049 0.102 0.054 0.124 0.054 C 0.149 0.054 0.169 0.049 0.183 0.04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2956E-6 L -0.04253 -0.0495 C -0.05156 -0.06084 -0.06475 -0.06662 -0.07882 -0.06662 C -0.09461 -0.06662 -0.10711 -0.06084 -0.11632 -0.0495 L -0.15833 -1.42956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17" y="-33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5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30" grpId="0" animBg="1"/>
      <p:bldP spid="33" grpId="0" animBg="1"/>
      <p:bldP spid="25" grpId="0" animBg="1"/>
      <p:bldP spid="29" grpId="0" animBg="1"/>
      <p:bldP spid="2" grpId="0" animBg="1"/>
      <p:bldP spid="31" grpId="0" animBg="1"/>
      <p:bldP spid="34" grpId="0"/>
      <p:bldP spid="3" grpId="0"/>
      <p:bldP spid="36" grpId="0"/>
      <p:bldP spid="6" grpId="0" animBg="1"/>
      <p:bldP spid="37" grpId="0" animBg="1"/>
      <p:bldP spid="11" grpId="0" animBg="1"/>
      <p:bldP spid="11" grpId="1" animBg="1"/>
      <p:bldP spid="38" grpId="0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494232" y="3429000"/>
            <a:ext cx="7582968" cy="328136"/>
            <a:chOff x="494232" y="3429000"/>
            <a:chExt cx="7582968" cy="328136"/>
          </a:xfrm>
        </p:grpSpPr>
        <p:sp>
          <p:nvSpPr>
            <p:cNvPr id="9" name="Rounded Rectangle 8"/>
            <p:cNvSpPr/>
            <p:nvPr/>
          </p:nvSpPr>
          <p:spPr>
            <a:xfrm>
              <a:off x="494232" y="3440668"/>
              <a:ext cx="1066800" cy="316468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172200" y="3440668"/>
              <a:ext cx="1905000" cy="3048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588037" y="3446502"/>
              <a:ext cx="1600200" cy="3048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200400" y="3429000"/>
              <a:ext cx="528729" cy="32813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24271" y="3429000"/>
              <a:ext cx="909729" cy="322302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733800" y="3429000"/>
              <a:ext cx="690471" cy="32230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334000" y="3429000"/>
              <a:ext cx="838200" cy="328136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10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How to schedule more than </a:t>
            </a:r>
            <a:r>
              <a:rPr lang="en-US" sz="3600" b="1" dirty="0">
                <a:solidFill>
                  <a:srgbClr val="0070C0"/>
                </a:solidFill>
              </a:rPr>
              <a:t>2</a:t>
            </a:r>
            <a:r>
              <a:rPr lang="en-US" sz="3600" b="1" dirty="0"/>
              <a:t> jobs 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Schedule the jobs in </a:t>
            </a:r>
            <a:r>
              <a:rPr lang="en-US" sz="2000" u="sng" dirty="0"/>
              <a:t>increasing order</a:t>
            </a:r>
            <a:r>
              <a:rPr lang="en-US" sz="2000" dirty="0"/>
              <a:t> of their </a:t>
            </a:r>
            <a:r>
              <a:rPr lang="en-US" sz="2000" b="1" dirty="0"/>
              <a:t>deadlines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006C31"/>
                </a:solidFill>
              </a:rPr>
              <a:t>Homework</a:t>
            </a:r>
            <a:r>
              <a:rPr lang="en-US" sz="2000" dirty="0"/>
              <a:t>: </a:t>
            </a:r>
          </a:p>
          <a:p>
            <a:r>
              <a:rPr lang="en-US" sz="2000" dirty="0"/>
              <a:t>Write a neat </a:t>
            </a:r>
            <a:r>
              <a:rPr lang="en-US" sz="2000" dirty="0" err="1"/>
              <a:t>pseudocode</a:t>
            </a:r>
            <a:r>
              <a:rPr lang="en-US" sz="2000" dirty="0"/>
              <a:t> of an efficient algorithm for this problem.</a:t>
            </a:r>
          </a:p>
          <a:p>
            <a:r>
              <a:rPr lang="en-US" sz="2000" dirty="0"/>
              <a:t>Write a formal proof of correctness of the algorithm.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4232" y="3440668"/>
            <a:ext cx="1066800" cy="3164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172200" y="3440668"/>
            <a:ext cx="19050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1588037" y="3446502"/>
            <a:ext cx="1600200" cy="304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200400" y="3429000"/>
            <a:ext cx="528729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4424271" y="3429000"/>
            <a:ext cx="909729" cy="322302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3733800" y="3429000"/>
            <a:ext cx="690471" cy="32230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5334000" y="3429000"/>
            <a:ext cx="838200" cy="3281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3729129" y="1752600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329329" y="1752600"/>
            <a:ext cx="4671" cy="2145268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/>
          <p:nvPr/>
        </p:nvGrpSpPr>
        <p:grpSpPr>
          <a:xfrm>
            <a:off x="269488" y="3722132"/>
            <a:ext cx="7960112" cy="680815"/>
            <a:chOff x="269488" y="3722132"/>
            <a:chExt cx="7960112" cy="6808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488" y="4033615"/>
                  <a:ext cx="375424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20968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/>
            <p:nvPr/>
          </p:nvCxnSpPr>
          <p:spPr>
            <a:xfrm>
              <a:off x="457200" y="3897868"/>
              <a:ext cx="77724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57200" y="3722132"/>
              <a:ext cx="0" cy="3164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110129" y="3886200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</p:grpSp>
      <p:cxnSp>
        <p:nvCxnSpPr>
          <p:cNvPr id="20" name="Straight Connector 19"/>
          <p:cNvCxnSpPr/>
          <p:nvPr/>
        </p:nvCxnSpPr>
        <p:spPr>
          <a:xfrm>
            <a:off x="5029200" y="2209800"/>
            <a:ext cx="0" cy="457200"/>
          </a:xfrm>
          <a:prstGeom prst="line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343400" y="2209800"/>
            <a:ext cx="0" cy="4572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53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8043E-7 L 0.02552 0.04071 C 0.0309 0.04997 0.03889 0.05505 0.04739 0.05505 C 0.05694 0.05505 0.06458 0.04997 0.06996 0.04071 L 0.09566 1.8043E-7 " pathEditMode="relative" rAng="0" ptsTypes="FffFF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4" y="275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8043E-7 L -0.02014 -0.05043 C -0.02448 -0.06176 -0.03073 -0.06778 -0.03733 -0.06778 C -0.04479 -0.06778 -0.0507 -0.06176 -0.05504 -0.05043 L -0.075 1.8043E-7 " pathEditMode="relative" rAng="0" ptsTypes="FffFF">
                                      <p:cBhvr>
                                        <p:cTn id="2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50" y="-3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9" grpId="0" animBg="1"/>
      <p:bldP spid="2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15777</TotalTime>
  <Words>1236</Words>
  <Application>Microsoft Macintosh PowerPoint</Application>
  <PresentationFormat>On-screen Show (4:3)</PresentationFormat>
  <Paragraphs>450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Edwardian Script ITC</vt:lpstr>
      <vt:lpstr>Wingdings</vt:lpstr>
      <vt:lpstr>Office Theme</vt:lpstr>
      <vt:lpstr>Design and Analysis of Algorithms CS345  </vt:lpstr>
      <vt:lpstr>A Job scheduling problem</vt:lpstr>
      <vt:lpstr>PowerPoint Presentation</vt:lpstr>
      <vt:lpstr>Example for a better understanding</vt:lpstr>
      <vt:lpstr>Towards designing an algorithm</vt:lpstr>
      <vt:lpstr>Towards designing a counterexample</vt:lpstr>
      <vt:lpstr>Towards designing a counterexample</vt:lpstr>
      <vt:lpstr>How to schedule more than 2 jobs ?</vt:lpstr>
      <vt:lpstr>How to schedule more than 2 jobs ?</vt:lpstr>
      <vt:lpstr>The last 2 problems we discussed</vt:lpstr>
      <vt:lpstr>A generic way to prove that a greedy strategy works </vt:lpstr>
      <vt:lpstr>Huffman Codes</vt:lpstr>
      <vt:lpstr>Binary coding </vt:lpstr>
      <vt:lpstr>Fixed length coding </vt:lpstr>
      <vt:lpstr>Fixed length coding </vt:lpstr>
      <vt:lpstr>huge variation in the frequency of  alphabets in a text.</vt:lpstr>
      <vt:lpstr>huge variation in the frequency of  alphabets in a text.</vt:lpstr>
      <vt:lpstr>Variable length encoding</vt:lpstr>
      <vt:lpstr>Variable length encoding</vt:lpstr>
      <vt:lpstr>Prefix Coding</vt:lpstr>
      <vt:lpstr>The challenge of the problem</vt:lpstr>
      <vt:lpstr>The novel idea of Huffman</vt:lpstr>
      <vt:lpstr>A labeled binary tree</vt:lpstr>
      <vt:lpstr>prefix codes and labeled Binary tree </vt:lpstr>
      <vt:lpstr>A labeled binary tree</vt:lpstr>
      <vt:lpstr>A labeled binary tree</vt:lpstr>
      <vt:lpstr>A labeled binary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1332</cp:revision>
  <dcterms:created xsi:type="dcterms:W3CDTF">2011-12-03T04:13:03Z</dcterms:created>
  <dcterms:modified xsi:type="dcterms:W3CDTF">2024-08-14T02:04:21Z</dcterms:modified>
</cp:coreProperties>
</file>