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364" r:id="rId3"/>
    <p:sldId id="365" r:id="rId4"/>
    <p:sldId id="366" r:id="rId5"/>
    <p:sldId id="425" r:id="rId6"/>
    <p:sldId id="427" r:id="rId7"/>
    <p:sldId id="428" r:id="rId8"/>
    <p:sldId id="432" r:id="rId9"/>
    <p:sldId id="422" r:id="rId10"/>
    <p:sldId id="430" r:id="rId11"/>
    <p:sldId id="431" r:id="rId12"/>
    <p:sldId id="433" r:id="rId13"/>
    <p:sldId id="483" r:id="rId14"/>
    <p:sldId id="434" r:id="rId15"/>
    <p:sldId id="436" r:id="rId16"/>
    <p:sldId id="435" r:id="rId17"/>
    <p:sldId id="437" r:id="rId18"/>
    <p:sldId id="439" r:id="rId19"/>
    <p:sldId id="438" r:id="rId20"/>
    <p:sldId id="440" r:id="rId21"/>
    <p:sldId id="484" r:id="rId22"/>
    <p:sldId id="441" r:id="rId23"/>
    <p:sldId id="452" r:id="rId24"/>
    <p:sldId id="48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iyush Rai" initials="PR" lastIdx="1" clrIdx="0">
    <p:extLst>
      <p:ext uri="{19B8F6BF-5375-455C-9EA6-DF929625EA0E}">
        <p15:presenceInfo xmlns:p15="http://schemas.microsoft.com/office/powerpoint/2012/main" userId="S-1-5-21-1815594393-203851566-323931515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60AB2"/>
    <a:srgbClr val="1D67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73D266D4-71F2-48D9-AAFF-7BDC19FD272F}"/>
    <pc:docChg chg="modSld">
      <pc:chgData name="Havi Bohra" userId="fa2425a5-a17c-4ff4-a3e9-ad162dccfc59" providerId="ADAL" clId="{73D266D4-71F2-48D9-AAFF-7BDC19FD272F}" dt="2023-11-21T22:14:41.447" v="0" actId="1036"/>
      <pc:docMkLst>
        <pc:docMk/>
      </pc:docMkLst>
      <pc:sldChg chg="modSp mod">
        <pc:chgData name="Havi Bohra" userId="fa2425a5-a17c-4ff4-a3e9-ad162dccfc59" providerId="ADAL" clId="{73D266D4-71F2-48D9-AAFF-7BDC19FD272F}" dt="2023-11-21T22:14:41.447" v="0" actId="1036"/>
        <pc:sldMkLst>
          <pc:docMk/>
          <pc:sldMk cId="1230996533" sldId="428"/>
        </pc:sldMkLst>
        <pc:picChg chg="mod">
          <ac:chgData name="Havi Bohra" userId="fa2425a5-a17c-4ff4-a3e9-ad162dccfc59" providerId="ADAL" clId="{73D266D4-71F2-48D9-AAFF-7BDC19FD272F}" dt="2023-11-21T22:14:41.447" v="0" actId="1036"/>
          <ac:picMkLst>
            <pc:docMk/>
            <pc:sldMk cId="1230996533" sldId="428"/>
            <ac:picMk id="3" creationId="{B90C708A-EABF-45FB-9ABB-095BB45C437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D079FB-1158-44A5-81BA-70742E8B8B87}" type="datetimeFigureOut">
              <a:rPr lang="en-IN" smtClean="0"/>
              <a:t>22-11-2023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C2274-7721-4180-95CA-BE03DFC6F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326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2E8B-E765-4F58-A257-0E1E2EC1E1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B0D9F0-86A6-48DF-B30E-B84487765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E9CD7-9DDA-4CF9-AA93-4DE94EF05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9955A-2DC5-4511-A53D-598F496EDEEE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22E9-1D05-4AD0-BFC0-2527F7121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FB85C-0DA1-4C64-8F01-7A91FEF1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59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521F-28F4-406E-9485-88EB85F4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4819DE-9E94-437E-8A68-6E165BAA9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72149-A870-4DC0-8F9C-DDB1FD582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BED7-7934-4480-A6EE-DA8954235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CF262-89E0-4714-A1CF-8A83C222FB9B}" type="datetime1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7CB16A-A6D8-4778-B7F0-21B6BFD2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54C42-23E8-4F2C-AC3E-A5BBDF4E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178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F842-6D8B-4C86-8F39-4F97C9A0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9E737-F70E-42FA-A4AC-876FA6F16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11A242-E710-4C98-92C7-184F6C186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CAA5C-2D5F-4D58-9A50-D19B643441D4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3ABB8-F14F-4280-A105-4070853E6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30805-AFD9-468A-8350-47B0059B7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1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3CE3C8-84F1-4290-9648-5C9E9A232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A146-680D-4C44-80AE-61ACEA18EF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229F1-7D33-4055-BCFB-C0B4E177D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F1576-788D-4E35-9930-DF0255718A2B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88A-8C21-46C7-8EDF-2F9AEE5A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1208B-689D-4C89-B6D0-6D893F5C0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70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BDEA5-031B-494A-B467-EFFEB276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D22B5-97C1-4FAC-9285-AA741BFE1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851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027FE-0F44-497F-BF33-83303D14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ABBA3-F0E8-4C36-916A-E54529F14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16D18-BB11-4BFD-9E7A-8DFB408A7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D7B4F-85E2-411C-AFB6-1A374A5D39B8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F1CC-7685-4FAD-B5F7-982834C41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5F9D9-79E8-4C23-9200-19A6857E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195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A6550-E91F-4D00-83FE-94375199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5A4F-9318-4630-A9C7-16E2FD6AF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5E241-2474-417E-B544-69CF28611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99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84DE6-F5FA-4EAA-848D-A77AAE5B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8C00C-37B0-705B-60EA-9AF3B6CAC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76463-DA8A-478C-9FC8-00C83590963D}" type="datetime1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CC7435-2B6B-F9C3-9A4E-A7EBB5BD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083EE0-0FFE-7317-6147-89715EE0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21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F0B88-78D9-4019-8BFF-8F7C0DCD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0B707-0551-48AD-BAF3-CE20FCE94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066B9-A417-4624-91D6-6D6295C21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6971-440D-4631-80F7-B3123104A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684CD4-B32C-429C-8FDB-C3993DE5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11BC8-FB4C-4B9C-8A71-BB4D1F6A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471E0-72C8-4CC8-AE53-DCEAAFB58B8B}" type="datetime1">
              <a:rPr lang="en-IN" smtClean="0"/>
              <a:t>22-11-2023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3E117-C4A9-4FF3-9C91-FFD40695E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29C272-E75C-4778-96BF-8B2BC996B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06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DEF5-DE48-45E6-AB10-8EDCE19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1AE6-4821-4359-BA0A-71E21BF0B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99225-93B0-4D75-98A5-1AA74F5D545B}" type="datetime1">
              <a:rPr lang="en-IN" smtClean="0"/>
              <a:t>22-11-2023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27195-022D-4F59-91AC-F6EF60F07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BCDE4F-8C95-4584-8FBF-AF73E2F5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83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37068-89ED-42F9-9A72-92111C5A5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F8A65-8968-44A1-8A19-3117F08B5A38}" type="datetime1">
              <a:rPr lang="en-IN" smtClean="0"/>
              <a:t>22-11-2023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62B2C-1FE1-496D-9296-45C99FB4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FDE75-9B7A-49B3-9B56-47588999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2041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39A8-6449-4746-8F81-EF24B3122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EEFD-9C86-41A8-9E20-FB51AE365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D5B7E-7597-4AD6-A029-CB20B9FBF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0E2B30-B4F2-4EC2-B501-40677FFA1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3029C-FE30-49AA-946C-8160924AD21C}" type="datetime1">
              <a:rPr lang="en-IN" smtClean="0"/>
              <a:t>22-11-2023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D346B0-D5A7-4730-8667-0678E784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53FD6-F916-41FC-BA8C-069D6DA07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D9D3-AF84-488D-8A6A-726D5349CD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5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B49AE5-850C-4D68-B1A0-D1411569DCF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313" y="5372525"/>
            <a:ext cx="1224973" cy="116638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F7CEE4-2B80-48B3-9B66-3F5A2C62C75F}"/>
              </a:ext>
            </a:extLst>
          </p:cNvPr>
          <p:cNvSpPr txBox="1"/>
          <p:nvPr userDrawn="1"/>
        </p:nvSpPr>
        <p:spPr>
          <a:xfrm>
            <a:off x="10456460" y="6492875"/>
            <a:ext cx="173554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sz="1600" dirty="0">
                <a:solidFill>
                  <a:schemeClr val="tx1"/>
                </a:solidFill>
              </a:rPr>
              <a:t>CS771: Intro to ML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DB4A9-B55E-4623-A2D9-A87B7B55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CFFDC-2115-4CD1-967C-545001D0D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EF888-538C-4F90-BE4E-FDD77BCBC8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76463-DA8A-478C-9FC8-00C83590963D}" type="datetime1">
              <a:rPr lang="en-IN" smtClean="0"/>
              <a:t>22-11-2023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CDA8E-891B-4E76-B24D-670B7EB40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6AB6D-2CD0-4185-A303-317BFF965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ED9D3-AF84-488D-8A6A-726D5349CDAB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512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7" Type="http://schemas.openxmlformats.org/officeDocument/2006/relationships/image" Target="../media/image3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32.png"/><Relationship Id="rId11" Type="http://schemas.openxmlformats.org/officeDocument/2006/relationships/image" Target="../media/image12.png"/><Relationship Id="rId5" Type="http://schemas.openxmlformats.org/officeDocument/2006/relationships/image" Target="NULL"/><Relationship Id="rId10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7" Type="http://schemas.openxmlformats.org/officeDocument/2006/relationships/image" Target="../media/image4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32.png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43.png"/><Relationship Id="rId5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NULL"/><Relationship Id="rId7" Type="http://schemas.openxmlformats.org/officeDocument/2006/relationships/image" Target="../media/image46.png"/><Relationship Id="rId12" Type="http://schemas.openxmlformats.org/officeDocument/2006/relationships/image" Target="../media/image49.png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1" Type="http://schemas.openxmlformats.org/officeDocument/2006/relationships/tags" Target="../tags/tag14.xml"/><Relationship Id="rId6" Type="http://schemas.openxmlformats.org/officeDocument/2006/relationships/image" Target="../media/image45.png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12.png"/><Relationship Id="rId9" Type="http://schemas.openxmlformats.org/officeDocument/2006/relationships/image" Target="../media/image48.png"/><Relationship Id="rId1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0.png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1.png"/><Relationship Id="rId5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NULL"/><Relationship Id="rId18" Type="http://schemas.openxmlformats.org/officeDocument/2006/relationships/image" Target="NULL"/><Relationship Id="rId7" Type="http://schemas.openxmlformats.org/officeDocument/2006/relationships/image" Target="../media/image53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2.png"/><Relationship Id="rId1" Type="http://schemas.openxmlformats.org/officeDocument/2006/relationships/tags" Target="../tags/tag17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../media/image56.png"/><Relationship Id="rId9" Type="http://schemas.openxmlformats.org/officeDocument/2006/relationships/image" Target="../media/image55.png"/><Relationship Id="rId1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8.png"/><Relationship Id="rId5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450.png"/><Relationship Id="rId12" Type="http://schemas.openxmlformats.org/officeDocument/2006/relationships/image" Target="../media/image50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430.png"/><Relationship Id="rId10" Type="http://schemas.openxmlformats.org/officeDocument/2006/relationships/image" Target="../media/image481.png"/><Relationship Id="rId9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9.png"/><Relationship Id="rId5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64.png"/><Relationship Id="rId5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NULL"/><Relationship Id="rId5" Type="http://schemas.openxmlformats.org/officeDocument/2006/relationships/image" Target="NULL"/><Relationship Id="rId9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5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../media/image280.png"/><Relationship Id="rId3" Type="http://schemas.openxmlformats.org/officeDocument/2006/relationships/image" Target="../media/image12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slideLayout" Target="../slideLayouts/slideLayout2.xm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tags" Target="../tags/tag8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0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53" y="2119268"/>
            <a:ext cx="11760199" cy="2363180"/>
          </a:xfrm>
        </p:spPr>
        <p:txBody>
          <a:bodyPr>
            <a:normAutofit fontScale="90000"/>
          </a:bodyPr>
          <a:lstStyle/>
          <a:p>
            <a:r>
              <a:rPr lang="en-IN" b="1" dirty="0" err="1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Subgradient</a:t>
            </a: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 Descent: Some Examples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+</a:t>
            </a:r>
            <a:b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IN" b="1" dirty="0">
                <a:solidFill>
                  <a:schemeClr val="bg1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Large-Margin Classification (SVM)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059B3-A292-45C9-BE13-9562DE36CC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6763" y="4830266"/>
            <a:ext cx="6282137" cy="1153276"/>
          </a:xfrm>
        </p:spPr>
        <p:txBody>
          <a:bodyPr>
            <a:normAutofit fontScale="85000" lnSpcReduction="10000"/>
          </a:bodyPr>
          <a:lstStyle/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CS771: Introduction to Machine Learning</a:t>
            </a:r>
          </a:p>
          <a:p>
            <a:r>
              <a:rPr lang="en-IN" sz="3200" dirty="0">
                <a:solidFill>
                  <a:schemeClr val="bg1"/>
                </a:solidFill>
                <a:latin typeface="Garamond" panose="02020404030301010803" pitchFamily="18" charset="0"/>
              </a:rPr>
              <a:t>Piyush Rai</a:t>
            </a: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9"/>
    </mc:Choice>
    <mc:Fallback xmlns="">
      <p:transition spd="slow" advTm="3231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Hard-Margin: Every training example must fulfil margin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Meaning: Must not have any example in the no-man’s land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83AF6BF3-6FD7-4A0F-9ED7-CC7E114F75FE}"/>
              </a:ext>
            </a:extLst>
          </p:cNvPr>
          <p:cNvSpPr/>
          <p:nvPr/>
        </p:nvSpPr>
        <p:spPr>
          <a:xfrm>
            <a:off x="1874009" y="40633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7BA4F-0016-4377-94AF-41FB5628AFFC}"/>
              </a:ext>
            </a:extLst>
          </p:cNvPr>
          <p:cNvSpPr/>
          <p:nvPr/>
        </p:nvSpPr>
        <p:spPr>
          <a:xfrm>
            <a:off x="2420319" y="24689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976A7-3A9D-4525-ADE3-FA6DADCF3B83}"/>
              </a:ext>
            </a:extLst>
          </p:cNvPr>
          <p:cNvSpPr/>
          <p:nvPr/>
        </p:nvSpPr>
        <p:spPr>
          <a:xfrm>
            <a:off x="2139161" y="25788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F28C-CB16-47ED-8F23-A7CA2CFC6E7A}"/>
              </a:ext>
            </a:extLst>
          </p:cNvPr>
          <p:cNvSpPr/>
          <p:nvPr/>
        </p:nvSpPr>
        <p:spPr>
          <a:xfrm>
            <a:off x="2365795" y="274930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CD056-F0AD-4FA5-9569-643BC00CAE2F}"/>
              </a:ext>
            </a:extLst>
          </p:cNvPr>
          <p:cNvSpPr/>
          <p:nvPr/>
        </p:nvSpPr>
        <p:spPr>
          <a:xfrm>
            <a:off x="2139161" y="337900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E07E4-A001-4473-B60B-3F45CFE5D9D2}"/>
              </a:ext>
            </a:extLst>
          </p:cNvPr>
          <p:cNvSpPr/>
          <p:nvPr/>
        </p:nvSpPr>
        <p:spPr>
          <a:xfrm>
            <a:off x="2019234" y="297894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A7969-9C80-4740-A493-CB756CDBB4B0}"/>
              </a:ext>
            </a:extLst>
          </p:cNvPr>
          <p:cNvSpPr/>
          <p:nvPr/>
        </p:nvSpPr>
        <p:spPr>
          <a:xfrm>
            <a:off x="1823496" y="319444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1F89-0634-4857-812C-D45C0B73576D}"/>
              </a:ext>
            </a:extLst>
          </p:cNvPr>
          <p:cNvSpPr/>
          <p:nvPr/>
        </p:nvSpPr>
        <p:spPr>
          <a:xfrm>
            <a:off x="1874009" y="363944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568C68-A583-46AE-B4E9-EA1D17E669C3}"/>
              </a:ext>
            </a:extLst>
          </p:cNvPr>
          <p:cNvSpPr/>
          <p:nvPr/>
        </p:nvSpPr>
        <p:spPr>
          <a:xfrm>
            <a:off x="2332235" y="3142304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E6D31-8E80-4265-8C3F-D91BC1FCFF18}"/>
              </a:ext>
            </a:extLst>
          </p:cNvPr>
          <p:cNvSpPr/>
          <p:nvPr/>
        </p:nvSpPr>
        <p:spPr>
          <a:xfrm>
            <a:off x="3103406" y="237425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1A325-A0D9-42EC-9B8D-DB9304FCBE49}"/>
              </a:ext>
            </a:extLst>
          </p:cNvPr>
          <p:cNvSpPr/>
          <p:nvPr/>
        </p:nvSpPr>
        <p:spPr>
          <a:xfrm>
            <a:off x="2647932" y="284158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E8FD0-6191-4DD1-A5E3-3C182371C3B9}"/>
              </a:ext>
            </a:extLst>
          </p:cNvPr>
          <p:cNvSpPr/>
          <p:nvPr/>
        </p:nvSpPr>
        <p:spPr>
          <a:xfrm>
            <a:off x="2968402" y="307819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D3D9-836C-4C6F-98C0-BFFAC99B8DCB}"/>
              </a:ext>
            </a:extLst>
          </p:cNvPr>
          <p:cNvSpPr/>
          <p:nvPr/>
        </p:nvSpPr>
        <p:spPr>
          <a:xfrm>
            <a:off x="2741426" y="2494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EF2CF7-4938-4B74-A0F1-5F3C73D517D8}"/>
              </a:ext>
            </a:extLst>
          </p:cNvPr>
          <p:cNvSpPr/>
          <p:nvPr/>
        </p:nvSpPr>
        <p:spPr>
          <a:xfrm rot="1917477">
            <a:off x="3287646" y="425364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661FD9-099F-4043-AA60-1FE2E3A53B3A}"/>
              </a:ext>
            </a:extLst>
          </p:cNvPr>
          <p:cNvSpPr/>
          <p:nvPr/>
        </p:nvSpPr>
        <p:spPr>
          <a:xfrm rot="1917477">
            <a:off x="4157959" y="32101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FABFE1-83DA-46F3-A1C8-1DA1A03B6271}"/>
              </a:ext>
            </a:extLst>
          </p:cNvPr>
          <p:cNvSpPr/>
          <p:nvPr/>
        </p:nvSpPr>
        <p:spPr>
          <a:xfrm rot="1917477">
            <a:off x="4316248" y="3846242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44B43B-A595-434D-9786-11C91418E7B8}"/>
              </a:ext>
            </a:extLst>
          </p:cNvPr>
          <p:cNvSpPr/>
          <p:nvPr/>
        </p:nvSpPr>
        <p:spPr>
          <a:xfrm rot="1917477">
            <a:off x="4507419" y="29268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01BEE2-8C24-4B0D-955A-E1BD5BF992A3}"/>
              </a:ext>
            </a:extLst>
          </p:cNvPr>
          <p:cNvSpPr/>
          <p:nvPr/>
        </p:nvSpPr>
        <p:spPr>
          <a:xfrm rot="1917477">
            <a:off x="3345571" y="472773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662FB9-9A43-4F59-8A88-AFD53E8A2F1F}"/>
              </a:ext>
            </a:extLst>
          </p:cNvPr>
          <p:cNvSpPr/>
          <p:nvPr/>
        </p:nvSpPr>
        <p:spPr>
          <a:xfrm rot="1917477">
            <a:off x="3793862" y="38837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C6E47-71ED-4887-8C34-27674009D142}"/>
              </a:ext>
            </a:extLst>
          </p:cNvPr>
          <p:cNvSpPr/>
          <p:nvPr/>
        </p:nvSpPr>
        <p:spPr>
          <a:xfrm rot="1917477">
            <a:off x="4644239" y="385568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7663C3-3D18-42D0-AF95-E4A1DAADE765}"/>
              </a:ext>
            </a:extLst>
          </p:cNvPr>
          <p:cNvSpPr/>
          <p:nvPr/>
        </p:nvSpPr>
        <p:spPr>
          <a:xfrm rot="1917477">
            <a:off x="3820581" y="43181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FF91C-C01D-487F-ACEF-9C30E04F354D}"/>
              </a:ext>
            </a:extLst>
          </p:cNvPr>
          <p:cNvSpPr/>
          <p:nvPr/>
        </p:nvSpPr>
        <p:spPr>
          <a:xfrm rot="1917477">
            <a:off x="3847626" y="466197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95CC72-C1F7-432A-B2F5-2E9C6F2D1B82}"/>
              </a:ext>
            </a:extLst>
          </p:cNvPr>
          <p:cNvSpPr/>
          <p:nvPr/>
        </p:nvSpPr>
        <p:spPr>
          <a:xfrm rot="1917477">
            <a:off x="4118082" y="354716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00F5DB-61D7-4D86-8437-1A6BC21E427B}"/>
              </a:ext>
            </a:extLst>
          </p:cNvPr>
          <p:cNvSpPr/>
          <p:nvPr/>
        </p:nvSpPr>
        <p:spPr>
          <a:xfrm rot="1917477">
            <a:off x="4192670" y="422521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915F-7F15-4517-A65E-85C39F96862E}"/>
              </a:ext>
            </a:extLst>
          </p:cNvPr>
          <p:cNvSpPr/>
          <p:nvPr/>
        </p:nvSpPr>
        <p:spPr>
          <a:xfrm rot="1917477">
            <a:off x="4512584" y="337300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80D0BF-93DB-4FBC-AF0C-2C57E2451D30}"/>
              </a:ext>
            </a:extLst>
          </p:cNvPr>
          <p:cNvCxnSpPr>
            <a:cxnSpLocks/>
          </p:cNvCxnSpPr>
          <p:nvPr/>
        </p:nvCxnSpPr>
        <p:spPr>
          <a:xfrm flipH="1">
            <a:off x="2542910" y="2598390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9555A-92D3-4CD5-B726-87C9868593B0}"/>
              </a:ext>
            </a:extLst>
          </p:cNvPr>
          <p:cNvCxnSpPr>
            <a:cxnSpLocks/>
          </p:cNvCxnSpPr>
          <p:nvPr/>
        </p:nvCxnSpPr>
        <p:spPr>
          <a:xfrm flipH="1">
            <a:off x="2273560" y="2489361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8AED1-B043-40A5-BC79-2B566A16E459}"/>
              </a:ext>
            </a:extLst>
          </p:cNvPr>
          <p:cNvCxnSpPr>
            <a:cxnSpLocks/>
          </p:cNvCxnSpPr>
          <p:nvPr/>
        </p:nvCxnSpPr>
        <p:spPr>
          <a:xfrm flipH="1">
            <a:off x="2841353" y="2749302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BA17C8-3566-4AFA-8AC6-DD7B0E86CB59}"/>
              </a:ext>
            </a:extLst>
          </p:cNvPr>
          <p:cNvSpPr/>
          <p:nvPr/>
        </p:nvSpPr>
        <p:spPr>
          <a:xfrm>
            <a:off x="2305605" y="36445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/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83" t="-4444" r="-3653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/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444" r="-325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/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444" r="-367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A861C6C-AE30-447C-BB95-8DCF31AC9D15}"/>
              </a:ext>
            </a:extLst>
          </p:cNvPr>
          <p:cNvSpPr txBox="1"/>
          <p:nvPr/>
        </p:nvSpPr>
        <p:spPr>
          <a:xfrm>
            <a:off x="624117" y="23694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/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365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27385C5-1B26-42C2-B69C-15A4036D3C06}"/>
              </a:ext>
            </a:extLst>
          </p:cNvPr>
          <p:cNvSpPr txBox="1"/>
          <p:nvPr/>
        </p:nvSpPr>
        <p:spPr>
          <a:xfrm>
            <a:off x="5024801" y="35635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/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444" r="-283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/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want to maximize margin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Equivalent to </a:t>
                </a:r>
                <a:r>
                  <a:rPr lang="en-IN" sz="2400" u="sng" dirty="0">
                    <a:latin typeface="Abadi Extra Light" panose="020B0204020104020204" pitchFamily="34" charset="0"/>
                  </a:rPr>
                  <a:t>minimizing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hard-margin SVM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blipFill>
                <a:blip r:embed="rId11"/>
                <a:stretch>
                  <a:fillRect l="-1589" b="-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B968FF9-3754-4FA0-9337-5BF68114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4" y="4754249"/>
            <a:ext cx="5800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/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blipFill>
                <a:blip r:embed="rId13"/>
                <a:stretch>
                  <a:fillRect l="-885" t="-7643" b="-140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8C47285D-7542-72D5-EDA2-6BCDBAC4F869}"/>
              </a:ext>
            </a:extLst>
          </p:cNvPr>
          <p:cNvSpPr/>
          <p:nvPr/>
        </p:nvSpPr>
        <p:spPr>
          <a:xfrm>
            <a:off x="1001093" y="5715656"/>
            <a:ext cx="2036281" cy="754330"/>
          </a:xfrm>
          <a:prstGeom prst="wedgeRectCallout">
            <a:avLst>
              <a:gd name="adj1" fmla="val 62786"/>
              <a:gd name="adj2" fmla="val -3772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Lagrange based optimization can be used to solve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9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85"/>
    </mc:Choice>
    <mc:Fallback xmlns="">
      <p:transition spd="slow" advTm="17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  <p:bldP spid="4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(More Commonly Used)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Allow some training examples to fall within the no-man’s land (margin region)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Even okay for some training examples to fall totally on the wrong side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h.p.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Extent of “violation” by a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is known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means totally on the wrong side</a:t>
                </a: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  <a:blipFill>
                <a:blip r:embed="rId5"/>
                <a:stretch>
                  <a:fillRect l="-1391" t="-2463" r="-2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27CFC167-FBD7-497C-95D4-5FCB44F1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77" y="1045407"/>
            <a:ext cx="4075600" cy="3289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/>
              <p:nvPr/>
            </p:nvSpPr>
            <p:spPr>
              <a:xfrm>
                <a:off x="5948429" y="4775007"/>
                <a:ext cx="5419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29" y="4775007"/>
                <a:ext cx="54192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/>
              <p:nvPr/>
            </p:nvSpPr>
            <p:spPr>
              <a:xfrm>
                <a:off x="5910263" y="5296327"/>
                <a:ext cx="5529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≤−1+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263" y="5296327"/>
                <a:ext cx="5529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/>
              <p:nvPr/>
            </p:nvSpPr>
            <p:spPr>
              <a:xfrm>
                <a:off x="6047098" y="5817647"/>
                <a:ext cx="460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098" y="5817647"/>
                <a:ext cx="46017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3BB31-505C-5639-800A-37963D94DDBD}"/>
                  </a:ext>
                </a:extLst>
              </p:cNvPr>
              <p:cNvSpPr txBox="1"/>
              <p:nvPr/>
            </p:nvSpPr>
            <p:spPr>
              <a:xfrm>
                <a:off x="177953" y="5597149"/>
                <a:ext cx="4965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{0,1−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A33BB31-505C-5639-800A-37963D94D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953" y="5597149"/>
                <a:ext cx="4965847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40C0084-8E02-3097-0BCC-D89297FB9B4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22863" y="4394218"/>
            <a:ext cx="1004822" cy="965223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1F2B221-274F-3E0E-116D-142B0A2FD41D}"/>
              </a:ext>
            </a:extLst>
          </p:cNvPr>
          <p:cNvSpPr/>
          <p:nvPr/>
        </p:nvSpPr>
        <p:spPr>
          <a:xfrm>
            <a:off x="623077" y="4422058"/>
            <a:ext cx="2606054" cy="783836"/>
          </a:xfrm>
          <a:prstGeom prst="wedgeRectCallout">
            <a:avLst>
              <a:gd name="adj1" fmla="val 70758"/>
              <a:gd name="adj2" fmla="val 312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chemeClr val="tx1"/>
                </a:solidFill>
                <a:latin typeface="Abadi Extra Light" panose="020B0204020104020204" pitchFamily="34" charset="0"/>
              </a:rPr>
              <a:t>Note/verify that the slack for each training example is just the hinge loss</a:t>
            </a:r>
            <a:endParaRPr lang="en-IN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4C351B18-3EB2-CDDD-87D0-7E48D5CD56DC}"/>
              </a:ext>
            </a:extLst>
          </p:cNvPr>
          <p:cNvSpPr/>
          <p:nvPr/>
        </p:nvSpPr>
        <p:spPr>
          <a:xfrm>
            <a:off x="4345776" y="6296854"/>
            <a:ext cx="1750224" cy="343401"/>
          </a:xfrm>
          <a:prstGeom prst="wedgeRectCallout">
            <a:avLst>
              <a:gd name="adj1" fmla="val 42124"/>
              <a:gd name="adj2" fmla="val -8383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Soft-margin constraint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0341F51-ABCC-94B8-F80B-FB6A0DA180A1}"/>
              </a:ext>
            </a:extLst>
          </p:cNvPr>
          <p:cNvSpPr/>
          <p:nvPr/>
        </p:nvSpPr>
        <p:spPr>
          <a:xfrm>
            <a:off x="9902584" y="1509493"/>
            <a:ext cx="1909115" cy="654867"/>
          </a:xfrm>
          <a:prstGeom prst="wedgeRectCallout">
            <a:avLst>
              <a:gd name="adj1" fmla="val -60928"/>
              <a:gd name="adj2" fmla="val -2740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Helps in getting a wider margin (and better generalization)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7"/>
    </mc:Choice>
    <mc:Fallback xmlns="">
      <p:transition spd="slow" advTm="308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3" grpId="0"/>
      <p:bldP spid="10" grpId="0" animBg="1"/>
      <p:bldP spid="11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Too 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/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blipFill>
                <a:blip r:embed="rId9"/>
                <a:stretch>
                  <a:fillRect t="-7453" r="-398" b="-111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17CE12-10F8-4E6B-A6A0-C90D341F46AA}"/>
              </a:ext>
            </a:extLst>
          </p:cNvPr>
          <p:cNvSpPr/>
          <p:nvPr/>
        </p:nvSpPr>
        <p:spPr>
          <a:xfrm>
            <a:off x="9469727" y="1126496"/>
            <a:ext cx="1854203" cy="539798"/>
          </a:xfrm>
          <a:prstGeom prst="wedgeRectCallout">
            <a:avLst>
              <a:gd name="adj1" fmla="val -61298"/>
              <a:gd name="adj2" fmla="val 1501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Sum of slacks is like the training error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DD8BAA-C4CE-4784-84C2-A12A1FCF51A6}"/>
              </a:ext>
            </a:extLst>
          </p:cNvPr>
          <p:cNvSpPr/>
          <p:nvPr/>
        </p:nvSpPr>
        <p:spPr>
          <a:xfrm>
            <a:off x="7837780" y="327555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96B0F-8ED5-44BC-97D0-02FE924674E7}"/>
              </a:ext>
            </a:extLst>
          </p:cNvPr>
          <p:cNvSpPr/>
          <p:nvPr/>
        </p:nvSpPr>
        <p:spPr>
          <a:xfrm>
            <a:off x="6642060" y="325043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711890-66E7-4472-8B13-32C8671FFC39}"/>
              </a:ext>
            </a:extLst>
          </p:cNvPr>
          <p:cNvSpPr/>
          <p:nvPr/>
        </p:nvSpPr>
        <p:spPr>
          <a:xfrm>
            <a:off x="5190836" y="3074242"/>
            <a:ext cx="1406086" cy="539798"/>
          </a:xfrm>
          <a:prstGeom prst="wedgeRectCallout">
            <a:avLst>
              <a:gd name="adj1" fmla="val 59077"/>
              <a:gd name="adj2" fmla="val 30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Inversely prop. to margin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0ACDD0-D5F8-478B-AF32-51F51F3EBE4C}"/>
              </a:ext>
            </a:extLst>
          </p:cNvPr>
          <p:cNvSpPr/>
          <p:nvPr/>
        </p:nvSpPr>
        <p:spPr>
          <a:xfrm>
            <a:off x="8769151" y="3188848"/>
            <a:ext cx="880102" cy="425192"/>
          </a:xfrm>
          <a:prstGeom prst="wedgeRectCallout">
            <a:avLst>
              <a:gd name="adj1" fmla="val -58589"/>
              <a:gd name="adj2" fmla="val 1005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error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4B390A7-4806-4734-9779-2BF14EBC396D}"/>
              </a:ext>
            </a:extLst>
          </p:cNvPr>
          <p:cNvSpPr/>
          <p:nvPr/>
        </p:nvSpPr>
        <p:spPr>
          <a:xfrm>
            <a:off x="7144785" y="3046928"/>
            <a:ext cx="1549563" cy="310585"/>
          </a:xfrm>
          <a:prstGeom prst="wedgeRectCallout">
            <a:avLst>
              <a:gd name="adj1" fmla="val -17036"/>
              <a:gd name="adj2" fmla="val 1377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Trade-off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C814EC13-1E54-518B-CAF5-9D471C2CEA4E}"/>
              </a:ext>
            </a:extLst>
          </p:cNvPr>
          <p:cNvSpPr/>
          <p:nvPr/>
        </p:nvSpPr>
        <p:spPr>
          <a:xfrm>
            <a:off x="9480208" y="2678302"/>
            <a:ext cx="2575661" cy="425192"/>
          </a:xfrm>
          <a:prstGeom prst="wedgeRectCallout">
            <a:avLst>
              <a:gd name="adj1" fmla="val 42987"/>
              <a:gd name="adj2" fmla="val 12150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Lagrange based optimization can be used to solve it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21" y="2750957"/>
            <a:ext cx="5897430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the SVM Problem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72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optimization problem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constrained optimization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problem. One option is to solve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Lagrange’s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one for each constraint, and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denotes the vector of Lagrange multipliers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It is easier (and helpful; we will soon see why) to solve the dual: min and then max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6311AFF-DE77-4436-931C-2B1CFE72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1538287"/>
            <a:ext cx="6457950" cy="1457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D11945-3668-4C71-9CCA-0270B59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214813"/>
            <a:ext cx="7048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6"/>
    </mc:Choice>
    <mc:Fallback xmlns="">
      <p:transition spd="slow" advTm="150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problem (min then max) is</a:t>
                </a: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them to zero gives (verify)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simply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weighted sum of all the training inputs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we get the dual problem as (verify)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>
            <a:extLst>
              <a:ext uri="{FF2B5EF4-FFF2-40B4-BE49-F238E27FC236}">
                <a16:creationId xmlns:a16="http://schemas.microsoft.com/office/drawing/2014/main" id="{2450042E-EEE1-4155-ABA2-B76D7280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64" y="1509044"/>
            <a:ext cx="5494472" cy="8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070D38-88C1-4ED0-8FB5-1ED679EB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778421"/>
            <a:ext cx="2762250" cy="9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CD1326-BD54-47AD-950F-4F47304E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30" y="2786701"/>
            <a:ext cx="276225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4B9050-BA15-477C-BF36-B5061596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4894188"/>
            <a:ext cx="4514703" cy="8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AE182-0ACE-47FA-9090-4F4B4F63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40" y="4816922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4F0405-49CD-45EA-8882-0F2129224FDC}"/>
              </a:ext>
            </a:extLst>
          </p:cNvPr>
          <p:cNvSpPr/>
          <p:nvPr/>
        </p:nvSpPr>
        <p:spPr>
          <a:xfrm>
            <a:off x="7389969" y="4914623"/>
            <a:ext cx="3456702" cy="702009"/>
          </a:xfrm>
          <a:prstGeom prst="wedgeRectCallout">
            <a:avLst>
              <a:gd name="adj1" fmla="val 61345"/>
              <a:gd name="adj2" fmla="val -136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b="1" dirty="0">
                <a:solidFill>
                  <a:srgbClr val="FF0000"/>
                </a:solidFill>
                <a:latin typeface="Abadi Extra Light" panose="020B0204020104020204" pitchFamily="34" charset="0"/>
              </a:rPr>
              <a:t>IMPORTANT: 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inputs appear only as pairwise dot products. This will be useful later on when we make SVM nonlinear using </a:t>
            </a:r>
            <a:r>
              <a:rPr lang="en-IN" sz="1400" dirty="0">
                <a:solidFill>
                  <a:srgbClr val="B806AB"/>
                </a:solidFill>
                <a:latin typeface="Abadi Extra Light" panose="020B0204020104020204" pitchFamily="34" charset="0"/>
              </a:rPr>
              <a:t>kernel methods</a:t>
            </a:r>
            <a:endParaRPr lang="en-IN" sz="1400" b="1" dirty="0">
              <a:solidFill>
                <a:srgbClr val="B806AB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/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important training example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blipFill>
                <a:blip r:embed="rId11"/>
                <a:stretch>
                  <a:fillRect l="-1256" t="-1626" r="-27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D574D164-2246-43AC-BB67-A4AE4968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3" y="5741377"/>
            <a:ext cx="3045819" cy="6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/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1" i="0" dirty="0">
                    <a:solidFill>
                      <a:schemeClr val="tx1"/>
                    </a:solidFill>
                    <a:latin typeface="+mj-lt"/>
                  </a:rPr>
                  <a:t>G</a:t>
                </a:r>
                <a:r>
                  <a:rPr lang="en-IN" sz="1600" b="0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</a:rPr>
                  <a:t>p.s.d.</a:t>
                </a:r>
                <a:r>
                  <a:rPr lang="en-IN" sz="1600" dirty="0">
                    <a:solidFill>
                      <a:schemeClr val="tx1"/>
                    </a:solidFill>
                  </a:rPr>
                  <a:t> matrix, also called the </a:t>
                </a:r>
                <a:r>
                  <a:rPr lang="en-IN" sz="1600" b="0" dirty="0">
                    <a:solidFill>
                      <a:srgbClr val="0000FF"/>
                    </a:solidFill>
                  </a:rPr>
                  <a:t>Gram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1s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blipFill>
                <a:blip r:embed="rId13"/>
                <a:stretch>
                  <a:fillRect t="-1000" b="-1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/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4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/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also a </a:t>
                </a:r>
                <a:r>
                  <a:rPr lang="en-IN" sz="1600" i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“quadratic program” (QP) </a:t>
                </a:r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– a quadratic function of the variables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blipFill>
                <a:blip r:embed="rId15"/>
                <a:stretch>
                  <a:fillRect l="-11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45238C-63B7-42D0-A9A0-03DADCD003AE}"/>
              </a:ext>
            </a:extLst>
          </p:cNvPr>
          <p:cNvSpPr txBox="1"/>
          <p:nvPr/>
        </p:nvSpPr>
        <p:spPr>
          <a:xfrm>
            <a:off x="4067174" y="655896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EC44E-73E0-4A57-91CF-B845E0A03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671" y="58686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/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6"/>
                <a:stretch>
                  <a:fillRect l="-292" t="-15254" b="-398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/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ascent can’t easily be applied</a:t>
                </a: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blipFill>
                <a:blip r:embed="rId17"/>
                <a:stretch>
                  <a:fillRect l="-424" b="-67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43"/>
    </mc:Choice>
    <mc:Fallback xmlns="">
      <p:transition spd="slow" advTm="56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7" grpId="0"/>
      <p:bldP spid="23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by solving the dual, we can get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          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nice property: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in the solution will be zero (sparse solution)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>
            <a:extLst>
              <a:ext uri="{FF2B5EF4-FFF2-40B4-BE49-F238E27FC236}">
                <a16:creationId xmlns:a16="http://schemas.microsoft.com/office/drawing/2014/main" id="{8F9B6254-AA19-4C68-B39A-4DCBDCF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19263"/>
            <a:ext cx="7505700" cy="10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526C6D-0695-48B0-8901-F7F8485F8AC9}"/>
              </a:ext>
            </a:extLst>
          </p:cNvPr>
          <p:cNvSpPr/>
          <p:nvPr/>
        </p:nvSpPr>
        <p:spPr>
          <a:xfrm>
            <a:off x="759584" y="537568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45446-7E92-43E5-B206-5CCBAAE4823A}"/>
              </a:ext>
            </a:extLst>
          </p:cNvPr>
          <p:cNvSpPr/>
          <p:nvPr/>
        </p:nvSpPr>
        <p:spPr>
          <a:xfrm>
            <a:off x="1305894" y="37813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61F612-AD13-482C-AB19-30B097401987}"/>
              </a:ext>
            </a:extLst>
          </p:cNvPr>
          <p:cNvSpPr/>
          <p:nvPr/>
        </p:nvSpPr>
        <p:spPr>
          <a:xfrm>
            <a:off x="1024736" y="38912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871F-CC89-4759-9268-2AD5A983C6A2}"/>
              </a:ext>
            </a:extLst>
          </p:cNvPr>
          <p:cNvSpPr/>
          <p:nvPr/>
        </p:nvSpPr>
        <p:spPr>
          <a:xfrm>
            <a:off x="1251370" y="406168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3F984-F330-4DE5-BC9C-C2C4538357A1}"/>
              </a:ext>
            </a:extLst>
          </p:cNvPr>
          <p:cNvSpPr/>
          <p:nvPr/>
        </p:nvSpPr>
        <p:spPr>
          <a:xfrm>
            <a:off x="1024736" y="469139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51F89-0C36-4418-9174-CA935151D5CD}"/>
              </a:ext>
            </a:extLst>
          </p:cNvPr>
          <p:cNvSpPr/>
          <p:nvPr/>
        </p:nvSpPr>
        <p:spPr>
          <a:xfrm>
            <a:off x="904809" y="42913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5D484-CF98-430A-B065-D5A3A0DBE908}"/>
              </a:ext>
            </a:extLst>
          </p:cNvPr>
          <p:cNvSpPr/>
          <p:nvPr/>
        </p:nvSpPr>
        <p:spPr>
          <a:xfrm>
            <a:off x="709071" y="450683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A3B25-EB9E-40A1-BD32-B5D4555E6F0D}"/>
              </a:ext>
            </a:extLst>
          </p:cNvPr>
          <p:cNvSpPr/>
          <p:nvPr/>
        </p:nvSpPr>
        <p:spPr>
          <a:xfrm>
            <a:off x="759584" y="495183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B67339-066D-4FE3-B135-3698E318BD37}"/>
              </a:ext>
            </a:extLst>
          </p:cNvPr>
          <p:cNvSpPr/>
          <p:nvPr/>
        </p:nvSpPr>
        <p:spPr>
          <a:xfrm>
            <a:off x="1217810" y="445469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A9224-18DE-4332-AEC5-57D98FE2A445}"/>
              </a:ext>
            </a:extLst>
          </p:cNvPr>
          <p:cNvSpPr/>
          <p:nvPr/>
        </p:nvSpPr>
        <p:spPr>
          <a:xfrm>
            <a:off x="1988981" y="368664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DDAD4-0903-45E1-A69E-7A2D4A1CCB49}"/>
              </a:ext>
            </a:extLst>
          </p:cNvPr>
          <p:cNvSpPr/>
          <p:nvPr/>
        </p:nvSpPr>
        <p:spPr>
          <a:xfrm>
            <a:off x="1533507" y="415396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C42E4-D0D5-44A7-A8CC-AAA3D65B00A0}"/>
              </a:ext>
            </a:extLst>
          </p:cNvPr>
          <p:cNvSpPr/>
          <p:nvPr/>
        </p:nvSpPr>
        <p:spPr>
          <a:xfrm>
            <a:off x="1853977" y="439058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2DAA4-CFD8-4BD2-A5A0-DFEEC69EC45F}"/>
              </a:ext>
            </a:extLst>
          </p:cNvPr>
          <p:cNvSpPr/>
          <p:nvPr/>
        </p:nvSpPr>
        <p:spPr>
          <a:xfrm>
            <a:off x="1627001" y="38073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A87FE-6F39-4B05-9002-0717BD49FA19}"/>
              </a:ext>
            </a:extLst>
          </p:cNvPr>
          <p:cNvSpPr/>
          <p:nvPr/>
        </p:nvSpPr>
        <p:spPr>
          <a:xfrm rot="1917477">
            <a:off x="2173221" y="556602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59B97-5C3A-4965-9D4F-736A70B0E244}"/>
              </a:ext>
            </a:extLst>
          </p:cNvPr>
          <p:cNvSpPr/>
          <p:nvPr/>
        </p:nvSpPr>
        <p:spPr>
          <a:xfrm rot="1917477">
            <a:off x="3043534" y="45225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2D2064-C6C7-4AF0-969D-D6A0DA94F696}"/>
              </a:ext>
            </a:extLst>
          </p:cNvPr>
          <p:cNvSpPr/>
          <p:nvPr/>
        </p:nvSpPr>
        <p:spPr>
          <a:xfrm rot="1917477">
            <a:off x="3201823" y="515862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312D3-22D8-42A3-A45D-8E671362D587}"/>
              </a:ext>
            </a:extLst>
          </p:cNvPr>
          <p:cNvSpPr/>
          <p:nvPr/>
        </p:nvSpPr>
        <p:spPr>
          <a:xfrm rot="1917477">
            <a:off x="3392994" y="423919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DE4225-56B5-496D-807E-A7C90D6E07ED}"/>
              </a:ext>
            </a:extLst>
          </p:cNvPr>
          <p:cNvSpPr/>
          <p:nvPr/>
        </p:nvSpPr>
        <p:spPr>
          <a:xfrm rot="1917477">
            <a:off x="2231146" y="604012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D9D8D0-EE3E-4D39-8E34-61E530C8FD1E}"/>
              </a:ext>
            </a:extLst>
          </p:cNvPr>
          <p:cNvSpPr/>
          <p:nvPr/>
        </p:nvSpPr>
        <p:spPr>
          <a:xfrm rot="1917477">
            <a:off x="2679437" y="519613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9D300F-8A93-4454-AF9D-1FBF18CF7C84}"/>
              </a:ext>
            </a:extLst>
          </p:cNvPr>
          <p:cNvSpPr/>
          <p:nvPr/>
        </p:nvSpPr>
        <p:spPr>
          <a:xfrm rot="1917477">
            <a:off x="3529814" y="516807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DDCAF-1D61-4970-A705-728CFB7C31C5}"/>
              </a:ext>
            </a:extLst>
          </p:cNvPr>
          <p:cNvSpPr/>
          <p:nvPr/>
        </p:nvSpPr>
        <p:spPr>
          <a:xfrm rot="1917477">
            <a:off x="2706156" y="563052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9DD61-8E98-48AF-AACD-0497DE3C2CD5}"/>
              </a:ext>
            </a:extLst>
          </p:cNvPr>
          <p:cNvSpPr/>
          <p:nvPr/>
        </p:nvSpPr>
        <p:spPr>
          <a:xfrm rot="1917477">
            <a:off x="2733201" y="59743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C83C75-92D2-4BBC-9D80-99FFB25C77F9}"/>
              </a:ext>
            </a:extLst>
          </p:cNvPr>
          <p:cNvSpPr/>
          <p:nvPr/>
        </p:nvSpPr>
        <p:spPr>
          <a:xfrm rot="1917477">
            <a:off x="3003657" y="485955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897DA-CB16-44B7-9587-3F94D09914BA}"/>
              </a:ext>
            </a:extLst>
          </p:cNvPr>
          <p:cNvSpPr/>
          <p:nvPr/>
        </p:nvSpPr>
        <p:spPr>
          <a:xfrm rot="1917477">
            <a:off x="3078245" y="55376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7222DE-9C57-46B7-8D5A-BB841679923B}"/>
              </a:ext>
            </a:extLst>
          </p:cNvPr>
          <p:cNvSpPr/>
          <p:nvPr/>
        </p:nvSpPr>
        <p:spPr>
          <a:xfrm rot="1917477">
            <a:off x="3398159" y="468539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20E9DE-79B8-49EB-85B1-A7AD01B221E2}"/>
              </a:ext>
            </a:extLst>
          </p:cNvPr>
          <p:cNvCxnSpPr>
            <a:cxnSpLocks/>
          </p:cNvCxnSpPr>
          <p:nvPr/>
        </p:nvCxnSpPr>
        <p:spPr>
          <a:xfrm flipH="1">
            <a:off x="1428485" y="3910777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8A6EB5-898C-4DEC-BB7C-89E916307566}"/>
              </a:ext>
            </a:extLst>
          </p:cNvPr>
          <p:cNvCxnSpPr>
            <a:cxnSpLocks/>
          </p:cNvCxnSpPr>
          <p:nvPr/>
        </p:nvCxnSpPr>
        <p:spPr>
          <a:xfrm flipH="1">
            <a:off x="1159135" y="3801748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A409B-D41A-4CED-BCDA-D132FF9B3CD7}"/>
              </a:ext>
            </a:extLst>
          </p:cNvPr>
          <p:cNvCxnSpPr>
            <a:cxnSpLocks/>
          </p:cNvCxnSpPr>
          <p:nvPr/>
        </p:nvCxnSpPr>
        <p:spPr>
          <a:xfrm flipH="1">
            <a:off x="1726928" y="4061689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070750-87E0-4E66-9F7B-BEBA1D7A1EA4}"/>
              </a:ext>
            </a:extLst>
          </p:cNvPr>
          <p:cNvSpPr/>
          <p:nvPr/>
        </p:nvSpPr>
        <p:spPr>
          <a:xfrm>
            <a:off x="1191180" y="495691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/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blipFill>
                <a:blip r:embed="rId7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/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blipFill>
                <a:blip r:embed="rId8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/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412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/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Reason: KKT conditions</a:t>
                </a:r>
              </a:p>
              <a:p>
                <a:endParaRPr lang="en-IN" sz="2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’s, we must have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endParaRPr lang="en-GB" sz="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nonzero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i.e., the training example lies on the boundary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These examples are called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support vectors 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	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blipFill>
                <a:blip r:embed="rId10"/>
                <a:stretch>
                  <a:fillRect l="-1228" t="-1721" r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/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blipFill>
                <a:blip r:embed="rId11"/>
                <a:stretch>
                  <a:fillRect l="-673" r="-151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91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92"/>
    </mc:Choice>
    <mc:Fallback xmlns="">
      <p:transition spd="slow" advTm="15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/>
      <p:bldP spid="37" grpId="0"/>
      <p:bldP spid="38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6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3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7525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62576" y="3152775"/>
            <a:ext cx="5799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convex non-diff </a:t>
                </a:r>
                <a:r>
                  <a:rPr lang="en-GB" dirty="0" err="1">
                    <a:latin typeface="Abadi Extra Light" panose="020B0204020104020204" pitchFamily="34" charset="0"/>
                  </a:rPr>
                  <a:t>fn</a:t>
                </a:r>
                <a:r>
                  <a:rPr lang="en-GB" dirty="0">
                    <a:latin typeface="Abadi Extra Light" panose="020B0204020104020204" pitchFamily="34" charset="0"/>
                  </a:rPr>
                  <a:t>, can define </a:t>
                </a:r>
                <a:r>
                  <a:rPr lang="en-GB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sub-gradients </a:t>
                </a:r>
                <a:r>
                  <a:rPr lang="en-GB" dirty="0">
                    <a:latin typeface="Abadi Extra Light" panose="020B0204020104020204" pitchFamily="34" charset="0"/>
                  </a:rPr>
                  <a:t>at point(s) of non-</a:t>
                </a:r>
                <a:r>
                  <a:rPr lang="en-GB" dirty="0" err="1">
                    <a:latin typeface="Abadi Extra Light" panose="020B0204020104020204" pitchFamily="34" charset="0"/>
                  </a:rPr>
                  <a:t>differentiabilty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For a convex,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sub-gradient at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1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</a:t>
                </a:r>
                <a:r>
                  <a:rPr lang="en-GB" u="sng" dirty="0">
                    <a:latin typeface="Abadi Extra Light" panose="020B0204020104020204" pitchFamily="34" charset="0"/>
                  </a:rPr>
                  <a:t>any</a:t>
                </a:r>
                <a:r>
                  <a:rPr lang="en-GB" dirty="0">
                    <a:latin typeface="Abadi Extra Light" panose="020B0204020104020204" pitchFamily="34" charset="0"/>
                  </a:rPr>
                  <a:t> vector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:r>
                  <a:rPr lang="en-GB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sz="20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2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r="-6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Freeform 14">
            <a:extLst>
              <a:ext uri="{FF2B5EF4-FFF2-40B4-BE49-F238E27FC236}">
                <a16:creationId xmlns:a16="http://schemas.microsoft.com/office/drawing/2014/main" id="{3A9B6E2F-156A-4CC7-9FCF-1273E3CF7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002" y="1894306"/>
            <a:ext cx="4319588" cy="2879725"/>
          </a:xfrm>
          <a:custGeom>
            <a:avLst/>
            <a:gdLst>
              <a:gd name="T0" fmla="*/ 0 w 12001"/>
              <a:gd name="T1" fmla="*/ 0 h 8001"/>
              <a:gd name="T2" fmla="*/ 9549 w 12001"/>
              <a:gd name="T3" fmla="*/ 5800 h 8001"/>
              <a:gd name="T4" fmla="*/ 12000 w 12001"/>
              <a:gd name="T5" fmla="*/ 0 h 80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1" h="8001">
                <a:moveTo>
                  <a:pt x="0" y="0"/>
                </a:moveTo>
                <a:cubicBezTo>
                  <a:pt x="600" y="4300"/>
                  <a:pt x="4149" y="8000"/>
                  <a:pt x="9549" y="5800"/>
                </a:cubicBezTo>
                <a:cubicBezTo>
                  <a:pt x="10849" y="3600"/>
                  <a:pt x="11449" y="1555"/>
                  <a:pt x="12000" y="0"/>
                </a:cubicBezTo>
              </a:path>
            </a:pathLst>
          </a:cu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7" name="Line 15">
            <a:extLst>
              <a:ext uri="{FF2B5EF4-FFF2-40B4-BE49-F238E27FC236}">
                <a16:creationId xmlns:a16="http://schemas.microsoft.com/office/drawing/2014/main" id="{0716A955-7EA4-4F17-AB9D-AB9C54D81C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1690" y="1951456"/>
            <a:ext cx="1476375" cy="233997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8" name="Line 16">
            <a:extLst>
              <a:ext uri="{FF2B5EF4-FFF2-40B4-BE49-F238E27FC236}">
                <a16:creationId xmlns:a16="http://schemas.microsoft.com/office/drawing/2014/main" id="{061E2B67-DD8C-462D-ACC4-01DFE0C420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07894" y="3175418"/>
            <a:ext cx="813132" cy="154420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1CCF6BC1-BAC5-4B4E-8E0C-93BA28FB5B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39726" y="3678656"/>
            <a:ext cx="1609039" cy="68262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" name="Oval 75">
            <a:extLst>
              <a:ext uri="{FF2B5EF4-FFF2-40B4-BE49-F238E27FC236}">
                <a16:creationId xmlns:a16="http://schemas.microsoft.com/office/drawing/2014/main" id="{F1D77E07-36E6-4DB9-B95E-698DF32AE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390" y="2849981"/>
            <a:ext cx="144462" cy="144463"/>
          </a:xfrm>
          <a:prstGeom prst="ellipse">
            <a:avLst/>
          </a:prstGeom>
          <a:solidFill>
            <a:srgbClr val="3333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8" name="Oval 76">
            <a:extLst>
              <a:ext uri="{FF2B5EF4-FFF2-40B4-BE49-F238E27FC236}">
                <a16:creationId xmlns:a16="http://schemas.microsoft.com/office/drawing/2014/main" id="{D3398097-9AE0-4590-805F-6A54F5EFD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577" y="3858044"/>
            <a:ext cx="144463" cy="144462"/>
          </a:xfrm>
          <a:prstGeom prst="ellipse">
            <a:avLst/>
          </a:prstGeom>
          <a:solidFill>
            <a:srgbClr val="FFFF00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9" name="Text Box 77">
            <a:extLst>
              <a:ext uri="{FF2B5EF4-FFF2-40B4-BE49-F238E27FC236}">
                <a16:creationId xmlns:a16="http://schemas.microsoft.com/office/drawing/2014/main" id="{BF4E0FE5-EFEF-48C9-AAD7-D6AB5A6A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3240" y="2418181"/>
            <a:ext cx="1481137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differentiable</a:t>
            </a:r>
          </a:p>
          <a:p>
            <a:r>
              <a:rPr lang="en-IN" altLang="en-US" dirty="0"/>
              <a:t>       here</a:t>
            </a:r>
          </a:p>
        </p:txBody>
      </p:sp>
      <p:sp>
        <p:nvSpPr>
          <p:cNvPr id="100" name="Line 78">
            <a:extLst>
              <a:ext uri="{FF2B5EF4-FFF2-40B4-BE49-F238E27FC236}">
                <a16:creationId xmlns:a16="http://schemas.microsoft.com/office/drawing/2014/main" id="{40500DC2-C0CE-428D-9A3F-F809A83CF2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0215" y="2815056"/>
            <a:ext cx="434975" cy="10795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" name="Text Box 79">
            <a:extLst>
              <a:ext uri="{FF2B5EF4-FFF2-40B4-BE49-F238E27FC236}">
                <a16:creationId xmlns:a16="http://schemas.microsoft.com/office/drawing/2014/main" id="{5527E402-9802-44FF-B40A-455453F9C9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402" y="3175419"/>
            <a:ext cx="193675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 dirty="0"/>
              <a:t>non-differentiable</a:t>
            </a:r>
          </a:p>
          <a:p>
            <a:r>
              <a:rPr lang="en-IN" altLang="en-US" dirty="0"/>
              <a:t>          here</a:t>
            </a:r>
          </a:p>
        </p:txBody>
      </p:sp>
      <p:sp>
        <p:nvSpPr>
          <p:cNvPr id="102" name="Line 80">
            <a:extLst>
              <a:ext uri="{FF2B5EF4-FFF2-40B4-BE49-F238E27FC236}">
                <a16:creationId xmlns:a16="http://schemas.microsoft.com/office/drawing/2014/main" id="{19B3471C-A249-4C1E-BC93-C377691B28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0802" y="3534194"/>
            <a:ext cx="576263" cy="287337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" name="Line 81">
            <a:extLst>
              <a:ext uri="{FF2B5EF4-FFF2-40B4-BE49-F238E27FC236}">
                <a16:creationId xmlns:a16="http://schemas.microsoft.com/office/drawing/2014/main" id="{88E29FDF-DBFC-4F3A-BC87-D735AED7F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2871940" y="4831181"/>
            <a:ext cx="6408737" cy="1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4" name="Line 82">
            <a:extLst>
              <a:ext uri="{FF2B5EF4-FFF2-40B4-BE49-F238E27FC236}">
                <a16:creationId xmlns:a16="http://schemas.microsoft.com/office/drawing/2014/main" id="{BA849587-4460-4E00-B915-B8408FC6DE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5902" y="3030956"/>
            <a:ext cx="1588" cy="1763713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5" name="Line 83">
            <a:extLst>
              <a:ext uri="{FF2B5EF4-FFF2-40B4-BE49-F238E27FC236}">
                <a16:creationId xmlns:a16="http://schemas.microsoft.com/office/drawing/2014/main" id="{87574D4C-0DB8-478D-86CB-9D46D5303A0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1527" y="4002506"/>
            <a:ext cx="1588" cy="828675"/>
          </a:xfrm>
          <a:prstGeom prst="line">
            <a:avLst/>
          </a:prstGeom>
          <a:noFill/>
          <a:ln w="28575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/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Equation of unique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E56A57D-BE15-4173-9A6B-0AA1A386F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64" y="2538057"/>
                <a:ext cx="3049296" cy="553998"/>
              </a:xfrm>
              <a:prstGeom prst="rect">
                <a:avLst/>
              </a:prstGeom>
              <a:blipFill>
                <a:blip r:embed="rId6"/>
                <a:stretch>
                  <a:fillRect l="-4800" t="-14286" b="-164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/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C276C49C-B829-4777-8054-C9AA5D6888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75" y="4769929"/>
                <a:ext cx="43614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/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One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0FDF1863-EF3D-43B0-801F-330141B800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9697" y="2783323"/>
                <a:ext cx="2745303" cy="556627"/>
              </a:xfrm>
              <a:prstGeom prst="rect">
                <a:avLst/>
              </a:prstGeom>
              <a:blipFill>
                <a:blip r:embed="rId8"/>
                <a:stretch>
                  <a:fillRect t="-14286" b="-175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/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b="0" dirty="0">
                    <a:latin typeface="Abadi Extra Light" panose="020B0204020104020204" pitchFamily="34" charset="0"/>
                  </a:rPr>
                  <a:t>    The other extreme tangent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bSup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30B4CD8-4291-4E96-AD20-3A0BB0B25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159" y="3908365"/>
                <a:ext cx="3306354" cy="557140"/>
              </a:xfrm>
              <a:prstGeom prst="rect">
                <a:avLst/>
              </a:prstGeom>
              <a:blipFill>
                <a:blip r:embed="rId9"/>
                <a:stretch>
                  <a:fillRect t="-14130" b="-163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/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84812C2-BB7C-4B68-8B3E-19C6884D3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242" y="4778361"/>
                <a:ext cx="436145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Partial Circle 124">
            <a:extLst>
              <a:ext uri="{FF2B5EF4-FFF2-40B4-BE49-F238E27FC236}">
                <a16:creationId xmlns:a16="http://schemas.microsoft.com/office/drawing/2014/main" id="{ED261C15-31CF-4D9B-B193-197C752ACADA}"/>
              </a:ext>
            </a:extLst>
          </p:cNvPr>
          <p:cNvSpPr/>
          <p:nvPr/>
        </p:nvSpPr>
        <p:spPr>
          <a:xfrm rot="18086739">
            <a:off x="6595223" y="3361670"/>
            <a:ext cx="1278349" cy="1171942"/>
          </a:xfrm>
          <a:prstGeom prst="pie">
            <a:avLst>
              <a:gd name="adj1" fmla="val 21389204"/>
              <a:gd name="adj2" fmla="val 2286964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26" name="Line 78">
            <a:extLst>
              <a:ext uri="{FF2B5EF4-FFF2-40B4-BE49-F238E27FC236}">
                <a16:creationId xmlns:a16="http://schemas.microsoft.com/office/drawing/2014/main" id="{37908D7B-A5D8-4A15-9BFB-55EE65DE5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7327" y="3099511"/>
            <a:ext cx="352678" cy="187535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7" name="Line 78">
            <a:extLst>
              <a:ext uri="{FF2B5EF4-FFF2-40B4-BE49-F238E27FC236}">
                <a16:creationId xmlns:a16="http://schemas.microsoft.com/office/drawing/2014/main" id="{39C5419F-299C-47F1-ABE6-E9F997AFBC7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620494" y="3904035"/>
            <a:ext cx="247296" cy="171009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8" name="Line 16">
            <a:extLst>
              <a:ext uri="{FF2B5EF4-FFF2-40B4-BE49-F238E27FC236}">
                <a16:creationId xmlns:a16="http://schemas.microsoft.com/office/drawing/2014/main" id="{EF82CBCB-AD5A-4C76-85FD-09D1C1886E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770" y="3287047"/>
            <a:ext cx="1104609" cy="1334016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256B97F8-9678-459D-ADB3-C2A7D8BAEC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3857" y="3451577"/>
            <a:ext cx="1397772" cy="1080715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0" name="Line 78">
            <a:extLst>
              <a:ext uri="{FF2B5EF4-FFF2-40B4-BE49-F238E27FC236}">
                <a16:creationId xmlns:a16="http://schemas.microsoft.com/office/drawing/2014/main" id="{AAFA1FA4-ABE0-4609-A8D2-9ED509573B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53416" y="3595509"/>
            <a:ext cx="584368" cy="16360"/>
          </a:xfrm>
          <a:prstGeom prst="line">
            <a:avLst/>
          </a:prstGeom>
          <a:noFill/>
          <a:ln w="3810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8B875F4-6C60-4E02-9C11-01B7B31A5711}"/>
              </a:ext>
            </a:extLst>
          </p:cNvPr>
          <p:cNvSpPr txBox="1"/>
          <p:nvPr/>
        </p:nvSpPr>
        <p:spPr>
          <a:xfrm>
            <a:off x="8258489" y="3468447"/>
            <a:ext cx="334758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IN" b="0" dirty="0">
                <a:latin typeface="Abadi Extra Light" panose="020B0204020104020204" pitchFamily="34" charset="0"/>
              </a:rPr>
              <a:t>   Region containing all sub-gradients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/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IN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37C28E3E-431F-4CEF-85CD-0C8BE9CE3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690" y="5829560"/>
                <a:ext cx="4963602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/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D85E45D-3583-400C-AE11-1E65DA8F1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394" y="1758685"/>
                <a:ext cx="789126" cy="43088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Speech Bubble: Rectangle 133">
            <a:extLst>
              <a:ext uri="{FF2B5EF4-FFF2-40B4-BE49-F238E27FC236}">
                <a16:creationId xmlns:a16="http://schemas.microsoft.com/office/drawing/2014/main" id="{51548E52-77BA-44CD-A93F-1BC4265D2107}"/>
              </a:ext>
            </a:extLst>
          </p:cNvPr>
          <p:cNvSpPr/>
          <p:nvPr/>
        </p:nvSpPr>
        <p:spPr>
          <a:xfrm>
            <a:off x="8455024" y="1680174"/>
            <a:ext cx="2341345" cy="657858"/>
          </a:xfrm>
          <a:prstGeom prst="wedgeRectCallout">
            <a:avLst>
              <a:gd name="adj1" fmla="val -72702"/>
              <a:gd name="adj2" fmla="val -127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Convex, thus lies above all its tangents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7389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4735"/>
    </mc:Choice>
    <mc:Fallback xmlns="">
      <p:transition spd="slow" advTm="26473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At Test Time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Prediction for a test point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For linear SVMs, we usually prefer approach 1 since it is faster (just one dot product)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5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second approach’s cost scales in the number of support vectors found by SVM (i.e., training examples 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). Also need to store them at test time</a:t>
                </a:r>
              </a:p>
              <a:p>
                <a:pPr marL="457200" lvl="1" indent="0">
                  <a:buNone/>
                </a:pPr>
                <a:r>
                  <a:rPr lang="en-GB" sz="1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The second approach is useful (and has to be used) for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nonlinear SVMs</a:t>
                </a:r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  <a:r>
                  <a:rPr lang="en-IN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cannot</a:t>
                </a:r>
                <a:r>
                  <a:rPr lang="en-IN" dirty="0">
                    <a:latin typeface="Abadi Extra Light" panose="020B0204020104020204" pitchFamily="34" charset="0"/>
                  </a:rPr>
                  <a:t> usually be expressed as a finite dimensional vector (more when we talk about kernel methods)</a:t>
                </a:r>
                <a:r>
                  <a:rPr lang="en-IN" dirty="0"/>
                  <a:t> </a:t>
                </a:r>
                <a:r>
                  <a:rPr lang="en-IN" dirty="0">
                    <a:solidFill>
                      <a:schemeClr val="tx1"/>
                    </a:solidFill>
                  </a:rPr>
                  <a:t>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 r="-1922" b="-27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/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32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3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FB0BD4-FE10-0D8B-621F-E142AC50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5028" y="1681992"/>
                <a:ext cx="3695307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/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IN" sz="3200" b="0" i="1" smtClean="0">
                          <a:latin typeface="Cambria Math" panose="02040503050406030204" pitchFamily="18" charset="0"/>
                        </a:rPr>
                        <m:t>sign</m:t>
                      </m:r>
                      <m:d>
                        <m:dPr>
                          <m:ctrlPr>
                            <a:rPr lang="en-IN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IN" sz="3200" b="1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32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IN" sz="3200" b="1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IN" sz="3200" b="1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3200" b="1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nary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3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C49BB4-2031-752F-A09E-C56290632B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867" y="2414758"/>
                <a:ext cx="5455019" cy="1106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05A67B-CABB-345B-C6EB-34A2F30639D4}"/>
              </a:ext>
            </a:extLst>
          </p:cNvPr>
          <p:cNvSpPr txBox="1"/>
          <p:nvPr/>
        </p:nvSpPr>
        <p:spPr>
          <a:xfrm>
            <a:off x="9026262" y="2663267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3CC49-0D45-7350-0409-49F77D0F08AA}"/>
              </a:ext>
            </a:extLst>
          </p:cNvPr>
          <p:cNvSpPr txBox="1"/>
          <p:nvPr/>
        </p:nvSpPr>
        <p:spPr>
          <a:xfrm>
            <a:off x="8991498" y="1681992"/>
            <a:ext cx="2413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Abadi Extra Light" panose="020B0204020104020204" pitchFamily="34" charset="0"/>
              </a:rPr>
              <a:t>(Approach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/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Dot product similarity of the test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with the training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F936FF6D-1B2A-F10B-9ADA-919BAB0208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432" y="1545754"/>
                <a:ext cx="2265066" cy="857250"/>
              </a:xfrm>
              <a:prstGeom prst="wedgeRectCallout">
                <a:avLst>
                  <a:gd name="adj1" fmla="val -48805"/>
                  <a:gd name="adj2" fmla="val 82779"/>
                </a:avLst>
              </a:prstGeom>
              <a:blipFill>
                <a:blip r:embed="rId6"/>
                <a:stretch>
                  <a:fillRect l="-5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679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8" grpId="0"/>
      <p:bldP spid="10" grpId="0"/>
      <p:bldP spid="11" grpId="0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A Co-ordinate Ascent Algorithm for SVM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dual objective of soft-margin SVM (assuming no bias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Focusing on just one of the components of </a:t>
                </a:r>
                <a14:m>
                  <m:oMath xmlns:m="http://schemas.openxmlformats.org/officeDocument/2006/math">
                    <m:r>
                      <a:rPr lang="en-IN" b="1">
                        <a:latin typeface="Cambria Math" panose="02040503050406030204" pitchFamily="18" charset="0"/>
                      </a:rPr>
                      <m:t>𝛂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), the objective becomes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above is a simple quadratic maximization of a concave function: Global maxima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constraint violated, project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0,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set it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cycle through each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a random or cyclic fashion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/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400">
                              <a:latin typeface="Cambria Math" panose="02040503050406030204" pitchFamily="18" charset="0"/>
                            </a:rPr>
                            <m:t>argmax</m:t>
                          </m:r>
                        </m:e>
                        <m:lim>
                          <m:r>
                            <a:rPr lang="en-IN" sz="2400" b="1" i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IN" sz="24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1">
                              <a:latin typeface="Cambria Math" panose="02040503050406030204" pitchFamily="18" charset="0"/>
                            </a:rPr>
                            <m:t>𝛂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lim>
                      </m:limLow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bSup>
                        </m:e>
                      </m:nary>
                      <m:sSub>
                        <m:sSubPr>
                          <m:ctrlP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400" i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27063B7-F5ED-4156-AF83-806023AE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891" y="1686175"/>
                <a:ext cx="6436634" cy="784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/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IN" sz="280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lim>
                        <m:r>
                          <a:rPr lang="en-IN" sz="28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IN" sz="2800" b="1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IN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2 </m:t>
                        </m:r>
                      </m:sup>
                    </m:sSubSup>
                    <m:sSup>
                      <m:sSup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28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>
                          <m:sSubPr>
                            <m:ctrlP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sSubSup>
                          <m:sSubSupPr>
                            <m:ctrlP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I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⊤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I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IN" sz="2800" i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838A39-E06F-49DC-B9BC-05FC09C6B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31" y="3617597"/>
                <a:ext cx="8079969" cy="7791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C7DF5D6C-F429-4518-938D-A667ECEEFC39}"/>
              </a:ext>
            </a:extLst>
          </p:cNvPr>
          <p:cNvSpPr/>
          <p:nvPr/>
        </p:nvSpPr>
        <p:spPr>
          <a:xfrm>
            <a:off x="3940224" y="3165175"/>
            <a:ext cx="1918714" cy="489234"/>
          </a:xfrm>
          <a:prstGeom prst="wedgeRectCallout">
            <a:avLst>
              <a:gd name="adj1" fmla="val -41579"/>
              <a:gd name="adj2" fmla="val 7367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compute these in the beginning itself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132E19-DFAC-40B6-AECE-44280DB474EE}"/>
              </a:ext>
            </a:extLst>
          </p:cNvPr>
          <p:cNvSpPr/>
          <p:nvPr/>
        </p:nvSpPr>
        <p:spPr>
          <a:xfrm>
            <a:off x="6068662" y="3493859"/>
            <a:ext cx="3036815" cy="902926"/>
          </a:xfrm>
          <a:prstGeom prst="ellipse">
            <a:avLst/>
          </a:prstGeom>
          <a:solidFill>
            <a:schemeClr val="accent1">
              <a:alpha val="0"/>
            </a:schemeClr>
          </a:solidFill>
          <a:ln w="158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/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7" name="Speech Bubble: Rectangle 26">
                <a:extLst>
                  <a:ext uri="{FF2B5EF4-FFF2-40B4-BE49-F238E27FC236}">
                    <a16:creationId xmlns:a16="http://schemas.microsoft.com/office/drawing/2014/main" id="{3FBA93AD-A42F-48D3-8965-EC0DE34972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070" y="2366337"/>
                <a:ext cx="2746016" cy="320411"/>
              </a:xfrm>
              <a:prstGeom prst="wedgeRectCallout">
                <a:avLst>
                  <a:gd name="adj1" fmla="val 7568"/>
                  <a:gd name="adj2" fmla="val 146984"/>
                </a:avLst>
              </a:prstGeom>
              <a:blipFill>
                <a:blip r:embed="rId8"/>
                <a:stretch>
                  <a:fillRect l="-881" t="-55046" b="-3853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/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Can efficiently compute it if we also store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It is equal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sz="16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IN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6" name="Speech Bubble: Rectangle 25">
                <a:extLst>
                  <a:ext uri="{FF2B5EF4-FFF2-40B4-BE49-F238E27FC236}">
                    <a16:creationId xmlns:a16="http://schemas.microsoft.com/office/drawing/2014/main" id="{59E0097A-2A00-41C8-9D34-D81BDF121A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3745" y="3025753"/>
                <a:ext cx="3736650" cy="591844"/>
              </a:xfrm>
              <a:prstGeom prst="wedgeRectCallout">
                <a:avLst>
                  <a:gd name="adj1" fmla="val -38858"/>
                  <a:gd name="adj2" fmla="val 74112"/>
                </a:avLst>
              </a:prstGeom>
              <a:blipFill>
                <a:blip r:embed="rId9"/>
                <a:stretch>
                  <a:fillRect l="-812" t="-800" r="-162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64954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2246"/>
    </mc:Choice>
    <mc:Fallback xmlns="">
      <p:transition spd="slow" advTm="6322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1" grpId="0"/>
      <p:bldP spid="25" grpId="0" animBg="1"/>
      <p:bldP spid="6" grpId="0" animBg="1"/>
      <p:bldP spid="27" grpId="0" animBg="1"/>
      <p:bldP spid="2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Summary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hugely (perhaps the most, before deep learning became fashionable </a:t>
                </a:r>
                <a:r>
                  <a:rPr lang="en-GB" sz="2600" dirty="0">
                    <a:latin typeface="Abadi Extra Light" panose="020B0204020104020204" pitchFamily="34" charset="0"/>
                    <a:sym typeface="Wingdings" panose="05000000000000000000" pitchFamily="2" charset="2"/>
                  </a:rPr>
                  <a:t>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 popular classification algorithm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Reasonably mature, highly optimized SVM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softwares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freely available (perhaps the reason why it is more popular than various other competing algorithms)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popular ones: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libSVM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LIBLINEAR,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sklearn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also provides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Lots of work on scaling up SVMs</a:t>
                </a:r>
                <a:r>
                  <a:rPr lang="en-GB" sz="2600" baseline="30000" dirty="0">
                    <a:latin typeface="Abadi Extra Light" panose="020B0204020104020204" pitchFamily="34" charset="0"/>
                  </a:rPr>
                  <a:t>*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(both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Extensions beyond binary classification (e.g., multiclass, structured outputs)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even be used for regression problems (Support Vector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extensions possible via kernels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86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C2FC55C-F793-4069-B824-E90DDD42420C}"/>
              </a:ext>
            </a:extLst>
          </p:cNvPr>
          <p:cNvSpPr txBox="1"/>
          <p:nvPr/>
        </p:nvSpPr>
        <p:spPr>
          <a:xfrm>
            <a:off x="92364" y="6411319"/>
            <a:ext cx="381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latin typeface="Abadi Extra Light" panose="020B0204020104020204" pitchFamily="34" charset="0"/>
              </a:rPr>
              <a:t>* </a:t>
            </a:r>
            <a:r>
              <a:rPr lang="en-GB" sz="1200" dirty="0"/>
              <a:t>See: 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9289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60FFB0-DBDB-4341-9662-B5044CD077F8}"/>
              </a:ext>
            </a:extLst>
          </p:cNvPr>
          <p:cNvSpPr/>
          <p:nvPr/>
        </p:nvSpPr>
        <p:spPr>
          <a:xfrm>
            <a:off x="1906327" y="1687399"/>
            <a:ext cx="7622438" cy="603314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Sub-gradients, Sub-differential, and Some Rules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Set of all sub-gradient at a non-diff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is called the </a:t>
                </a:r>
                <a:r>
                  <a:rPr lang="en-GB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sub-differential</a:t>
                </a: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Some basic rules of sub-diff calculus to keep in mind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Scaling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sz="260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Sum rule: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𝐮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𝐯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</m:d>
                      </m:e>
                    </m:d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Affine trans: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600" b="1">
                                <a:latin typeface="Cambria Math" panose="02040503050406030204" pitchFamily="18" charset="0"/>
                              </a:rPr>
                              <m:t>𝐚</m:t>
                            </m:r>
                          </m:e>
                          <m:sup>
                            <m:r>
                              <a:rPr lang="en-IN" sz="2600" i="1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1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6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600" b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𝐚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IN" sz="2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sz="26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2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6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600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Max rule: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sz="2600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),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)}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we calculate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as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If</a:t>
                </a:r>
                <a:r>
                  <a:rPr lang="en-IN" sz="2600" dirty="0"/>
                  <a:t>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6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6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I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sz="24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I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457200" lvl="1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is a stationary point for a non-diff function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if the zero vector belongs to the sub-differential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, i.e.,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1" i="1" dirty="0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GB" i="1" dirty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latin typeface="Abadi Extra Light" panose="020B0204020104020204" pitchFamily="34" charset="0"/>
                  </a:rPr>
                  <a:t> </a:t>
                </a: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864" b="-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/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𝜕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IN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</m:e>
                      </m:d>
                      <m:r>
                        <a:rPr lang="en-IN" sz="2800" i="1">
                          <a:latin typeface="Cambria Math" panose="02040503050406030204" pitchFamily="18" charset="0"/>
                        </a:rPr>
                        <m:t>≜</m:t>
                      </m:r>
                      <m:d>
                        <m:dPr>
                          <m:begChr m:val="{"/>
                          <m:endChr m:val="}"/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IN" sz="2800" b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prstClr val="black">
                                          <a:lumMod val="85000"/>
                                          <a:lumOff val="15000"/>
                                        </a:prst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2800" b="1" i="0" smtClean="0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p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⊤</m:t>
                              </m:r>
                            </m:sup>
                          </m:sSup>
                          <m:d>
                            <m:dPr>
                              <m:ctrlP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800" b="1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IN" sz="2800" i="1">
                                  <a:solidFill>
                                    <a:prstClr val="black">
                                      <a:lumMod val="85000"/>
                                      <a:lumOff val="15000"/>
                                    </a:prst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r>
                            <a:rPr lang="en-IN" sz="2800" i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IN" sz="2800" b="1">
                              <a:solidFill>
                                <a:prstClr val="black">
                                  <a:lumMod val="85000"/>
                                  <a:lumOff val="15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19F89C-5CBB-47C2-B84F-F9905973E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522" y="1773107"/>
                <a:ext cx="7252626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7B39B4AE-58CA-41F3-A4CA-D6C479BCD885}"/>
              </a:ext>
            </a:extLst>
          </p:cNvPr>
          <p:cNvSpPr/>
          <p:nvPr/>
        </p:nvSpPr>
        <p:spPr>
          <a:xfrm>
            <a:off x="9349149" y="2430317"/>
            <a:ext cx="2688438" cy="821500"/>
          </a:xfrm>
          <a:prstGeom prst="wedgeRectCallout">
            <a:avLst>
              <a:gd name="adj1" fmla="val -69395"/>
              <a:gd name="adj2" fmla="val 124329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  <a:latin typeface="Abadi Extra Light" panose="020B0204020104020204" pitchFamily="34" charset="0"/>
              </a:rPr>
              <a:t>The affine transform rule is a special case of the more general </a:t>
            </a:r>
            <a:r>
              <a:rPr lang="en-IN" sz="2000" dirty="0">
                <a:solidFill>
                  <a:srgbClr val="0000FF"/>
                </a:solidFill>
                <a:latin typeface="Abadi Extra Light" panose="020B0204020104020204" pitchFamily="34" charset="0"/>
              </a:rPr>
              <a:t>chain rule</a:t>
            </a:r>
            <a:endParaRPr lang="en-IN" sz="20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041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9232"/>
    </mc:Choice>
    <mc:Fallback xmlns="">
      <p:transition spd="slow" advTm="369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Subgradient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Regression with Absolute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Absolute Loss for regression: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>
                        <a:latin typeface="Cambria Math" panose="02040503050406030204" pitchFamily="18" charset="0"/>
                      </a:rPr>
                      <m:t>=|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Can use chain and max rule of sub-diff calculus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b="1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1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×1=−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 &gt;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IN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I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∈ [−1,+1]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 0 </m:t>
                    </m:r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If we pick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IN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>
                    <a:latin typeface="Abadi Extra Light" panose="020B0204020104020204" pitchFamily="34" charset="0"/>
                  </a:rPr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u="sng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1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754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5">
            <a:extLst>
              <a:ext uri="{FF2B5EF4-FFF2-40B4-BE49-F238E27FC236}">
                <a16:creationId xmlns:a16="http://schemas.microsoft.com/office/drawing/2014/main" id="{6468FE70-39E0-1993-B07F-FCFB475342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7493" y="210105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B88C93F5-A414-B844-CE1D-BAC4C9F88A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4735" y="221424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3F8F39C8-0AB9-EDF9-F902-898D1447523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2373" y="226242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47B45881-C43C-A044-93D6-46E8A6AB22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0497" y="361729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A5A33-863F-DC27-A7E1-545B0DB1A0FF}"/>
                  </a:ext>
                </a:extLst>
              </p:cNvPr>
              <p:cNvSpPr txBox="1"/>
              <p:nvPr/>
            </p:nvSpPr>
            <p:spPr>
              <a:xfrm>
                <a:off x="2357710" y="3622751"/>
                <a:ext cx="1938285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F4A5A33-863F-DC27-A7E1-545B0DB1A0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710" y="3622751"/>
                <a:ext cx="1938285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24B63E6-571A-0CF0-DE32-E04A430898F7}"/>
              </a:ext>
            </a:extLst>
          </p:cNvPr>
          <p:cNvSpPr txBox="1"/>
          <p:nvPr/>
        </p:nvSpPr>
        <p:spPr>
          <a:xfrm>
            <a:off x="1987006" y="385908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9452-782C-36C2-E4A0-380B54852FD1}"/>
                  </a:ext>
                </a:extLst>
              </p:cNvPr>
              <p:cNvSpPr txBox="1"/>
              <p:nvPr/>
            </p:nvSpPr>
            <p:spPr>
              <a:xfrm>
                <a:off x="2277328" y="1846333"/>
                <a:ext cx="2071529" cy="7078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800" b="1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1" i="1">
                          <a:latin typeface="Cambria Math" panose="02040503050406030204" pitchFamily="18" charset="0"/>
                        </a:rPr>
                        <m:t>− </m:t>
                      </m:r>
                      <m:sSup>
                        <m:sSup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28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E1B9452-782C-36C2-E4A0-380B54852F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7328" y="1846333"/>
                <a:ext cx="2071529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Line 5">
            <a:extLst>
              <a:ext uri="{FF2B5EF4-FFF2-40B4-BE49-F238E27FC236}">
                <a16:creationId xmlns:a16="http://schemas.microsoft.com/office/drawing/2014/main" id="{B9EC4A40-7F18-9FC4-D90C-3F3C87A67B5E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5670" y="2101059"/>
            <a:ext cx="7657" cy="1488309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4" name="Line 7">
            <a:extLst>
              <a:ext uri="{FF2B5EF4-FFF2-40B4-BE49-F238E27FC236}">
                <a16:creationId xmlns:a16="http://schemas.microsoft.com/office/drawing/2014/main" id="{31F72418-89FC-B78B-4920-A7B29C10A9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32912" y="2214240"/>
            <a:ext cx="1080307" cy="1384730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" name="Line 7">
            <a:extLst>
              <a:ext uri="{FF2B5EF4-FFF2-40B4-BE49-F238E27FC236}">
                <a16:creationId xmlns:a16="http://schemas.microsoft.com/office/drawing/2014/main" id="{FABAD4E7-3AEA-2623-942C-737350ABA07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30550" y="2262424"/>
            <a:ext cx="993647" cy="1350361"/>
          </a:xfrm>
          <a:prstGeom prst="line">
            <a:avLst/>
          </a:prstGeom>
          <a:noFill/>
          <a:ln w="5724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" name="Line 4">
            <a:extLst>
              <a:ext uri="{FF2B5EF4-FFF2-40B4-BE49-F238E27FC236}">
                <a16:creationId xmlns:a16="http://schemas.microsoft.com/office/drawing/2014/main" id="{0ACF4129-0388-2F53-D3B7-762C31DD9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38674" y="3617297"/>
            <a:ext cx="2853017" cy="35842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44A197-202A-D9D0-05BB-CC2198F298E2}"/>
                  </a:ext>
                </a:extLst>
              </p:cNvPr>
              <p:cNvSpPr txBox="1"/>
              <p:nvPr/>
            </p:nvSpPr>
            <p:spPr>
              <a:xfrm>
                <a:off x="7267240" y="3552318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44A197-202A-D9D0-05BB-CC2198F29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40" y="3552318"/>
                <a:ext cx="7210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D1455002-789F-4B30-CFF0-82468A86205F}"/>
              </a:ext>
            </a:extLst>
          </p:cNvPr>
          <p:cNvSpPr txBox="1"/>
          <p:nvPr/>
        </p:nvSpPr>
        <p:spPr>
          <a:xfrm>
            <a:off x="7382639" y="376643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D856C5-6FEC-A2E3-2431-AB05DB0DE889}"/>
                  </a:ext>
                </a:extLst>
              </p:cNvPr>
              <p:cNvSpPr txBox="1"/>
              <p:nvPr/>
            </p:nvSpPr>
            <p:spPr>
              <a:xfrm>
                <a:off x="7485233" y="1945063"/>
                <a:ext cx="812915" cy="769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IN" sz="320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sz="3200" i="1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IN" sz="3200" dirty="0">
                  <a:latin typeface="Abadi Extra Light" panose="020B0204020104020204" pitchFamily="34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2D856C5-6FEC-A2E3-2431-AB05DB0DE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233" y="1945063"/>
                <a:ext cx="812915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CB8240-763E-C76E-826E-CC328ED06C8C}"/>
                  </a:ext>
                </a:extLst>
              </p:cNvPr>
              <p:cNvSpPr txBox="1"/>
              <p:nvPr/>
            </p:nvSpPr>
            <p:spPr>
              <a:xfrm>
                <a:off x="6145598" y="3566798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9CB8240-763E-C76E-826E-CC328ED06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598" y="3566798"/>
                <a:ext cx="721064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11912C-EEA2-47D3-4025-20D95EB68C61}"/>
                  </a:ext>
                </a:extLst>
              </p:cNvPr>
              <p:cNvSpPr txBox="1"/>
              <p:nvPr/>
            </p:nvSpPr>
            <p:spPr>
              <a:xfrm>
                <a:off x="1669680" y="3615260"/>
                <a:ext cx="721064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32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11912C-EEA2-47D3-4025-20D95EB68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680" y="3615260"/>
                <a:ext cx="721064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6CEA8C-D295-FD3E-F9CE-A3787FB85010}"/>
                  </a:ext>
                </a:extLst>
              </p:cNvPr>
              <p:cNvSpPr txBox="1"/>
              <p:nvPr/>
            </p:nvSpPr>
            <p:spPr>
              <a:xfrm>
                <a:off x="8141025" y="2569741"/>
                <a:ext cx="3090270" cy="9825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𝜕</m:t>
                    </m:r>
                    <m:d>
                      <m:dPr>
                        <m:begChr m:val="|"/>
                        <m:endChr m:val="|"/>
                        <m:ctrlPr>
                          <a:rPr lang="en-I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IN" sz="200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000" b="0" i="1" smtClean="0">
                                    <a:latin typeface="Cambria Math" panose="02040503050406030204" pitchFamily="18" charset="0"/>
                                  </a:rPr>
                                  <m:t>−1,+1</m:t>
                                </m:r>
                              </m:e>
                            </m:d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     </m:t>
                            </m:r>
                            <m:r>
                              <m:rPr>
                                <m:sty m:val="p"/>
                              </m:rPr>
                              <a:rPr lang="en-IN" sz="20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66CEA8C-D295-FD3E-F9CE-A3787FB85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025" y="2569741"/>
                <a:ext cx="3090270" cy="9825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Line 15">
            <a:extLst>
              <a:ext uri="{FF2B5EF4-FFF2-40B4-BE49-F238E27FC236}">
                <a16:creationId xmlns:a16="http://schemas.microsoft.com/office/drawing/2014/main" id="{D4A09D03-CE94-79C9-6A8C-0D3F073FC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74848" y="3338818"/>
            <a:ext cx="494534" cy="624833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" name="Line 15">
            <a:extLst>
              <a:ext uri="{FF2B5EF4-FFF2-40B4-BE49-F238E27FC236}">
                <a16:creationId xmlns:a16="http://schemas.microsoft.com/office/drawing/2014/main" id="{28C9C75D-029B-42F0-F1A1-EB29AF86BE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37572" y="3238586"/>
            <a:ext cx="583852" cy="717112"/>
          </a:xfrm>
          <a:prstGeom prst="line">
            <a:avLst/>
          </a:prstGeom>
          <a:noFill/>
          <a:ln w="38100" cap="flat">
            <a:solidFill>
              <a:srgbClr val="33CC33"/>
            </a:solidFill>
            <a:prstDash val="sys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" name="Partial Circle 44">
            <a:extLst>
              <a:ext uri="{FF2B5EF4-FFF2-40B4-BE49-F238E27FC236}">
                <a16:creationId xmlns:a16="http://schemas.microsoft.com/office/drawing/2014/main" id="{5FBDD35C-56B7-48F8-5907-D7FBD55F5E79}"/>
              </a:ext>
            </a:extLst>
          </p:cNvPr>
          <p:cNvSpPr/>
          <p:nvPr/>
        </p:nvSpPr>
        <p:spPr>
          <a:xfrm rot="18086739">
            <a:off x="6222387" y="3280129"/>
            <a:ext cx="614222" cy="699829"/>
          </a:xfrm>
          <a:prstGeom prst="pie">
            <a:avLst>
              <a:gd name="adj1" fmla="val 448581"/>
              <a:gd name="adj2" fmla="val 6672218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09A689E1-1AB1-6A2E-70FF-4FB9D94F1B82}"/>
                  </a:ext>
                </a:extLst>
              </p:cNvPr>
              <p:cNvSpPr/>
              <p:nvPr/>
            </p:nvSpPr>
            <p:spPr>
              <a:xfrm>
                <a:off x="9106141" y="1616408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Using max rule of sub-differentials and using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09A689E1-1AB1-6A2E-70FF-4FB9D94F1B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141" y="1616408"/>
                <a:ext cx="2344840" cy="769442"/>
              </a:xfrm>
              <a:prstGeom prst="wedgeRectCallout">
                <a:avLst>
                  <a:gd name="adj1" fmla="val -40354"/>
                  <a:gd name="adj2" fmla="val 71489"/>
                </a:avLst>
              </a:prstGeom>
              <a:blipFill>
                <a:blip r:embed="rId11"/>
                <a:stretch>
                  <a:fillRect l="-1295" t="-3846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5C3DF7F3-6C93-4A10-A0E1-9FD5072F3B58}"/>
                  </a:ext>
                </a:extLst>
              </p:cNvPr>
              <p:cNvSpPr/>
              <p:nvPr/>
            </p:nvSpPr>
            <p:spPr>
              <a:xfrm>
                <a:off x="2776924" y="3065494"/>
                <a:ext cx="2068697" cy="481960"/>
              </a:xfrm>
              <a:prstGeom prst="wedgeRectCallout">
                <a:avLst>
                  <a:gd name="adj1" fmla="val -78473"/>
                  <a:gd name="adj2" fmla="val 48861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Non-differentiable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b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= 0</a:t>
                </a:r>
              </a:p>
            </p:txBody>
          </p:sp>
        </mc:Choice>
        <mc:Fallback xmlns="">
          <p:sp>
            <p:nvSpPr>
              <p:cNvPr id="47" name="Speech Bubble: Rectangle 46">
                <a:extLst>
                  <a:ext uri="{FF2B5EF4-FFF2-40B4-BE49-F238E27FC236}">
                    <a16:creationId xmlns:a16="http://schemas.microsoft.com/office/drawing/2014/main" id="{5C3DF7F3-6C93-4A10-A0E1-9FD5072F3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924" y="3065494"/>
                <a:ext cx="2068697" cy="481960"/>
              </a:xfrm>
              <a:prstGeom prst="wedgeRectCallout">
                <a:avLst>
                  <a:gd name="adj1" fmla="val -78473"/>
                  <a:gd name="adj2" fmla="val 48861"/>
                </a:avLst>
              </a:prstGeom>
              <a:blipFill>
                <a:blip r:embed="rId12"/>
                <a:stretch>
                  <a:fillRect t="-12195" b="-23171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47">
            <a:extLst>
              <a:ext uri="{FF2B5EF4-FFF2-40B4-BE49-F238E27FC236}">
                <a16:creationId xmlns:a16="http://schemas.microsoft.com/office/drawing/2014/main" id="{B38F618F-D007-492F-87F9-89BA538442F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948570" y="4074598"/>
            <a:ext cx="1004822" cy="965223"/>
          </a:xfrm>
          <a:prstGeom prst="rect">
            <a:avLst/>
          </a:prstGeom>
        </p:spPr>
      </p:pic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AD4C3A5D-BB48-B7DA-6B1F-A9340C87671E}"/>
              </a:ext>
            </a:extLst>
          </p:cNvPr>
          <p:cNvSpPr/>
          <p:nvPr/>
        </p:nvSpPr>
        <p:spPr>
          <a:xfrm>
            <a:off x="8298148" y="3931969"/>
            <a:ext cx="2619738" cy="769441"/>
          </a:xfrm>
          <a:prstGeom prst="wedgeRectCallout">
            <a:avLst>
              <a:gd name="adj1" fmla="val 58964"/>
              <a:gd name="adj2" fmla="val 1842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Can now use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subgradient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descent or </a:t>
            </a:r>
            <a:r>
              <a:rPr lang="en-IN" sz="1400" u="sng" dirty="0">
                <a:solidFill>
                  <a:schemeClr val="tx1"/>
                </a:solidFill>
                <a:latin typeface="Abadi Extra Light" panose="020B0204020104020204" pitchFamily="34" charset="0"/>
              </a:rPr>
              <a:t>stochastic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subgradient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descent using these (sub)gradients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672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868"/>
    </mc:Choice>
    <mc:Fallback xmlns="">
      <p:transition spd="slow" advTm="2078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3" grpId="0" animBg="1"/>
      <p:bldP spid="14" grpId="0" animBg="1"/>
      <p:bldP spid="35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Subgradient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for Classification with Perceptron Loss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Abadi Extra Light" panose="020B0204020104020204" pitchFamily="34" charset="0"/>
                  </a:rPr>
                  <a:t>Perceptron loss for binary classification: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{0,−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nary>
                  </m:oMath>
                </a14:m>
                <a:endParaRPr lang="en-IN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If we pick </a:t>
                </a:r>
                <a14:m>
                  <m:oMath xmlns:m="http://schemas.openxmlformats.org/officeDocument/2006/math">
                    <m:r>
                      <a:rPr lang="en-IN" sz="2600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sz="26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GB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GB" sz="26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26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𝕀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p>
                          <m:sSup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Stochastic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subgradient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descent for Perceptron loss will have updates of the form</a:t>
                </a:r>
                <a:endParaRPr lang="en-GB" sz="26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AA751177-1B2B-4FC0-9B0C-3DE17545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896" y="1767455"/>
            <a:ext cx="2724169" cy="1733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/>
              <p:nvPr/>
            </p:nvSpPr>
            <p:spPr>
              <a:xfrm>
                <a:off x="5372224" y="1764742"/>
                <a:ext cx="26854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2400" dirty="0" err="1">
                    <a:latin typeface="Abadi Extra Light" panose="020B0204020104020204" pitchFamily="34" charset="0"/>
                  </a:rPr>
                  <a:t>Subgradients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4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4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2400" b="1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F52A7C-C87B-44B1-AF64-D347FDE01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24" y="1764742"/>
                <a:ext cx="2685415" cy="461665"/>
              </a:xfrm>
              <a:prstGeom prst="rect">
                <a:avLst/>
              </a:prstGeom>
              <a:blipFill>
                <a:blip r:embed="rId5"/>
                <a:stretch>
                  <a:fillRect l="-3401" t="-11842" b="-276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5FB55D5-57A3-1A29-D492-448F78519C2D}"/>
              </a:ext>
            </a:extLst>
          </p:cNvPr>
          <p:cNvSpPr/>
          <p:nvPr/>
        </p:nvSpPr>
        <p:spPr>
          <a:xfrm>
            <a:off x="8326777" y="1709277"/>
            <a:ext cx="1730696" cy="572593"/>
          </a:xfrm>
          <a:prstGeom prst="wedgeRectCallout">
            <a:avLst>
              <a:gd name="adj1" fmla="val -64324"/>
              <a:gd name="adj2" fmla="val 10434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Using max rule of sub-differentials</a:t>
            </a:r>
            <a:endParaRPr lang="en-IN" sz="1600" b="0" dirty="0">
              <a:solidFill>
                <a:srgbClr val="0000FF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24A12-0E62-38D1-C504-17370C1DFAFC}"/>
                  </a:ext>
                </a:extLst>
              </p:cNvPr>
              <p:cNvSpPr txBox="1"/>
              <p:nvPr/>
            </p:nvSpPr>
            <p:spPr>
              <a:xfrm>
                <a:off x="5474440" y="2435504"/>
                <a:ext cx="3928191" cy="11396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0             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  <m:r>
                                <m:rPr>
                                  <m:nor/>
                                </m:rPr>
                                <a:rPr lang="en-IN" sz="2000" dirty="0"/>
                                <m:t>  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IN" sz="2000" dirty="0"/>
                                <m:t> </m:t>
                              </m:r>
                            </m:e>
                            <m:e>
                              <m:r>
                                <a:rPr lang="en-IN" sz="200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sty m:val="p"/>
                                </m:rP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en-IN" sz="2000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E24A12-0E62-38D1-C504-17370C1D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440" y="2435504"/>
                <a:ext cx="3928191" cy="1139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4E345-52D2-F72D-3954-8D6C6025C473}"/>
                  </a:ext>
                </a:extLst>
              </p:cNvPr>
              <p:cNvSpPr txBox="1"/>
              <p:nvPr/>
            </p:nvSpPr>
            <p:spPr>
              <a:xfrm>
                <a:off x="9534345" y="3193240"/>
                <a:ext cx="220393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where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IN" sz="2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m:rPr>
                          <m:nor/>
                        </m:rPr>
                        <a:rPr lang="en-IN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N" sz="2000" i="1">
                          <a:latin typeface="Cambria Math" panose="02040503050406030204" pitchFamily="18" charset="0"/>
                        </a:rPr>
                        <m:t>∈[−1,0])</m:t>
                      </m:r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74E345-52D2-F72D-3954-8D6C6025C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345" y="3193240"/>
                <a:ext cx="2203937" cy="307777"/>
              </a:xfrm>
              <a:prstGeom prst="rect">
                <a:avLst/>
              </a:prstGeom>
              <a:blipFill>
                <a:blip r:embed="rId7"/>
                <a:stretch>
                  <a:fillRect l="-3867" t="-2000" r="-3867" b="-36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28737-C1DA-CDD9-7BFF-78A9B2A954E6}"/>
                  </a:ext>
                </a:extLst>
              </p:cNvPr>
              <p:cNvSpPr txBox="1"/>
              <p:nvPr/>
            </p:nvSpPr>
            <p:spPr>
              <a:xfrm>
                <a:off x="3178140" y="4926764"/>
                <a:ext cx="2864439" cy="5329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p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IN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I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IN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228737-C1DA-CDD9-7BFF-78A9B2A95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140" y="4926764"/>
                <a:ext cx="2864439" cy="532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7BC1A-95F6-5719-8E10-2AAB090AD30D}"/>
                  </a:ext>
                </a:extLst>
              </p:cNvPr>
              <p:cNvSpPr txBox="1"/>
              <p:nvPr/>
            </p:nvSpPr>
            <p:spPr>
              <a:xfrm>
                <a:off x="3728302" y="5664522"/>
                <a:ext cx="3980898" cy="448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  </m:t>
                      </m:r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IN" sz="28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F7BC1A-95F6-5719-8E10-2AAB090AD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302" y="5664522"/>
                <a:ext cx="3980898" cy="448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FA5083F-262D-DACC-CD42-F2586448A542}"/>
                  </a:ext>
                </a:extLst>
              </p:cNvPr>
              <p:cNvSpPr/>
              <p:nvPr/>
            </p:nvSpPr>
            <p:spPr>
              <a:xfrm>
                <a:off x="6272449" y="4810551"/>
                <a:ext cx="2561159" cy="765392"/>
              </a:xfrm>
              <a:prstGeom prst="wedgeRectCallout">
                <a:avLst>
                  <a:gd name="adj1" fmla="val -60428"/>
                  <a:gd name="adj2" fmla="val 7146"/>
                </a:avLst>
              </a:prstGeom>
              <a:solidFill>
                <a:schemeClr val="bg1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Meaning: The current weight vector does not correctly predict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DFA5083F-262D-DACC-CD42-F2586448A5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49" y="4810551"/>
                <a:ext cx="2561159" cy="765392"/>
              </a:xfrm>
              <a:prstGeom prst="wedgeRectCallout">
                <a:avLst>
                  <a:gd name="adj1" fmla="val -60428"/>
                  <a:gd name="adj2" fmla="val 7146"/>
                </a:avLst>
              </a:prstGeom>
              <a:blipFill>
                <a:blip r:embed="rId10"/>
                <a:stretch>
                  <a:fillRect t="-5469" b="-12500"/>
                </a:stretch>
              </a:blipFill>
              <a:ln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FCA1F1BC-1CBB-B5CC-6960-F526C5147E8C}"/>
              </a:ext>
            </a:extLst>
          </p:cNvPr>
          <p:cNvSpPr/>
          <p:nvPr/>
        </p:nvSpPr>
        <p:spPr>
          <a:xfrm>
            <a:off x="8926416" y="4825401"/>
            <a:ext cx="2698926" cy="839121"/>
          </a:xfrm>
          <a:prstGeom prst="wedgeRectCallout">
            <a:avLst>
              <a:gd name="adj1" fmla="val -60428"/>
              <a:gd name="adj2" fmla="val 714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rgbClr val="FF0000"/>
                </a:solidFill>
                <a:latin typeface="Abadi Extra Light" panose="020B0204020104020204" pitchFamily="34" charset="0"/>
              </a:rPr>
              <a:t>“mistake-driven” update (update only when the current weights make a mistake)</a:t>
            </a:r>
            <a:endParaRPr lang="en-IN" sz="1600" b="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63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 animBg="1"/>
      <p:bldP spid="5" grpId="0"/>
      <p:bldP spid="9" grpId="0"/>
      <p:bldP spid="10" grpId="0"/>
      <p:bldP spid="11" grpId="0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FEC98B-988C-DD36-39F5-2B3A8C83F66F}"/>
                  </a:ext>
                </a:extLst>
              </p:cNvPr>
              <p:cNvSpPr txBox="1"/>
              <p:nvPr/>
            </p:nvSpPr>
            <p:spPr>
              <a:xfrm>
                <a:off x="1962666" y="1774770"/>
                <a:ext cx="6505648" cy="2041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IN" sz="2400" b="1" i="1" dirty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iteration </a:t>
                </a:r>
                <a14:m>
                  <m:oMath xmlns:m="http://schemas.openxmlformats.org/officeDocument/2006/math">
                    <m:r>
                      <a:rPr lang="en-IN" sz="2400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2400" i="1" dirty="0">
                        <a:latin typeface="Cambria Math" panose="02040503050406030204" pitchFamily="18" charset="0"/>
                      </a:rPr>
                      <m:t>=0,1,2,… 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(or until convergence)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Pick a training example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randomly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N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(i.e., mistake) then update</a:t>
                </a:r>
              </a:p>
              <a:p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FEC98B-988C-DD36-39F5-2B3A8C83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666" y="1774770"/>
                <a:ext cx="6505648" cy="2041841"/>
              </a:xfrm>
              <a:prstGeom prst="rect">
                <a:avLst/>
              </a:prstGeom>
              <a:blipFill>
                <a:blip r:embed="rId3"/>
                <a:stretch>
                  <a:fillRect l="-1312" t="-17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95BA53C-D89A-E0BB-4579-4F0721F12BF1}"/>
              </a:ext>
            </a:extLst>
          </p:cNvPr>
          <p:cNvSpPr/>
          <p:nvPr/>
        </p:nvSpPr>
        <p:spPr>
          <a:xfrm>
            <a:off x="1962667" y="1770275"/>
            <a:ext cx="6347386" cy="2251029"/>
          </a:xfrm>
          <a:prstGeom prst="roundRect">
            <a:avLst/>
          </a:prstGeom>
          <a:solidFill>
            <a:schemeClr val="accent1">
              <a:alpha val="0"/>
            </a:schemeClr>
          </a:solidFill>
          <a:ln w="412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Algorithm for Binary Classification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Stochastic sub-grad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desc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on Perceptron loss is also known as the Perceptron algorithm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10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Cambria Math" panose="02040503050406030204" pitchFamily="18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 example of an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online learning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algorithm (processes one training ex. at a time)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Assuming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easy to see that the final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has the form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1" i="1" dirty="0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1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dirty="0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dirty="0" smtClean="0">
                                <a:solidFill>
                                  <a:srgbClr val="B806AB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2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2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is total number of mistakes made by the algorithm on example </a:t>
                </a:r>
                <a14:m>
                  <m:oMath xmlns:m="http://schemas.openxmlformats.org/officeDocument/2006/math">
                    <m:r>
                      <a:rPr lang="en-IN" sz="2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2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Important: </a:t>
                </a:r>
                <a14:m>
                  <m:oMath xmlns:m="http://schemas.openxmlformats.org/officeDocument/2006/math">
                    <m:r>
                      <a:rPr lang="en-GB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2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 many classification/regression models can be written as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0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IN" sz="20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endParaRPr lang="en-GB" sz="22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en-IN" sz="2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4"/>
                <a:stretch>
                  <a:fillRect l="-935" t="-1645" r="-156" b="-36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9DD54269-3EA4-4BEC-8EEF-E854E8DA2843}"/>
              </a:ext>
            </a:extLst>
          </p:cNvPr>
          <p:cNvSpPr/>
          <p:nvPr/>
        </p:nvSpPr>
        <p:spPr>
          <a:xfrm>
            <a:off x="186139" y="2295792"/>
            <a:ext cx="1600716" cy="821500"/>
          </a:xfrm>
          <a:prstGeom prst="wedgeRectCallout">
            <a:avLst>
              <a:gd name="adj1" fmla="val 88707"/>
              <a:gd name="adj2" fmla="val 321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Note: An example may get chosen several times during the entire run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/>
              <p:nvPr/>
            </p:nvSpPr>
            <p:spPr>
              <a:xfrm>
                <a:off x="6772145" y="6266332"/>
                <a:ext cx="2506562" cy="465947"/>
              </a:xfrm>
              <a:prstGeom prst="wedgeRectCallout">
                <a:avLst>
                  <a:gd name="adj1" fmla="val 40757"/>
                  <a:gd name="adj2" fmla="val -809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Meaning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may be different depending on the problem 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59E735C0-3E0A-4AB0-B326-88FB96110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2145" y="6266332"/>
                <a:ext cx="2506562" cy="465947"/>
              </a:xfrm>
              <a:prstGeom prst="wedgeRectCallout">
                <a:avLst>
                  <a:gd name="adj1" fmla="val 40757"/>
                  <a:gd name="adj2" fmla="val -80994"/>
                </a:avLst>
              </a:prstGeom>
              <a:blipFill>
                <a:blip r:embed="rId5"/>
                <a:stretch>
                  <a:fillRect l="-483" b="-125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BDF1AB46-4B3F-4E6B-B0B7-D538FE068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00217" y="1676743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/>
              <p:nvPr/>
            </p:nvSpPr>
            <p:spPr>
              <a:xfrm>
                <a:off x="8389159" y="1770275"/>
                <a:ext cx="2800964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Updates are “corrective”: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+1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negative. Likewise,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IN" sz="1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IN" sz="1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after the update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be less positive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A12BCEB7-72C9-4CC4-9665-98B4FFD12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9159" y="1770275"/>
                <a:ext cx="2800964" cy="1149094"/>
              </a:xfrm>
              <a:prstGeom prst="wedgeRectCallout">
                <a:avLst>
                  <a:gd name="adj1" fmla="val 57683"/>
                  <a:gd name="adj2" fmla="val -25182"/>
                </a:avLst>
              </a:prstGeom>
              <a:blipFill>
                <a:blip r:embed="rId7"/>
                <a:stretch>
                  <a:fillRect l="-400" t="-521" b="-468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3D2378C-3AB0-450E-B6B2-26FD01822F3A}"/>
              </a:ext>
            </a:extLst>
          </p:cNvPr>
          <p:cNvSpPr/>
          <p:nvPr/>
        </p:nvSpPr>
        <p:spPr>
          <a:xfrm>
            <a:off x="8931392" y="3117292"/>
            <a:ext cx="2898658" cy="1069854"/>
          </a:xfrm>
          <a:prstGeom prst="wedgeRectCallout">
            <a:avLst>
              <a:gd name="adj1" fmla="val -1944"/>
              <a:gd name="adj2" fmla="val -756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If training data is linearly separable, the Perceptron algo will converge in a finite number of iterations </a:t>
            </a:r>
          </a:p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(Block &amp; </a:t>
            </a:r>
            <a:r>
              <a:rPr lang="en-IN" sz="14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Novikoff</a:t>
            </a:r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86A4C-B55B-4204-7C54-D5FE0AAC8220}"/>
                  </a:ext>
                </a:extLst>
              </p:cNvPr>
              <p:cNvSpPr txBox="1"/>
              <p:nvPr/>
            </p:nvSpPr>
            <p:spPr>
              <a:xfrm>
                <a:off x="3354852" y="3484604"/>
                <a:ext cx="3873222" cy="448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IN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386A4C-B55B-4204-7C54-D5FE0AAC8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852" y="3484604"/>
                <a:ext cx="3873222" cy="448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4ACEE16-2D3A-008C-9465-560D660D6034}"/>
                  </a:ext>
                </a:extLst>
              </p:cNvPr>
              <p:cNvSpPr/>
              <p:nvPr/>
            </p:nvSpPr>
            <p:spPr>
              <a:xfrm>
                <a:off x="10350113" y="5385248"/>
                <a:ext cx="1705337" cy="431842"/>
              </a:xfrm>
              <a:prstGeom prst="wedgeRectCallout">
                <a:avLst>
                  <a:gd name="adj1" fmla="val -47894"/>
                  <a:gd name="adj2" fmla="val -6909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r>
                      <a:rPr lang="en-I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In the </a:t>
                </a:r>
                <a:r>
                  <a:rPr lang="en-IN" sz="14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span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of training inputs</a:t>
                </a:r>
              </a:p>
            </p:txBody>
          </p:sp>
        </mc:Choice>
        <mc:Fallback xmlns="">
          <p:sp>
            <p:nvSpPr>
              <p:cNvPr id="3" name="Speech Bubble: Rectangle 2">
                <a:extLst>
                  <a:ext uri="{FF2B5EF4-FFF2-40B4-BE49-F238E27FC236}">
                    <a16:creationId xmlns:a16="http://schemas.microsoft.com/office/drawing/2014/main" id="{74ACEE16-2D3A-008C-9465-560D660D6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0113" y="5385248"/>
                <a:ext cx="1705337" cy="431842"/>
              </a:xfrm>
              <a:prstGeom prst="wedgeRectCallout">
                <a:avLst>
                  <a:gd name="adj1" fmla="val -47894"/>
                  <a:gd name="adj2" fmla="val -69094"/>
                </a:avLst>
              </a:prstGeom>
              <a:blipFill>
                <a:blip r:embed="rId9"/>
                <a:stretch>
                  <a:fillRect b="-17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36600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  <p:bldP spid="7" grpId="0" animBg="1"/>
      <p:bldP spid="10" grpId="0" animBg="1"/>
      <p:bldP spid="9" grpId="0" animBg="1"/>
      <p:bldP spid="16" grpId="0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Perceptron and (lack of) Margins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Perceptron would learn a hyperplane (of many possible) that separates the classes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Doesn’t guarantee any “margin” around the hyperplane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hyperplane can get arbitrarily close to some training example(s) on either side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This may not be good for generalization performance</a:t>
                </a:r>
              </a:p>
              <a:p>
                <a:pPr marL="457200" lvl="1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artificially introduce margin by changing the mistake condition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GB" sz="2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Methods like logistic regression also do not guarantee large margins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Support Vector Machine (SVM) does it directly by learning the </a:t>
                </a:r>
                <a:r>
                  <a:rPr lang="en-GB" sz="2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max. margin hyperplane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3"/>
                <a:stretch>
                  <a:fillRect l="-831" t="-1645" b="-28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90C708A-EABF-45FB-9ABB-095BB45C43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9079" y="1766842"/>
            <a:ext cx="2236922" cy="1946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/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Basically, it will learn the hyperplane which corresponds to the </a:t>
                </a:r>
                <a14:m>
                  <m:oMath xmlns:m="http://schemas.openxmlformats.org/officeDocument/2006/math">
                    <m:r>
                      <a:rPr lang="en-IN" sz="20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0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minimizes the Perceptron loss</a:t>
                </a:r>
              </a:p>
            </p:txBody>
          </p:sp>
        </mc:Choice>
        <mc:Fallback xmlns="">
          <p:sp>
            <p:nvSpPr>
              <p:cNvPr id="7" name="Speech Bubble: Rectangle 6">
                <a:extLst>
                  <a:ext uri="{FF2B5EF4-FFF2-40B4-BE49-F238E27FC236}">
                    <a16:creationId xmlns:a16="http://schemas.microsoft.com/office/drawing/2014/main" id="{E080139E-B6CE-4A95-A813-E44BE78A1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17" y="1722539"/>
                <a:ext cx="4018458" cy="1096162"/>
              </a:xfrm>
              <a:prstGeom prst="wedgeRectCallout">
                <a:avLst>
                  <a:gd name="adj1" fmla="val -60851"/>
                  <a:gd name="adj2" fmla="val -1345"/>
                </a:avLst>
              </a:prstGeom>
              <a:blipFill>
                <a:blip r:embed="rId5"/>
                <a:stretch>
                  <a:fillRect b="-4945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/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some pre-specified margin</a:t>
                </a:r>
              </a:p>
            </p:txBody>
          </p:sp>
        </mc:Choice>
        <mc:Fallback xmlns="">
          <p:sp>
            <p:nvSpPr>
              <p:cNvPr id="8" name="Speech Bubble: Rectangle 7">
                <a:extLst>
                  <a:ext uri="{FF2B5EF4-FFF2-40B4-BE49-F238E27FC236}">
                    <a16:creationId xmlns:a16="http://schemas.microsoft.com/office/drawing/2014/main" id="{541D8107-6C98-4CBD-A28F-B3A4684CC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0120" y="4704321"/>
                <a:ext cx="2759977" cy="339755"/>
              </a:xfrm>
              <a:prstGeom prst="wedgeRectCallout">
                <a:avLst>
                  <a:gd name="adj1" fmla="val 44006"/>
                  <a:gd name="adj2" fmla="val 92481"/>
                </a:avLst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A81B1213-B7FC-4094-BEC0-5506A50A9944}"/>
              </a:ext>
            </a:extLst>
          </p:cNvPr>
          <p:cNvSpPr/>
          <p:nvPr/>
        </p:nvSpPr>
        <p:spPr>
          <a:xfrm>
            <a:off x="8865365" y="3143951"/>
            <a:ext cx="2759977" cy="895349"/>
          </a:xfrm>
          <a:prstGeom prst="wedgeRectCallout">
            <a:avLst>
              <a:gd name="adj1" fmla="val -37440"/>
              <a:gd name="adj2" fmla="val 7429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Kind of an “unsafe” situation to have – ideally would like it to be reasonably away from closest training examples from either class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99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53"/>
    </mc:Choice>
    <mc:Fallback xmlns="">
      <p:transition spd="slow" advTm="674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2423" y="2175804"/>
            <a:ext cx="8449407" cy="2506391"/>
          </a:xfrm>
        </p:spPr>
        <p:txBody>
          <a:bodyPr>
            <a:noAutofit/>
          </a:bodyPr>
          <a:lstStyle/>
          <a:p>
            <a:pPr algn="ctr"/>
            <a:r>
              <a:rPr lang="en-IN" sz="6600" dirty="0">
                <a:solidFill>
                  <a:schemeClr val="accent2">
                    <a:lumMod val="75000"/>
                  </a:schemeClr>
                </a:solidFill>
              </a:rPr>
              <a:t>Learning Large-Margin Hyperplanes        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1C8C28-D147-2AB2-0951-A83456D3A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6354" y="5285943"/>
            <a:ext cx="1004822" cy="9652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Hyperplane based classifier. Ensures a large margin around the hyperplane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assume a linear hyperplane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(nonlinear ext.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other “supporting” hyperplanes defining a “no man’s land”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Ensure that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zero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training examples fall in this region (will relax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SVM idea: Position the hyperplane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this region is as “wide” as possible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BD8BBE80-9C7A-47F4-97BF-7B13DFFFEC07}"/>
              </a:ext>
            </a:extLst>
          </p:cNvPr>
          <p:cNvSpPr/>
          <p:nvPr/>
        </p:nvSpPr>
        <p:spPr>
          <a:xfrm>
            <a:off x="1654933" y="412130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98C4F-4E0F-4F03-A704-A0D5245B8CEE}"/>
              </a:ext>
            </a:extLst>
          </p:cNvPr>
          <p:cNvSpPr/>
          <p:nvPr/>
        </p:nvSpPr>
        <p:spPr>
          <a:xfrm>
            <a:off x="2201243" y="25269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946F4-CC7E-4CEC-9537-2431C56CAAAC}"/>
              </a:ext>
            </a:extLst>
          </p:cNvPr>
          <p:cNvSpPr/>
          <p:nvPr/>
        </p:nvSpPr>
        <p:spPr>
          <a:xfrm>
            <a:off x="1920085" y="26368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CFB0E-B2C0-4F6D-A4B3-C58982163004}"/>
              </a:ext>
            </a:extLst>
          </p:cNvPr>
          <p:cNvSpPr/>
          <p:nvPr/>
        </p:nvSpPr>
        <p:spPr>
          <a:xfrm>
            <a:off x="2146719" y="280730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B689D-EA34-4A2F-89D9-172964C95BAB}"/>
              </a:ext>
            </a:extLst>
          </p:cNvPr>
          <p:cNvSpPr/>
          <p:nvPr/>
        </p:nvSpPr>
        <p:spPr>
          <a:xfrm>
            <a:off x="1920085" y="343700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D163B-5885-41F3-AA57-42F8C169A6F8}"/>
              </a:ext>
            </a:extLst>
          </p:cNvPr>
          <p:cNvSpPr/>
          <p:nvPr/>
        </p:nvSpPr>
        <p:spPr>
          <a:xfrm>
            <a:off x="1800158" y="3036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A18A8-1FDF-4536-9651-DA066DDCFA4B}"/>
              </a:ext>
            </a:extLst>
          </p:cNvPr>
          <p:cNvSpPr/>
          <p:nvPr/>
        </p:nvSpPr>
        <p:spPr>
          <a:xfrm>
            <a:off x="1604420" y="325244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5AB88-3065-4678-840D-1EE678511B34}"/>
              </a:ext>
            </a:extLst>
          </p:cNvPr>
          <p:cNvSpPr/>
          <p:nvPr/>
        </p:nvSpPr>
        <p:spPr>
          <a:xfrm>
            <a:off x="1654933" y="369744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D895A-E43D-401D-9256-E03514428122}"/>
              </a:ext>
            </a:extLst>
          </p:cNvPr>
          <p:cNvSpPr/>
          <p:nvPr/>
        </p:nvSpPr>
        <p:spPr>
          <a:xfrm>
            <a:off x="2113159" y="320030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034B60-2A4E-4040-8C93-92BE930EB7C9}"/>
              </a:ext>
            </a:extLst>
          </p:cNvPr>
          <p:cNvSpPr/>
          <p:nvPr/>
        </p:nvSpPr>
        <p:spPr>
          <a:xfrm>
            <a:off x="2884330" y="243225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0CD2A-23BB-4A38-9DA0-F68116C68C48}"/>
              </a:ext>
            </a:extLst>
          </p:cNvPr>
          <p:cNvSpPr/>
          <p:nvPr/>
        </p:nvSpPr>
        <p:spPr>
          <a:xfrm>
            <a:off x="2428856" y="289958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78864-F9A8-4C56-93EF-957F00C8CCDC}"/>
              </a:ext>
            </a:extLst>
          </p:cNvPr>
          <p:cNvSpPr/>
          <p:nvPr/>
        </p:nvSpPr>
        <p:spPr>
          <a:xfrm>
            <a:off x="2749326" y="31362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DDF5D-02CD-4225-AE52-BDB119EC8E71}"/>
              </a:ext>
            </a:extLst>
          </p:cNvPr>
          <p:cNvSpPr/>
          <p:nvPr/>
        </p:nvSpPr>
        <p:spPr>
          <a:xfrm>
            <a:off x="2522350" y="255294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42E51-5102-4272-8451-41B58A2A61C6}"/>
              </a:ext>
            </a:extLst>
          </p:cNvPr>
          <p:cNvSpPr/>
          <p:nvPr/>
        </p:nvSpPr>
        <p:spPr>
          <a:xfrm rot="1917477">
            <a:off x="3068570" y="431164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04B767-8906-4D08-8795-2C88D922A690}"/>
              </a:ext>
            </a:extLst>
          </p:cNvPr>
          <p:cNvSpPr/>
          <p:nvPr/>
        </p:nvSpPr>
        <p:spPr>
          <a:xfrm rot="1917477">
            <a:off x="3938883" y="326815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BB11C1-E6BA-4B23-BE59-F80200746DFA}"/>
              </a:ext>
            </a:extLst>
          </p:cNvPr>
          <p:cNvSpPr/>
          <p:nvPr/>
        </p:nvSpPr>
        <p:spPr>
          <a:xfrm rot="1917477">
            <a:off x="4097172" y="390424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99467-344D-4327-B201-FC5C74C62A2C}"/>
              </a:ext>
            </a:extLst>
          </p:cNvPr>
          <p:cNvSpPr/>
          <p:nvPr/>
        </p:nvSpPr>
        <p:spPr>
          <a:xfrm rot="1917477">
            <a:off x="4288343" y="298480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44801E-3891-4C75-86BB-98199EC9E5CA}"/>
              </a:ext>
            </a:extLst>
          </p:cNvPr>
          <p:cNvSpPr/>
          <p:nvPr/>
        </p:nvSpPr>
        <p:spPr>
          <a:xfrm rot="1917477">
            <a:off x="3126495" y="47857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1E2CCD-E7DE-4346-95C5-4B6AD0A8D2AA}"/>
              </a:ext>
            </a:extLst>
          </p:cNvPr>
          <p:cNvSpPr/>
          <p:nvPr/>
        </p:nvSpPr>
        <p:spPr>
          <a:xfrm rot="1917477">
            <a:off x="3574786" y="394174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C16F2-8138-4F06-B6DA-181A6CA7DC3B}"/>
              </a:ext>
            </a:extLst>
          </p:cNvPr>
          <p:cNvSpPr/>
          <p:nvPr/>
        </p:nvSpPr>
        <p:spPr>
          <a:xfrm rot="1917477">
            <a:off x="4425163" y="391368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2C3C8-EFD8-40F6-B62A-F24478D26ABA}"/>
              </a:ext>
            </a:extLst>
          </p:cNvPr>
          <p:cNvSpPr/>
          <p:nvPr/>
        </p:nvSpPr>
        <p:spPr>
          <a:xfrm rot="1917477">
            <a:off x="3601505" y="437613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7F9C40-7A74-48B9-B5F0-8C781DF5E1E4}"/>
              </a:ext>
            </a:extLst>
          </p:cNvPr>
          <p:cNvSpPr/>
          <p:nvPr/>
        </p:nvSpPr>
        <p:spPr>
          <a:xfrm rot="1917477">
            <a:off x="3628550" y="471997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7D8934-1C0A-4B1F-8109-EAE894BB2093}"/>
              </a:ext>
            </a:extLst>
          </p:cNvPr>
          <p:cNvSpPr/>
          <p:nvPr/>
        </p:nvSpPr>
        <p:spPr>
          <a:xfrm rot="1917477">
            <a:off x="3899006" y="360516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CF7ACF-E200-407E-8189-0AA25707553B}"/>
              </a:ext>
            </a:extLst>
          </p:cNvPr>
          <p:cNvSpPr/>
          <p:nvPr/>
        </p:nvSpPr>
        <p:spPr>
          <a:xfrm rot="1917477">
            <a:off x="3973594" y="428321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F3AF9E-ED33-4CAF-991F-E30CB0A70410}"/>
              </a:ext>
            </a:extLst>
          </p:cNvPr>
          <p:cNvSpPr/>
          <p:nvPr/>
        </p:nvSpPr>
        <p:spPr>
          <a:xfrm rot="1917477">
            <a:off x="4293508" y="343100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EAA82B-D053-43C2-AD71-32DBE8364738}"/>
              </a:ext>
            </a:extLst>
          </p:cNvPr>
          <p:cNvCxnSpPr>
            <a:cxnSpLocks/>
          </p:cNvCxnSpPr>
          <p:nvPr/>
        </p:nvCxnSpPr>
        <p:spPr>
          <a:xfrm flipH="1">
            <a:off x="2323834" y="2656391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F7240-5D14-4B02-8492-8A1E67FC78D1}"/>
              </a:ext>
            </a:extLst>
          </p:cNvPr>
          <p:cNvCxnSpPr>
            <a:cxnSpLocks/>
          </p:cNvCxnSpPr>
          <p:nvPr/>
        </p:nvCxnSpPr>
        <p:spPr>
          <a:xfrm flipH="1">
            <a:off x="2054484" y="2547362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86C2C-0430-451E-9A57-9EFE2ECF979C}"/>
              </a:ext>
            </a:extLst>
          </p:cNvPr>
          <p:cNvCxnSpPr>
            <a:cxnSpLocks/>
          </p:cNvCxnSpPr>
          <p:nvPr/>
        </p:nvCxnSpPr>
        <p:spPr>
          <a:xfrm flipH="1">
            <a:off x="2622277" y="2807303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00D796D-7BE2-40D1-AA01-C81A4E23C962}"/>
              </a:ext>
            </a:extLst>
          </p:cNvPr>
          <p:cNvSpPr/>
          <p:nvPr/>
        </p:nvSpPr>
        <p:spPr>
          <a:xfrm>
            <a:off x="2086529" y="37025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/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/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/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0629332-19CC-4D37-BD7B-5FCB129BF777}"/>
              </a:ext>
            </a:extLst>
          </p:cNvPr>
          <p:cNvSpPr txBox="1"/>
          <p:nvPr/>
        </p:nvSpPr>
        <p:spPr>
          <a:xfrm>
            <a:off x="405041" y="24274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/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367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BD31B22-7E3A-44F5-A6F1-8D0DACCEEB11}"/>
              </a:ext>
            </a:extLst>
          </p:cNvPr>
          <p:cNvSpPr txBox="1"/>
          <p:nvPr/>
        </p:nvSpPr>
        <p:spPr>
          <a:xfrm>
            <a:off x="4805725" y="362156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/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348" r="-283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/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  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blipFill>
                <a:blip r:embed="rId11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/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blipFill>
                <a:blip r:embed="rId1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/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blipFill>
                <a:blip r:embed="rId13"/>
                <a:stretch>
                  <a:fillRect l="-2111" t="-4444" r="-10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/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D58AED-1570-4C30-A21E-EC5F51462D03}"/>
              </a:ext>
            </a:extLst>
          </p:cNvPr>
          <p:cNvSpPr txBox="1"/>
          <p:nvPr/>
        </p:nvSpPr>
        <p:spPr>
          <a:xfrm>
            <a:off x="7541775" y="3404845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“Margin” of the hyperplane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94F716C-056E-4D55-85BE-8FA91CBD65DD}"/>
              </a:ext>
            </a:extLst>
          </p:cNvPr>
          <p:cNvSpPr/>
          <p:nvPr/>
        </p:nvSpPr>
        <p:spPr>
          <a:xfrm>
            <a:off x="5553015" y="2791495"/>
            <a:ext cx="2210892" cy="506675"/>
          </a:xfrm>
          <a:prstGeom prst="wedgeRectCallout">
            <a:avLst>
              <a:gd name="adj1" fmla="val 51675"/>
              <a:gd name="adj2" fmla="val 85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Distance from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closest point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(on either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/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/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the hyperplane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this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margin is maximized </a:t>
                </a:r>
                <a:r>
                  <a:rPr lang="en-IN" sz="1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(max-margin hyperplane)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blipFill>
                <a:blip r:embed="rId16"/>
                <a:stretch>
                  <a:fillRect l="-746" t="-4848" b="-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/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0B26E226-6ED5-47A9-8367-19BD02C71907}"/>
              </a:ext>
            </a:extLst>
          </p:cNvPr>
          <p:cNvSpPr/>
          <p:nvPr/>
        </p:nvSpPr>
        <p:spPr>
          <a:xfrm>
            <a:off x="3816240" y="4894031"/>
            <a:ext cx="1211550" cy="688613"/>
          </a:xfrm>
          <a:prstGeom prst="wedgeRectCallout">
            <a:avLst>
              <a:gd name="adj1" fmla="val 65410"/>
              <a:gd name="adj2" fmla="val 69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Constrained optimization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/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2720"/>
                  <a:gd name="adj2" fmla="val -360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1/-1 in supp.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is arbitrary; can replace by any scalar m/-m and solution won’t change, except a simple scaling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2720"/>
                  <a:gd name="adj2" fmla="val -3607"/>
                </a:avLst>
              </a:prstGeom>
              <a:blipFill>
                <a:blip r:embed="rId18"/>
                <a:stretch>
                  <a:fillRect l="-481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87F87B6-5EB7-4A1F-8E20-21947FE2E6DE}"/>
              </a:ext>
            </a:extLst>
          </p:cNvPr>
          <p:cNvSpPr/>
          <p:nvPr/>
        </p:nvSpPr>
        <p:spPr>
          <a:xfrm>
            <a:off x="8607329" y="405597"/>
            <a:ext cx="2977867" cy="506675"/>
          </a:xfrm>
          <a:prstGeom prst="wedgeRectCallout">
            <a:avLst>
              <a:gd name="adj1" fmla="val -54188"/>
              <a:gd name="adj2" fmla="val 1055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SVM originally proposed by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Vapnik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colleagues in early 90s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/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of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blipFill>
                <a:blip r:embed="rId20"/>
                <a:stretch>
                  <a:fillRect t="-59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646"/>
    </mc:Choice>
    <mc:Fallback xmlns="">
      <p:transition spd="slow" advTm="58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8" grpId="0" animBg="1"/>
      <p:bldP spid="5" grpId="0"/>
      <p:bldP spid="49" grpId="0" animBg="1"/>
      <p:bldP spid="50" grpId="0"/>
      <p:bldP spid="51" grpId="0" animBg="1"/>
      <p:bldP spid="54" grpId="0" animBg="1"/>
      <p:bldP spid="55" grpId="0" animBg="1"/>
      <p:bldP spid="5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18.7|8.5|17.3|4.2|9.4|29|9.9|4.3|1.7|23.3|16.6|22.7|7.4|6.1|21.3|19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69.8|7.1|58|43.9|26|35.6|1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8.2|12.9|16.7|57.9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8|21.6|10.1|16.4|20.1|1.2|75.5|51.1|37.7|10.2|20.6|67.9|65|31|39.7|43|2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3|33.8|28.1|8.4|8.7|8.2|9.6|35.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|7.5|21.4|16.5|44.6|28.7|58.5|34.1|19|26.4|54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7|9.1|61.4|37.3|140.2|55.9|47.3|20.8|65.3|94.1|45.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1.9|6|1.5|10.7|50.1|52.6|31.2|0.8|0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5|27.3|16.6|14.7|12.3|46.2|27|18.2|61.2|24.2|20.3|24.9|25.3|27.4|37.2|43|16.7|46.9|25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8.6|8.5|1.4|1|0.9|7.6|8.7|54.7|13.5|21.7"/>
</p:tagLst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16322</TotalTime>
  <Words>3197</Words>
  <Application>Microsoft Office PowerPoint</Application>
  <PresentationFormat>Widescreen</PresentationFormat>
  <Paragraphs>494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Abadi Extra Light</vt:lpstr>
      <vt:lpstr>Arial</vt:lpstr>
      <vt:lpstr>Calibri</vt:lpstr>
      <vt:lpstr>Calibri Light</vt:lpstr>
      <vt:lpstr>Cambria Math</vt:lpstr>
      <vt:lpstr>Garamond</vt:lpstr>
      <vt:lpstr>Wingdings</vt:lpstr>
      <vt:lpstr>Office Theme</vt:lpstr>
      <vt:lpstr>Subgradient Descent: Some Examples + Large-Margin Classification (SVM)</vt:lpstr>
      <vt:lpstr>Sub-gradients</vt:lpstr>
      <vt:lpstr>Sub-gradients, Sub-differential, and Some Rules</vt:lpstr>
      <vt:lpstr>Subgradient For Regression with Absolute Loss</vt:lpstr>
      <vt:lpstr>Subgradient for Classification with Perceptron Loss</vt:lpstr>
      <vt:lpstr>Perceptron Algorithm for Binary Classification</vt:lpstr>
      <vt:lpstr>Perceptron and (lack of) Margins</vt:lpstr>
      <vt:lpstr>Learning Large-Margin Hyperplanes         </vt:lpstr>
      <vt:lpstr>Support Vector Machine (SVM)</vt:lpstr>
      <vt:lpstr>Hard-Margin SVM</vt:lpstr>
      <vt:lpstr>Soft-Margin SVM (More Commonly Used)</vt:lpstr>
      <vt:lpstr>Soft-Margin SVM (Contd)</vt:lpstr>
      <vt:lpstr>Solving the SVM Problem</vt:lpstr>
      <vt:lpstr>Solving Hard-Margin SVM</vt:lpstr>
      <vt:lpstr>Solving Hard-Margin SVM</vt:lpstr>
      <vt:lpstr>Solving Hard-Margin SVM</vt:lpstr>
      <vt:lpstr>Solving Soft-Margin SVM</vt:lpstr>
      <vt:lpstr>Solving Soft-Margin SVM</vt:lpstr>
      <vt:lpstr>Support Vectors in Soft-Margin SVM</vt:lpstr>
      <vt:lpstr>SVMs via Dual Formulation: Some Comments</vt:lpstr>
      <vt:lpstr>SVM: At Test Time</vt:lpstr>
      <vt:lpstr>Solving for SVM in the Primal</vt:lpstr>
      <vt:lpstr>A Co-ordinate Ascent Algorithm for SVM</vt:lpstr>
      <vt:lpstr>SVM: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and Logistics</dc:title>
  <dc:creator>Piyush Rai</dc:creator>
  <cp:lastModifiedBy>Havi Bohra</cp:lastModifiedBy>
  <cp:revision>457</cp:revision>
  <dcterms:created xsi:type="dcterms:W3CDTF">2020-07-07T20:42:16Z</dcterms:created>
  <dcterms:modified xsi:type="dcterms:W3CDTF">2023-11-21T22:14:55Z</dcterms:modified>
</cp:coreProperties>
</file>