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6" r:id="rId2"/>
    <p:sldId id="257" r:id="rId3"/>
    <p:sldId id="279" r:id="rId4"/>
    <p:sldId id="284" r:id="rId5"/>
    <p:sldId id="285" r:id="rId6"/>
    <p:sldId id="283" r:id="rId7"/>
    <p:sldId id="288" r:id="rId8"/>
    <p:sldId id="278" r:id="rId9"/>
    <p:sldId id="286" r:id="rId10"/>
    <p:sldId id="281" r:id="rId11"/>
    <p:sldId id="300" r:id="rId12"/>
    <p:sldId id="298" r:id="rId13"/>
    <p:sldId id="293" r:id="rId14"/>
    <p:sldId id="294" r:id="rId15"/>
    <p:sldId id="295" r:id="rId16"/>
    <p:sldId id="296" r:id="rId17"/>
    <p:sldId id="297" r:id="rId18"/>
    <p:sldId id="299" r:id="rId19"/>
    <p:sldId id="302" r:id="rId20"/>
    <p:sldId id="303" r:id="rId21"/>
    <p:sldId id="304" r:id="rId22"/>
    <p:sldId id="305" r:id="rId23"/>
    <p:sldId id="307" r:id="rId24"/>
    <p:sldId id="308" r:id="rId25"/>
    <p:sldId id="309" r:id="rId26"/>
    <p:sldId id="310"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iyush Rai" initials="PR" lastIdx="1" clrIdx="0">
    <p:extLst>
      <p:ext uri="{19B8F6BF-5375-455C-9EA6-DF929625EA0E}">
        <p15:presenceInfo xmlns:p15="http://schemas.microsoft.com/office/powerpoint/2012/main" userId="S-1-5-21-1815594393-203851566-323931515-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0AB2"/>
    <a:srgbClr val="1D67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2A8AE-121E-4852-9E0B-674937754B71}" v="7" dt="2023-10-09T10:00:22.7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816" autoAdjust="0"/>
    <p:restoredTop sz="94660"/>
  </p:normalViewPr>
  <p:slideViewPr>
    <p:cSldViewPr snapToGrid="0">
      <p:cViewPr varScale="1">
        <p:scale>
          <a:sx n="48" d="100"/>
          <a:sy n="48" d="100"/>
        </p:scale>
        <p:origin x="72" y="1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vi Bohra" userId="fa2425a5-a17c-4ff4-a3e9-ad162dccfc59" providerId="ADAL" clId="{1952A8AE-121E-4852-9E0B-674937754B71}"/>
    <pc:docChg chg="undo custSel modSld">
      <pc:chgData name="Havi Bohra" userId="fa2425a5-a17c-4ff4-a3e9-ad162dccfc59" providerId="ADAL" clId="{1952A8AE-121E-4852-9E0B-674937754B71}" dt="2023-10-09T10:00:22.796" v="12" actId="27636"/>
      <pc:docMkLst>
        <pc:docMk/>
      </pc:docMkLst>
      <pc:sldChg chg="modSp mod">
        <pc:chgData name="Havi Bohra" userId="fa2425a5-a17c-4ff4-a3e9-ad162dccfc59" providerId="ADAL" clId="{1952A8AE-121E-4852-9E0B-674937754B71}" dt="2023-10-09T10:00:22.796" v="12" actId="27636"/>
        <pc:sldMkLst>
          <pc:docMk/>
          <pc:sldMk cId="3316238225" sldId="257"/>
        </pc:sldMkLst>
        <pc:spChg chg="mod">
          <ac:chgData name="Havi Bohra" userId="fa2425a5-a17c-4ff4-a3e9-ad162dccfc59" providerId="ADAL" clId="{1952A8AE-121E-4852-9E0B-674937754B71}" dt="2023-10-09T10:00:22.796" v="12" actId="27636"/>
          <ac:spMkLst>
            <pc:docMk/>
            <pc:sldMk cId="3316238225" sldId="257"/>
            <ac:spMk id="3" creationId="{9EDB3B81-B223-4378-BF5F-DC75BC9A75A1}"/>
          </ac:spMkLst>
        </pc:spChg>
      </pc:sldChg>
      <pc:sldChg chg="modSp mod modAnim">
        <pc:chgData name="Havi Bohra" userId="fa2425a5-a17c-4ff4-a3e9-ad162dccfc59" providerId="ADAL" clId="{1952A8AE-121E-4852-9E0B-674937754B71}" dt="2023-10-09T10:00:22.746" v="11" actId="20577"/>
        <pc:sldMkLst>
          <pc:docMk/>
          <pc:sldMk cId="1487839840" sldId="288"/>
        </pc:sldMkLst>
        <pc:spChg chg="mod">
          <ac:chgData name="Havi Bohra" userId="fa2425a5-a17c-4ff4-a3e9-ad162dccfc59" providerId="ADAL" clId="{1952A8AE-121E-4852-9E0B-674937754B71}" dt="2023-10-09T10:00:22.746" v="11" actId="20577"/>
          <ac:spMkLst>
            <pc:docMk/>
            <pc:sldMk cId="1487839840" sldId="288"/>
            <ac:spMk id="4" creationId="{571867A3-7A18-448A-97D5-C2A63946A63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D079FB-1158-44A5-81BA-70742E8B8B87}" type="datetimeFigureOut">
              <a:rPr lang="en-IN" smtClean="0"/>
              <a:t>09-10-2023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AC2274-7721-4180-95CA-BE03DFC6FB35}" type="slidenum">
              <a:rPr lang="en-IN" smtClean="0"/>
              <a:t>‹#›</a:t>
            </a:fld>
            <a:endParaRPr lang="en-IN"/>
          </a:p>
        </p:txBody>
      </p:sp>
    </p:spTree>
    <p:extLst>
      <p:ext uri="{BB962C8B-B14F-4D97-AF65-F5344CB8AC3E}">
        <p14:creationId xmlns:p14="http://schemas.microsoft.com/office/powerpoint/2010/main" val="33383262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2E8B-E765-4F58-A257-0E1E2EC1E1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B0D9F0-86A6-48DF-B30E-B84487765E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67E9CD7-9DDA-4CF9-AA93-4DE94EF05F48}"/>
              </a:ext>
            </a:extLst>
          </p:cNvPr>
          <p:cNvSpPr>
            <a:spLocks noGrp="1"/>
          </p:cNvSpPr>
          <p:nvPr>
            <p:ph type="dt" sz="half" idx="10"/>
          </p:nvPr>
        </p:nvSpPr>
        <p:spPr/>
        <p:txBody>
          <a:bodyPr/>
          <a:lstStyle/>
          <a:p>
            <a:fld id="{66A9955A-2DC5-4511-A53D-598F496EDEEE}" type="datetime1">
              <a:rPr lang="en-IN" smtClean="0"/>
              <a:t>09-10-2023</a:t>
            </a:fld>
            <a:endParaRPr lang="en-IN"/>
          </a:p>
        </p:txBody>
      </p:sp>
      <p:sp>
        <p:nvSpPr>
          <p:cNvPr id="5" name="Footer Placeholder 4">
            <a:extLst>
              <a:ext uri="{FF2B5EF4-FFF2-40B4-BE49-F238E27FC236}">
                <a16:creationId xmlns:a16="http://schemas.microsoft.com/office/drawing/2014/main" id="{1C5422E9-1D05-4AD0-BFC0-2527F7121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DBFB85C-0DA1-4C64-8F01-7A91FEF10534}"/>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7214592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9521F-28F4-406E-9485-88EB85F4DD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4819DE-9E94-437E-8A68-6E165BAA96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872149-A870-4DC0-8F9C-DDB1FD582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F4BED7-7934-4480-A6EE-DA8954235B6B}"/>
              </a:ext>
            </a:extLst>
          </p:cNvPr>
          <p:cNvSpPr>
            <a:spLocks noGrp="1"/>
          </p:cNvSpPr>
          <p:nvPr>
            <p:ph type="dt" sz="half" idx="10"/>
          </p:nvPr>
        </p:nvSpPr>
        <p:spPr/>
        <p:txBody>
          <a:bodyPr/>
          <a:lstStyle/>
          <a:p>
            <a:fld id="{9ECCF262-89E0-4714-A1CF-8A83C222FB9B}" type="datetime1">
              <a:rPr lang="en-IN" smtClean="0"/>
              <a:t>09-10-2023</a:t>
            </a:fld>
            <a:endParaRPr lang="en-IN"/>
          </a:p>
        </p:txBody>
      </p:sp>
      <p:sp>
        <p:nvSpPr>
          <p:cNvPr id="6" name="Footer Placeholder 5">
            <a:extLst>
              <a:ext uri="{FF2B5EF4-FFF2-40B4-BE49-F238E27FC236}">
                <a16:creationId xmlns:a16="http://schemas.microsoft.com/office/drawing/2014/main" id="{BC7CB16A-A6D8-4778-B7F0-21B6BFD28B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254C42-23E8-4F2C-AC3E-A5BBDF4E66E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231783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F842-6D8B-4C86-8F39-4F97C9A0899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19E737-F70E-42FA-A4AC-876FA6F1635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11A242-E710-4C98-92C7-184F6C186352}"/>
              </a:ext>
            </a:extLst>
          </p:cNvPr>
          <p:cNvSpPr>
            <a:spLocks noGrp="1"/>
          </p:cNvSpPr>
          <p:nvPr>
            <p:ph type="dt" sz="half" idx="10"/>
          </p:nvPr>
        </p:nvSpPr>
        <p:spPr/>
        <p:txBody>
          <a:bodyPr/>
          <a:lstStyle/>
          <a:p>
            <a:fld id="{C7CCAA5C-2D5F-4D58-9A50-D19B643441D4}" type="datetime1">
              <a:rPr lang="en-IN" smtClean="0"/>
              <a:t>09-10-2023</a:t>
            </a:fld>
            <a:endParaRPr lang="en-IN"/>
          </a:p>
        </p:txBody>
      </p:sp>
      <p:sp>
        <p:nvSpPr>
          <p:cNvPr id="5" name="Footer Placeholder 4">
            <a:extLst>
              <a:ext uri="{FF2B5EF4-FFF2-40B4-BE49-F238E27FC236}">
                <a16:creationId xmlns:a16="http://schemas.microsoft.com/office/drawing/2014/main" id="{84C3ABB8-F14F-4280-A105-4070853E67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F30805-AFD9-468A-8350-47B0059B70D1}"/>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18914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3CE3C8-84F1-4290-9648-5C9E9A23246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9CFA146-680D-4C44-80AE-61ACEA18EF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12229F1-7D33-4055-BCFB-C0B4E177D5C8}"/>
              </a:ext>
            </a:extLst>
          </p:cNvPr>
          <p:cNvSpPr>
            <a:spLocks noGrp="1"/>
          </p:cNvSpPr>
          <p:nvPr>
            <p:ph type="dt" sz="half" idx="10"/>
          </p:nvPr>
        </p:nvSpPr>
        <p:spPr/>
        <p:txBody>
          <a:bodyPr/>
          <a:lstStyle/>
          <a:p>
            <a:fld id="{24DF1576-788D-4E35-9930-DF0255718A2B}" type="datetime1">
              <a:rPr lang="en-IN" smtClean="0"/>
              <a:t>09-10-2023</a:t>
            </a:fld>
            <a:endParaRPr lang="en-IN"/>
          </a:p>
        </p:txBody>
      </p:sp>
      <p:sp>
        <p:nvSpPr>
          <p:cNvPr id="5" name="Footer Placeholder 4">
            <a:extLst>
              <a:ext uri="{FF2B5EF4-FFF2-40B4-BE49-F238E27FC236}">
                <a16:creationId xmlns:a16="http://schemas.microsoft.com/office/drawing/2014/main" id="{A958B88A-8C21-46C7-8EDF-2F9AEE5A2A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61208B-689D-4C89-B6D0-6D893F5C0C63}"/>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3847021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DEA5-031B-494A-B467-EFFEB2766D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D22B5-97C1-4FAC-9285-AA741BFE1F1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1077851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027FE-0F44-497F-BF33-83303D147F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6ABBA3-F0E8-4C36-916A-E54529F1409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6A16D18-BB11-4BFD-9E7A-8DFB408A75BB}"/>
              </a:ext>
            </a:extLst>
          </p:cNvPr>
          <p:cNvSpPr>
            <a:spLocks noGrp="1"/>
          </p:cNvSpPr>
          <p:nvPr>
            <p:ph type="dt" sz="half" idx="10"/>
          </p:nvPr>
        </p:nvSpPr>
        <p:spPr/>
        <p:txBody>
          <a:bodyPr/>
          <a:lstStyle/>
          <a:p>
            <a:fld id="{4CFD7B4F-85E2-411C-AFB6-1A374A5D39B8}" type="datetime1">
              <a:rPr lang="en-IN" smtClean="0"/>
              <a:t>09-10-2023</a:t>
            </a:fld>
            <a:endParaRPr lang="en-IN"/>
          </a:p>
        </p:txBody>
      </p:sp>
      <p:sp>
        <p:nvSpPr>
          <p:cNvPr id="5" name="Footer Placeholder 4">
            <a:extLst>
              <a:ext uri="{FF2B5EF4-FFF2-40B4-BE49-F238E27FC236}">
                <a16:creationId xmlns:a16="http://schemas.microsoft.com/office/drawing/2014/main" id="{8533F1CC-7685-4FAD-B5F7-982834C412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E65F9D9-79E8-4C23-9200-19A6857E3D87}"/>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1613195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A6550-E91F-4D00-83FE-94375199494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4E5A4F-9318-4630-A9C7-16E2FD6AF77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95E241-2474-417E-B544-69CF2861124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3734499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84DE6-F5FA-4EAA-848D-A77AAE5BE49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8C00C-37B0-705B-60EA-9AF3B6CAC9E9}"/>
              </a:ext>
            </a:extLst>
          </p:cNvPr>
          <p:cNvSpPr>
            <a:spLocks noGrp="1"/>
          </p:cNvSpPr>
          <p:nvPr>
            <p:ph type="dt" sz="half" idx="10"/>
          </p:nvPr>
        </p:nvSpPr>
        <p:spPr/>
        <p:txBody>
          <a:bodyPr/>
          <a:lstStyle/>
          <a:p>
            <a:fld id="{A4176463-DA8A-478C-9FC8-00C83590963D}" type="datetime1">
              <a:rPr lang="en-IN" smtClean="0"/>
              <a:t>09-10-2023</a:t>
            </a:fld>
            <a:endParaRPr lang="en-IN"/>
          </a:p>
        </p:txBody>
      </p:sp>
      <p:sp>
        <p:nvSpPr>
          <p:cNvPr id="4" name="Footer Placeholder 3">
            <a:extLst>
              <a:ext uri="{FF2B5EF4-FFF2-40B4-BE49-F238E27FC236}">
                <a16:creationId xmlns:a16="http://schemas.microsoft.com/office/drawing/2014/main" id="{55CC7435-2B6B-F9C3-9A4E-A7EBB5BDAD9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4083EE0-0FFE-7317-6147-89715EE04818}"/>
              </a:ext>
            </a:extLst>
          </p:cNvPr>
          <p:cNvSpPr>
            <a:spLocks noGrp="1"/>
          </p:cNvSpPr>
          <p:nvPr>
            <p:ph type="sldNum" sz="quarter" idx="12"/>
          </p:nvPr>
        </p:nvSpPr>
        <p:spPr/>
        <p:txBody>
          <a:bodyPr/>
          <a:lstStyle/>
          <a:p>
            <a:fld id="{80FED9D3-AF84-488D-8A6A-726D5349CDAB}" type="slidenum">
              <a:rPr lang="en-IN" smtClean="0"/>
              <a:t>‹#›</a:t>
            </a:fld>
            <a:endParaRPr lang="en-IN" dirty="0"/>
          </a:p>
        </p:txBody>
      </p:sp>
    </p:spTree>
    <p:extLst>
      <p:ext uri="{BB962C8B-B14F-4D97-AF65-F5344CB8AC3E}">
        <p14:creationId xmlns:p14="http://schemas.microsoft.com/office/powerpoint/2010/main" val="35821800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F0B88-78D9-4019-8BFF-8F7C0DCD4F7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60B707-0551-48AD-BAF3-CE20FCE94C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9A6066B9-A417-4624-91D6-6D6295C2100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B5A6971-440D-4631-80F7-B3123104A6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684CD4-B32C-429C-8FDB-C3993DE51CFC}"/>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C11BC8-FB4C-4B9C-8A71-BB4D1F6A2DBB}"/>
              </a:ext>
            </a:extLst>
          </p:cNvPr>
          <p:cNvSpPr>
            <a:spLocks noGrp="1"/>
          </p:cNvSpPr>
          <p:nvPr>
            <p:ph type="dt" sz="half" idx="10"/>
          </p:nvPr>
        </p:nvSpPr>
        <p:spPr/>
        <p:txBody>
          <a:bodyPr/>
          <a:lstStyle/>
          <a:p>
            <a:fld id="{E1C471E0-72C8-4CC8-AE53-DCEAAFB58B8B}" type="datetime1">
              <a:rPr lang="en-IN" smtClean="0"/>
              <a:t>09-10-2023</a:t>
            </a:fld>
            <a:endParaRPr lang="en-IN"/>
          </a:p>
        </p:txBody>
      </p:sp>
      <p:sp>
        <p:nvSpPr>
          <p:cNvPr id="8" name="Footer Placeholder 7">
            <a:extLst>
              <a:ext uri="{FF2B5EF4-FFF2-40B4-BE49-F238E27FC236}">
                <a16:creationId xmlns:a16="http://schemas.microsoft.com/office/drawing/2014/main" id="{3783E117-C4A9-4FF3-9C91-FFD40695E5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B29C272-E75C-4778-96BF-8B2BC996BA08}"/>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416160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BDEF5-DE48-45E6-AB10-8EDCE19D9B3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E021AE6-4821-4359-BA0A-71E21BF0BC09}"/>
              </a:ext>
            </a:extLst>
          </p:cNvPr>
          <p:cNvSpPr>
            <a:spLocks noGrp="1"/>
          </p:cNvSpPr>
          <p:nvPr>
            <p:ph type="dt" sz="half" idx="10"/>
          </p:nvPr>
        </p:nvSpPr>
        <p:spPr/>
        <p:txBody>
          <a:bodyPr/>
          <a:lstStyle/>
          <a:p>
            <a:fld id="{71899225-93B0-4D75-98A5-1AA74F5D545B}" type="datetime1">
              <a:rPr lang="en-IN" smtClean="0"/>
              <a:t>09-10-2023</a:t>
            </a:fld>
            <a:endParaRPr lang="en-IN"/>
          </a:p>
        </p:txBody>
      </p:sp>
      <p:sp>
        <p:nvSpPr>
          <p:cNvPr id="4" name="Footer Placeholder 3">
            <a:extLst>
              <a:ext uri="{FF2B5EF4-FFF2-40B4-BE49-F238E27FC236}">
                <a16:creationId xmlns:a16="http://schemas.microsoft.com/office/drawing/2014/main" id="{7C427195-022D-4F59-91AC-F6EF60F074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ABCDE4F-8C95-4584-8FBF-AF73E2F5BF9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387832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937068-89ED-42F9-9A72-92111C5A53CC}"/>
              </a:ext>
            </a:extLst>
          </p:cNvPr>
          <p:cNvSpPr>
            <a:spLocks noGrp="1"/>
          </p:cNvSpPr>
          <p:nvPr>
            <p:ph type="dt" sz="half" idx="10"/>
          </p:nvPr>
        </p:nvSpPr>
        <p:spPr/>
        <p:txBody>
          <a:bodyPr/>
          <a:lstStyle/>
          <a:p>
            <a:fld id="{EA2F8A65-8968-44A1-8A19-3117F08B5A38}" type="datetime1">
              <a:rPr lang="en-IN" smtClean="0"/>
              <a:t>09-10-2023</a:t>
            </a:fld>
            <a:endParaRPr lang="en-IN"/>
          </a:p>
        </p:txBody>
      </p:sp>
      <p:sp>
        <p:nvSpPr>
          <p:cNvPr id="3" name="Footer Placeholder 2">
            <a:extLst>
              <a:ext uri="{FF2B5EF4-FFF2-40B4-BE49-F238E27FC236}">
                <a16:creationId xmlns:a16="http://schemas.microsoft.com/office/drawing/2014/main" id="{CFD62B2C-1FE1-496D-9296-45C99FB44B7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FBFDE75-9B7A-49B3-9B56-47588999928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172041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639A8-6449-4746-8F81-EF24B3122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688EEFD-9C86-41A8-9E20-FB51AE3652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C7D5B7E-7597-4AD6-A029-CB20B9FBF1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10E2B30-B4F2-4EC2-B501-40677FFA1103}"/>
              </a:ext>
            </a:extLst>
          </p:cNvPr>
          <p:cNvSpPr>
            <a:spLocks noGrp="1"/>
          </p:cNvSpPr>
          <p:nvPr>
            <p:ph type="dt" sz="half" idx="10"/>
          </p:nvPr>
        </p:nvSpPr>
        <p:spPr/>
        <p:txBody>
          <a:bodyPr/>
          <a:lstStyle/>
          <a:p>
            <a:fld id="{26D3029C-FE30-49AA-946C-8160924AD21C}" type="datetime1">
              <a:rPr lang="en-IN" smtClean="0"/>
              <a:t>09-10-2023</a:t>
            </a:fld>
            <a:endParaRPr lang="en-IN"/>
          </a:p>
        </p:txBody>
      </p:sp>
      <p:sp>
        <p:nvSpPr>
          <p:cNvPr id="6" name="Footer Placeholder 5">
            <a:extLst>
              <a:ext uri="{FF2B5EF4-FFF2-40B4-BE49-F238E27FC236}">
                <a16:creationId xmlns:a16="http://schemas.microsoft.com/office/drawing/2014/main" id="{EFD346B0-D5A7-4730-8667-0678E78485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B353FD6-F916-41FC-BA8C-069D6DA07BA5}"/>
              </a:ext>
            </a:extLst>
          </p:cNvPr>
          <p:cNvSpPr>
            <a:spLocks noGrp="1"/>
          </p:cNvSpPr>
          <p:nvPr>
            <p:ph type="sldNum" sz="quarter" idx="12"/>
          </p:nvPr>
        </p:nvSpPr>
        <p:spPr/>
        <p:txBody>
          <a:bodyPr/>
          <a:lstStyle/>
          <a:p>
            <a:fld id="{80FED9D3-AF84-488D-8A6A-726D5349CDAB}" type="slidenum">
              <a:rPr lang="en-IN" smtClean="0"/>
              <a:t>‹#›</a:t>
            </a:fld>
            <a:endParaRPr lang="en-IN"/>
          </a:p>
        </p:txBody>
      </p:sp>
    </p:spTree>
    <p:extLst>
      <p:ext uri="{BB962C8B-B14F-4D97-AF65-F5344CB8AC3E}">
        <p14:creationId xmlns:p14="http://schemas.microsoft.com/office/powerpoint/2010/main" val="225853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BB49AE5-850C-4D68-B1A0-D1411569DCF5}"/>
              </a:ext>
            </a:extLst>
          </p:cNvPr>
          <p:cNvPicPr>
            <a:picLocks noChangeAspect="1"/>
          </p:cNvPicPr>
          <p:nvPr userDrawn="1"/>
        </p:nvPicPr>
        <p:blipFill>
          <a:blip r:embed="rId14">
            <a:lum bright="70000" contrast="-70000"/>
            <a:extLst>
              <a:ext uri="{28A0092B-C50C-407E-A947-70E740481C1C}">
                <a14:useLocalDpi xmlns:a14="http://schemas.microsoft.com/office/drawing/2010/main" val="0"/>
              </a:ext>
            </a:extLst>
          </a:blip>
          <a:stretch>
            <a:fillRect/>
          </a:stretch>
        </p:blipFill>
        <p:spPr>
          <a:xfrm>
            <a:off x="10741313" y="5372525"/>
            <a:ext cx="1224973" cy="1166387"/>
          </a:xfrm>
          <a:prstGeom prst="rect">
            <a:avLst/>
          </a:prstGeom>
        </p:spPr>
      </p:pic>
      <p:sp>
        <p:nvSpPr>
          <p:cNvPr id="9" name="TextBox 8">
            <a:extLst>
              <a:ext uri="{FF2B5EF4-FFF2-40B4-BE49-F238E27FC236}">
                <a16:creationId xmlns:a16="http://schemas.microsoft.com/office/drawing/2014/main" id="{17F7CEE4-2B80-48B3-9B66-3F5A2C62C75F}"/>
              </a:ext>
            </a:extLst>
          </p:cNvPr>
          <p:cNvSpPr txBox="1"/>
          <p:nvPr userDrawn="1"/>
        </p:nvSpPr>
        <p:spPr>
          <a:xfrm>
            <a:off x="10456460" y="6492875"/>
            <a:ext cx="1735540" cy="338554"/>
          </a:xfrm>
          <a:prstGeom prst="rect">
            <a:avLst/>
          </a:prstGeom>
          <a:solidFill>
            <a:schemeClr val="bg1"/>
          </a:solidFill>
        </p:spPr>
        <p:txBody>
          <a:bodyPr wrap="none" rtlCol="0">
            <a:spAutoFit/>
          </a:bodyPr>
          <a:lstStyle/>
          <a:p>
            <a:r>
              <a:rPr lang="en-IN" sz="1600" dirty="0">
                <a:solidFill>
                  <a:schemeClr val="tx1"/>
                </a:solidFill>
              </a:rPr>
              <a:t>CS771: Intro to ML</a:t>
            </a:r>
          </a:p>
        </p:txBody>
      </p:sp>
      <p:sp>
        <p:nvSpPr>
          <p:cNvPr id="2" name="Title Placeholder 1">
            <a:extLst>
              <a:ext uri="{FF2B5EF4-FFF2-40B4-BE49-F238E27FC236}">
                <a16:creationId xmlns:a16="http://schemas.microsoft.com/office/drawing/2014/main" id="{D83DB4A9-B55E-4623-A2D9-A87B7B5582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7CCFFDC-2115-4CD1-967C-545001D0D0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339EF888-538C-4F90-BE4E-FDD77BCBC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176463-DA8A-478C-9FC8-00C83590963D}" type="datetime1">
              <a:rPr lang="en-IN" smtClean="0"/>
              <a:t>09-10-2023</a:t>
            </a:fld>
            <a:endParaRPr lang="en-IN"/>
          </a:p>
        </p:txBody>
      </p:sp>
      <p:sp>
        <p:nvSpPr>
          <p:cNvPr id="5" name="Footer Placeholder 4">
            <a:extLst>
              <a:ext uri="{FF2B5EF4-FFF2-40B4-BE49-F238E27FC236}">
                <a16:creationId xmlns:a16="http://schemas.microsoft.com/office/drawing/2014/main" id="{A65CDA8E-891B-4E76-B24D-670B7EB402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FF6AB6D-2CD0-4185-A303-317BFF965D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ED9D3-AF84-488D-8A6A-726D5349CDAB}" type="slidenum">
              <a:rPr lang="en-IN" smtClean="0"/>
              <a:t>‹#›</a:t>
            </a:fld>
            <a:endParaRPr lang="en-IN" dirty="0"/>
          </a:p>
        </p:txBody>
      </p:sp>
    </p:spTree>
    <p:extLst>
      <p:ext uri="{BB962C8B-B14F-4D97-AF65-F5344CB8AC3E}">
        <p14:creationId xmlns:p14="http://schemas.microsoft.com/office/powerpoint/2010/main" val="15951291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0.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5.png"/><Relationship Id="rId11" Type="http://schemas.openxmlformats.org/officeDocument/2006/relationships/image" Target="../media/image2.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1.png"/><Relationship Id="rId7" Type="http://schemas.openxmlformats.org/officeDocument/2006/relationships/image" Target="../media/image90.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80.png"/><Relationship Id="rId11" Type="http://schemas.openxmlformats.org/officeDocument/2006/relationships/image" Target="../media/image161.png"/><Relationship Id="rId5" Type="http://schemas.openxmlformats.org/officeDocument/2006/relationships/image" Target="../media/image141.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110.png"/></Relationships>
</file>

<file path=ppt/slides/_rels/slide16.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30.png"/><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160.png"/><Relationship Id="rId5" Type="http://schemas.openxmlformats.org/officeDocument/2006/relationships/image" Target="../media/image150.png"/><Relationship Id="rId10" Type="http://schemas.openxmlformats.org/officeDocument/2006/relationships/image" Target="../media/image21.png"/><Relationship Id="rId4" Type="http://schemas.openxmlformats.org/officeDocument/2006/relationships/image" Target="../media/image140.png"/><Relationship Id="rId9" Type="http://schemas.openxmlformats.org/officeDocument/2006/relationships/image" Target="../media/image180.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17.xml"/><Relationship Id="rId6" Type="http://schemas.openxmlformats.org/officeDocument/2006/relationships/image" Target="../media/image21.png"/><Relationship Id="rId5" Type="http://schemas.openxmlformats.org/officeDocument/2006/relationships/image" Target="../media/image2.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19.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0.png"/><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20.xml"/><Relationship Id="rId6" Type="http://schemas.openxmlformats.org/officeDocument/2006/relationships/image" Target="../media/image2.png"/><Relationship Id="rId5" Type="http://schemas.openxmlformats.org/officeDocument/2006/relationships/image" Target="../media/image27.png"/><Relationship Id="rId4" Type="http://schemas.openxmlformats.org/officeDocument/2006/relationships/image" Target="../media/image260.png"/><Relationship Id="rId9"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slideLayout" Target="../slideLayouts/slideLayout2.xml"/><Relationship Id="rId1" Type="http://schemas.openxmlformats.org/officeDocument/2006/relationships/tags" Target="../tags/tag21.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2.xml"/><Relationship Id="rId1" Type="http://schemas.openxmlformats.org/officeDocument/2006/relationships/tags" Target="../tags/tag22.xml"/><Relationship Id="rId5" Type="http://schemas.openxmlformats.org/officeDocument/2006/relationships/image" Target="../media/image2.png"/><Relationship Id="rId4" Type="http://schemas.openxmlformats.org/officeDocument/2006/relationships/image" Target="../media/image38.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2.xml"/><Relationship Id="rId1" Type="http://schemas.openxmlformats.org/officeDocument/2006/relationships/tags" Target="../tags/tag23.xml"/><Relationship Id="rId6" Type="http://schemas.openxmlformats.org/officeDocument/2006/relationships/image" Target="../media/image2.png"/><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hyperlink" Target="https://deepai.org/"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1.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70">
          <a:fgClr>
            <a:srgbClr val="7030A0"/>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32746" y="2422009"/>
            <a:ext cx="10877550" cy="1657029"/>
          </a:xfrm>
        </p:spPr>
        <p:txBody>
          <a:bodyPr>
            <a:normAutofit fontScale="90000"/>
          </a:bodyPr>
          <a:lstStyle/>
          <a:p>
            <a:r>
              <a:rPr lang="en-IN" b="1" dirty="0">
                <a:solidFill>
                  <a:schemeClr val="bg1"/>
                </a:solidFill>
                <a:latin typeface="Garamond" panose="02020404030301010803" pitchFamily="18" charset="0"/>
                <a:cs typeface="Aldhabi" panose="020B0604020202020204" pitchFamily="2" charset="-78"/>
              </a:rPr>
              <a:t>Data and Features, Supervised Learning by Computing Distances</a:t>
            </a:r>
          </a:p>
        </p:txBody>
      </p:sp>
      <p:sp>
        <p:nvSpPr>
          <p:cNvPr id="3" name="Subtitle 2">
            <a:extLst>
              <a:ext uri="{FF2B5EF4-FFF2-40B4-BE49-F238E27FC236}">
                <a16:creationId xmlns:a16="http://schemas.microsoft.com/office/drawing/2014/main" id="{18A059B3-A292-45C9-BE13-9562DE36CC68}"/>
              </a:ext>
            </a:extLst>
          </p:cNvPr>
          <p:cNvSpPr>
            <a:spLocks noGrp="1"/>
          </p:cNvSpPr>
          <p:nvPr>
            <p:ph type="subTitle" idx="1"/>
          </p:nvPr>
        </p:nvSpPr>
        <p:spPr>
          <a:xfrm>
            <a:off x="2896763" y="4830266"/>
            <a:ext cx="6282137" cy="1153276"/>
          </a:xfrm>
        </p:spPr>
        <p:txBody>
          <a:bodyPr>
            <a:normAutofit fontScale="85000" lnSpcReduction="10000"/>
          </a:bodyPr>
          <a:lstStyle/>
          <a:p>
            <a:r>
              <a:rPr lang="en-IN" sz="3200" dirty="0">
                <a:solidFill>
                  <a:schemeClr val="bg1"/>
                </a:solidFill>
                <a:latin typeface="Garamond" panose="02020404030301010803" pitchFamily="18" charset="0"/>
              </a:rPr>
              <a:t>CS771: Introduction to Machine Learning</a:t>
            </a:r>
          </a:p>
          <a:p>
            <a:r>
              <a:rPr lang="en-IN" sz="3200" dirty="0">
                <a:solidFill>
                  <a:schemeClr val="bg1"/>
                </a:solidFill>
                <a:latin typeface="Garamond" panose="02020404030301010803" pitchFamily="18" charset="0"/>
              </a:rPr>
              <a:t>Piyush Rai</a:t>
            </a: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32319"/>
    </mc:Choice>
    <mc:Fallback xmlns="">
      <p:transition spd="slow" advTm="3231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GB" dirty="0">
                <a:solidFill>
                  <a:schemeClr val="accent2">
                    <a:lumMod val="75000"/>
                  </a:schemeClr>
                </a:solidFill>
              </a:rPr>
              <a:t>Types of Features and Types of Outputs</a:t>
            </a:r>
            <a:endParaRPr lang="en-IN" dirty="0">
              <a:solidFill>
                <a:schemeClr val="accent2">
                  <a:lumMod val="75000"/>
                </a:schemeClr>
              </a:solidFill>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22B7DD1A-7A4A-49F3-9BB1-17CB482EDFAC}"/>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400" dirty="0">
                <a:latin typeface="Abadi Extra Light" panose="020B0204020104020204" pitchFamily="34" charset="0"/>
              </a:rPr>
              <a:t>Features as well as outputs can be real-valued, binary, categorical, ordinal, etc. </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Real-valued:</a:t>
            </a:r>
            <a:r>
              <a:rPr lang="en-GB" sz="2400" dirty="0">
                <a:latin typeface="Abadi Extra Light" panose="020B0204020104020204" pitchFamily="34" charset="0"/>
              </a:rPr>
              <a:t> Pixel intensity, house area, house price, rainfall amount, temperature, etc</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Binary:</a:t>
            </a:r>
            <a:r>
              <a:rPr lang="en-GB" sz="2400" dirty="0">
                <a:latin typeface="Abadi Extra Light" panose="020B0204020104020204" pitchFamily="34" charset="0"/>
              </a:rPr>
              <a:t> Male/female, adult/non-adult, or any yes/no or present/absent type value</a:t>
            </a:r>
          </a:p>
          <a:p>
            <a:pPr marL="0" indent="0">
              <a:buNone/>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Categorical/Discrete: </a:t>
            </a:r>
            <a:r>
              <a:rPr lang="en-GB" sz="2400" dirty="0" err="1">
                <a:latin typeface="Abadi Extra Light" panose="020B0204020104020204" pitchFamily="34" charset="0"/>
              </a:rPr>
              <a:t>Zipcode</a:t>
            </a:r>
            <a:r>
              <a:rPr lang="en-GB" sz="2400" dirty="0">
                <a:latin typeface="Abadi Extra Light" panose="020B0204020104020204" pitchFamily="34" charset="0"/>
              </a:rPr>
              <a:t>, blood-group, or any “one from a finite many choices“ value</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solidFill>
                  <a:srgbClr val="FF0000"/>
                </a:solidFill>
                <a:latin typeface="Abadi Extra Light" panose="020B0204020104020204" pitchFamily="34" charset="0"/>
              </a:rPr>
              <a:t>Ordinal:</a:t>
            </a:r>
            <a:r>
              <a:rPr lang="en-GB" sz="2400" dirty="0">
                <a:latin typeface="Abadi Extra Light" panose="020B0204020104020204" pitchFamily="34" charset="0"/>
              </a:rPr>
              <a:t> Grade (A/B/C etc.) in a course, or any other type where relative values matter</a:t>
            </a: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Often, the features can be of mixed types (some real, some categorical, some ordinal, etc.)</a:t>
            </a:r>
          </a:p>
        </p:txBody>
      </p:sp>
    </p:spTree>
    <p:custDataLst>
      <p:tags r:id="rId1"/>
    </p:custDataLst>
    <p:extLst>
      <p:ext uri="{BB962C8B-B14F-4D97-AF65-F5344CB8AC3E}">
        <p14:creationId xmlns:p14="http://schemas.microsoft.com/office/powerpoint/2010/main" val="2308838584"/>
      </p:ext>
    </p:extLst>
  </p:cSld>
  <p:clrMapOvr>
    <a:masterClrMapping/>
  </p:clrMapOvr>
  <mc:AlternateContent xmlns:mc="http://schemas.openxmlformats.org/markup-compatibility/2006" xmlns:p14="http://schemas.microsoft.com/office/powerpoint/2010/main">
    <mc:Choice Requires="p14">
      <p:transition spd="slow" p14:dur="2000" advTm="91238"/>
    </mc:Choice>
    <mc:Fallback xmlns="">
      <p:transition spd="slow" advTm="9123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wipe(down)">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wipe(down)">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wipe(down)">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Supervised Learning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5" name="Rectangle: Rounded Corners 4">
            <a:extLst>
              <a:ext uri="{FF2B5EF4-FFF2-40B4-BE49-F238E27FC236}">
                <a16:creationId xmlns:a16="http://schemas.microsoft.com/office/drawing/2014/main" id="{372F2E9C-0FFB-41D9-940F-34AD6F751AD2}"/>
              </a:ext>
            </a:extLst>
          </p:cNvPr>
          <p:cNvSpPr/>
          <p:nvPr/>
        </p:nvSpPr>
        <p:spPr>
          <a:xfrm>
            <a:off x="4147714" y="1600799"/>
            <a:ext cx="3496666" cy="128016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dirty="0">
                <a:latin typeface="Abadi Extra Light" panose="020B0204020104020204" pitchFamily="34" charset="0"/>
              </a:rPr>
              <a:t>Supervised Learning</a:t>
            </a:r>
          </a:p>
          <a:p>
            <a:pPr algn="ctr"/>
            <a:r>
              <a:rPr lang="en-IN" sz="2800" dirty="0">
                <a:latin typeface="Abadi Extra Light" panose="020B0204020104020204" pitchFamily="34" charset="0"/>
              </a:rPr>
              <a:t>Algorithm</a:t>
            </a:r>
          </a:p>
        </p:txBody>
      </p:sp>
      <p:pic>
        <p:nvPicPr>
          <p:cNvPr id="6" name="Picture 5">
            <a:extLst>
              <a:ext uri="{FF2B5EF4-FFF2-40B4-BE49-F238E27FC236}">
                <a16:creationId xmlns:a16="http://schemas.microsoft.com/office/drawing/2014/main" id="{EBB79474-61A3-48F5-ABE2-9C810866EB1A}"/>
              </a:ext>
            </a:extLst>
          </p:cNvPr>
          <p:cNvPicPr/>
          <p:nvPr/>
        </p:nvPicPr>
        <p:blipFill>
          <a:blip r:embed="rId3"/>
          <a:stretch/>
        </p:blipFill>
        <p:spPr>
          <a:xfrm>
            <a:off x="2305755" y="1184518"/>
            <a:ext cx="494113" cy="418029"/>
          </a:xfrm>
          <a:prstGeom prst="rect">
            <a:avLst/>
          </a:prstGeom>
          <a:ln w="0">
            <a:noFill/>
          </a:ln>
        </p:spPr>
      </p:pic>
      <p:pic>
        <p:nvPicPr>
          <p:cNvPr id="7" name="Picture 6">
            <a:extLst>
              <a:ext uri="{FF2B5EF4-FFF2-40B4-BE49-F238E27FC236}">
                <a16:creationId xmlns:a16="http://schemas.microsoft.com/office/drawing/2014/main" id="{615ACE96-BA59-45D0-8576-D0D93657785C}"/>
              </a:ext>
            </a:extLst>
          </p:cNvPr>
          <p:cNvPicPr/>
          <p:nvPr/>
        </p:nvPicPr>
        <p:blipFill>
          <a:blip r:embed="rId4"/>
          <a:stretch/>
        </p:blipFill>
        <p:spPr>
          <a:xfrm>
            <a:off x="2096674" y="1525485"/>
            <a:ext cx="487260" cy="393953"/>
          </a:xfrm>
          <a:prstGeom prst="rect">
            <a:avLst/>
          </a:prstGeom>
          <a:ln w="0">
            <a:noFill/>
          </a:ln>
        </p:spPr>
      </p:pic>
      <p:pic>
        <p:nvPicPr>
          <p:cNvPr id="8" name="Picture 7">
            <a:extLst>
              <a:ext uri="{FF2B5EF4-FFF2-40B4-BE49-F238E27FC236}">
                <a16:creationId xmlns:a16="http://schemas.microsoft.com/office/drawing/2014/main" id="{47A8E66B-81E1-47B8-95AA-79FFF7D75ABD}"/>
              </a:ext>
            </a:extLst>
          </p:cNvPr>
          <p:cNvPicPr/>
          <p:nvPr/>
        </p:nvPicPr>
        <p:blipFill>
          <a:blip r:embed="rId5"/>
          <a:stretch/>
        </p:blipFill>
        <p:spPr>
          <a:xfrm>
            <a:off x="1854084" y="1820961"/>
            <a:ext cx="451671" cy="419918"/>
          </a:xfrm>
          <a:prstGeom prst="rect">
            <a:avLst/>
          </a:prstGeom>
          <a:ln w="0">
            <a:noFill/>
          </a:ln>
        </p:spPr>
      </p:pic>
      <p:pic>
        <p:nvPicPr>
          <p:cNvPr id="9" name="Picture 8">
            <a:extLst>
              <a:ext uri="{FF2B5EF4-FFF2-40B4-BE49-F238E27FC236}">
                <a16:creationId xmlns:a16="http://schemas.microsoft.com/office/drawing/2014/main" id="{020C3F11-2041-4BF0-BA69-482ADABB37EA}"/>
              </a:ext>
            </a:extLst>
          </p:cNvPr>
          <p:cNvPicPr/>
          <p:nvPr/>
        </p:nvPicPr>
        <p:blipFill>
          <a:blip r:embed="rId6"/>
          <a:stretch/>
        </p:blipFill>
        <p:spPr>
          <a:xfrm>
            <a:off x="1611091" y="2161467"/>
            <a:ext cx="474725" cy="401174"/>
          </a:xfrm>
          <a:prstGeom prst="rect">
            <a:avLst/>
          </a:prstGeom>
          <a:ln w="0">
            <a:noFill/>
          </a:ln>
        </p:spPr>
      </p:pic>
      <p:pic>
        <p:nvPicPr>
          <p:cNvPr id="10" name="Picture 9">
            <a:extLst>
              <a:ext uri="{FF2B5EF4-FFF2-40B4-BE49-F238E27FC236}">
                <a16:creationId xmlns:a16="http://schemas.microsoft.com/office/drawing/2014/main" id="{1EBA83AC-A630-43D6-8641-9F319D04EB79}"/>
              </a:ext>
            </a:extLst>
          </p:cNvPr>
          <p:cNvPicPr/>
          <p:nvPr/>
        </p:nvPicPr>
        <p:blipFill>
          <a:blip r:embed="rId7"/>
          <a:stretch/>
        </p:blipFill>
        <p:spPr>
          <a:xfrm>
            <a:off x="1376402" y="2497651"/>
            <a:ext cx="505914" cy="393840"/>
          </a:xfrm>
          <a:prstGeom prst="rect">
            <a:avLst/>
          </a:prstGeom>
          <a:ln w="0">
            <a:noFill/>
          </a:ln>
        </p:spPr>
      </p:pic>
      <p:pic>
        <p:nvPicPr>
          <p:cNvPr id="11" name="Picture 10">
            <a:extLst>
              <a:ext uri="{FF2B5EF4-FFF2-40B4-BE49-F238E27FC236}">
                <a16:creationId xmlns:a16="http://schemas.microsoft.com/office/drawing/2014/main" id="{FCAB989E-AACC-47CB-BDF4-1FBE33F23957}"/>
              </a:ext>
            </a:extLst>
          </p:cNvPr>
          <p:cNvPicPr/>
          <p:nvPr/>
        </p:nvPicPr>
        <p:blipFill>
          <a:blip r:embed="rId8"/>
          <a:stretch/>
        </p:blipFill>
        <p:spPr>
          <a:xfrm>
            <a:off x="1175989" y="2802455"/>
            <a:ext cx="462469" cy="393840"/>
          </a:xfrm>
          <a:prstGeom prst="rect">
            <a:avLst/>
          </a:prstGeom>
          <a:ln w="0">
            <a:noFill/>
          </a:ln>
        </p:spPr>
      </p:pic>
      <p:sp>
        <p:nvSpPr>
          <p:cNvPr id="13" name="TextShape 3">
            <a:extLst>
              <a:ext uri="{FF2B5EF4-FFF2-40B4-BE49-F238E27FC236}">
                <a16:creationId xmlns:a16="http://schemas.microsoft.com/office/drawing/2014/main" id="{25081AE1-12D3-4C97-A4A8-082401DED695}"/>
              </a:ext>
            </a:extLst>
          </p:cNvPr>
          <p:cNvSpPr txBox="1"/>
          <p:nvPr/>
        </p:nvSpPr>
        <p:spPr>
          <a:xfrm>
            <a:off x="2217294" y="2031659"/>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14" name="TextShape 6">
            <a:extLst>
              <a:ext uri="{FF2B5EF4-FFF2-40B4-BE49-F238E27FC236}">
                <a16:creationId xmlns:a16="http://schemas.microsoft.com/office/drawing/2014/main" id="{510D3030-6DD5-4596-991F-FFFAEDE00BDE}"/>
              </a:ext>
            </a:extLst>
          </p:cNvPr>
          <p:cNvSpPr txBox="1"/>
          <p:nvPr/>
        </p:nvSpPr>
        <p:spPr>
          <a:xfrm>
            <a:off x="1578039" y="2903032"/>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5" name="TextShape 7">
            <a:extLst>
              <a:ext uri="{FF2B5EF4-FFF2-40B4-BE49-F238E27FC236}">
                <a16:creationId xmlns:a16="http://schemas.microsoft.com/office/drawing/2014/main" id="{94ABC98D-6143-477C-BE4F-FE15616C831E}"/>
              </a:ext>
            </a:extLst>
          </p:cNvPr>
          <p:cNvSpPr txBox="1"/>
          <p:nvPr/>
        </p:nvSpPr>
        <p:spPr>
          <a:xfrm>
            <a:off x="719498" y="1176400"/>
            <a:ext cx="1121753" cy="985680"/>
          </a:xfrm>
          <a:prstGeom prst="rect">
            <a:avLst/>
          </a:prstGeom>
          <a:noFill/>
          <a:ln w="0">
            <a:noFill/>
          </a:ln>
        </p:spPr>
        <p:txBody>
          <a:bodyPr lIns="90000" tIns="45000" rIns="90000" bIns="45000">
            <a:noAutofit/>
          </a:bodyPr>
          <a:lstStyle/>
          <a:p>
            <a:r>
              <a:rPr lang="en-IN" sz="2600" b="0" strike="noStrike" spc="-1" dirty="0">
                <a:latin typeface="Arial"/>
              </a:rPr>
              <a:t> </a:t>
            </a:r>
            <a:r>
              <a:rPr lang="en-IN" b="0" strike="noStrike" spc="-1" dirty="0" err="1">
                <a:latin typeface="Arial"/>
              </a:rPr>
              <a:t>Labeled</a:t>
            </a:r>
            <a:endParaRPr lang="en-IN" b="0" strike="noStrike" spc="-1" dirty="0">
              <a:latin typeface="Arial"/>
            </a:endParaRPr>
          </a:p>
          <a:p>
            <a:r>
              <a:rPr lang="en-IN" b="0" strike="noStrike" spc="-1" dirty="0">
                <a:latin typeface="Arial"/>
              </a:rPr>
              <a:t> Training</a:t>
            </a:r>
          </a:p>
          <a:p>
            <a:r>
              <a:rPr lang="en-IN" b="0" strike="noStrike" spc="-1" dirty="0">
                <a:latin typeface="Arial"/>
              </a:rPr>
              <a:t>   Data</a:t>
            </a:r>
          </a:p>
        </p:txBody>
      </p:sp>
      <p:sp>
        <p:nvSpPr>
          <p:cNvPr id="16" name="TextShape 6">
            <a:extLst>
              <a:ext uri="{FF2B5EF4-FFF2-40B4-BE49-F238E27FC236}">
                <a16:creationId xmlns:a16="http://schemas.microsoft.com/office/drawing/2014/main" id="{42A9C851-5A56-4A67-B9D2-A1C67AE5CEA8}"/>
              </a:ext>
            </a:extLst>
          </p:cNvPr>
          <p:cNvSpPr txBox="1"/>
          <p:nvPr/>
        </p:nvSpPr>
        <p:spPr>
          <a:xfrm>
            <a:off x="1782960" y="2578694"/>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7" name="TextShape 6">
            <a:extLst>
              <a:ext uri="{FF2B5EF4-FFF2-40B4-BE49-F238E27FC236}">
                <a16:creationId xmlns:a16="http://schemas.microsoft.com/office/drawing/2014/main" id="{947564AC-055B-432D-B6FE-E0214F34CB1C}"/>
              </a:ext>
            </a:extLst>
          </p:cNvPr>
          <p:cNvSpPr txBox="1"/>
          <p:nvPr/>
        </p:nvSpPr>
        <p:spPr>
          <a:xfrm>
            <a:off x="2005470" y="2282975"/>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18" name="TextShape 3">
            <a:extLst>
              <a:ext uri="{FF2B5EF4-FFF2-40B4-BE49-F238E27FC236}">
                <a16:creationId xmlns:a16="http://schemas.microsoft.com/office/drawing/2014/main" id="{44D2F86E-BA41-4EEA-9968-965F66B46CD9}"/>
              </a:ext>
            </a:extLst>
          </p:cNvPr>
          <p:cNvSpPr txBox="1"/>
          <p:nvPr/>
        </p:nvSpPr>
        <p:spPr>
          <a:xfrm>
            <a:off x="2518374" y="1730382"/>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pic>
        <p:nvPicPr>
          <p:cNvPr id="19" name="Picture 18" descr="A picture containing photo, different, small, old&#10;&#10;Description automatically generated">
            <a:extLst>
              <a:ext uri="{FF2B5EF4-FFF2-40B4-BE49-F238E27FC236}">
                <a16:creationId xmlns:a16="http://schemas.microsoft.com/office/drawing/2014/main" id="{920717E1-0854-4614-91FE-C954DD16E8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023803" y="1654139"/>
            <a:ext cx="995031" cy="745588"/>
          </a:xfrm>
          <a:prstGeom prst="rect">
            <a:avLst/>
          </a:prstGeom>
        </p:spPr>
      </p:pic>
      <p:sp>
        <p:nvSpPr>
          <p:cNvPr id="20" name="Rectangle 19">
            <a:extLst>
              <a:ext uri="{FF2B5EF4-FFF2-40B4-BE49-F238E27FC236}">
                <a16:creationId xmlns:a16="http://schemas.microsoft.com/office/drawing/2014/main" id="{CBF267B4-1A7D-4AD3-AB32-1280E6DFA96F}"/>
              </a:ext>
            </a:extLst>
          </p:cNvPr>
          <p:cNvSpPr/>
          <p:nvPr/>
        </p:nvSpPr>
        <p:spPr>
          <a:xfrm>
            <a:off x="8968302" y="1564212"/>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D07697A6-64A1-4EBE-9454-B40AE4410B0A}"/>
              </a:ext>
            </a:extLst>
          </p:cNvPr>
          <p:cNvSpPr txBox="1"/>
          <p:nvPr/>
        </p:nvSpPr>
        <p:spPr>
          <a:xfrm>
            <a:off x="8638437" y="2535723"/>
            <a:ext cx="1794274" cy="646331"/>
          </a:xfrm>
          <a:prstGeom prst="rect">
            <a:avLst/>
          </a:prstGeom>
          <a:noFill/>
        </p:spPr>
        <p:txBody>
          <a:bodyPr wrap="none" rtlCol="0">
            <a:spAutoFit/>
          </a:bodyPr>
          <a:lstStyle/>
          <a:p>
            <a:r>
              <a:rPr lang="en-IN" dirty="0"/>
              <a:t>     Cat vs Dog </a:t>
            </a:r>
          </a:p>
          <a:p>
            <a:r>
              <a:rPr lang="en-IN" dirty="0"/>
              <a:t>Prediction model</a:t>
            </a:r>
          </a:p>
        </p:txBody>
      </p:sp>
      <p:sp>
        <p:nvSpPr>
          <p:cNvPr id="3" name="Arrow: Right 2">
            <a:extLst>
              <a:ext uri="{FF2B5EF4-FFF2-40B4-BE49-F238E27FC236}">
                <a16:creationId xmlns:a16="http://schemas.microsoft.com/office/drawing/2014/main" id="{72649564-0354-41E1-8F30-D0156D557D70}"/>
              </a:ext>
            </a:extLst>
          </p:cNvPr>
          <p:cNvSpPr/>
          <p:nvPr/>
        </p:nvSpPr>
        <p:spPr>
          <a:xfrm>
            <a:off x="3129178" y="2161467"/>
            <a:ext cx="897908"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ED519FB5-9798-4D95-9B62-00C43F54F4EE}"/>
              </a:ext>
            </a:extLst>
          </p:cNvPr>
          <p:cNvSpPr/>
          <p:nvPr/>
        </p:nvSpPr>
        <p:spPr>
          <a:xfrm>
            <a:off x="7805296" y="1999656"/>
            <a:ext cx="897908"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3" name="Picture 22" descr="A picture containing photo, different, small, old&#10;&#10;Description automatically generated">
            <a:extLst>
              <a:ext uri="{FF2B5EF4-FFF2-40B4-BE49-F238E27FC236}">
                <a16:creationId xmlns:a16="http://schemas.microsoft.com/office/drawing/2014/main" id="{930026B4-1BDD-4648-B882-DED1FD4C709C}"/>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351144" y="3712686"/>
            <a:ext cx="995031" cy="745588"/>
          </a:xfrm>
          <a:prstGeom prst="rect">
            <a:avLst/>
          </a:prstGeom>
        </p:spPr>
      </p:pic>
      <p:sp>
        <p:nvSpPr>
          <p:cNvPr id="24" name="Rectangle 23">
            <a:extLst>
              <a:ext uri="{FF2B5EF4-FFF2-40B4-BE49-F238E27FC236}">
                <a16:creationId xmlns:a16="http://schemas.microsoft.com/office/drawing/2014/main" id="{075AF906-A40F-4313-A403-BD8ECA6D3D3B}"/>
              </a:ext>
            </a:extLst>
          </p:cNvPr>
          <p:cNvSpPr/>
          <p:nvPr/>
        </p:nvSpPr>
        <p:spPr>
          <a:xfrm>
            <a:off x="5295643" y="3622759"/>
            <a:ext cx="1162248" cy="925441"/>
          </a:xfrm>
          <a:prstGeom prst="rect">
            <a:avLst/>
          </a:prstGeom>
          <a:solidFill>
            <a:schemeClr val="accent1">
              <a:alpha val="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52E3EC9D-04C6-400D-A8E9-F284F3034759}"/>
              </a:ext>
            </a:extLst>
          </p:cNvPr>
          <p:cNvSpPr txBox="1"/>
          <p:nvPr/>
        </p:nvSpPr>
        <p:spPr>
          <a:xfrm>
            <a:off x="5004797" y="4548200"/>
            <a:ext cx="1794274" cy="646331"/>
          </a:xfrm>
          <a:prstGeom prst="rect">
            <a:avLst/>
          </a:prstGeom>
          <a:noFill/>
        </p:spPr>
        <p:txBody>
          <a:bodyPr wrap="none" rtlCol="0">
            <a:spAutoFit/>
          </a:bodyPr>
          <a:lstStyle/>
          <a:p>
            <a:r>
              <a:rPr lang="en-IN" dirty="0"/>
              <a:t>     Cat vs Dog </a:t>
            </a:r>
          </a:p>
          <a:p>
            <a:r>
              <a:rPr lang="en-IN" dirty="0"/>
              <a:t>Prediction model</a:t>
            </a:r>
          </a:p>
        </p:txBody>
      </p:sp>
      <p:pic>
        <p:nvPicPr>
          <p:cNvPr id="26" name="Picture 25">
            <a:extLst>
              <a:ext uri="{FF2B5EF4-FFF2-40B4-BE49-F238E27FC236}">
                <a16:creationId xmlns:a16="http://schemas.microsoft.com/office/drawing/2014/main" id="{D09FE8BC-940A-464F-9458-E26EF800BCED}"/>
              </a:ext>
            </a:extLst>
          </p:cNvPr>
          <p:cNvPicPr/>
          <p:nvPr/>
        </p:nvPicPr>
        <p:blipFill>
          <a:blip r:embed="rId10"/>
          <a:stretch/>
        </p:blipFill>
        <p:spPr>
          <a:xfrm>
            <a:off x="3750404" y="3797261"/>
            <a:ext cx="587830" cy="626426"/>
          </a:xfrm>
          <a:prstGeom prst="rect">
            <a:avLst/>
          </a:prstGeom>
          <a:ln w="0">
            <a:noFill/>
          </a:ln>
        </p:spPr>
      </p:pic>
      <p:sp>
        <p:nvSpPr>
          <p:cNvPr id="27" name="TextShape 32">
            <a:extLst>
              <a:ext uri="{FF2B5EF4-FFF2-40B4-BE49-F238E27FC236}">
                <a16:creationId xmlns:a16="http://schemas.microsoft.com/office/drawing/2014/main" id="{20F93C53-8AB7-4C72-877F-46907446DF9E}"/>
              </a:ext>
            </a:extLst>
          </p:cNvPr>
          <p:cNvSpPr txBox="1"/>
          <p:nvPr/>
        </p:nvSpPr>
        <p:spPr>
          <a:xfrm>
            <a:off x="3253429" y="4358333"/>
            <a:ext cx="1545572" cy="337371"/>
          </a:xfrm>
          <a:prstGeom prst="rect">
            <a:avLst/>
          </a:prstGeom>
          <a:noFill/>
          <a:ln w="0">
            <a:noFill/>
          </a:ln>
        </p:spPr>
        <p:txBody>
          <a:bodyPr lIns="90000" tIns="45000" rIns="90000" bIns="45000">
            <a:noAutofit/>
          </a:bodyPr>
          <a:lstStyle/>
          <a:p>
            <a:r>
              <a:rPr lang="en-IN" sz="1600" b="0" strike="noStrike" spc="-1" dirty="0">
                <a:latin typeface="Arial"/>
              </a:rPr>
              <a:t>   A test image</a:t>
            </a:r>
          </a:p>
        </p:txBody>
      </p:sp>
      <p:sp>
        <p:nvSpPr>
          <p:cNvPr id="28" name="Arrow: Right 27">
            <a:extLst>
              <a:ext uri="{FF2B5EF4-FFF2-40B4-BE49-F238E27FC236}">
                <a16:creationId xmlns:a16="http://schemas.microsoft.com/office/drawing/2014/main" id="{48FE2AA3-58F7-4287-B66D-6B7F1793E53D}"/>
              </a:ext>
            </a:extLst>
          </p:cNvPr>
          <p:cNvSpPr/>
          <p:nvPr/>
        </p:nvSpPr>
        <p:spPr>
          <a:xfrm>
            <a:off x="4459363" y="4025931"/>
            <a:ext cx="700269"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Arrow: Right 28">
            <a:extLst>
              <a:ext uri="{FF2B5EF4-FFF2-40B4-BE49-F238E27FC236}">
                <a16:creationId xmlns:a16="http://schemas.microsoft.com/office/drawing/2014/main" id="{C8C25938-F944-4763-8A2F-9B284084AD2E}"/>
              </a:ext>
            </a:extLst>
          </p:cNvPr>
          <p:cNvSpPr/>
          <p:nvPr/>
        </p:nvSpPr>
        <p:spPr>
          <a:xfrm>
            <a:off x="6705812" y="4025931"/>
            <a:ext cx="700269" cy="23826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TextShape 35">
            <a:extLst>
              <a:ext uri="{FF2B5EF4-FFF2-40B4-BE49-F238E27FC236}">
                <a16:creationId xmlns:a16="http://schemas.microsoft.com/office/drawing/2014/main" id="{5BC57AEB-7FE7-431C-9E78-5921CFCD4745}"/>
              </a:ext>
            </a:extLst>
          </p:cNvPr>
          <p:cNvSpPr txBox="1"/>
          <p:nvPr/>
        </p:nvSpPr>
        <p:spPr>
          <a:xfrm>
            <a:off x="7653090" y="3942962"/>
            <a:ext cx="1858145" cy="609058"/>
          </a:xfrm>
          <a:prstGeom prst="rect">
            <a:avLst/>
          </a:prstGeom>
          <a:noFill/>
          <a:ln w="0">
            <a:noFill/>
          </a:ln>
        </p:spPr>
        <p:txBody>
          <a:bodyPr lIns="90000" tIns="45000" rIns="90000" bIns="45000">
            <a:noAutofit/>
          </a:bodyPr>
          <a:lstStyle/>
          <a:p>
            <a:pPr algn="ctr"/>
            <a:r>
              <a:rPr lang="en-IN" b="0" strike="noStrike" spc="-1" dirty="0">
                <a:latin typeface="Arial"/>
              </a:rPr>
              <a:t>Predicted Label   </a:t>
            </a:r>
          </a:p>
          <a:p>
            <a:pPr algn="ctr"/>
            <a:r>
              <a:rPr lang="en-IN" b="0" strike="noStrike" spc="-1" dirty="0">
                <a:latin typeface="Arial"/>
              </a:rPr>
              <a:t>(cat/dog)</a:t>
            </a:r>
          </a:p>
        </p:txBody>
      </p:sp>
      <p:pic>
        <p:nvPicPr>
          <p:cNvPr id="31" name="Picture 30">
            <a:extLst>
              <a:ext uri="{FF2B5EF4-FFF2-40B4-BE49-F238E27FC236}">
                <a16:creationId xmlns:a16="http://schemas.microsoft.com/office/drawing/2014/main" id="{3D1F32CC-2C47-4AC1-A37C-A97C06269B75}"/>
              </a:ext>
            </a:extLst>
          </p:cNvPr>
          <p:cNvPicPr>
            <a:picLocks noChangeAspect="1"/>
          </p:cNvPicPr>
          <p:nvPr/>
        </p:nvPicPr>
        <p:blipFill>
          <a:blip r:embed="rId11"/>
          <a:stretch>
            <a:fillRect/>
          </a:stretch>
        </p:blipFill>
        <p:spPr>
          <a:xfrm>
            <a:off x="58806" y="4716377"/>
            <a:ext cx="1010687" cy="965223"/>
          </a:xfrm>
          <a:prstGeom prst="rect">
            <a:avLst/>
          </a:prstGeom>
        </p:spPr>
      </p:pic>
      <p:sp>
        <p:nvSpPr>
          <p:cNvPr id="32" name="Speech Bubble: Rectangle 31">
            <a:extLst>
              <a:ext uri="{FF2B5EF4-FFF2-40B4-BE49-F238E27FC236}">
                <a16:creationId xmlns:a16="http://schemas.microsoft.com/office/drawing/2014/main" id="{6A90C94B-A448-47CE-A40F-1FADD935632B}"/>
              </a:ext>
            </a:extLst>
          </p:cNvPr>
          <p:cNvSpPr/>
          <p:nvPr/>
        </p:nvSpPr>
        <p:spPr>
          <a:xfrm>
            <a:off x="98218" y="3416850"/>
            <a:ext cx="3540470" cy="1045164"/>
          </a:xfrm>
          <a:prstGeom prst="wedgeRectCallout">
            <a:avLst>
              <a:gd name="adj1" fmla="val -37457"/>
              <a:gd name="adj2" fmla="val 87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1" dirty="0">
                <a:solidFill>
                  <a:srgbClr val="FF0000"/>
                </a:solidFill>
                <a:latin typeface="Abadi Extra Light" panose="020B0204020104020204" pitchFamily="34" charset="0"/>
              </a:rPr>
              <a:t>Important: </a:t>
            </a:r>
            <a:r>
              <a:rPr lang="en-IN" sz="1600" dirty="0">
                <a:solidFill>
                  <a:schemeClr val="tx1"/>
                </a:solidFill>
                <a:latin typeface="Abadi Extra Light" panose="020B0204020104020204" pitchFamily="34" charset="0"/>
              </a:rPr>
              <a:t>In ML (not just sup. learning but also </a:t>
            </a:r>
            <a:r>
              <a:rPr lang="en-IN" sz="1600" dirty="0" err="1">
                <a:solidFill>
                  <a:schemeClr val="tx1"/>
                </a:solidFill>
                <a:latin typeface="Abadi Extra Light" panose="020B0204020104020204" pitchFamily="34" charset="0"/>
              </a:rPr>
              <a:t>unsup</a:t>
            </a:r>
            <a:r>
              <a:rPr lang="en-IN" sz="1600" dirty="0">
                <a:solidFill>
                  <a:schemeClr val="tx1"/>
                </a:solidFill>
                <a:latin typeface="Abadi Extra Light" panose="020B0204020104020204" pitchFamily="34" charset="0"/>
              </a:rPr>
              <a:t>. and RL), training and test datasets should be “similar” (we don’t like “out-of-syllabus” questions in exams </a:t>
            </a:r>
            <a:r>
              <a:rPr lang="en-IN" sz="1600" dirty="0">
                <a:solidFill>
                  <a:schemeClr val="tx1"/>
                </a:solidFill>
                <a:latin typeface="Abadi Extra Light" panose="020B0204020104020204" pitchFamily="34" charset="0"/>
                <a:sym typeface="Wingdings" panose="05000000000000000000" pitchFamily="2" charset="2"/>
              </a:rPr>
              <a:t></a:t>
            </a:r>
            <a:r>
              <a:rPr lang="en-IN" sz="1600" dirty="0">
                <a:solidFill>
                  <a:schemeClr val="tx1"/>
                </a:solidFill>
                <a:latin typeface="Abadi Extra Light" panose="020B0204020104020204" pitchFamily="34" charset="0"/>
              </a:rPr>
              <a:t>)</a:t>
            </a:r>
          </a:p>
        </p:txBody>
      </p:sp>
      <p:sp>
        <p:nvSpPr>
          <p:cNvPr id="33" name="Speech Bubble: Rectangle 32">
            <a:extLst>
              <a:ext uri="{FF2B5EF4-FFF2-40B4-BE49-F238E27FC236}">
                <a16:creationId xmlns:a16="http://schemas.microsoft.com/office/drawing/2014/main" id="{13760350-397F-41C5-BB44-73A717F5D19E}"/>
              </a:ext>
            </a:extLst>
          </p:cNvPr>
          <p:cNvSpPr/>
          <p:nvPr/>
        </p:nvSpPr>
        <p:spPr>
          <a:xfrm>
            <a:off x="923734" y="5780482"/>
            <a:ext cx="2587120" cy="723133"/>
          </a:xfrm>
          <a:prstGeom prst="wedgeRectCallout">
            <a:avLst>
              <a:gd name="adj1" fmla="val -538"/>
              <a:gd name="adj2" fmla="val -744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More formally, the train and test data </a:t>
            </a:r>
            <a:r>
              <a:rPr lang="en-IN" sz="1600" u="sng" dirty="0">
                <a:solidFill>
                  <a:schemeClr val="tx1"/>
                </a:solidFill>
                <a:latin typeface="Abadi Extra Light" panose="020B0204020104020204" pitchFamily="34" charset="0"/>
              </a:rPr>
              <a:t>distributions</a:t>
            </a:r>
            <a:r>
              <a:rPr lang="en-IN" sz="1600" dirty="0">
                <a:solidFill>
                  <a:schemeClr val="tx1"/>
                </a:solidFill>
                <a:latin typeface="Abadi Extra Light" panose="020B0204020104020204" pitchFamily="34" charset="0"/>
              </a:rPr>
              <a:t> should be the same</a:t>
            </a:r>
          </a:p>
        </p:txBody>
      </p:sp>
      <p:sp>
        <p:nvSpPr>
          <p:cNvPr id="34" name="Speech Bubble: Rectangle 33">
            <a:extLst>
              <a:ext uri="{FF2B5EF4-FFF2-40B4-BE49-F238E27FC236}">
                <a16:creationId xmlns:a16="http://schemas.microsoft.com/office/drawing/2014/main" id="{FD58D8F5-C825-413F-971F-1A99D01506BF}"/>
              </a:ext>
            </a:extLst>
          </p:cNvPr>
          <p:cNvSpPr/>
          <p:nvPr/>
        </p:nvSpPr>
        <p:spPr>
          <a:xfrm>
            <a:off x="1278962" y="4619473"/>
            <a:ext cx="2630258" cy="965223"/>
          </a:xfrm>
          <a:prstGeom prst="wedgeRectCallout">
            <a:avLst>
              <a:gd name="adj1" fmla="val -2923"/>
              <a:gd name="adj2" fmla="val -6395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In the above example, it means that we can’t have test data with </a:t>
            </a:r>
            <a:r>
              <a:rPr lang="en-IN" sz="1600" dirty="0" err="1">
                <a:solidFill>
                  <a:schemeClr val="tx1"/>
                </a:solidFill>
                <a:latin typeface="Abadi Extra Light" panose="020B0204020104020204" pitchFamily="34" charset="0"/>
              </a:rPr>
              <a:t>BnW</a:t>
            </a:r>
            <a:r>
              <a:rPr lang="en-IN" sz="1600" dirty="0">
                <a:solidFill>
                  <a:schemeClr val="tx1"/>
                </a:solidFill>
                <a:latin typeface="Abadi Extra Light" panose="020B0204020104020204" pitchFamily="34" charset="0"/>
              </a:rPr>
              <a:t> images or sketches of cats and dogs</a:t>
            </a:r>
          </a:p>
        </p:txBody>
      </p:sp>
      <p:pic>
        <p:nvPicPr>
          <p:cNvPr id="37" name="Picture 2">
            <a:extLst>
              <a:ext uri="{FF2B5EF4-FFF2-40B4-BE49-F238E27FC236}">
                <a16:creationId xmlns:a16="http://schemas.microsoft.com/office/drawing/2014/main" id="{ED21A1AB-1EA1-49E8-8093-F5A43EFFD24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24762" y="4373212"/>
            <a:ext cx="1181100" cy="1238250"/>
          </a:xfrm>
          <a:prstGeom prst="rect">
            <a:avLst/>
          </a:prstGeom>
          <a:noFill/>
          <a:extLst>
            <a:ext uri="{909E8E84-426E-40DD-AFC4-6F175D3DCCD1}">
              <a14:hiddenFill xmlns:a14="http://schemas.microsoft.com/office/drawing/2010/main">
                <a:solidFill>
                  <a:srgbClr val="FFFFFF"/>
                </a:solidFill>
              </a14:hiddenFill>
            </a:ext>
          </a:extLst>
        </p:spPr>
      </p:pic>
      <p:sp>
        <p:nvSpPr>
          <p:cNvPr id="36" name="Speech Bubble: Rectangle 35">
            <a:extLst>
              <a:ext uri="{FF2B5EF4-FFF2-40B4-BE49-F238E27FC236}">
                <a16:creationId xmlns:a16="http://schemas.microsoft.com/office/drawing/2014/main" id="{B22DCD1E-BEF8-4C23-A832-1AB30A049A5F}"/>
              </a:ext>
            </a:extLst>
          </p:cNvPr>
          <p:cNvSpPr/>
          <p:nvPr/>
        </p:nvSpPr>
        <p:spPr>
          <a:xfrm>
            <a:off x="7907772" y="4737163"/>
            <a:ext cx="2696777" cy="519618"/>
          </a:xfrm>
          <a:prstGeom prst="wedgeRectCallout">
            <a:avLst>
              <a:gd name="adj1" fmla="val 61579"/>
              <a:gd name="adj2" fmla="val 1907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sz="1600" dirty="0">
              <a:solidFill>
                <a:schemeClr val="tx1"/>
              </a:solidFill>
              <a:latin typeface="Abadi Extra Light" panose="020B0204020104020204" pitchFamily="34" charset="0"/>
            </a:endParaRPr>
          </a:p>
          <a:p>
            <a:r>
              <a:rPr lang="en-IN" sz="1600" dirty="0">
                <a:solidFill>
                  <a:schemeClr val="tx1"/>
                </a:solidFill>
                <a:latin typeface="Abadi Extra Light" panose="020B0204020104020204" pitchFamily="34" charset="0"/>
              </a:rPr>
              <a:t>Does it mean ML is useless if this assumption is violated?</a:t>
            </a:r>
          </a:p>
          <a:p>
            <a:endParaRPr lang="en-IN" sz="1600" dirty="0">
              <a:solidFill>
                <a:schemeClr val="tx1"/>
              </a:solidFill>
            </a:endParaRPr>
          </a:p>
        </p:txBody>
      </p:sp>
      <p:pic>
        <p:nvPicPr>
          <p:cNvPr id="38" name="Picture 37">
            <a:extLst>
              <a:ext uri="{FF2B5EF4-FFF2-40B4-BE49-F238E27FC236}">
                <a16:creationId xmlns:a16="http://schemas.microsoft.com/office/drawing/2014/main" id="{6F96836A-33A1-4E3F-9983-B328A684539F}"/>
              </a:ext>
            </a:extLst>
          </p:cNvPr>
          <p:cNvPicPr>
            <a:picLocks noChangeAspect="1"/>
          </p:cNvPicPr>
          <p:nvPr/>
        </p:nvPicPr>
        <p:blipFill>
          <a:blip r:embed="rId11"/>
          <a:stretch>
            <a:fillRect/>
          </a:stretch>
        </p:blipFill>
        <p:spPr>
          <a:xfrm>
            <a:off x="4181251" y="5478493"/>
            <a:ext cx="1010687" cy="965223"/>
          </a:xfrm>
          <a:prstGeom prst="rect">
            <a:avLst/>
          </a:prstGeom>
        </p:spPr>
      </p:pic>
      <p:sp>
        <p:nvSpPr>
          <p:cNvPr id="39" name="Speech Bubble: Rectangle 38">
            <a:extLst>
              <a:ext uri="{FF2B5EF4-FFF2-40B4-BE49-F238E27FC236}">
                <a16:creationId xmlns:a16="http://schemas.microsoft.com/office/drawing/2014/main" id="{1DF1FEC5-3F7F-4ABD-99A1-97165BB82E5B}"/>
              </a:ext>
            </a:extLst>
          </p:cNvPr>
          <p:cNvSpPr/>
          <p:nvPr/>
        </p:nvSpPr>
        <p:spPr>
          <a:xfrm>
            <a:off x="5239688" y="5487368"/>
            <a:ext cx="2696778" cy="112382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Of course not. </a:t>
            </a:r>
            <a:r>
              <a:rPr lang="en-IN" sz="1600" dirty="0">
                <a:solidFill>
                  <a:schemeClr val="tx1"/>
                </a:solidFill>
                <a:latin typeface="Abadi Extra Light" panose="020B0204020104020204" pitchFamily="34" charset="0"/>
                <a:sym typeface="Wingdings" panose="05000000000000000000" pitchFamily="2" charset="2"/>
              </a:rPr>
              <a:t></a:t>
            </a:r>
            <a:r>
              <a:rPr lang="en-IN" sz="1600" dirty="0">
                <a:solidFill>
                  <a:schemeClr val="tx1"/>
                </a:solidFill>
                <a:latin typeface="Abadi Extra Light" panose="020B0204020104020204" pitchFamily="34" charset="0"/>
              </a:rPr>
              <a:t> Many ML techniques exist to handle such situations (a bit advanced but will touch upon those later)</a:t>
            </a:r>
          </a:p>
        </p:txBody>
      </p:sp>
      <p:sp>
        <p:nvSpPr>
          <p:cNvPr id="40" name="Speech Bubble: Rectangle 39">
            <a:extLst>
              <a:ext uri="{FF2B5EF4-FFF2-40B4-BE49-F238E27FC236}">
                <a16:creationId xmlns:a16="http://schemas.microsoft.com/office/drawing/2014/main" id="{DC8FC59C-220A-46F0-8096-53D3D4EA66E8}"/>
              </a:ext>
            </a:extLst>
          </p:cNvPr>
          <p:cNvSpPr/>
          <p:nvPr/>
        </p:nvSpPr>
        <p:spPr>
          <a:xfrm>
            <a:off x="8074735" y="5772267"/>
            <a:ext cx="3002839" cy="72313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give you just the names for now – </a:t>
            </a:r>
            <a:r>
              <a:rPr lang="en-IN" sz="1600" dirty="0">
                <a:solidFill>
                  <a:srgbClr val="FF0000"/>
                </a:solidFill>
                <a:latin typeface="Abadi Extra Light" panose="020B0204020104020204" pitchFamily="34" charset="0"/>
              </a:rPr>
              <a:t>domain adaptation</a:t>
            </a:r>
            <a:r>
              <a:rPr lang="en-IN" sz="1600" dirty="0">
                <a:solidFill>
                  <a:schemeClr val="tx1"/>
                </a:solidFill>
                <a:latin typeface="Abadi Extra Light" panose="020B0204020104020204" pitchFamily="34" charset="0"/>
              </a:rPr>
              <a:t>, </a:t>
            </a:r>
            <a:r>
              <a:rPr lang="en-IN" sz="1600" dirty="0">
                <a:solidFill>
                  <a:srgbClr val="FF0000"/>
                </a:solidFill>
                <a:latin typeface="Abadi Extra Light" panose="020B0204020104020204" pitchFamily="34" charset="0"/>
              </a:rPr>
              <a:t>covariate shift</a:t>
            </a:r>
            <a:r>
              <a:rPr lang="en-IN" sz="1600" dirty="0">
                <a:solidFill>
                  <a:schemeClr val="tx1"/>
                </a:solidFill>
                <a:latin typeface="Abadi Extra Light" panose="020B0204020104020204" pitchFamily="34" charset="0"/>
              </a:rPr>
              <a:t>, </a:t>
            </a:r>
            <a:r>
              <a:rPr lang="en-IN" sz="1600" dirty="0">
                <a:solidFill>
                  <a:srgbClr val="FF0000"/>
                </a:solidFill>
                <a:latin typeface="Abadi Extra Light" panose="020B0204020104020204" pitchFamily="34" charset="0"/>
              </a:rPr>
              <a:t>transfer learning</a:t>
            </a:r>
            <a:r>
              <a:rPr lang="en-IN" sz="1600" dirty="0">
                <a:solidFill>
                  <a:schemeClr val="tx1"/>
                </a:solidFill>
                <a:latin typeface="Abadi Extra Light" panose="020B0204020104020204" pitchFamily="34" charset="0"/>
              </a:rPr>
              <a:t>, etc</a:t>
            </a:r>
          </a:p>
        </p:txBody>
      </p:sp>
    </p:spTree>
    <p:custDataLst>
      <p:tags r:id="rId1"/>
    </p:custDataLst>
    <p:extLst>
      <p:ext uri="{BB962C8B-B14F-4D97-AF65-F5344CB8AC3E}">
        <p14:creationId xmlns:p14="http://schemas.microsoft.com/office/powerpoint/2010/main" val="3585306627"/>
      </p:ext>
    </p:extLst>
  </p:cSld>
  <p:clrMapOvr>
    <a:masterClrMapping/>
  </p:clrMapOvr>
  <mc:AlternateContent xmlns:mc="http://schemas.openxmlformats.org/markup-compatibility/2006" xmlns:p14="http://schemas.microsoft.com/office/powerpoint/2010/main">
    <mc:Choice Requires="p14">
      <p:transition spd="slow" p14:dur="2000" advTm="141359"/>
    </mc:Choice>
    <mc:Fallback xmlns="">
      <p:transition spd="slow" advTm="1413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par>
                                <p:cTn id="11" presetID="22" presetClass="entr" presetSubtype="4"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wipe(down)">
                                      <p:cBhvr>
                                        <p:cTn id="13" dur="500"/>
                                        <p:tgtEl>
                                          <p:spTgt spid="8"/>
                                        </p:tgtEl>
                                      </p:cBhvr>
                                    </p:animEffect>
                                  </p:childTnLst>
                                </p:cTn>
                              </p:par>
                              <p:par>
                                <p:cTn id="14" presetID="22" presetClass="entr" presetSubtype="4"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wipe(down)">
                                      <p:cBhvr>
                                        <p:cTn id="16" dur="500"/>
                                        <p:tgtEl>
                                          <p:spTgt spid="9"/>
                                        </p:tgtEl>
                                      </p:cBhvr>
                                    </p:animEffect>
                                  </p:childTnLst>
                                </p:cTn>
                              </p:par>
                              <p:par>
                                <p:cTn id="17" presetID="22" presetClass="entr" presetSubtype="4"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par>
                                <p:cTn id="20" presetID="22" presetClass="entr" presetSubtype="4"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down)">
                                      <p:cBhvr>
                                        <p:cTn id="22" dur="500"/>
                                        <p:tgtEl>
                                          <p:spTgt spid="11"/>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down)">
                                      <p:cBhvr>
                                        <p:cTn id="28" dur="500"/>
                                        <p:tgtEl>
                                          <p:spTgt spid="13"/>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down)">
                                      <p:cBhvr>
                                        <p:cTn id="31" dur="500"/>
                                        <p:tgtEl>
                                          <p:spTgt spid="17"/>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down)">
                                      <p:cBhvr>
                                        <p:cTn id="34" dur="500"/>
                                        <p:tgtEl>
                                          <p:spTgt spid="16"/>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wipe(down)">
                                      <p:cBhvr>
                                        <p:cTn id="37" dur="500"/>
                                        <p:tgtEl>
                                          <p:spTgt spid="14"/>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wipe(down)">
                                      <p:cBhvr>
                                        <p:cTn id="40" dur="5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3"/>
                                        </p:tgtEl>
                                        <p:attrNameLst>
                                          <p:attrName>style.visibility</p:attrName>
                                        </p:attrNameLst>
                                      </p:cBhvr>
                                      <p:to>
                                        <p:strVal val="visible"/>
                                      </p:to>
                                    </p:set>
                                    <p:animEffect transition="in" filter="wipe(down)">
                                      <p:cBhvr>
                                        <p:cTn id="45" dur="500"/>
                                        <p:tgtEl>
                                          <p:spTgt spid="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wipe(down)">
                                      <p:cBhvr>
                                        <p:cTn id="50" dur="500"/>
                                        <p:tgtEl>
                                          <p:spTgt spid="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wipe(down)">
                                      <p:cBhvr>
                                        <p:cTn id="55" dur="500"/>
                                        <p:tgtEl>
                                          <p:spTgt spid="22"/>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par>
                                <p:cTn id="61" presetID="22" presetClass="entr" presetSubtype="4" fill="hold" nodeType="withEffect">
                                  <p:stCondLst>
                                    <p:cond delay="0"/>
                                  </p:stCondLst>
                                  <p:childTnLst>
                                    <p:set>
                                      <p:cBhvr>
                                        <p:cTn id="62" dur="1" fill="hold">
                                          <p:stCondLst>
                                            <p:cond delay="0"/>
                                          </p:stCondLst>
                                        </p:cTn>
                                        <p:tgtEl>
                                          <p:spTgt spid="19"/>
                                        </p:tgtEl>
                                        <p:attrNameLst>
                                          <p:attrName>style.visibility</p:attrName>
                                        </p:attrNameLst>
                                      </p:cBhvr>
                                      <p:to>
                                        <p:strVal val="visible"/>
                                      </p:to>
                                    </p:set>
                                    <p:animEffect transition="in" filter="wipe(down)">
                                      <p:cBhvr>
                                        <p:cTn id="63" dur="500"/>
                                        <p:tgtEl>
                                          <p:spTgt spid="19"/>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nodeType="clickEffect">
                                  <p:stCondLst>
                                    <p:cond delay="0"/>
                                  </p:stCondLst>
                                  <p:childTnLst>
                                    <p:set>
                                      <p:cBhvr>
                                        <p:cTn id="70" dur="1" fill="hold">
                                          <p:stCondLst>
                                            <p:cond delay="0"/>
                                          </p:stCondLst>
                                        </p:cTn>
                                        <p:tgtEl>
                                          <p:spTgt spid="26"/>
                                        </p:tgtEl>
                                        <p:attrNameLst>
                                          <p:attrName>style.visibility</p:attrName>
                                        </p:attrNameLst>
                                      </p:cBhvr>
                                      <p:to>
                                        <p:strVal val="visible"/>
                                      </p:to>
                                    </p:set>
                                    <p:animEffect transition="in" filter="wipe(down)">
                                      <p:cBhvr>
                                        <p:cTn id="71" dur="500"/>
                                        <p:tgtEl>
                                          <p:spTgt spid="26"/>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27"/>
                                        </p:tgtEl>
                                        <p:attrNameLst>
                                          <p:attrName>style.visibility</p:attrName>
                                        </p:attrNameLst>
                                      </p:cBhvr>
                                      <p:to>
                                        <p:strVal val="visible"/>
                                      </p:to>
                                    </p:set>
                                    <p:animEffect transition="in" filter="wipe(down)">
                                      <p:cBhvr>
                                        <p:cTn id="74" dur="500"/>
                                        <p:tgtEl>
                                          <p:spTgt spid="27"/>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28"/>
                                        </p:tgtEl>
                                        <p:attrNameLst>
                                          <p:attrName>style.visibility</p:attrName>
                                        </p:attrNameLst>
                                      </p:cBhvr>
                                      <p:to>
                                        <p:strVal val="visible"/>
                                      </p:to>
                                    </p:set>
                                    <p:animEffect transition="in" filter="wipe(down)">
                                      <p:cBhvr>
                                        <p:cTn id="79" dur="500"/>
                                        <p:tgtEl>
                                          <p:spTgt spid="28"/>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par>
                                <p:cTn id="85" presetID="22" presetClass="entr" presetSubtype="4" fill="hold" nodeType="withEffect">
                                  <p:stCondLst>
                                    <p:cond delay="0"/>
                                  </p:stCondLst>
                                  <p:childTnLst>
                                    <p:set>
                                      <p:cBhvr>
                                        <p:cTn id="86" dur="1" fill="hold">
                                          <p:stCondLst>
                                            <p:cond delay="0"/>
                                          </p:stCondLst>
                                        </p:cTn>
                                        <p:tgtEl>
                                          <p:spTgt spid="23"/>
                                        </p:tgtEl>
                                        <p:attrNameLst>
                                          <p:attrName>style.visibility</p:attrName>
                                        </p:attrNameLst>
                                      </p:cBhvr>
                                      <p:to>
                                        <p:strVal val="visible"/>
                                      </p:to>
                                    </p:set>
                                    <p:animEffect transition="in" filter="wipe(down)">
                                      <p:cBhvr>
                                        <p:cTn id="87" dur="500"/>
                                        <p:tgtEl>
                                          <p:spTgt spid="23"/>
                                        </p:tgtEl>
                                      </p:cBhvr>
                                    </p:animEffect>
                                  </p:childTnLst>
                                </p:cTn>
                              </p:par>
                              <p:par>
                                <p:cTn id="88" presetID="22" presetClass="entr" presetSubtype="4" fill="hold" grpId="0" nodeType="with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wipe(down)">
                                      <p:cBhvr>
                                        <p:cTn id="90" dur="500"/>
                                        <p:tgtEl>
                                          <p:spTgt spid="25"/>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grpId="0" nodeType="clickEffect">
                                  <p:stCondLst>
                                    <p:cond delay="0"/>
                                  </p:stCondLst>
                                  <p:childTnLst>
                                    <p:set>
                                      <p:cBhvr>
                                        <p:cTn id="94" dur="1" fill="hold">
                                          <p:stCondLst>
                                            <p:cond delay="0"/>
                                          </p:stCondLst>
                                        </p:cTn>
                                        <p:tgtEl>
                                          <p:spTgt spid="29"/>
                                        </p:tgtEl>
                                        <p:attrNameLst>
                                          <p:attrName>style.visibility</p:attrName>
                                        </p:attrNameLst>
                                      </p:cBhvr>
                                      <p:to>
                                        <p:strVal val="visible"/>
                                      </p:to>
                                    </p:set>
                                    <p:animEffect transition="in" filter="wipe(down)">
                                      <p:cBhvr>
                                        <p:cTn id="95" dur="500"/>
                                        <p:tgtEl>
                                          <p:spTgt spid="29"/>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0"/>
                                        </p:tgtEl>
                                        <p:attrNameLst>
                                          <p:attrName>style.visibility</p:attrName>
                                        </p:attrNameLst>
                                      </p:cBhvr>
                                      <p:to>
                                        <p:strVal val="visible"/>
                                      </p:to>
                                    </p:set>
                                    <p:animEffect transition="in" filter="wipe(down)">
                                      <p:cBhvr>
                                        <p:cTn id="100" dur="500"/>
                                        <p:tgtEl>
                                          <p:spTgt spid="30"/>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nodeType="click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down)">
                                      <p:cBhvr>
                                        <p:cTn id="105" dur="500"/>
                                        <p:tgtEl>
                                          <p:spTgt spid="31"/>
                                        </p:tgtEl>
                                      </p:cBhvr>
                                    </p:animEffect>
                                  </p:childTnLst>
                                </p:cTn>
                              </p:par>
                              <p:par>
                                <p:cTn id="106" presetID="22" presetClass="entr" presetSubtype="4" fill="hold" grpId="0" nodeType="withEffect">
                                  <p:stCondLst>
                                    <p:cond delay="0"/>
                                  </p:stCondLst>
                                  <p:childTnLst>
                                    <p:set>
                                      <p:cBhvr>
                                        <p:cTn id="107" dur="1" fill="hold">
                                          <p:stCondLst>
                                            <p:cond delay="0"/>
                                          </p:stCondLst>
                                        </p:cTn>
                                        <p:tgtEl>
                                          <p:spTgt spid="32"/>
                                        </p:tgtEl>
                                        <p:attrNameLst>
                                          <p:attrName>style.visibility</p:attrName>
                                        </p:attrNameLst>
                                      </p:cBhvr>
                                      <p:to>
                                        <p:strVal val="visible"/>
                                      </p:to>
                                    </p:set>
                                    <p:animEffect transition="in" filter="wipe(down)">
                                      <p:cBhvr>
                                        <p:cTn id="108" dur="500"/>
                                        <p:tgtEl>
                                          <p:spTgt spid="32"/>
                                        </p:tgtEl>
                                      </p:cBhvr>
                                    </p:animEffect>
                                  </p:childTnLst>
                                </p:cTn>
                              </p:par>
                            </p:childTnLst>
                          </p:cTn>
                        </p:par>
                      </p:childTnLst>
                    </p:cTn>
                  </p:par>
                  <p:par>
                    <p:cTn id="109" fill="hold">
                      <p:stCondLst>
                        <p:cond delay="indefinite"/>
                      </p:stCondLst>
                      <p:childTnLst>
                        <p:par>
                          <p:cTn id="110" fill="hold">
                            <p:stCondLst>
                              <p:cond delay="0"/>
                            </p:stCondLst>
                            <p:childTnLst>
                              <p:par>
                                <p:cTn id="111" presetID="22" presetClass="entr" presetSubtype="4" fill="hold" grpId="0" nodeType="clickEffect">
                                  <p:stCondLst>
                                    <p:cond delay="0"/>
                                  </p:stCondLst>
                                  <p:childTnLst>
                                    <p:set>
                                      <p:cBhvr>
                                        <p:cTn id="112" dur="1" fill="hold">
                                          <p:stCondLst>
                                            <p:cond delay="0"/>
                                          </p:stCondLst>
                                        </p:cTn>
                                        <p:tgtEl>
                                          <p:spTgt spid="34"/>
                                        </p:tgtEl>
                                        <p:attrNameLst>
                                          <p:attrName>style.visibility</p:attrName>
                                        </p:attrNameLst>
                                      </p:cBhvr>
                                      <p:to>
                                        <p:strVal val="visible"/>
                                      </p:to>
                                    </p:set>
                                    <p:animEffect transition="in" filter="wipe(down)">
                                      <p:cBhvr>
                                        <p:cTn id="113" dur="500"/>
                                        <p:tgtEl>
                                          <p:spTgt spid="34"/>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4" fill="hold" grpId="0" nodeType="clickEffect">
                                  <p:stCondLst>
                                    <p:cond delay="0"/>
                                  </p:stCondLst>
                                  <p:childTnLst>
                                    <p:set>
                                      <p:cBhvr>
                                        <p:cTn id="117" dur="1" fill="hold">
                                          <p:stCondLst>
                                            <p:cond delay="0"/>
                                          </p:stCondLst>
                                        </p:cTn>
                                        <p:tgtEl>
                                          <p:spTgt spid="33"/>
                                        </p:tgtEl>
                                        <p:attrNameLst>
                                          <p:attrName>style.visibility</p:attrName>
                                        </p:attrNameLst>
                                      </p:cBhvr>
                                      <p:to>
                                        <p:strVal val="visible"/>
                                      </p:to>
                                    </p:set>
                                    <p:animEffect transition="in" filter="wipe(down)">
                                      <p:cBhvr>
                                        <p:cTn id="118" dur="500"/>
                                        <p:tgtEl>
                                          <p:spTgt spid="33"/>
                                        </p:tgtEl>
                                      </p:cBhvr>
                                    </p:animEffect>
                                  </p:childTnLst>
                                </p:cTn>
                              </p:par>
                            </p:childTnLst>
                          </p:cTn>
                        </p:par>
                      </p:childTnLst>
                    </p:cTn>
                  </p:par>
                  <p:par>
                    <p:cTn id="119" fill="hold">
                      <p:stCondLst>
                        <p:cond delay="indefinite"/>
                      </p:stCondLst>
                      <p:childTnLst>
                        <p:par>
                          <p:cTn id="120" fill="hold">
                            <p:stCondLst>
                              <p:cond delay="0"/>
                            </p:stCondLst>
                            <p:childTnLst>
                              <p:par>
                                <p:cTn id="121" presetID="22" presetClass="entr" presetSubtype="4" fill="hold" nodeType="click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down)">
                                      <p:cBhvr>
                                        <p:cTn id="123" dur="500"/>
                                        <p:tgtEl>
                                          <p:spTgt spid="37"/>
                                        </p:tgtEl>
                                      </p:cBhvr>
                                    </p:animEffect>
                                  </p:childTnLst>
                                </p:cTn>
                              </p:par>
                              <p:par>
                                <p:cTn id="124" presetID="22" presetClass="entr" presetSubtype="4" fill="hold" grpId="0" nodeType="withEffect">
                                  <p:stCondLst>
                                    <p:cond delay="0"/>
                                  </p:stCondLst>
                                  <p:childTnLst>
                                    <p:set>
                                      <p:cBhvr>
                                        <p:cTn id="125" dur="1" fill="hold">
                                          <p:stCondLst>
                                            <p:cond delay="0"/>
                                          </p:stCondLst>
                                        </p:cTn>
                                        <p:tgtEl>
                                          <p:spTgt spid="36"/>
                                        </p:tgtEl>
                                        <p:attrNameLst>
                                          <p:attrName>style.visibility</p:attrName>
                                        </p:attrNameLst>
                                      </p:cBhvr>
                                      <p:to>
                                        <p:strVal val="visible"/>
                                      </p:to>
                                    </p:set>
                                    <p:animEffect transition="in" filter="wipe(down)">
                                      <p:cBhvr>
                                        <p:cTn id="126" dur="500"/>
                                        <p:tgtEl>
                                          <p:spTgt spid="36"/>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nodeType="click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wipe(down)">
                                      <p:cBhvr>
                                        <p:cTn id="131" dur="500"/>
                                        <p:tgtEl>
                                          <p:spTgt spid="38"/>
                                        </p:tgtEl>
                                      </p:cBhvr>
                                    </p:animEffect>
                                  </p:childTnLst>
                                </p:cTn>
                              </p:par>
                              <p:par>
                                <p:cTn id="132" presetID="22" presetClass="entr" presetSubtype="4" fill="hold" grpId="0" nodeType="withEffect">
                                  <p:stCondLst>
                                    <p:cond delay="0"/>
                                  </p:stCondLst>
                                  <p:childTnLst>
                                    <p:set>
                                      <p:cBhvr>
                                        <p:cTn id="133" dur="1" fill="hold">
                                          <p:stCondLst>
                                            <p:cond delay="0"/>
                                          </p:stCondLst>
                                        </p:cTn>
                                        <p:tgtEl>
                                          <p:spTgt spid="39"/>
                                        </p:tgtEl>
                                        <p:attrNameLst>
                                          <p:attrName>style.visibility</p:attrName>
                                        </p:attrNameLst>
                                      </p:cBhvr>
                                      <p:to>
                                        <p:strVal val="visible"/>
                                      </p:to>
                                    </p:set>
                                    <p:animEffect transition="in" filter="wipe(down)">
                                      <p:cBhvr>
                                        <p:cTn id="134" dur="500"/>
                                        <p:tgtEl>
                                          <p:spTgt spid="39"/>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ntr" presetSubtype="4" fill="hold" grpId="0" nodeType="clickEffect">
                                  <p:stCondLst>
                                    <p:cond delay="0"/>
                                  </p:stCondLst>
                                  <p:childTnLst>
                                    <p:set>
                                      <p:cBhvr>
                                        <p:cTn id="138" dur="1" fill="hold">
                                          <p:stCondLst>
                                            <p:cond delay="0"/>
                                          </p:stCondLst>
                                        </p:cTn>
                                        <p:tgtEl>
                                          <p:spTgt spid="40"/>
                                        </p:tgtEl>
                                        <p:attrNameLst>
                                          <p:attrName>style.visibility</p:attrName>
                                        </p:attrNameLst>
                                      </p:cBhvr>
                                      <p:to>
                                        <p:strVal val="visible"/>
                                      </p:to>
                                    </p:set>
                                    <p:animEffect transition="in" filter="wipe(down)">
                                      <p:cBhvr>
                                        <p:cTn id="139"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p:bldP spid="14" grpId="0"/>
      <p:bldP spid="15" grpId="0"/>
      <p:bldP spid="16" grpId="0"/>
      <p:bldP spid="17" grpId="0"/>
      <p:bldP spid="18" grpId="0"/>
      <p:bldP spid="20" grpId="0" animBg="1"/>
      <p:bldP spid="21" grpId="0"/>
      <p:bldP spid="3" grpId="0" animBg="1"/>
      <p:bldP spid="22" grpId="0" animBg="1"/>
      <p:bldP spid="24" grpId="0" animBg="1"/>
      <p:bldP spid="25" grpId="0"/>
      <p:bldP spid="27" grpId="0"/>
      <p:bldP spid="28" grpId="0" animBg="1"/>
      <p:bldP spid="29" grpId="0" animBg="1"/>
      <p:bldP spid="30" grpId="0"/>
      <p:bldP spid="32" grpId="0" animBg="1"/>
      <p:bldP spid="33" grpId="0" animBg="1"/>
      <p:bldP spid="34" grpId="0" animBg="1"/>
      <p:bldP spid="36" grpId="0" animBg="1"/>
      <p:bldP spid="39" grpId="0" animBg="1"/>
      <p:bldP spid="4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Types of Supervised Learning Problems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fontScale="92500" lnSpcReduction="10000"/>
          </a:bodyPr>
          <a:lstStyle/>
          <a:p>
            <a:pPr>
              <a:buFont typeface="Wingdings" panose="05000000000000000000" pitchFamily="2" charset="2"/>
              <a:buChar char="§"/>
            </a:pPr>
            <a:r>
              <a:rPr lang="en-IN" sz="3200" dirty="0">
                <a:latin typeface="Abadi Extra Light" panose="020B0604020202020204" pitchFamily="34" charset="0"/>
              </a:rPr>
              <a:t>Consider building an ML module for an e-mail client</a:t>
            </a:r>
          </a:p>
          <a:p>
            <a:pPr marL="0" indent="0">
              <a:buNone/>
            </a:pPr>
            <a:endParaRPr lang="en-IN" sz="1200" dirty="0">
              <a:latin typeface="Abadi Extra Light" panose="020B0604020202020204" pitchFamily="34" charset="0"/>
            </a:endParaRPr>
          </a:p>
          <a:p>
            <a:pPr>
              <a:buFont typeface="Wingdings" panose="05000000000000000000" pitchFamily="2" charset="2"/>
              <a:buChar char="§"/>
            </a:pPr>
            <a:r>
              <a:rPr lang="en-IN" sz="3200" dirty="0">
                <a:latin typeface="Abadi Extra Light" panose="020B0604020202020204" pitchFamily="34" charset="0"/>
              </a:rPr>
              <a:t>Some tasks that we may want this module to perform</a:t>
            </a:r>
          </a:p>
          <a:p>
            <a:pPr lvl="1">
              <a:buFont typeface="Wingdings" panose="05000000000000000000" pitchFamily="2" charset="2"/>
              <a:buChar char="§"/>
            </a:pPr>
            <a:r>
              <a:rPr lang="en-IN" dirty="0">
                <a:latin typeface="Abadi Extra Light" panose="020B0604020202020204" pitchFamily="34" charset="0"/>
              </a:rPr>
              <a:t>Predicting whether an email of spam or normal: </a:t>
            </a:r>
            <a:r>
              <a:rPr lang="en-IN" dirty="0">
                <a:solidFill>
                  <a:srgbClr val="0000FF"/>
                </a:solidFill>
                <a:latin typeface="Abadi Extra Light" panose="020B0604020202020204" pitchFamily="34" charset="0"/>
              </a:rPr>
              <a:t>Binary Classification</a:t>
            </a:r>
          </a:p>
          <a:p>
            <a:pPr lvl="1">
              <a:buFont typeface="Wingdings" panose="05000000000000000000" pitchFamily="2" charset="2"/>
              <a:buChar char="§"/>
            </a:pPr>
            <a:r>
              <a:rPr lang="en-IN" dirty="0">
                <a:latin typeface="Abadi Extra Light" panose="020B0604020202020204" pitchFamily="34" charset="0"/>
              </a:rPr>
              <a:t>Predicting which of the many folders the email should be sent to: </a:t>
            </a:r>
            <a:r>
              <a:rPr lang="en-IN" dirty="0">
                <a:solidFill>
                  <a:srgbClr val="0000FF"/>
                </a:solidFill>
                <a:latin typeface="Abadi Extra Light" panose="020B0604020202020204" pitchFamily="34" charset="0"/>
              </a:rPr>
              <a:t>Multi-class Classification</a:t>
            </a:r>
          </a:p>
          <a:p>
            <a:pPr lvl="1">
              <a:buFont typeface="Wingdings" panose="05000000000000000000" pitchFamily="2" charset="2"/>
              <a:buChar char="§"/>
            </a:pPr>
            <a:r>
              <a:rPr lang="en-IN" dirty="0">
                <a:latin typeface="Abadi Extra Light" panose="020B0604020202020204" pitchFamily="34" charset="0"/>
              </a:rPr>
              <a:t>Predicting all the relevant tags for an email: </a:t>
            </a:r>
            <a:r>
              <a:rPr lang="en-IN" dirty="0">
                <a:solidFill>
                  <a:srgbClr val="0000FF"/>
                </a:solidFill>
                <a:latin typeface="Abadi Extra Light" panose="020B0604020202020204" pitchFamily="34" charset="0"/>
              </a:rPr>
              <a:t>Tagging </a:t>
            </a:r>
            <a:r>
              <a:rPr lang="en-IN" dirty="0">
                <a:latin typeface="Abadi Extra Light" panose="020B0604020202020204" pitchFamily="34" charset="0"/>
              </a:rPr>
              <a:t>or</a:t>
            </a:r>
            <a:r>
              <a:rPr lang="en-IN" dirty="0">
                <a:solidFill>
                  <a:srgbClr val="0000FF"/>
                </a:solidFill>
                <a:latin typeface="Abadi Extra Light" panose="020B0604020202020204" pitchFamily="34" charset="0"/>
              </a:rPr>
              <a:t> Multi-label Classification</a:t>
            </a:r>
            <a:endParaRPr lang="en-IN" dirty="0">
              <a:latin typeface="Abadi Extra Light" panose="020B0604020202020204" pitchFamily="34" charset="0"/>
            </a:endParaRPr>
          </a:p>
          <a:p>
            <a:pPr lvl="1">
              <a:buFont typeface="Wingdings" panose="05000000000000000000" pitchFamily="2" charset="2"/>
              <a:buChar char="§"/>
            </a:pPr>
            <a:r>
              <a:rPr lang="en-IN" dirty="0">
                <a:latin typeface="Abadi Extra Light" panose="020B0604020202020204" pitchFamily="34" charset="0"/>
              </a:rPr>
              <a:t>Predicting what’s the spam-score of an email: </a:t>
            </a:r>
            <a:r>
              <a:rPr lang="en-IN" dirty="0">
                <a:solidFill>
                  <a:srgbClr val="0000FF"/>
                </a:solidFill>
                <a:latin typeface="Abadi Extra Light" panose="020B0604020202020204" pitchFamily="34" charset="0"/>
              </a:rPr>
              <a:t>Regression</a:t>
            </a:r>
          </a:p>
          <a:p>
            <a:pPr lvl="1">
              <a:buFont typeface="Wingdings" panose="05000000000000000000" pitchFamily="2" charset="2"/>
              <a:buChar char="§"/>
            </a:pPr>
            <a:r>
              <a:rPr lang="en-IN" dirty="0">
                <a:latin typeface="Abadi Extra Light" panose="020B0604020202020204" pitchFamily="34" charset="0"/>
              </a:rPr>
              <a:t>Predicting which email(s) should be shown at the top: </a:t>
            </a:r>
            <a:r>
              <a:rPr lang="en-IN" dirty="0">
                <a:solidFill>
                  <a:srgbClr val="0000FF"/>
                </a:solidFill>
                <a:latin typeface="Abadi Extra Light" panose="020B0604020202020204" pitchFamily="34" charset="0"/>
              </a:rPr>
              <a:t>Ranking</a:t>
            </a:r>
          </a:p>
          <a:p>
            <a:pPr lvl="1">
              <a:buFont typeface="Wingdings" panose="05000000000000000000" pitchFamily="2" charset="2"/>
              <a:buChar char="§"/>
            </a:pPr>
            <a:r>
              <a:rPr lang="en-IN" dirty="0">
                <a:latin typeface="Abadi Extra Light" panose="020B0604020202020204" pitchFamily="34" charset="0"/>
              </a:rPr>
              <a:t>Predicting which emails are work/study-related emails: </a:t>
            </a:r>
            <a:r>
              <a:rPr lang="en-IN" dirty="0">
                <a:solidFill>
                  <a:srgbClr val="0000FF"/>
                </a:solidFill>
                <a:latin typeface="Abadi Extra Light" panose="020B0604020202020204" pitchFamily="34" charset="0"/>
              </a:rPr>
              <a:t>One-class Classification</a:t>
            </a:r>
            <a:endParaRPr lang="en-IN" dirty="0">
              <a:latin typeface="Abadi Extra Light" panose="020B0604020202020204" pitchFamily="34" charset="0"/>
            </a:endParaRPr>
          </a:p>
          <a:p>
            <a:pPr lvl="1">
              <a:buFont typeface="Wingdings" panose="05000000000000000000" pitchFamily="2" charset="2"/>
              <a:buChar char="§"/>
            </a:pPr>
            <a:endParaRPr lang="en-IN" dirty="0">
              <a:solidFill>
                <a:srgbClr val="0000FF"/>
              </a:solidFill>
              <a:latin typeface="Abadi Extra Light" panose="020B0604020202020204" pitchFamily="34" charset="0"/>
            </a:endParaRPr>
          </a:p>
          <a:p>
            <a:pPr>
              <a:buFont typeface="Wingdings" panose="05000000000000000000" pitchFamily="2" charset="2"/>
              <a:buChar char="§"/>
            </a:pPr>
            <a:r>
              <a:rPr lang="en-IN" dirty="0">
                <a:latin typeface="Abadi Extra Light" panose="020B0604020202020204" pitchFamily="34" charset="0"/>
              </a:rPr>
              <a:t>These predictive modeling tasks can be formulated as supervised learning problems</a:t>
            </a:r>
          </a:p>
          <a:p>
            <a:pPr marL="0" indent="0">
              <a:buNone/>
            </a:pPr>
            <a:endParaRPr lang="en-IN" dirty="0">
              <a:latin typeface="Abadi Extra Light" panose="020B0604020202020204" pitchFamily="34" charset="0"/>
            </a:endParaRPr>
          </a:p>
          <a:p>
            <a:pPr>
              <a:buFont typeface="Wingdings" panose="05000000000000000000" pitchFamily="2" charset="2"/>
              <a:buChar char="§"/>
            </a:pPr>
            <a:r>
              <a:rPr lang="en-IN" dirty="0">
                <a:latin typeface="Abadi Extra Light" panose="020B0604020202020204" pitchFamily="34" charset="0"/>
              </a:rPr>
              <a:t>Today: A very simple supervised learning model for binary/multi-class classification</a:t>
            </a:r>
          </a:p>
          <a:p>
            <a:pPr lvl="1">
              <a:buFont typeface="Wingdings" panose="05000000000000000000" pitchFamily="2" charset="2"/>
              <a:buChar char="§"/>
            </a:pPr>
            <a:r>
              <a:rPr lang="en-IN" dirty="0">
                <a:latin typeface="Abadi Extra Light" panose="020B0604020202020204" pitchFamily="34" charset="0"/>
              </a:rPr>
              <a:t>This model doesn’t require any fancy maths – just computing means and distances</a:t>
            </a:r>
          </a:p>
          <a:p>
            <a:pPr marL="457200" lvl="1" indent="0">
              <a:buNone/>
            </a:pPr>
            <a:endParaRPr lang="en-GB" dirty="0">
              <a:solidFill>
                <a:srgbClr val="0000FF"/>
              </a:solidFill>
              <a:latin typeface="Abadi Extra Light" panose="020B0604020202020204" pitchFamily="34" charset="0"/>
            </a:endParaRPr>
          </a:p>
        </p:txBody>
      </p:sp>
    </p:spTree>
    <p:custDataLst>
      <p:tags r:id="rId1"/>
    </p:custDataLst>
    <p:extLst>
      <p:ext uri="{BB962C8B-B14F-4D97-AF65-F5344CB8AC3E}">
        <p14:creationId xmlns:p14="http://schemas.microsoft.com/office/powerpoint/2010/main" val="4015667906"/>
      </p:ext>
    </p:extLst>
  </p:cSld>
  <p:clrMapOvr>
    <a:masterClrMapping/>
  </p:clrMapOvr>
  <mc:AlternateContent xmlns:mc="http://schemas.openxmlformats.org/markup-compatibility/2006" xmlns:p14="http://schemas.microsoft.com/office/powerpoint/2010/main">
    <mc:Choice Requires="p14">
      <p:transition spd="slow" p14:dur="2000" advTm="221205"/>
    </mc:Choice>
    <mc:Fallback xmlns="">
      <p:transition spd="slow" advTm="2212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6" end="6"/>
                                            </p:txEl>
                                          </p:spTgt>
                                        </p:tgtEl>
                                        <p:attrNameLst>
                                          <p:attrName>style.visibility</p:attrName>
                                        </p:attrNameLst>
                                      </p:cBhvr>
                                      <p:to>
                                        <p:strVal val="visible"/>
                                      </p:to>
                                    </p:set>
                                    <p:animEffect transition="in" filter="wipe(down)">
                                      <p:cBhvr>
                                        <p:cTn id="32" dur="500"/>
                                        <p:tgtEl>
                                          <p:spTgt spid="3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xEl>
                                              <p:pRg st="7" end="7"/>
                                            </p:txEl>
                                          </p:spTgt>
                                        </p:tgtEl>
                                        <p:attrNameLst>
                                          <p:attrName>style.visibility</p:attrName>
                                        </p:attrNameLst>
                                      </p:cBhvr>
                                      <p:to>
                                        <p:strVal val="visible"/>
                                      </p:to>
                                    </p:set>
                                    <p:animEffect transition="in" filter="wipe(down)">
                                      <p:cBhvr>
                                        <p:cTn id="37" dur="500"/>
                                        <p:tgtEl>
                                          <p:spTgt spid="3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xEl>
                                              <p:pRg st="8" end="8"/>
                                            </p:txEl>
                                          </p:spTgt>
                                        </p:tgtEl>
                                        <p:attrNameLst>
                                          <p:attrName>style.visibility</p:attrName>
                                        </p:attrNameLst>
                                      </p:cBhvr>
                                      <p:to>
                                        <p:strVal val="visible"/>
                                      </p:to>
                                    </p:set>
                                    <p:animEffect transition="in" filter="wipe(down)">
                                      <p:cBhvr>
                                        <p:cTn id="42" dur="500"/>
                                        <p:tgtEl>
                                          <p:spTgt spid="3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10" end="10"/>
                                            </p:txEl>
                                          </p:spTgt>
                                        </p:tgtEl>
                                        <p:attrNameLst>
                                          <p:attrName>style.visibility</p:attrName>
                                        </p:attrNameLst>
                                      </p:cBhvr>
                                      <p:to>
                                        <p:strVal val="visible"/>
                                      </p:to>
                                    </p:set>
                                    <p:animEffect transition="in" filter="wipe(down)">
                                      <p:cBhvr>
                                        <p:cTn id="47" dur="500"/>
                                        <p:tgtEl>
                                          <p:spTgt spid="3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xEl>
                                              <p:pRg st="12" end="12"/>
                                            </p:txEl>
                                          </p:spTgt>
                                        </p:tgtEl>
                                        <p:attrNameLst>
                                          <p:attrName>style.visibility</p:attrName>
                                        </p:attrNameLst>
                                      </p:cBhvr>
                                      <p:to>
                                        <p:strVal val="visible"/>
                                      </p:to>
                                    </p:set>
                                    <p:animEffect transition="in" filter="wipe(down)">
                                      <p:cBhvr>
                                        <p:cTn id="52" dur="500"/>
                                        <p:tgtEl>
                                          <p:spTgt spid="3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13" end="13"/>
                                            </p:txEl>
                                          </p:spTgt>
                                        </p:tgtEl>
                                        <p:attrNameLst>
                                          <p:attrName>style.visibility</p:attrName>
                                        </p:attrNameLst>
                                      </p:cBhvr>
                                      <p:to>
                                        <p:strVal val="visible"/>
                                      </p:to>
                                    </p:set>
                                    <p:animEffect transition="in" filter="wipe(down)">
                                      <p:cBhvr>
                                        <p:cTn id="57" dur="500"/>
                                        <p:tgtEl>
                                          <p:spTgt spid="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Notation and Conventions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fontScale="92500" lnSpcReduction="10000"/>
              </a:bodyPr>
              <a:lstStyle/>
              <a:p>
                <a:pPr>
                  <a:buFont typeface="Wingdings" panose="05000000000000000000" pitchFamily="2" charset="2"/>
                  <a:buChar char="§"/>
                </a:pPr>
                <a:r>
                  <a:rPr lang="en-GB" sz="3200" dirty="0">
                    <a:latin typeface="Abadi Extra Light" panose="020B0604020202020204" pitchFamily="34" charset="0"/>
                  </a:rPr>
                  <a:t>In ML, inputs are usually represented by vectors</a:t>
                </a:r>
              </a:p>
              <a:p>
                <a:pPr>
                  <a:buFont typeface="Wingdings" panose="05000000000000000000" pitchFamily="2" charset="2"/>
                  <a:buChar char="§"/>
                </a:pPr>
                <a:r>
                  <a:rPr lang="en-GB" sz="3200" dirty="0">
                    <a:latin typeface="Abadi Extra Light" panose="020B0604020202020204" pitchFamily="34" charset="0"/>
                  </a:rPr>
                  <a:t>A vector consists of an array of scalar values</a:t>
                </a:r>
              </a:p>
              <a:p>
                <a:pPr>
                  <a:buFont typeface="Wingdings" panose="05000000000000000000" pitchFamily="2" charset="2"/>
                  <a:buChar char="§"/>
                </a:pPr>
                <a:r>
                  <a:rPr lang="en-GB" sz="3200" dirty="0">
                    <a:latin typeface="Abadi Extra Light" panose="020B0604020202020204" pitchFamily="34" charset="0"/>
                  </a:rPr>
                  <a:t>Geometrically, a vector is just a point in a vector space, e.g., </a:t>
                </a:r>
              </a:p>
              <a:p>
                <a:pPr lvl="1">
                  <a:buFont typeface="Wingdings" panose="05000000000000000000" pitchFamily="2" charset="2"/>
                  <a:buChar char="§"/>
                </a:pPr>
                <a:r>
                  <a:rPr lang="en-GB" sz="2800" dirty="0">
                    <a:latin typeface="Abadi Extra Light" panose="020B0604020202020204" pitchFamily="34" charset="0"/>
                  </a:rPr>
                  <a:t>A length 2 vector is a point in 2-dim vector space</a:t>
                </a:r>
              </a:p>
              <a:p>
                <a:pPr lvl="1">
                  <a:buFont typeface="Wingdings" panose="05000000000000000000" pitchFamily="2" charset="2"/>
                  <a:buChar char="§"/>
                </a:pPr>
                <a:r>
                  <a:rPr lang="en-GB" sz="2800" dirty="0">
                    <a:latin typeface="Abadi Extra Light" panose="020B0604020202020204" pitchFamily="34" charset="0"/>
                  </a:rPr>
                  <a:t>A length 3 vector is a point in 3-dim vector space</a:t>
                </a:r>
              </a:p>
              <a:p>
                <a:pPr marL="457200" lvl="1" indent="0">
                  <a:buNone/>
                </a:pPr>
                <a:endParaRPr lang="en-GB" dirty="0">
                  <a:latin typeface="Abadi Extra Light" panose="020B0604020202020204" pitchFamily="34" charset="0"/>
                </a:endParaRPr>
              </a:p>
              <a:p>
                <a:pPr>
                  <a:buFont typeface="Wingdings" panose="05000000000000000000" pitchFamily="2" charset="2"/>
                  <a:buChar char="§"/>
                </a:pPr>
                <a:endParaRPr lang="en-GB" sz="3200" dirty="0">
                  <a:latin typeface="Abadi Extra Light" panose="020B0604020202020204" pitchFamily="34" charset="0"/>
                </a:endParaRPr>
              </a:p>
              <a:p>
                <a:pPr>
                  <a:buFont typeface="Wingdings" panose="05000000000000000000" pitchFamily="2" charset="2"/>
                  <a:buChar char="§"/>
                </a:pPr>
                <a:endParaRPr lang="en-GB" sz="3200" dirty="0">
                  <a:latin typeface="Abadi Extra Light" panose="020B0604020202020204" pitchFamily="34" charset="0"/>
                </a:endParaRPr>
              </a:p>
              <a:p>
                <a:pPr marL="457200" lvl="1" indent="0">
                  <a:buNone/>
                </a:pPr>
                <a:endParaRPr lang="en-GB" sz="2800" dirty="0">
                  <a:latin typeface="Abadi Extra Light" panose="020B0604020202020204" pitchFamily="34" charset="0"/>
                </a:endParaRPr>
              </a:p>
              <a:p>
                <a:pPr>
                  <a:buFont typeface="Wingdings" panose="05000000000000000000" pitchFamily="2" charset="2"/>
                  <a:buChar char="§"/>
                </a:pPr>
                <a:r>
                  <a:rPr lang="en-GB" sz="3200" dirty="0">
                    <a:latin typeface="Abadi Extra Light" panose="020B0604020202020204" pitchFamily="34" charset="0"/>
                  </a:rPr>
                  <a:t>Unless specified otherwise</a:t>
                </a:r>
              </a:p>
              <a:p>
                <a:pPr lvl="1">
                  <a:buFont typeface="Wingdings" panose="05000000000000000000" pitchFamily="2" charset="2"/>
                  <a:buChar char="§"/>
                </a:pPr>
                <a:r>
                  <a:rPr lang="en-GB" sz="2800" dirty="0">
                    <a:latin typeface="Abadi Extra Light" panose="020B0604020202020204" pitchFamily="34" charset="0"/>
                  </a:rPr>
                  <a:t>Small letters in bold font will denote vectors, e.g., </a:t>
                </a:r>
                <a14:m>
                  <m:oMath xmlns:m="http://schemas.openxmlformats.org/officeDocument/2006/math">
                    <m:r>
                      <a:rPr lang="en-IN" sz="2800" b="1" i="0" smtClean="0">
                        <a:latin typeface="Cambria Math" panose="02040503050406030204" pitchFamily="18" charset="0"/>
                        <a:ea typeface="Cambria Math" panose="02040503050406030204" pitchFamily="18" charset="0"/>
                      </a:rPr>
                      <m:t>𝐱</m:t>
                    </m:r>
                  </m:oMath>
                </a14:m>
                <a:r>
                  <a:rPr lang="en-GB" sz="2800" dirty="0">
                    <a:latin typeface="Cambria Math" panose="02040503050406030204" pitchFamily="18" charset="0"/>
                    <a:ea typeface="Cambria Math" panose="02040503050406030204" pitchFamily="18" charset="0"/>
                  </a:rPr>
                  <a:t>,</a:t>
                </a:r>
                <a:r>
                  <a:rPr lang="en-IN" sz="2800" b="1" dirty="0">
                    <a:latin typeface="Cambria Math" panose="02040503050406030204" pitchFamily="18" charset="0"/>
                    <a:ea typeface="Cambria Math" panose="02040503050406030204" pitchFamily="18" charset="0"/>
                  </a:rPr>
                  <a:t> </a:t>
                </a:r>
                <a14:m>
                  <m:oMath xmlns:m="http://schemas.openxmlformats.org/officeDocument/2006/math">
                    <m:r>
                      <a:rPr lang="en-IN" sz="2800" b="1" i="0" smtClean="0">
                        <a:latin typeface="Cambria Math" panose="02040503050406030204" pitchFamily="18" charset="0"/>
                        <a:ea typeface="Cambria Math" panose="02040503050406030204" pitchFamily="18" charset="0"/>
                      </a:rPr>
                      <m:t>𝐚</m:t>
                    </m:r>
                  </m:oMath>
                </a14:m>
                <a:r>
                  <a:rPr lang="en-GB" sz="2800" dirty="0">
                    <a:latin typeface="Cambria Math" panose="02040503050406030204" pitchFamily="18" charset="0"/>
                    <a:ea typeface="Cambria Math" panose="02040503050406030204" pitchFamily="18" charset="0"/>
                  </a:rPr>
                  <a:t>,</a:t>
                </a:r>
                <a:r>
                  <a:rPr lang="en-IN" sz="2800" b="1" dirty="0">
                    <a:latin typeface="Cambria Math" panose="02040503050406030204" pitchFamily="18" charset="0"/>
                    <a:ea typeface="Cambria Math" panose="02040503050406030204" pitchFamily="18" charset="0"/>
                  </a:rPr>
                  <a:t> </a:t>
                </a:r>
                <a14:m>
                  <m:oMath xmlns:m="http://schemas.openxmlformats.org/officeDocument/2006/math">
                    <m:r>
                      <a:rPr lang="en-IN" sz="2800" b="1" i="0" smtClean="0">
                        <a:latin typeface="Cambria Math" panose="02040503050406030204" pitchFamily="18" charset="0"/>
                        <a:ea typeface="Cambria Math" panose="02040503050406030204" pitchFamily="18" charset="0"/>
                      </a:rPr>
                      <m:t>𝐛</m:t>
                    </m:r>
                  </m:oMath>
                </a14:m>
                <a:r>
                  <a:rPr lang="en-GB" sz="2800" dirty="0">
                    <a:latin typeface="Cambria Math" panose="02040503050406030204" pitchFamily="18" charset="0"/>
                    <a:ea typeface="Cambria Math" panose="02040503050406030204" pitchFamily="18" charset="0"/>
                  </a:rPr>
                  <a:t> </a:t>
                </a:r>
                <a:r>
                  <a:rPr lang="en-GB" sz="2800" dirty="0">
                    <a:latin typeface="Abadi Extra Light" panose="020B0604020202020204" pitchFamily="34" charset="0"/>
                  </a:rPr>
                  <a:t>etc.</a:t>
                </a:r>
              </a:p>
              <a:p>
                <a:pPr lvl="1">
                  <a:buFont typeface="Wingdings" panose="05000000000000000000" pitchFamily="2" charset="2"/>
                  <a:buChar char="§"/>
                </a:pPr>
                <a:r>
                  <a:rPr lang="en-GB" sz="2800" dirty="0">
                    <a:latin typeface="Abadi Extra Light" panose="020B0604020202020204" pitchFamily="34" charset="0"/>
                  </a:rPr>
                  <a:t>Small letters in normal font to denote scalars, e.g. </a:t>
                </a:r>
                <a14:m>
                  <m:oMath xmlns:m="http://schemas.openxmlformats.org/officeDocument/2006/math">
                    <m:r>
                      <a:rPr lang="en-IN" sz="2800" b="0" i="1" smtClean="0">
                        <a:latin typeface="Cambria Math" panose="02040503050406030204" pitchFamily="18" charset="0"/>
                      </a:rPr>
                      <m:t>𝑥</m:t>
                    </m:r>
                    <m:r>
                      <a:rPr lang="en-IN" sz="2800" b="0" i="1" smtClean="0">
                        <a:latin typeface="Cambria Math" panose="02040503050406030204" pitchFamily="18" charset="0"/>
                      </a:rPr>
                      <m:t>, </m:t>
                    </m:r>
                    <m:r>
                      <a:rPr lang="en-IN" sz="2800" b="0" i="1" smtClean="0">
                        <a:latin typeface="Cambria Math" panose="02040503050406030204" pitchFamily="18" charset="0"/>
                      </a:rPr>
                      <m:t>𝑎</m:t>
                    </m:r>
                    <m:r>
                      <a:rPr lang="en-IN" sz="2800" b="0" i="1" smtClean="0">
                        <a:latin typeface="Cambria Math" panose="02040503050406030204" pitchFamily="18" charset="0"/>
                      </a:rPr>
                      <m:t>, </m:t>
                    </m:r>
                    <m:r>
                      <a:rPr lang="en-IN" sz="2800" b="0" i="1" smtClean="0">
                        <a:latin typeface="Cambria Math" panose="02040503050406030204" pitchFamily="18" charset="0"/>
                      </a:rPr>
                      <m:t>𝑏</m:t>
                    </m:r>
                  </m:oMath>
                </a14:m>
                <a:r>
                  <a:rPr lang="en-GB" sz="2800" dirty="0">
                    <a:latin typeface="Abadi Extra Light" panose="020B0604020202020204" pitchFamily="34" charset="0"/>
                  </a:rPr>
                  <a:t>, etc</a:t>
                </a:r>
              </a:p>
              <a:p>
                <a:pPr lvl="1">
                  <a:buFont typeface="Wingdings" panose="05000000000000000000" pitchFamily="2" charset="2"/>
                  <a:buChar char="§"/>
                </a:pPr>
                <a:r>
                  <a:rPr lang="en-GB" sz="2800" dirty="0">
                    <a:latin typeface="Abadi Extra Light" panose="020B0604020202020204" pitchFamily="34" charset="0"/>
                  </a:rPr>
                  <a:t>Capital letters in bold font will denote matrices (2-dim arrays), e.g., </a:t>
                </a:r>
                <a14:m>
                  <m:oMath xmlns:m="http://schemas.openxmlformats.org/officeDocument/2006/math">
                    <m:r>
                      <a:rPr lang="en-IN" sz="2800" b="1" i="0" smtClean="0">
                        <a:latin typeface="Cambria Math" panose="02040503050406030204" pitchFamily="18" charset="0"/>
                      </a:rPr>
                      <m:t>𝐗</m:t>
                    </m:r>
                    <m:r>
                      <a:rPr lang="en-IN" sz="2800" b="1" i="0" smtClean="0">
                        <a:latin typeface="Cambria Math" panose="02040503050406030204" pitchFamily="18" charset="0"/>
                      </a:rPr>
                      <m:t>, </m:t>
                    </m:r>
                    <m:r>
                      <a:rPr lang="en-IN" sz="2800" b="1" i="0" smtClean="0">
                        <a:latin typeface="Cambria Math" panose="02040503050406030204" pitchFamily="18" charset="0"/>
                      </a:rPr>
                      <m:t>𝐀</m:t>
                    </m:r>
                    <m:r>
                      <a:rPr lang="en-IN" sz="2800" b="1" i="0" smtClean="0">
                        <a:latin typeface="Cambria Math" panose="02040503050406030204" pitchFamily="18" charset="0"/>
                      </a:rPr>
                      <m:t>, </m:t>
                    </m:r>
                    <m:r>
                      <a:rPr lang="en-IN" sz="2800" b="1" i="0" smtClean="0">
                        <a:latin typeface="Cambria Math" panose="02040503050406030204" pitchFamily="18" charset="0"/>
                      </a:rPr>
                      <m:t>𝐁</m:t>
                    </m:r>
                  </m:oMath>
                </a14:m>
                <a:r>
                  <a:rPr lang="en-GB" sz="2800" dirty="0">
                    <a:latin typeface="Abadi Extra Light" panose="020B0604020202020204" pitchFamily="34" charset="0"/>
                  </a:rPr>
                  <a:t>, etc</a:t>
                </a: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1091" t="-2961" b="-2522"/>
                </a:stretch>
              </a:blipFill>
            </p:spPr>
            <p:txBody>
              <a:bodyPr/>
              <a:lstStyle/>
              <a:p>
                <a:r>
                  <a:rPr lang="en-IN">
                    <a:noFill/>
                  </a:rPr>
                  <a:t> </a:t>
                </a:r>
              </a:p>
            </p:txBody>
          </p:sp>
        </mc:Fallback>
      </mc:AlternateContent>
      <p:graphicFrame>
        <p:nvGraphicFramePr>
          <p:cNvPr id="3" name="Table 3">
            <a:extLst>
              <a:ext uri="{FF2B5EF4-FFF2-40B4-BE49-F238E27FC236}">
                <a16:creationId xmlns:a16="http://schemas.microsoft.com/office/drawing/2014/main" id="{783A365E-8AB1-4CD8-A7F4-4D2414144BF4}"/>
              </a:ext>
            </a:extLst>
          </p:cNvPr>
          <p:cNvGraphicFramePr>
            <a:graphicFrameLocks noGrp="1"/>
          </p:cNvGraphicFramePr>
          <p:nvPr/>
        </p:nvGraphicFramePr>
        <p:xfrm>
          <a:off x="8305101" y="1483064"/>
          <a:ext cx="3447879" cy="238138"/>
        </p:xfrm>
        <a:graphic>
          <a:graphicData uri="http://schemas.openxmlformats.org/drawingml/2006/table">
            <a:tbl>
              <a:tblPr firstRow="1" bandRow="1">
                <a:tableStyleId>{5C22544A-7EE6-4342-B048-85BDC9FD1C3A}</a:tableStyleId>
              </a:tblPr>
              <a:tblGrid>
                <a:gridCol w="344788">
                  <a:extLst>
                    <a:ext uri="{9D8B030D-6E8A-4147-A177-3AD203B41FA5}">
                      <a16:colId xmlns:a16="http://schemas.microsoft.com/office/drawing/2014/main" val="3854861144"/>
                    </a:ext>
                  </a:extLst>
                </a:gridCol>
                <a:gridCol w="366970">
                  <a:extLst>
                    <a:ext uri="{9D8B030D-6E8A-4147-A177-3AD203B41FA5}">
                      <a16:colId xmlns:a16="http://schemas.microsoft.com/office/drawing/2014/main" val="256184923"/>
                    </a:ext>
                  </a:extLst>
                </a:gridCol>
                <a:gridCol w="322605">
                  <a:extLst>
                    <a:ext uri="{9D8B030D-6E8A-4147-A177-3AD203B41FA5}">
                      <a16:colId xmlns:a16="http://schemas.microsoft.com/office/drawing/2014/main" val="3866973990"/>
                    </a:ext>
                  </a:extLst>
                </a:gridCol>
                <a:gridCol w="344788">
                  <a:extLst>
                    <a:ext uri="{9D8B030D-6E8A-4147-A177-3AD203B41FA5}">
                      <a16:colId xmlns:a16="http://schemas.microsoft.com/office/drawing/2014/main" val="1879397274"/>
                    </a:ext>
                  </a:extLst>
                </a:gridCol>
                <a:gridCol w="344788">
                  <a:extLst>
                    <a:ext uri="{9D8B030D-6E8A-4147-A177-3AD203B41FA5}">
                      <a16:colId xmlns:a16="http://schemas.microsoft.com/office/drawing/2014/main" val="2986904658"/>
                    </a:ext>
                  </a:extLst>
                </a:gridCol>
                <a:gridCol w="344788">
                  <a:extLst>
                    <a:ext uri="{9D8B030D-6E8A-4147-A177-3AD203B41FA5}">
                      <a16:colId xmlns:a16="http://schemas.microsoft.com/office/drawing/2014/main" val="596298407"/>
                    </a:ext>
                  </a:extLst>
                </a:gridCol>
                <a:gridCol w="344788">
                  <a:extLst>
                    <a:ext uri="{9D8B030D-6E8A-4147-A177-3AD203B41FA5}">
                      <a16:colId xmlns:a16="http://schemas.microsoft.com/office/drawing/2014/main" val="362989291"/>
                    </a:ext>
                  </a:extLst>
                </a:gridCol>
                <a:gridCol w="344788">
                  <a:extLst>
                    <a:ext uri="{9D8B030D-6E8A-4147-A177-3AD203B41FA5}">
                      <a16:colId xmlns:a16="http://schemas.microsoft.com/office/drawing/2014/main" val="1572016170"/>
                    </a:ext>
                  </a:extLst>
                </a:gridCol>
                <a:gridCol w="344788">
                  <a:extLst>
                    <a:ext uri="{9D8B030D-6E8A-4147-A177-3AD203B41FA5}">
                      <a16:colId xmlns:a16="http://schemas.microsoft.com/office/drawing/2014/main" val="4250917338"/>
                    </a:ext>
                  </a:extLst>
                </a:gridCol>
                <a:gridCol w="344788">
                  <a:extLst>
                    <a:ext uri="{9D8B030D-6E8A-4147-A177-3AD203B41FA5}">
                      <a16:colId xmlns:a16="http://schemas.microsoft.com/office/drawing/2014/main" val="2123395191"/>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tc>
                  <a:txBody>
                    <a:bodyPr/>
                    <a:lstStyle/>
                    <a:p>
                      <a:r>
                        <a:rPr lang="en-IN" sz="800" dirty="0">
                          <a:solidFill>
                            <a:schemeClr val="tx1"/>
                          </a:solidFill>
                          <a:latin typeface="Abadi Extra Light" panose="020B0204020104020204" pitchFamily="34" charset="0"/>
                        </a:rPr>
                        <a:t>0.6</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0.1</a:t>
                      </a:r>
                    </a:p>
                  </a:txBody>
                  <a:tcPr>
                    <a:solidFill>
                      <a:schemeClr val="accent2"/>
                    </a:solidFill>
                  </a:tcPr>
                </a:tc>
                <a:tc>
                  <a:txBody>
                    <a:bodyPr/>
                    <a:lstStyle/>
                    <a:p>
                      <a:r>
                        <a:rPr lang="en-IN" sz="800" dirty="0">
                          <a:solidFill>
                            <a:schemeClr val="tx1"/>
                          </a:solidFill>
                          <a:latin typeface="Abadi Extra Light" panose="020B0204020104020204" pitchFamily="34" charset="0"/>
                        </a:rPr>
                        <a:t>0.2</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0.5</a:t>
                      </a:r>
                    </a:p>
                  </a:txBody>
                  <a:tcPr>
                    <a:solidFill>
                      <a:schemeClr val="accent2"/>
                    </a:solidFill>
                  </a:tcPr>
                </a:tc>
                <a:tc>
                  <a:txBody>
                    <a:bodyPr/>
                    <a:lstStyle/>
                    <a:p>
                      <a:r>
                        <a:rPr lang="en-IN" sz="800" dirty="0">
                          <a:solidFill>
                            <a:schemeClr val="tx1"/>
                          </a:solidFill>
                          <a:latin typeface="Abadi Extra Light" panose="020B0204020104020204" pitchFamily="34" charset="0"/>
                        </a:rPr>
                        <a:t>0.9</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0.2</a:t>
                      </a:r>
                    </a:p>
                  </a:txBody>
                  <a:tcPr>
                    <a:solidFill>
                      <a:schemeClr val="accent2"/>
                    </a:solidFill>
                  </a:tcPr>
                </a:tc>
                <a:tc>
                  <a:txBody>
                    <a:bodyPr/>
                    <a:lstStyle/>
                    <a:p>
                      <a:r>
                        <a:rPr lang="en-IN" sz="800" dirty="0">
                          <a:solidFill>
                            <a:schemeClr val="tx1"/>
                          </a:solidFill>
                          <a:latin typeface="Abadi Extra Light" panose="020B0204020104020204" pitchFamily="34" charset="0"/>
                        </a:rPr>
                        <a:t>0.1</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0.5</a:t>
                      </a:r>
                    </a:p>
                  </a:txBody>
                  <a:tcPr>
                    <a:solidFill>
                      <a:schemeClr val="accent2"/>
                    </a:solidFill>
                  </a:tcPr>
                </a:tc>
                <a:extLst>
                  <a:ext uri="{0D108BD9-81ED-4DB2-BD59-A6C34878D82A}">
                    <a16:rowId xmlns:a16="http://schemas.microsoft.com/office/drawing/2014/main" val="4227624515"/>
                  </a:ext>
                </a:extLst>
              </a:tr>
            </a:tbl>
          </a:graphicData>
        </a:graphic>
      </p:graphicFrame>
      <p:graphicFrame>
        <p:nvGraphicFramePr>
          <p:cNvPr id="5" name="Table 4">
            <a:extLst>
              <a:ext uri="{FF2B5EF4-FFF2-40B4-BE49-F238E27FC236}">
                <a16:creationId xmlns:a16="http://schemas.microsoft.com/office/drawing/2014/main" id="{26C6EE84-2309-4CDF-BD95-75DFD67A689A}"/>
              </a:ext>
            </a:extLst>
          </p:cNvPr>
          <p:cNvGraphicFramePr>
            <a:graphicFrameLocks noGrp="1"/>
          </p:cNvGraphicFramePr>
          <p:nvPr/>
        </p:nvGraphicFramePr>
        <p:xfrm>
          <a:off x="2565400" y="4089199"/>
          <a:ext cx="711758" cy="238138"/>
        </p:xfrm>
        <a:graphic>
          <a:graphicData uri="http://schemas.openxmlformats.org/drawingml/2006/table">
            <a:tbl>
              <a:tblPr firstRow="1" bandRow="1">
                <a:tableStyleId>{5C22544A-7EE6-4342-B048-85BDC9FD1C3A}</a:tableStyleId>
              </a:tblPr>
              <a:tblGrid>
                <a:gridCol w="344788">
                  <a:extLst>
                    <a:ext uri="{9D8B030D-6E8A-4147-A177-3AD203B41FA5}">
                      <a16:colId xmlns:a16="http://schemas.microsoft.com/office/drawing/2014/main" val="2783819659"/>
                    </a:ext>
                  </a:extLst>
                </a:gridCol>
                <a:gridCol w="366970">
                  <a:extLst>
                    <a:ext uri="{9D8B030D-6E8A-4147-A177-3AD203B41FA5}">
                      <a16:colId xmlns:a16="http://schemas.microsoft.com/office/drawing/2014/main" val="1108785770"/>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extLst>
                  <a:ext uri="{0D108BD9-81ED-4DB2-BD59-A6C34878D82A}">
                    <a16:rowId xmlns:a16="http://schemas.microsoft.com/office/drawing/2014/main" val="3127192186"/>
                  </a:ext>
                </a:extLst>
              </a:tr>
            </a:tbl>
          </a:graphicData>
        </a:graphic>
      </p:graphicFrame>
      <p:cxnSp>
        <p:nvCxnSpPr>
          <p:cNvPr id="7" name="Straight Arrow Connector 6">
            <a:extLst>
              <a:ext uri="{FF2B5EF4-FFF2-40B4-BE49-F238E27FC236}">
                <a16:creationId xmlns:a16="http://schemas.microsoft.com/office/drawing/2014/main" id="{BF4CC1C8-EB96-4856-854B-1E7D20C6D137}"/>
              </a:ext>
            </a:extLst>
          </p:cNvPr>
          <p:cNvCxnSpPr>
            <a:cxnSpLocks/>
          </p:cNvCxnSpPr>
          <p:nvPr/>
        </p:nvCxnSpPr>
        <p:spPr>
          <a:xfrm flipV="1">
            <a:off x="3796145" y="3608648"/>
            <a:ext cx="0" cy="1041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A8CB956F-1BC3-4597-B985-0083A2B96FC4}"/>
              </a:ext>
            </a:extLst>
          </p:cNvPr>
          <p:cNvCxnSpPr>
            <a:cxnSpLocks/>
          </p:cNvCxnSpPr>
          <p:nvPr/>
        </p:nvCxnSpPr>
        <p:spPr>
          <a:xfrm flipV="1">
            <a:off x="3796145" y="4650047"/>
            <a:ext cx="111298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13" name="Table 12">
            <a:extLst>
              <a:ext uri="{FF2B5EF4-FFF2-40B4-BE49-F238E27FC236}">
                <a16:creationId xmlns:a16="http://schemas.microsoft.com/office/drawing/2014/main" id="{003DBBAB-7F21-492A-BF21-53EC232A5FEF}"/>
              </a:ext>
            </a:extLst>
          </p:cNvPr>
          <p:cNvGraphicFramePr>
            <a:graphicFrameLocks noGrp="1"/>
          </p:cNvGraphicFramePr>
          <p:nvPr/>
        </p:nvGraphicFramePr>
        <p:xfrm>
          <a:off x="6455945" y="3941988"/>
          <a:ext cx="969687" cy="238138"/>
        </p:xfrm>
        <a:graphic>
          <a:graphicData uri="http://schemas.openxmlformats.org/drawingml/2006/table">
            <a:tbl>
              <a:tblPr firstRow="1" bandRow="1">
                <a:tableStyleId>{5C22544A-7EE6-4342-B048-85BDC9FD1C3A}</a:tableStyleId>
              </a:tblPr>
              <a:tblGrid>
                <a:gridCol w="323229">
                  <a:extLst>
                    <a:ext uri="{9D8B030D-6E8A-4147-A177-3AD203B41FA5}">
                      <a16:colId xmlns:a16="http://schemas.microsoft.com/office/drawing/2014/main" val="2783819659"/>
                    </a:ext>
                  </a:extLst>
                </a:gridCol>
                <a:gridCol w="323229">
                  <a:extLst>
                    <a:ext uri="{9D8B030D-6E8A-4147-A177-3AD203B41FA5}">
                      <a16:colId xmlns:a16="http://schemas.microsoft.com/office/drawing/2014/main" val="1108785770"/>
                    </a:ext>
                  </a:extLst>
                </a:gridCol>
                <a:gridCol w="323229">
                  <a:extLst>
                    <a:ext uri="{9D8B030D-6E8A-4147-A177-3AD203B41FA5}">
                      <a16:colId xmlns:a16="http://schemas.microsoft.com/office/drawing/2014/main" val="3754831555"/>
                    </a:ext>
                  </a:extLst>
                </a:gridCol>
              </a:tblGrid>
              <a:tr h="238138">
                <a:tc>
                  <a:txBody>
                    <a:bodyPr/>
                    <a:lstStyle/>
                    <a:p>
                      <a:r>
                        <a:rPr lang="en-IN" sz="800" dirty="0">
                          <a:solidFill>
                            <a:schemeClr val="tx1"/>
                          </a:solidFill>
                          <a:latin typeface="Abadi Extra Light" panose="020B0204020104020204" pitchFamily="34" charset="0"/>
                        </a:rPr>
                        <a:t>0.5</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0.3</a:t>
                      </a:r>
                    </a:p>
                  </a:txBody>
                  <a:tcPr>
                    <a:solidFill>
                      <a:schemeClr val="accent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800" dirty="0">
                          <a:solidFill>
                            <a:schemeClr val="tx1"/>
                          </a:solidFill>
                          <a:latin typeface="Abadi Extra Light" panose="020B0204020104020204" pitchFamily="34" charset="0"/>
                        </a:rPr>
                        <a:t>0.6</a:t>
                      </a:r>
                    </a:p>
                  </a:txBody>
                  <a:tcPr>
                    <a:solidFill>
                      <a:schemeClr val="accent2"/>
                    </a:solidFill>
                  </a:tcPr>
                </a:tc>
                <a:extLst>
                  <a:ext uri="{0D108BD9-81ED-4DB2-BD59-A6C34878D82A}">
                    <a16:rowId xmlns:a16="http://schemas.microsoft.com/office/drawing/2014/main" val="3127192186"/>
                  </a:ext>
                </a:extLst>
              </a:tr>
            </a:tbl>
          </a:graphicData>
        </a:graphic>
      </p:graphicFrame>
      <p:sp>
        <p:nvSpPr>
          <p:cNvPr id="18" name="Oval 17">
            <a:extLst>
              <a:ext uri="{FF2B5EF4-FFF2-40B4-BE49-F238E27FC236}">
                <a16:creationId xmlns:a16="http://schemas.microsoft.com/office/drawing/2014/main" id="{667D841A-6BF4-4A7D-A628-CA70C9A46688}"/>
              </a:ext>
            </a:extLst>
          </p:cNvPr>
          <p:cNvSpPr/>
          <p:nvPr/>
        </p:nvSpPr>
        <p:spPr>
          <a:xfrm>
            <a:off x="4340133" y="3815511"/>
            <a:ext cx="100800" cy="101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Arrow Connector 30">
            <a:extLst>
              <a:ext uri="{FF2B5EF4-FFF2-40B4-BE49-F238E27FC236}">
                <a16:creationId xmlns:a16="http://schemas.microsoft.com/office/drawing/2014/main" id="{AA50976D-9BE1-4A13-9900-64C3F1B9A9DF}"/>
              </a:ext>
            </a:extLst>
          </p:cNvPr>
          <p:cNvCxnSpPr>
            <a:cxnSpLocks/>
          </p:cNvCxnSpPr>
          <p:nvPr/>
        </p:nvCxnSpPr>
        <p:spPr>
          <a:xfrm flipV="1">
            <a:off x="8083896" y="3461436"/>
            <a:ext cx="0" cy="104139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A590D5-69C3-4417-A37C-A9FA1B989335}"/>
              </a:ext>
            </a:extLst>
          </p:cNvPr>
          <p:cNvCxnSpPr>
            <a:cxnSpLocks/>
          </p:cNvCxnSpPr>
          <p:nvPr/>
        </p:nvCxnSpPr>
        <p:spPr>
          <a:xfrm flipV="1">
            <a:off x="8083896" y="4502835"/>
            <a:ext cx="1112982" cy="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3B4FF680-5C9B-446F-A143-91802335C541}"/>
              </a:ext>
            </a:extLst>
          </p:cNvPr>
          <p:cNvSpPr/>
          <p:nvPr/>
        </p:nvSpPr>
        <p:spPr>
          <a:xfrm>
            <a:off x="8350641" y="3840058"/>
            <a:ext cx="100800" cy="10193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Arrow Connector 34">
            <a:extLst>
              <a:ext uri="{FF2B5EF4-FFF2-40B4-BE49-F238E27FC236}">
                <a16:creationId xmlns:a16="http://schemas.microsoft.com/office/drawing/2014/main" id="{4170B402-DB3B-470B-BC2A-FCD66B95B68A}"/>
              </a:ext>
            </a:extLst>
          </p:cNvPr>
          <p:cNvCxnSpPr>
            <a:cxnSpLocks/>
          </p:cNvCxnSpPr>
          <p:nvPr/>
        </p:nvCxnSpPr>
        <p:spPr>
          <a:xfrm flipH="1">
            <a:off x="7365594" y="4506202"/>
            <a:ext cx="718301" cy="27247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EAD88F06-DE17-4F5B-BBE5-7913F1230BF4}"/>
              </a:ext>
            </a:extLst>
          </p:cNvPr>
          <p:cNvSpPr txBox="1"/>
          <p:nvPr/>
        </p:nvSpPr>
        <p:spPr>
          <a:xfrm>
            <a:off x="4427211" y="3630845"/>
            <a:ext cx="966931" cy="369332"/>
          </a:xfrm>
          <a:prstGeom prst="rect">
            <a:avLst/>
          </a:prstGeom>
          <a:noFill/>
        </p:spPr>
        <p:txBody>
          <a:bodyPr wrap="none" rtlCol="0">
            <a:spAutoFit/>
          </a:bodyPr>
          <a:lstStyle/>
          <a:p>
            <a:r>
              <a:rPr lang="en-IN" dirty="0"/>
              <a:t>(0.5,0.3)</a:t>
            </a:r>
          </a:p>
        </p:txBody>
      </p:sp>
      <p:sp>
        <p:nvSpPr>
          <p:cNvPr id="37" name="TextBox 36">
            <a:extLst>
              <a:ext uri="{FF2B5EF4-FFF2-40B4-BE49-F238E27FC236}">
                <a16:creationId xmlns:a16="http://schemas.microsoft.com/office/drawing/2014/main" id="{D184C58D-ED6E-4198-8C66-A82C1BF1B91F}"/>
              </a:ext>
            </a:extLst>
          </p:cNvPr>
          <p:cNvSpPr txBox="1"/>
          <p:nvPr/>
        </p:nvSpPr>
        <p:spPr>
          <a:xfrm>
            <a:off x="8403958" y="3655392"/>
            <a:ext cx="1316386" cy="369332"/>
          </a:xfrm>
          <a:prstGeom prst="rect">
            <a:avLst/>
          </a:prstGeom>
          <a:noFill/>
        </p:spPr>
        <p:txBody>
          <a:bodyPr wrap="none" rtlCol="0">
            <a:spAutoFit/>
          </a:bodyPr>
          <a:lstStyle/>
          <a:p>
            <a:r>
              <a:rPr lang="en-IN" dirty="0"/>
              <a:t>(0.5,0.3,0.6)</a:t>
            </a:r>
          </a:p>
        </p:txBody>
      </p:sp>
      <p:sp>
        <p:nvSpPr>
          <p:cNvPr id="38" name="Arrow: Right 37">
            <a:extLst>
              <a:ext uri="{FF2B5EF4-FFF2-40B4-BE49-F238E27FC236}">
                <a16:creationId xmlns:a16="http://schemas.microsoft.com/office/drawing/2014/main" id="{63FFA3F2-7157-4263-8DD3-5E6A5C88CAFE}"/>
              </a:ext>
            </a:extLst>
          </p:cNvPr>
          <p:cNvSpPr/>
          <p:nvPr/>
        </p:nvSpPr>
        <p:spPr>
          <a:xfrm rot="20534035">
            <a:off x="3424961" y="3998128"/>
            <a:ext cx="817373" cy="8021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E4CEFAD5-5213-451D-8912-0288A8B9B42D}"/>
              </a:ext>
            </a:extLst>
          </p:cNvPr>
          <p:cNvSpPr/>
          <p:nvPr/>
        </p:nvSpPr>
        <p:spPr>
          <a:xfrm rot="21114023">
            <a:off x="7525718" y="3990622"/>
            <a:ext cx="694844" cy="6347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1" name="Picture 40">
            <a:extLst>
              <a:ext uri="{FF2B5EF4-FFF2-40B4-BE49-F238E27FC236}">
                <a16:creationId xmlns:a16="http://schemas.microsoft.com/office/drawing/2014/main" id="{2772F419-39A1-4481-9761-C7D5D44BD622}"/>
              </a:ext>
            </a:extLst>
          </p:cNvPr>
          <p:cNvPicPr>
            <a:picLocks noChangeAspect="1"/>
          </p:cNvPicPr>
          <p:nvPr/>
        </p:nvPicPr>
        <p:blipFill>
          <a:blip r:embed="rId4"/>
          <a:stretch>
            <a:fillRect/>
          </a:stretch>
        </p:blipFill>
        <p:spPr>
          <a:xfrm>
            <a:off x="11082253" y="2756925"/>
            <a:ext cx="1010687" cy="965223"/>
          </a:xfrm>
          <a:prstGeom prst="rect">
            <a:avLst/>
          </a:prstGeom>
        </p:spPr>
      </p:pic>
      <p:sp>
        <p:nvSpPr>
          <p:cNvPr id="42" name="Speech Bubble: Rectangle 41">
            <a:extLst>
              <a:ext uri="{FF2B5EF4-FFF2-40B4-BE49-F238E27FC236}">
                <a16:creationId xmlns:a16="http://schemas.microsoft.com/office/drawing/2014/main" id="{0BCDD940-B39B-4E04-B889-E9B2DDF68BB2}"/>
              </a:ext>
            </a:extLst>
          </p:cNvPr>
          <p:cNvSpPr/>
          <p:nvPr/>
        </p:nvSpPr>
        <p:spPr>
          <a:xfrm>
            <a:off x="8741328" y="2817020"/>
            <a:ext cx="2233663" cy="723133"/>
          </a:xfrm>
          <a:prstGeom prst="wedgeRectCallout">
            <a:avLst>
              <a:gd name="adj1" fmla="val 67859"/>
              <a:gd name="adj2" fmla="val 16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Likewise for higher dimensions, even though harder to visualize</a:t>
            </a:r>
          </a:p>
        </p:txBody>
      </p:sp>
    </p:spTree>
    <p:custDataLst>
      <p:tags r:id="rId1"/>
    </p:custDataLst>
    <p:extLst>
      <p:ext uri="{BB962C8B-B14F-4D97-AF65-F5344CB8AC3E}">
        <p14:creationId xmlns:p14="http://schemas.microsoft.com/office/powerpoint/2010/main" val="3993459671"/>
      </p:ext>
    </p:extLst>
  </p:cSld>
  <p:clrMapOvr>
    <a:masterClrMapping/>
  </p:clrMapOvr>
  <mc:AlternateContent xmlns:mc="http://schemas.openxmlformats.org/markup-compatibility/2006" xmlns:p14="http://schemas.microsoft.com/office/powerpoint/2010/main">
    <mc:Choice Requires="p14">
      <p:transition spd="slow" p14:dur="2000" advTm="105536"/>
    </mc:Choice>
    <mc:Fallback xmlns="">
      <p:transition spd="slow" advTm="1055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1" end="1"/>
                                            </p:txEl>
                                          </p:spTgt>
                                        </p:tgtEl>
                                        <p:attrNameLst>
                                          <p:attrName>style.visibility</p:attrName>
                                        </p:attrNameLst>
                                      </p:cBhvr>
                                      <p:to>
                                        <p:strVal val="visible"/>
                                      </p:to>
                                    </p:set>
                                    <p:animEffect transition="in" filter="wipe(down)">
                                      <p:cBhvr>
                                        <p:cTn id="12" dur="500"/>
                                        <p:tgtEl>
                                          <p:spTgt spid="3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2" end="2"/>
                                            </p:txEl>
                                          </p:spTgt>
                                        </p:tgtEl>
                                        <p:attrNameLst>
                                          <p:attrName>style.visibility</p:attrName>
                                        </p:attrNameLst>
                                      </p:cBhvr>
                                      <p:to>
                                        <p:strVal val="visible"/>
                                      </p:to>
                                    </p:set>
                                    <p:animEffect transition="in" filter="wipe(down)">
                                      <p:cBhvr>
                                        <p:cTn id="22" dur="500"/>
                                        <p:tgtEl>
                                          <p:spTgt spid="3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3" end="3"/>
                                            </p:txEl>
                                          </p:spTgt>
                                        </p:tgtEl>
                                        <p:attrNameLst>
                                          <p:attrName>style.visibility</p:attrName>
                                        </p:attrNameLst>
                                      </p:cBhvr>
                                      <p:to>
                                        <p:strVal val="visible"/>
                                      </p:to>
                                    </p:set>
                                    <p:animEffect transition="in" filter="wipe(down)">
                                      <p:cBhvr>
                                        <p:cTn id="27" dur="500"/>
                                        <p:tgtEl>
                                          <p:spTgt spid="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4" end="4"/>
                                            </p:txEl>
                                          </p:spTgt>
                                        </p:tgtEl>
                                        <p:attrNameLst>
                                          <p:attrName>style.visibility</p:attrName>
                                        </p:attrNameLst>
                                      </p:cBhvr>
                                      <p:to>
                                        <p:strVal val="visible"/>
                                      </p:to>
                                    </p:set>
                                    <p:animEffect transition="in" filter="wipe(down)">
                                      <p:cBhvr>
                                        <p:cTn id="32" dur="500"/>
                                        <p:tgtEl>
                                          <p:spTgt spid="3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down)">
                                      <p:cBhvr>
                                        <p:cTn id="42" dur="500"/>
                                        <p:tgtEl>
                                          <p:spTgt spid="7"/>
                                        </p:tgtEl>
                                      </p:cBhvr>
                                    </p:animEffect>
                                  </p:childTnLst>
                                </p:cTn>
                              </p:par>
                              <p:par>
                                <p:cTn id="43" presetID="2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Effect transition="in" filter="wipe(down)">
                                      <p:cBhvr>
                                        <p:cTn id="45" dur="500"/>
                                        <p:tgtEl>
                                          <p:spTgt spid="1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down)">
                                      <p:cBhvr>
                                        <p:cTn id="50" dur="500"/>
                                        <p:tgtEl>
                                          <p:spTgt spid="38"/>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wipe(down)">
                                      <p:cBhvr>
                                        <p:cTn id="55" dur="500"/>
                                        <p:tgtEl>
                                          <p:spTgt spid="18"/>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36"/>
                                        </p:tgtEl>
                                        <p:attrNameLst>
                                          <p:attrName>style.visibility</p:attrName>
                                        </p:attrNameLst>
                                      </p:cBhvr>
                                      <p:to>
                                        <p:strVal val="visible"/>
                                      </p:to>
                                    </p:set>
                                    <p:animEffect transition="in" filter="wipe(down)">
                                      <p:cBhvr>
                                        <p:cTn id="58" dur="500"/>
                                        <p:tgtEl>
                                          <p:spTgt spid="36"/>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4"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4" fill="hold" nodeType="click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wipe(down)">
                                      <p:cBhvr>
                                        <p:cTn id="68" dur="500"/>
                                        <p:tgtEl>
                                          <p:spTgt spid="31"/>
                                        </p:tgtEl>
                                      </p:cBhvr>
                                    </p:animEffect>
                                  </p:childTnLst>
                                </p:cTn>
                              </p:par>
                              <p:par>
                                <p:cTn id="69" presetID="22" presetClass="entr" presetSubtype="4" fill="hold" nodeType="withEffect">
                                  <p:stCondLst>
                                    <p:cond delay="0"/>
                                  </p:stCondLst>
                                  <p:childTnLst>
                                    <p:set>
                                      <p:cBhvr>
                                        <p:cTn id="70" dur="1" fill="hold">
                                          <p:stCondLst>
                                            <p:cond delay="0"/>
                                          </p:stCondLst>
                                        </p:cTn>
                                        <p:tgtEl>
                                          <p:spTgt spid="32"/>
                                        </p:tgtEl>
                                        <p:attrNameLst>
                                          <p:attrName>style.visibility</p:attrName>
                                        </p:attrNameLst>
                                      </p:cBhvr>
                                      <p:to>
                                        <p:strVal val="visible"/>
                                      </p:to>
                                    </p:set>
                                    <p:animEffect transition="in" filter="wipe(down)">
                                      <p:cBhvr>
                                        <p:cTn id="71" dur="500"/>
                                        <p:tgtEl>
                                          <p:spTgt spid="32"/>
                                        </p:tgtEl>
                                      </p:cBhvr>
                                    </p:animEffect>
                                  </p:childTnLst>
                                </p:cTn>
                              </p:par>
                              <p:par>
                                <p:cTn id="72" presetID="22" presetClass="entr" presetSubtype="4" fill="hold" nodeType="withEffect">
                                  <p:stCondLst>
                                    <p:cond delay="0"/>
                                  </p:stCondLst>
                                  <p:childTnLst>
                                    <p:set>
                                      <p:cBhvr>
                                        <p:cTn id="73" dur="1" fill="hold">
                                          <p:stCondLst>
                                            <p:cond delay="0"/>
                                          </p:stCondLst>
                                        </p:cTn>
                                        <p:tgtEl>
                                          <p:spTgt spid="35"/>
                                        </p:tgtEl>
                                        <p:attrNameLst>
                                          <p:attrName>style.visibility</p:attrName>
                                        </p:attrNameLst>
                                      </p:cBhvr>
                                      <p:to>
                                        <p:strVal val="visible"/>
                                      </p:to>
                                    </p:set>
                                    <p:animEffect transition="in" filter="wipe(down)">
                                      <p:cBhvr>
                                        <p:cTn id="74" dur="500"/>
                                        <p:tgtEl>
                                          <p:spTgt spid="35"/>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4" fill="hold" grpId="0" nodeType="click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childTnLst>
                    </p:cTn>
                  </p:par>
                  <p:par>
                    <p:cTn id="80" fill="hold">
                      <p:stCondLst>
                        <p:cond delay="indefinite"/>
                      </p:stCondLst>
                      <p:childTnLst>
                        <p:par>
                          <p:cTn id="81" fill="hold">
                            <p:stCondLst>
                              <p:cond delay="0"/>
                            </p:stCondLst>
                            <p:childTnLst>
                              <p:par>
                                <p:cTn id="82" presetID="22" presetClass="entr" presetSubtype="4" fill="hold" grpId="0" nodeType="clickEffect">
                                  <p:stCondLst>
                                    <p:cond delay="0"/>
                                  </p:stCondLst>
                                  <p:childTnLst>
                                    <p:set>
                                      <p:cBhvr>
                                        <p:cTn id="83" dur="1" fill="hold">
                                          <p:stCondLst>
                                            <p:cond delay="0"/>
                                          </p:stCondLst>
                                        </p:cTn>
                                        <p:tgtEl>
                                          <p:spTgt spid="33"/>
                                        </p:tgtEl>
                                        <p:attrNameLst>
                                          <p:attrName>style.visibility</p:attrName>
                                        </p:attrNameLst>
                                      </p:cBhvr>
                                      <p:to>
                                        <p:strVal val="visible"/>
                                      </p:to>
                                    </p:set>
                                    <p:animEffect transition="in" filter="wipe(down)">
                                      <p:cBhvr>
                                        <p:cTn id="84" dur="500"/>
                                        <p:tgtEl>
                                          <p:spTgt spid="33"/>
                                        </p:tgtEl>
                                      </p:cBhvr>
                                    </p:animEffect>
                                  </p:childTnLst>
                                </p:cTn>
                              </p:par>
                              <p:par>
                                <p:cTn id="85" presetID="22" presetClass="entr" presetSubtype="4" fill="hold" grpId="0" nodeType="withEffect">
                                  <p:stCondLst>
                                    <p:cond delay="0"/>
                                  </p:stCondLst>
                                  <p:childTnLst>
                                    <p:set>
                                      <p:cBhvr>
                                        <p:cTn id="86" dur="1" fill="hold">
                                          <p:stCondLst>
                                            <p:cond delay="0"/>
                                          </p:stCondLst>
                                        </p:cTn>
                                        <p:tgtEl>
                                          <p:spTgt spid="37"/>
                                        </p:tgtEl>
                                        <p:attrNameLst>
                                          <p:attrName>style.visibility</p:attrName>
                                        </p:attrNameLst>
                                      </p:cBhvr>
                                      <p:to>
                                        <p:strVal val="visible"/>
                                      </p:to>
                                    </p:set>
                                    <p:animEffect transition="in" filter="wipe(down)">
                                      <p:cBhvr>
                                        <p:cTn id="87" dur="500"/>
                                        <p:tgtEl>
                                          <p:spTgt spid="37"/>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wipe(down)">
                                      <p:cBhvr>
                                        <p:cTn id="92" dur="500"/>
                                        <p:tgtEl>
                                          <p:spTgt spid="41"/>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wipe(down)">
                                      <p:cBhvr>
                                        <p:cTn id="95" dur="500"/>
                                        <p:tgtEl>
                                          <p:spTgt spid="42"/>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grpId="0" nodeType="clickEffect">
                                  <p:stCondLst>
                                    <p:cond delay="0"/>
                                  </p:stCondLst>
                                  <p:childTnLst>
                                    <p:set>
                                      <p:cBhvr>
                                        <p:cTn id="99" dur="1" fill="hold">
                                          <p:stCondLst>
                                            <p:cond delay="0"/>
                                          </p:stCondLst>
                                        </p:cTn>
                                        <p:tgtEl>
                                          <p:spTgt spid="34">
                                            <p:txEl>
                                              <p:pRg st="9" end="9"/>
                                            </p:txEl>
                                          </p:spTgt>
                                        </p:tgtEl>
                                        <p:attrNameLst>
                                          <p:attrName>style.visibility</p:attrName>
                                        </p:attrNameLst>
                                      </p:cBhvr>
                                      <p:to>
                                        <p:strVal val="visible"/>
                                      </p:to>
                                    </p:set>
                                    <p:animEffect transition="in" filter="wipe(down)">
                                      <p:cBhvr>
                                        <p:cTn id="100" dur="500"/>
                                        <p:tgtEl>
                                          <p:spTgt spid="34">
                                            <p:txEl>
                                              <p:pRg st="9" end="9"/>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4">
                                            <p:txEl>
                                              <p:pRg st="10" end="10"/>
                                            </p:txEl>
                                          </p:spTgt>
                                        </p:tgtEl>
                                        <p:attrNameLst>
                                          <p:attrName>style.visibility</p:attrName>
                                        </p:attrNameLst>
                                      </p:cBhvr>
                                      <p:to>
                                        <p:strVal val="visible"/>
                                      </p:to>
                                    </p:set>
                                    <p:animEffect transition="in" filter="wipe(down)">
                                      <p:cBhvr>
                                        <p:cTn id="105" dur="500"/>
                                        <p:tgtEl>
                                          <p:spTgt spid="34">
                                            <p:txEl>
                                              <p:pRg st="10" end="1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grpId="0" nodeType="clickEffect">
                                  <p:stCondLst>
                                    <p:cond delay="0"/>
                                  </p:stCondLst>
                                  <p:childTnLst>
                                    <p:set>
                                      <p:cBhvr>
                                        <p:cTn id="109" dur="1" fill="hold">
                                          <p:stCondLst>
                                            <p:cond delay="0"/>
                                          </p:stCondLst>
                                        </p:cTn>
                                        <p:tgtEl>
                                          <p:spTgt spid="34">
                                            <p:txEl>
                                              <p:pRg st="11" end="11"/>
                                            </p:txEl>
                                          </p:spTgt>
                                        </p:tgtEl>
                                        <p:attrNameLst>
                                          <p:attrName>style.visibility</p:attrName>
                                        </p:attrNameLst>
                                      </p:cBhvr>
                                      <p:to>
                                        <p:strVal val="visible"/>
                                      </p:to>
                                    </p:set>
                                    <p:animEffect transition="in" filter="wipe(down)">
                                      <p:cBhvr>
                                        <p:cTn id="110" dur="500"/>
                                        <p:tgtEl>
                                          <p:spTgt spid="34">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4">
                                            <p:txEl>
                                              <p:pRg st="12" end="12"/>
                                            </p:txEl>
                                          </p:spTgt>
                                        </p:tgtEl>
                                        <p:attrNameLst>
                                          <p:attrName>style.visibility</p:attrName>
                                        </p:attrNameLst>
                                      </p:cBhvr>
                                      <p:to>
                                        <p:strVal val="visible"/>
                                      </p:to>
                                    </p:set>
                                    <p:animEffect transition="in" filter="wipe(down)">
                                      <p:cBhvr>
                                        <p:cTn id="115" dur="500"/>
                                        <p:tgtEl>
                                          <p:spTgt spid="3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18" grpId="0" animBg="1"/>
      <p:bldP spid="33" grpId="0" animBg="1"/>
      <p:bldP spid="36" grpId="0"/>
      <p:bldP spid="37" grpId="0"/>
      <p:bldP spid="38" grpId="0" animBg="1"/>
      <p:bldP spid="39"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Notation and Conventions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IN" dirty="0">
                    <a:latin typeface="Abadi Extra Light" panose="020B0204020104020204" pitchFamily="34" charset="0"/>
                  </a:rPr>
                  <a:t>A single vector will be assumed to be of the form </a:t>
                </a:r>
                <a14:m>
                  <m:oMath xmlns:m="http://schemas.openxmlformats.org/officeDocument/2006/math">
                    <m:r>
                      <a:rPr lang="en-IN" b="1" i="0" smtClean="0">
                        <a:latin typeface="Cambria Math" panose="02040503050406030204" pitchFamily="18" charset="0"/>
                      </a:rPr>
                      <m:t>𝐱</m:t>
                    </m:r>
                    <m:r>
                      <a:rPr lang="en-IN" b="0" i="0" smtClean="0">
                        <a:latin typeface="Cambria Math" panose="02040503050406030204" pitchFamily="18" charset="0"/>
                      </a:rPr>
                      <m:t>= </m:t>
                    </m:r>
                    <m:d>
                      <m:dPr>
                        <m:begChr m:val="["/>
                        <m:endChr m:val="]"/>
                        <m:ctrlPr>
                          <a:rPr lang="en-IN" b="0" i="1" smtClean="0">
                            <a:latin typeface="Cambria Math" panose="02040503050406030204" pitchFamily="18" charset="0"/>
                          </a:rPr>
                        </m:ctrlPr>
                      </m:dPr>
                      <m:e>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1</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2</m:t>
                            </m:r>
                          </m:sub>
                        </m:sSub>
                        <m:r>
                          <a:rPr lang="en-IN" b="0" i="1" smtClean="0">
                            <a:latin typeface="Cambria Math" panose="02040503050406030204" pitchFamily="18" charset="0"/>
                          </a:rPr>
                          <m:t>,…,</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𝑥</m:t>
                            </m:r>
                          </m:e>
                          <m:sub>
                            <m:r>
                              <a:rPr lang="en-IN" b="0" i="1" smtClean="0">
                                <a:latin typeface="Cambria Math" panose="02040503050406030204" pitchFamily="18" charset="0"/>
                              </a:rPr>
                              <m:t>𝐷</m:t>
                            </m:r>
                          </m:sub>
                        </m:sSub>
                      </m:e>
                    </m:d>
                  </m:oMath>
                </a14:m>
                <a:endParaRPr lang="en-IN" b="0" i="1" dirty="0">
                  <a:latin typeface="Cambria Math" panose="02040503050406030204" pitchFamily="18" charset="0"/>
                </a:endParaRPr>
              </a:p>
              <a:p>
                <a:pPr marL="0" indent="0">
                  <a:buNone/>
                </a:pPr>
                <a:endParaRPr lang="en-IN" sz="2000" b="0" i="1" dirty="0">
                  <a:latin typeface="Cambria Math" panose="02040503050406030204" pitchFamily="18" charset="0"/>
                </a:endParaRPr>
              </a:p>
              <a:p>
                <a:pPr>
                  <a:buFont typeface="Wingdings" panose="05000000000000000000" pitchFamily="2" charset="2"/>
                  <a:buChar char="§"/>
                </a:pPr>
                <a:r>
                  <a:rPr lang="en-GB" dirty="0">
                    <a:latin typeface="Abadi Extra Light" panose="020B0604020202020204" pitchFamily="34" charset="0"/>
                  </a:rPr>
                  <a:t>Unless specified otherwise, vectors will be assumed to be column vectors</a:t>
                </a:r>
              </a:p>
              <a:p>
                <a:pPr lvl="1">
                  <a:buFont typeface="Wingdings" panose="05000000000000000000" pitchFamily="2" charset="2"/>
                  <a:buChar char="§"/>
                </a:pPr>
                <a:r>
                  <a:rPr lang="en-GB" dirty="0">
                    <a:latin typeface="Abadi Extra Light" panose="020B0604020202020204" pitchFamily="34" charset="0"/>
                  </a:rPr>
                  <a:t>So we will assume </a:t>
                </a:r>
                <a14:m>
                  <m:oMath xmlns:m="http://schemas.openxmlformats.org/officeDocument/2006/math">
                    <m:r>
                      <a:rPr lang="en-IN" b="1">
                        <a:latin typeface="Cambria Math" panose="02040503050406030204" pitchFamily="18" charset="0"/>
                      </a:rPr>
                      <m:t>𝐱</m:t>
                    </m:r>
                    <m:r>
                      <a:rPr lang="en-IN">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𝐷</m:t>
                            </m:r>
                          </m:sub>
                        </m:sSub>
                      </m:e>
                    </m:d>
                  </m:oMath>
                </a14:m>
                <a:r>
                  <a:rPr lang="en-GB" dirty="0">
                    <a:latin typeface="Abadi Extra Light" panose="020B0604020202020204" pitchFamily="34" charset="0"/>
                  </a:rPr>
                  <a:t> to be a column vector of size </a:t>
                </a:r>
                <a14:m>
                  <m:oMath xmlns:m="http://schemas.openxmlformats.org/officeDocument/2006/math">
                    <m:r>
                      <a:rPr lang="en-IN" b="0" i="1" smtClean="0">
                        <a:latin typeface="Cambria Math" panose="02040503050406030204" pitchFamily="18" charset="0"/>
                      </a:rPr>
                      <m:t>𝐷</m:t>
                    </m:r>
                    <m:r>
                      <a:rPr lang="en-IN" b="0" i="1" smtClean="0">
                        <a:latin typeface="Cambria Math" panose="02040503050406030204" pitchFamily="18" charset="0"/>
                      </a:rPr>
                      <m:t>×1</m:t>
                    </m:r>
                  </m:oMath>
                </a14:m>
                <a:endParaRPr lang="en-GB" dirty="0">
                  <a:latin typeface="Abadi Extra Light" panose="020B0604020202020204" pitchFamily="34" charset="0"/>
                </a:endParaRPr>
              </a:p>
              <a:p>
                <a:pPr lvl="1">
                  <a:buFont typeface="Wingdings" panose="05000000000000000000" pitchFamily="2" charset="2"/>
                  <a:buChar char="§"/>
                </a:pPr>
                <a:r>
                  <a:rPr lang="en-GB" dirty="0">
                    <a:latin typeface="Abadi Extra Light" panose="020B0604020202020204" pitchFamily="34" charset="0"/>
                  </a:rPr>
                  <a:t>Assuming each element to be real-valued scalar, </a:t>
                </a:r>
                <a14:m>
                  <m:oMath xmlns:m="http://schemas.openxmlformats.org/officeDocument/2006/math">
                    <m:r>
                      <a:rPr lang="en-IN" b="1">
                        <a:latin typeface="Cambria Math" panose="02040503050406030204" pitchFamily="18" charset="0"/>
                      </a:rPr>
                      <m:t>𝐱</m:t>
                    </m:r>
                  </m:oMath>
                </a14:m>
                <a:r>
                  <a:rPr lang="en-GB" dirty="0">
                    <a:latin typeface="Abadi Extra Light" panose="020B0604020202020204" pitchFamily="34" charset="0"/>
                  </a:rPr>
                  <a:t> </a:t>
                </a:r>
                <a14:m>
                  <m:oMath xmlns:m="http://schemas.openxmlformats.org/officeDocument/2006/math">
                    <m:r>
                      <a:rPr lang="en-GB" i="1" dirty="0"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b="0" i="1" smtClean="0">
                            <a:latin typeface="Cambria Math" panose="02040503050406030204" pitchFamily="18" charset="0"/>
                            <a:ea typeface="Cambria Math" panose="02040503050406030204" pitchFamily="18" charset="0"/>
                          </a:rPr>
                          <m:t>𝐷</m:t>
                        </m:r>
                        <m:r>
                          <a:rPr lang="en-IN" b="0" i="1" smtClean="0">
                            <a:latin typeface="Cambria Math" panose="02040503050406030204" pitchFamily="18" charset="0"/>
                            <a:ea typeface="Cambria Math" panose="02040503050406030204" pitchFamily="18" charset="0"/>
                          </a:rPr>
                          <m:t>×1</m:t>
                        </m:r>
                      </m:sup>
                    </m:sSup>
                  </m:oMath>
                </a14:m>
                <a:r>
                  <a:rPr lang="en-GB" dirty="0">
                    <a:latin typeface="Abadi Extra Light" panose="020B0604020202020204" pitchFamily="34" charset="0"/>
                  </a:rPr>
                  <a:t> or </a:t>
                </a:r>
                <a14:m>
                  <m:oMath xmlns:m="http://schemas.openxmlformats.org/officeDocument/2006/math">
                    <m:r>
                      <a:rPr lang="en-IN" b="1">
                        <a:latin typeface="Cambria Math" panose="02040503050406030204" pitchFamily="18" charset="0"/>
                      </a:rPr>
                      <m:t>𝐱</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604020202020204" pitchFamily="34" charset="0"/>
                  </a:rPr>
                  <a:t> (</a:t>
                </a:r>
                <a14:m>
                  <m:oMath xmlns:m="http://schemas.openxmlformats.org/officeDocument/2006/math">
                    <m:r>
                      <a:rPr lang="en-IN" i="1">
                        <a:latin typeface="Cambria Math" panose="02040503050406030204" pitchFamily="18" charset="0"/>
                        <a:ea typeface="Cambria Math" panose="02040503050406030204" pitchFamily="18" charset="0"/>
                      </a:rPr>
                      <m:t>ℝ</m:t>
                    </m:r>
                  </m:oMath>
                </a14:m>
                <a:r>
                  <a:rPr lang="en-GB" dirty="0">
                    <a:latin typeface="Abadi Extra Light" panose="020B0604020202020204" pitchFamily="34" charset="0"/>
                  </a:rPr>
                  <a:t>: space of reals)</a:t>
                </a:r>
              </a:p>
              <a:p>
                <a:pPr marL="0" indent="0">
                  <a:buNone/>
                </a:pPr>
                <a:endParaRPr lang="en-IN" sz="2000" b="0" i="1" dirty="0">
                  <a:latin typeface="Cambria Math" panose="02040503050406030204" pitchFamily="18" charset="0"/>
                </a:endParaRPr>
              </a:p>
              <a:p>
                <a:pPr>
                  <a:buFont typeface="Wingdings" panose="05000000000000000000" pitchFamily="2" charset="2"/>
                  <a:buChar char="§"/>
                </a:pPr>
                <a:r>
                  <a:rPr lang="en-IN" dirty="0">
                    <a:latin typeface="Abadi Extra Light" panose="020B0204020104020204" pitchFamily="34" charset="0"/>
                  </a:rPr>
                  <a:t>If</a:t>
                </a:r>
                <a14:m>
                  <m:oMath xmlns:m="http://schemas.openxmlformats.org/officeDocument/2006/math">
                    <m:r>
                      <a:rPr lang="en-IN" b="0" i="0" smtClean="0">
                        <a:latin typeface="Cambria Math" panose="02040503050406030204" pitchFamily="18" charset="0"/>
                      </a:rPr>
                      <m:t> </m:t>
                    </m:r>
                    <m:r>
                      <a:rPr lang="en-IN" b="1">
                        <a:latin typeface="Cambria Math" panose="02040503050406030204" pitchFamily="18" charset="0"/>
                      </a:rPr>
                      <m:t>𝐱</m:t>
                    </m:r>
                    <m:r>
                      <a:rPr lang="en-IN">
                        <a:latin typeface="Cambria Math" panose="02040503050406030204" pitchFamily="18" charset="0"/>
                      </a:rPr>
                      <m:t>= </m:t>
                    </m:r>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1</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2</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i="1">
                                <a:latin typeface="Cambria Math" panose="02040503050406030204" pitchFamily="18" charset="0"/>
                              </a:rPr>
                              <m:t>𝐷</m:t>
                            </m:r>
                          </m:sub>
                        </m:sSub>
                      </m:e>
                    </m:d>
                  </m:oMath>
                </a14:m>
                <a:r>
                  <a:rPr lang="en-IN" dirty="0">
                    <a:latin typeface="Abadi Extra Light" panose="020B0204020104020204" pitchFamily="34" charset="0"/>
                  </a:rPr>
                  <a:t> is a feature vector representing, say an image, then</a:t>
                </a:r>
              </a:p>
              <a:p>
                <a:pPr lvl="1">
                  <a:buFont typeface="Wingdings" panose="05000000000000000000" pitchFamily="2" charset="2"/>
                  <a:buChar char="§"/>
                </a:pPr>
                <a14:m>
                  <m:oMath xmlns:m="http://schemas.openxmlformats.org/officeDocument/2006/math">
                    <m:r>
                      <a:rPr lang="en-IN" i="1">
                        <a:latin typeface="Cambria Math" panose="02040503050406030204" pitchFamily="18" charset="0"/>
                      </a:rPr>
                      <m:t>𝐷</m:t>
                    </m:r>
                  </m:oMath>
                </a14:m>
                <a:r>
                  <a:rPr lang="en-GB" dirty="0">
                    <a:latin typeface="Abadi Extra Light" panose="020B0604020202020204" pitchFamily="34" charset="0"/>
                  </a:rPr>
                  <a:t> denotes the dimensionality of this feature vector (number of features)</a:t>
                </a:r>
                <a:endParaRPr lang="en-IN" dirty="0">
                  <a:latin typeface="Abadi Extra Light" panose="020B0204020104020204" pitchFamily="34" charset="0"/>
                </a:endParaRPr>
              </a:p>
              <a:p>
                <a:pPr lvl="1">
                  <a:buFont typeface="Wingdings" panose="05000000000000000000" pitchFamily="2" charset="2"/>
                  <a:buChar char="§"/>
                </a:pPr>
                <a:r>
                  <a:rPr lang="en-IN" dirty="0">
                    <a:latin typeface="Abadi Extra Light" panose="020B0204020104020204" pitchFamily="34" charset="0"/>
                  </a:rPr>
                  <a:t>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𝑖</m:t>
                        </m:r>
                      </m:sub>
                    </m:sSub>
                    <m:r>
                      <a:rPr lang="en-IN" i="1">
                        <a:latin typeface="Cambria Math" panose="02040503050406030204" pitchFamily="18" charset="0"/>
                      </a:rPr>
                      <m:t> </m:t>
                    </m:r>
                  </m:oMath>
                </a14:m>
                <a:r>
                  <a:rPr lang="en-GB" dirty="0">
                    <a:latin typeface="Abadi Extra Light" panose="020B0604020202020204" pitchFamily="34" charset="0"/>
                  </a:rPr>
                  <a:t>(a scalar) denotes the value of </a:t>
                </a:r>
                <a14:m>
                  <m:oMath xmlns:m="http://schemas.openxmlformats.org/officeDocument/2006/math">
                    <m:sSup>
                      <m:sSupPr>
                        <m:ctrlPr>
                          <a:rPr lang="en-IN" b="0" i="1" smtClean="0">
                            <a:latin typeface="Cambria Math" panose="02040503050406030204" pitchFamily="18" charset="0"/>
                          </a:rPr>
                        </m:ctrlPr>
                      </m:sSupPr>
                      <m:e>
                        <m:r>
                          <a:rPr lang="en-IN" b="0" i="1" smtClean="0">
                            <a:latin typeface="Cambria Math" panose="02040503050406030204" pitchFamily="18" charset="0"/>
                          </a:rPr>
                          <m:t>𝑖</m:t>
                        </m:r>
                      </m:e>
                      <m:sup>
                        <m:r>
                          <a:rPr lang="en-IN" b="0" i="1" smtClean="0">
                            <a:latin typeface="Cambria Math" panose="02040503050406030204" pitchFamily="18" charset="0"/>
                          </a:rPr>
                          <m:t>𝑡h</m:t>
                        </m:r>
                      </m:sup>
                    </m:sSup>
                    <m:r>
                      <a:rPr lang="en-IN" b="0" i="0" smtClean="0">
                        <a:latin typeface="Cambria Math" panose="02040503050406030204" pitchFamily="18" charset="0"/>
                      </a:rPr>
                      <m:t> </m:t>
                    </m:r>
                  </m:oMath>
                </a14:m>
                <a:r>
                  <a:rPr lang="en-GB" dirty="0">
                    <a:latin typeface="Abadi Extra Light" panose="020B0604020202020204" pitchFamily="34" charset="0"/>
                  </a:rPr>
                  <a:t>feature in the image</a:t>
                </a:r>
              </a:p>
              <a:p>
                <a:pPr marL="457200" lvl="1" indent="0">
                  <a:buNone/>
                </a:pPr>
                <a:endParaRPr lang="en-GB" dirty="0">
                  <a:latin typeface="Abadi Extra Light" panose="020B0604020202020204" pitchFamily="34" charset="0"/>
                </a:endParaRPr>
              </a:p>
              <a:p>
                <a:pPr>
                  <a:buFont typeface="Wingdings" panose="05000000000000000000" pitchFamily="2" charset="2"/>
                  <a:buChar char="§"/>
                </a:pPr>
                <a:r>
                  <a:rPr lang="en-GB" dirty="0">
                    <a:latin typeface="Abadi Extra Light" panose="020B0604020202020204" pitchFamily="34" charset="0"/>
                  </a:rPr>
                  <a:t>For denoting multiple vectors, we will use a subscript with each vector, e.g., </a:t>
                </a:r>
              </a:p>
              <a:p>
                <a:pPr lvl="1">
                  <a:buFont typeface="Wingdings" panose="05000000000000000000" pitchFamily="2" charset="2"/>
                  <a:buChar char="§"/>
                </a:pPr>
                <a:r>
                  <a:rPr lang="en-GB" dirty="0">
                    <a:latin typeface="Abadi Extra Light" panose="020B0604020202020204" pitchFamily="34" charset="0"/>
                  </a:rPr>
                  <a:t>N images denoted by N feature vectors </a:t>
                </a:r>
                <a14:m>
                  <m:oMath xmlns:m="http://schemas.openxmlformats.org/officeDocument/2006/math">
                    <m:sSub>
                      <m:sSubPr>
                        <m:ctrlPr>
                          <a:rPr lang="en-IN" b="1" i="1" smtClean="0">
                            <a:latin typeface="Cambria Math" panose="02040503050406030204" pitchFamily="18" charset="0"/>
                          </a:rPr>
                        </m:ctrlPr>
                      </m:sSubPr>
                      <m:e>
                        <m:r>
                          <a:rPr lang="en-IN" b="1">
                            <a:latin typeface="Cambria Math" panose="02040503050406030204" pitchFamily="18" charset="0"/>
                          </a:rPr>
                          <m:t>𝐱</m:t>
                        </m:r>
                      </m:e>
                      <m:sub>
                        <m:r>
                          <a:rPr lang="en-IN" b="0" i="0" smtClean="0">
                            <a:latin typeface="Cambria Math" panose="02040503050406030204" pitchFamily="18" charset="0"/>
                          </a:rPr>
                          <m:t>1</m:t>
                        </m:r>
                      </m:sub>
                    </m:sSub>
                    <m:r>
                      <a:rPr lang="en-IN" b="1" i="0" smtClean="0">
                        <a:latin typeface="Cambria Math" panose="02040503050406030204" pitchFamily="18" charset="0"/>
                      </a:rPr>
                      <m:t>, </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𝐱</m:t>
                        </m:r>
                      </m:e>
                      <m:sub>
                        <m:r>
                          <a:rPr lang="en-IN" b="0" i="0" smtClean="0">
                            <a:latin typeface="Cambria Math" panose="02040503050406030204" pitchFamily="18" charset="0"/>
                          </a:rPr>
                          <m:t>2</m:t>
                        </m:r>
                      </m:sub>
                    </m:sSub>
                    <m:r>
                      <a:rPr lang="en-IN" b="1" i="0" smtClean="0">
                        <a:latin typeface="Cambria Math" panose="02040503050406030204" pitchFamily="18" charset="0"/>
                      </a:rPr>
                      <m:t>,…,</m:t>
                    </m:r>
                    <m:sSub>
                      <m:sSubPr>
                        <m:ctrlPr>
                          <a:rPr lang="en-IN" b="1" i="1" smtClean="0">
                            <a:latin typeface="Cambria Math" panose="02040503050406030204" pitchFamily="18" charset="0"/>
                          </a:rPr>
                        </m:ctrlPr>
                      </m:sSubPr>
                      <m:e>
                        <m:r>
                          <a:rPr lang="en-IN" b="1" i="0" smtClean="0">
                            <a:latin typeface="Cambria Math" panose="02040503050406030204" pitchFamily="18" charset="0"/>
                          </a:rPr>
                          <m:t>𝐱</m:t>
                        </m:r>
                      </m:e>
                      <m:sub>
                        <m:r>
                          <m:rPr>
                            <m:sty m:val="p"/>
                          </m:rPr>
                          <a:rPr lang="en-IN" b="0" i="0" smtClean="0">
                            <a:latin typeface="Cambria Math" panose="02040503050406030204" pitchFamily="18" charset="0"/>
                          </a:rPr>
                          <m:t>N</m:t>
                        </m:r>
                      </m:sub>
                    </m:sSub>
                  </m:oMath>
                </a14:m>
                <a:r>
                  <a:rPr lang="en-GB" dirty="0">
                    <a:latin typeface="Abadi Extra Light" panose="020B0604020202020204" pitchFamily="34" charset="0"/>
                  </a:rPr>
                  <a:t>, or compactly as </a:t>
                </a:r>
                <a14:m>
                  <m:oMath xmlns:m="http://schemas.openxmlformats.org/officeDocument/2006/math">
                    <m:sSubSup>
                      <m:sSubSupPr>
                        <m:ctrlPr>
                          <a:rPr lang="en-GB" i="1" smtClean="0">
                            <a:latin typeface="Cambria Math" panose="02040503050406030204" pitchFamily="18" charset="0"/>
                          </a:rPr>
                        </m:ctrlPr>
                      </m:sSubSupPr>
                      <m:e>
                        <m:d>
                          <m:dPr>
                            <m:begChr m:val="{"/>
                            <m:endChr m:val="}"/>
                            <m:ctrlPr>
                              <a:rPr lang="en-IN" b="0" i="1" smtClean="0">
                                <a:latin typeface="Cambria Math" panose="02040503050406030204" pitchFamily="18" charset="0"/>
                              </a:rPr>
                            </m:ctrlPr>
                          </m:dPr>
                          <m:e>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0" i="1" smtClean="0">
                                    <a:latin typeface="Cambria Math" panose="02040503050406030204" pitchFamily="18" charset="0"/>
                                  </a:rPr>
                                  <m:t>𝑛</m:t>
                                </m:r>
                              </m:sub>
                            </m:sSub>
                          </m:e>
                        </m:d>
                      </m:e>
                      <m:sub>
                        <m:r>
                          <a:rPr lang="en-IN" b="0" i="1" smtClean="0">
                            <a:latin typeface="Cambria Math" panose="02040503050406030204" pitchFamily="18" charset="0"/>
                          </a:rPr>
                          <m:t>𝑛</m:t>
                        </m:r>
                        <m:r>
                          <a:rPr lang="en-IN" b="0" i="1" smtClean="0">
                            <a:latin typeface="Cambria Math" panose="02040503050406030204" pitchFamily="18" charset="0"/>
                          </a:rPr>
                          <m:t>=1</m:t>
                        </m:r>
                      </m:sub>
                      <m:sup>
                        <m:r>
                          <a:rPr lang="en-IN" b="0" i="1" smtClean="0">
                            <a:latin typeface="Cambria Math" panose="02040503050406030204" pitchFamily="18" charset="0"/>
                          </a:rPr>
                          <m:t>𝑁</m:t>
                        </m:r>
                      </m:sup>
                    </m:sSubSup>
                  </m:oMath>
                </a14:m>
                <a:endParaRPr lang="en-GB" dirty="0">
                  <a:latin typeface="Abadi Extra Light" panose="020B0604020202020204" pitchFamily="34" charset="0"/>
                </a:endParaRPr>
              </a:p>
              <a:p>
                <a:pPr lvl="1">
                  <a:buFont typeface="Wingdings" panose="05000000000000000000" pitchFamily="2" charset="2"/>
                  <a:buChar char="§"/>
                </a:pPr>
                <a:r>
                  <a:rPr lang="en-GB" dirty="0">
                    <a:latin typeface="Abadi Extra Light" panose="020B0604020202020204" pitchFamily="34" charset="0"/>
                  </a:rPr>
                  <a:t>The vector </a:t>
                </a:r>
                <a14:m>
                  <m:oMath xmlns:m="http://schemas.openxmlformats.org/officeDocument/2006/math">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0" i="1" smtClean="0">
                            <a:latin typeface="Cambria Math" panose="02040503050406030204" pitchFamily="18" charset="0"/>
                          </a:rPr>
                          <m:t>𝑛</m:t>
                        </m:r>
                      </m:sub>
                    </m:sSub>
                  </m:oMath>
                </a14:m>
                <a:r>
                  <a:rPr lang="en-GB" dirty="0">
                    <a:latin typeface="Abadi Extra Light" panose="020B0604020202020204" pitchFamily="34" charset="0"/>
                  </a:rPr>
                  <a:t> denotes the </a:t>
                </a:r>
                <a14:m>
                  <m:oMath xmlns:m="http://schemas.openxmlformats.org/officeDocument/2006/math">
                    <m:sSup>
                      <m:sSupPr>
                        <m:ctrlPr>
                          <a:rPr lang="en-IN" i="1">
                            <a:latin typeface="Cambria Math" panose="02040503050406030204" pitchFamily="18" charset="0"/>
                          </a:rPr>
                        </m:ctrlPr>
                      </m:sSupPr>
                      <m:e>
                        <m:r>
                          <a:rPr lang="en-IN" b="0" i="1" smtClean="0">
                            <a:latin typeface="Cambria Math" panose="02040503050406030204" pitchFamily="18" charset="0"/>
                          </a:rPr>
                          <m:t>𝑛</m:t>
                        </m:r>
                      </m:e>
                      <m:sup>
                        <m:r>
                          <a:rPr lang="en-IN" i="1">
                            <a:latin typeface="Cambria Math" panose="02040503050406030204" pitchFamily="18" charset="0"/>
                          </a:rPr>
                          <m:t>𝑡h</m:t>
                        </m:r>
                      </m:sup>
                    </m:sSup>
                  </m:oMath>
                </a14:m>
                <a:r>
                  <a:rPr lang="en-GB" dirty="0">
                    <a:latin typeface="Abadi Extra Light" panose="020B0604020202020204" pitchFamily="34" charset="0"/>
                  </a:rPr>
                  <a:t> image</a:t>
                </a:r>
              </a:p>
              <a:p>
                <a:pPr lvl="1">
                  <a:buFont typeface="Wingdings" panose="05000000000000000000" pitchFamily="2" charset="2"/>
                  <a:buChar char="§"/>
                </a:pP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𝑥</m:t>
                        </m:r>
                      </m:e>
                      <m:sub>
                        <m:r>
                          <a:rPr lang="en-IN" b="0" i="1" smtClean="0">
                            <a:latin typeface="Cambria Math" panose="02040503050406030204" pitchFamily="18" charset="0"/>
                          </a:rPr>
                          <m:t>𝑛𝑖</m:t>
                        </m:r>
                      </m:sub>
                    </m:sSub>
                  </m:oMath>
                </a14:m>
                <a:r>
                  <a:rPr lang="en-GB" dirty="0">
                    <a:latin typeface="Abadi Extra Light" panose="020B0604020202020204" pitchFamily="34" charset="0"/>
                  </a:rPr>
                  <a:t> (a scalar) denotes the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𝑖</m:t>
                        </m:r>
                      </m:e>
                      <m:sup>
                        <m:r>
                          <a:rPr lang="en-IN" i="1">
                            <a:latin typeface="Cambria Math" panose="02040503050406030204" pitchFamily="18" charset="0"/>
                          </a:rPr>
                          <m:t>𝑡h</m:t>
                        </m:r>
                      </m:sup>
                    </m:sSup>
                  </m:oMath>
                </a14:m>
                <a:r>
                  <a:rPr lang="en-GB" dirty="0">
                    <a:latin typeface="Abadi Extra Light" panose="020B0604020202020204" pitchFamily="34" charset="0"/>
                  </a:rPr>
                  <a:t> feature (</a:t>
                </a:r>
                <a14:m>
                  <m:oMath xmlns:m="http://schemas.openxmlformats.org/officeDocument/2006/math">
                    <m:r>
                      <a:rPr lang="en-IN" b="0" i="1" smtClean="0">
                        <a:latin typeface="Cambria Math" panose="02040503050406030204" pitchFamily="18" charset="0"/>
                      </a:rPr>
                      <m:t>𝑖</m:t>
                    </m:r>
                    <m:r>
                      <a:rPr lang="en-IN" b="0" i="1" smtClean="0">
                        <a:latin typeface="Cambria Math" panose="02040503050406030204" pitchFamily="18" charset="0"/>
                      </a:rPr>
                      <m:t>=1,2,…,</m:t>
                    </m:r>
                    <m:r>
                      <a:rPr lang="en-IN" b="0" i="1" smtClean="0">
                        <a:latin typeface="Cambria Math" panose="02040503050406030204" pitchFamily="18" charset="0"/>
                      </a:rPr>
                      <m:t>𝐷</m:t>
                    </m:r>
                  </m:oMath>
                </a14:m>
                <a:r>
                  <a:rPr lang="en-GB" dirty="0">
                    <a:latin typeface="Abadi Extra Light" panose="020B0604020202020204" pitchFamily="34" charset="0"/>
                  </a:rPr>
                  <a:t>) of the </a:t>
                </a:r>
                <a14:m>
                  <m:oMath xmlns:m="http://schemas.openxmlformats.org/officeDocument/2006/math">
                    <m:sSup>
                      <m:sSupPr>
                        <m:ctrlPr>
                          <a:rPr lang="en-IN" i="1">
                            <a:latin typeface="Cambria Math" panose="02040503050406030204" pitchFamily="18" charset="0"/>
                          </a:rPr>
                        </m:ctrlPr>
                      </m:sSupPr>
                      <m:e>
                        <m:r>
                          <a:rPr lang="en-IN" i="1">
                            <a:latin typeface="Cambria Math" panose="02040503050406030204" pitchFamily="18" charset="0"/>
                          </a:rPr>
                          <m:t>𝑛</m:t>
                        </m:r>
                      </m:e>
                      <m:sup>
                        <m:r>
                          <a:rPr lang="en-IN" i="1">
                            <a:latin typeface="Cambria Math" panose="02040503050406030204" pitchFamily="18" charset="0"/>
                          </a:rPr>
                          <m:t>𝑡h</m:t>
                        </m:r>
                      </m:sup>
                    </m:sSup>
                  </m:oMath>
                </a14:m>
                <a:r>
                  <a:rPr lang="en-GB" dirty="0">
                    <a:latin typeface="Abadi Extra Light" panose="020B0604020202020204" pitchFamily="34" charset="0"/>
                  </a:rPr>
                  <a:t> image</a:t>
                </a:r>
              </a:p>
              <a:p>
                <a:pPr lvl="1">
                  <a:buFont typeface="Wingdings" panose="05000000000000000000" pitchFamily="2" charset="2"/>
                  <a:buChar char="§"/>
                </a:pPr>
                <a:endParaRPr lang="en-GB" dirty="0">
                  <a:latin typeface="Abadi Extra Light" panose="020B0604020202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2522" b="-548"/>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947815517"/>
      </p:ext>
    </p:extLst>
  </p:cSld>
  <p:clrMapOvr>
    <a:masterClrMapping/>
  </p:clrMapOvr>
  <mc:AlternateContent xmlns:mc="http://schemas.openxmlformats.org/markup-compatibility/2006" xmlns:p14="http://schemas.microsoft.com/office/powerpoint/2010/main">
    <mc:Choice Requires="p14">
      <p:transition spd="slow" p14:dur="2000" advTm="155556"/>
    </mc:Choice>
    <mc:Fallback xmlns="">
      <p:transition spd="slow" advTm="15555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
                                            <p:txEl>
                                              <p:pRg st="3" end="3"/>
                                            </p:txEl>
                                          </p:spTgt>
                                        </p:tgtEl>
                                        <p:attrNameLst>
                                          <p:attrName>style.visibility</p:attrName>
                                        </p:attrNameLst>
                                      </p:cBhvr>
                                      <p:to>
                                        <p:strVal val="visible"/>
                                      </p:to>
                                    </p:set>
                                    <p:animEffect transition="in" filter="wipe(down)">
                                      <p:cBhvr>
                                        <p:cTn id="17" dur="500"/>
                                        <p:tgtEl>
                                          <p:spTgt spid="3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4">
                                            <p:txEl>
                                              <p:pRg st="4" end="4"/>
                                            </p:txEl>
                                          </p:spTgt>
                                        </p:tgtEl>
                                        <p:attrNameLst>
                                          <p:attrName>style.visibility</p:attrName>
                                        </p:attrNameLst>
                                      </p:cBhvr>
                                      <p:to>
                                        <p:strVal val="visible"/>
                                      </p:to>
                                    </p:set>
                                    <p:animEffect transition="in" filter="wipe(down)">
                                      <p:cBhvr>
                                        <p:cTn id="22" dur="500"/>
                                        <p:tgtEl>
                                          <p:spTgt spid="3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6" end="6"/>
                                            </p:txEl>
                                          </p:spTgt>
                                        </p:tgtEl>
                                        <p:attrNameLst>
                                          <p:attrName>style.visibility</p:attrName>
                                        </p:attrNameLst>
                                      </p:cBhvr>
                                      <p:to>
                                        <p:strVal val="visible"/>
                                      </p:to>
                                    </p:set>
                                    <p:animEffect transition="in" filter="wipe(down)">
                                      <p:cBhvr>
                                        <p:cTn id="27" dur="500"/>
                                        <p:tgtEl>
                                          <p:spTgt spid="3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4">
                                            <p:txEl>
                                              <p:pRg st="7" end="7"/>
                                            </p:txEl>
                                          </p:spTgt>
                                        </p:tgtEl>
                                        <p:attrNameLst>
                                          <p:attrName>style.visibility</p:attrName>
                                        </p:attrNameLst>
                                      </p:cBhvr>
                                      <p:to>
                                        <p:strVal val="visible"/>
                                      </p:to>
                                    </p:set>
                                    <p:animEffect transition="in" filter="wipe(down)">
                                      <p:cBhvr>
                                        <p:cTn id="32" dur="500"/>
                                        <p:tgtEl>
                                          <p:spTgt spid="3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4">
                                            <p:txEl>
                                              <p:pRg st="8" end="8"/>
                                            </p:txEl>
                                          </p:spTgt>
                                        </p:tgtEl>
                                        <p:attrNameLst>
                                          <p:attrName>style.visibility</p:attrName>
                                        </p:attrNameLst>
                                      </p:cBhvr>
                                      <p:to>
                                        <p:strVal val="visible"/>
                                      </p:to>
                                    </p:set>
                                    <p:animEffect transition="in" filter="wipe(down)">
                                      <p:cBhvr>
                                        <p:cTn id="37" dur="500"/>
                                        <p:tgtEl>
                                          <p:spTgt spid="34">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4">
                                            <p:txEl>
                                              <p:pRg st="10" end="10"/>
                                            </p:txEl>
                                          </p:spTgt>
                                        </p:tgtEl>
                                        <p:attrNameLst>
                                          <p:attrName>style.visibility</p:attrName>
                                        </p:attrNameLst>
                                      </p:cBhvr>
                                      <p:to>
                                        <p:strVal val="visible"/>
                                      </p:to>
                                    </p:set>
                                    <p:animEffect transition="in" filter="wipe(down)">
                                      <p:cBhvr>
                                        <p:cTn id="42" dur="500"/>
                                        <p:tgtEl>
                                          <p:spTgt spid="3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11" end="11"/>
                                            </p:txEl>
                                          </p:spTgt>
                                        </p:tgtEl>
                                        <p:attrNameLst>
                                          <p:attrName>style.visibility</p:attrName>
                                        </p:attrNameLst>
                                      </p:cBhvr>
                                      <p:to>
                                        <p:strVal val="visible"/>
                                      </p:to>
                                    </p:set>
                                    <p:animEffect transition="in" filter="wipe(down)">
                                      <p:cBhvr>
                                        <p:cTn id="47" dur="500"/>
                                        <p:tgtEl>
                                          <p:spTgt spid="3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4">
                                            <p:txEl>
                                              <p:pRg st="12" end="12"/>
                                            </p:txEl>
                                          </p:spTgt>
                                        </p:tgtEl>
                                        <p:attrNameLst>
                                          <p:attrName>style.visibility</p:attrName>
                                        </p:attrNameLst>
                                      </p:cBhvr>
                                      <p:to>
                                        <p:strVal val="visible"/>
                                      </p:to>
                                    </p:set>
                                    <p:animEffect transition="in" filter="wipe(down)">
                                      <p:cBhvr>
                                        <p:cTn id="52" dur="500"/>
                                        <p:tgtEl>
                                          <p:spTgt spid="34">
                                            <p:txEl>
                                              <p:pRg st="12" end="1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13" end="13"/>
                                            </p:txEl>
                                          </p:spTgt>
                                        </p:tgtEl>
                                        <p:attrNameLst>
                                          <p:attrName>style.visibility</p:attrName>
                                        </p:attrNameLst>
                                      </p:cBhvr>
                                      <p:to>
                                        <p:strVal val="visible"/>
                                      </p:to>
                                    </p:set>
                                    <p:animEffect transition="in" filter="wipe(down)">
                                      <p:cBhvr>
                                        <p:cTn id="57" dur="500"/>
                                        <p:tgtEl>
                                          <p:spTgt spid="3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Some Basic Operations on Vectors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Addition/subtraction of two vectors gives another vector of the same size</a:t>
                </a:r>
              </a:p>
              <a:p>
                <a:pPr marL="0" indent="0">
                  <a:buNone/>
                </a:pPr>
                <a:endParaRPr lang="en-IN" sz="2000"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The mean </a:t>
                </a:r>
                <a14:m>
                  <m:oMath xmlns:m="http://schemas.openxmlformats.org/officeDocument/2006/math">
                    <m:r>
                      <a:rPr lang="en-IN" i="1">
                        <a:latin typeface="Cambria Math" panose="02040503050406030204" pitchFamily="18" charset="0"/>
                      </a:rPr>
                      <m:t>𝜇</m:t>
                    </m:r>
                  </m:oMath>
                </a14:m>
                <a:r>
                  <a:rPr lang="en-IN" dirty="0">
                    <a:latin typeface="Abadi Extra Light" panose="020B0204020104020204" pitchFamily="34" charset="0"/>
                  </a:rPr>
                  <a:t>(average or centroid) of </a:t>
                </a:r>
                <a14:m>
                  <m:oMath xmlns:m="http://schemas.openxmlformats.org/officeDocument/2006/math">
                    <m:r>
                      <a:rPr lang="en-IN" b="0" i="1" smtClean="0">
                        <a:latin typeface="Cambria Math" panose="02040503050406030204" pitchFamily="18" charset="0"/>
                      </a:rPr>
                      <m:t>𝑁</m:t>
                    </m:r>
                  </m:oMath>
                </a14:m>
                <a:r>
                  <a:rPr lang="en-IN" dirty="0">
                    <a:latin typeface="Abadi Extra Light" panose="020B0204020104020204" pitchFamily="34" charset="0"/>
                  </a:rPr>
                  <a:t> vectors </a:t>
                </a:r>
                <a14:m>
                  <m:oMath xmlns:m="http://schemas.openxmlformats.org/officeDocument/2006/math">
                    <m:sSubSup>
                      <m:sSubSupPr>
                        <m:ctrlPr>
                          <a:rPr lang="en-GB" i="1">
                            <a:latin typeface="Cambria Math" panose="02040503050406030204" pitchFamily="18" charset="0"/>
                          </a:rPr>
                        </m:ctrlPr>
                      </m:sSubSupPr>
                      <m:e>
                        <m:d>
                          <m:dPr>
                            <m:begChr m:val="{"/>
                            <m:endChr m:val="}"/>
                            <m:ctrlPr>
                              <a:rPr lang="en-IN" i="1">
                                <a:latin typeface="Cambria Math" panose="02040503050406030204" pitchFamily="18" charset="0"/>
                              </a:rPr>
                            </m:ctrlPr>
                          </m:dPr>
                          <m:e>
                            <m:sSub>
                              <m:sSubPr>
                                <m:ctrlPr>
                                  <a:rPr lang="en-IN" b="1" i="1">
                                    <a:latin typeface="Cambria Math" panose="02040503050406030204" pitchFamily="18" charset="0"/>
                                  </a:rPr>
                                </m:ctrlPr>
                              </m:sSubPr>
                              <m:e>
                                <m:r>
                                  <a:rPr lang="en-IN" b="1">
                                    <a:latin typeface="Cambria Math" panose="02040503050406030204" pitchFamily="18" charset="0"/>
                                  </a:rPr>
                                  <m:t>𝐱</m:t>
                                </m:r>
                              </m:e>
                              <m:sub>
                                <m:r>
                                  <a:rPr lang="en-IN" b="1" i="1">
                                    <a:latin typeface="Cambria Math" panose="02040503050406030204" pitchFamily="18" charset="0"/>
                                  </a:rPr>
                                  <m:t>𝒏</m:t>
                                </m:r>
                              </m:sub>
                            </m:sSub>
                          </m:e>
                        </m:d>
                      </m:e>
                      <m:sub>
                        <m:r>
                          <a:rPr lang="en-IN" i="1">
                            <a:latin typeface="Cambria Math" panose="02040503050406030204" pitchFamily="18" charset="0"/>
                          </a:rPr>
                          <m:t>𝑛</m:t>
                        </m:r>
                        <m:r>
                          <a:rPr lang="en-IN" i="1">
                            <a:latin typeface="Cambria Math" panose="02040503050406030204" pitchFamily="18" charset="0"/>
                          </a:rPr>
                          <m:t>=1</m:t>
                        </m:r>
                      </m:sub>
                      <m:sup>
                        <m:r>
                          <a:rPr lang="en-IN" i="1">
                            <a:latin typeface="Cambria Math" panose="02040503050406030204" pitchFamily="18" charset="0"/>
                          </a:rPr>
                          <m:t>𝑁</m:t>
                        </m:r>
                      </m:sup>
                    </m:sSubSup>
                  </m:oMath>
                </a14:m>
                <a:r>
                  <a:rPr lang="en-IN" dirty="0">
                    <a:latin typeface="Abadi Extra Light" panose="020B0204020104020204" pitchFamily="34" charset="0"/>
                  </a:rPr>
                  <a:t> </a:t>
                </a: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The inner/dot product of two vectors </a:t>
                </a:r>
                <a14:m>
                  <m:oMath xmlns:m="http://schemas.openxmlformats.org/officeDocument/2006/math">
                    <m:r>
                      <a:rPr lang="en-IN" b="1" i="0" smtClean="0">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i="0" smtClean="0">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For a vector </a:t>
                </a:r>
                <a14:m>
                  <m:oMath xmlns:m="http://schemas.openxmlformats.org/officeDocument/2006/math">
                    <m:r>
                      <a:rPr lang="en-IN" b="1" smtClean="0">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IN" dirty="0">
                    <a:latin typeface="Abadi Extra Light" panose="020B0204020104020204" pitchFamily="34" charset="0"/>
                  </a:rPr>
                  <a:t>, its </a:t>
                </a:r>
                <a:r>
                  <a:rPr lang="en-IN" dirty="0">
                    <a:solidFill>
                      <a:srgbClr val="0000FF"/>
                    </a:solidFill>
                    <a:latin typeface="Abadi Extra Light" panose="020B0204020104020204" pitchFamily="34" charset="0"/>
                  </a:rPr>
                  <a:t>Euclidean norm </a:t>
                </a:r>
                <a:r>
                  <a:rPr lang="en-IN" dirty="0">
                    <a:latin typeface="Abadi Extra Light" panose="020B0204020104020204" pitchFamily="34" charset="0"/>
                  </a:rPr>
                  <a:t>is defined via its inner product with itself</a:t>
                </a:r>
                <a:endParaRPr lang="en-IN" dirty="0">
                  <a:solidFill>
                    <a:srgbClr val="0000FF"/>
                  </a:solidFill>
                  <a:latin typeface="Abadi Extra Light" panose="020B0204020104020204" pitchFamily="34" charset="0"/>
                </a:endParaRPr>
              </a:p>
              <a:p>
                <a:pPr marL="0" indent="0">
                  <a:buNone/>
                </a:pPr>
                <a:endParaRPr lang="en-IN" dirty="0">
                  <a:latin typeface="Abadi Extra Light" panose="020B0204020104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r="-67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E3C0F27-BA29-4308-B6CC-EA1F311C8179}"/>
                  </a:ext>
                </a:extLst>
              </p:cNvPr>
              <p:cNvSpPr txBox="1"/>
              <p:nvPr/>
            </p:nvSpPr>
            <p:spPr>
              <a:xfrm>
                <a:off x="4593773" y="2503657"/>
                <a:ext cx="1826334" cy="10384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𝜇</m:t>
                      </m:r>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a:rPr lang="en-IN" sz="2400" b="0" i="1" smtClean="0">
                              <a:latin typeface="Cambria Math" panose="02040503050406030204" pitchFamily="18" charset="0"/>
                            </a:rPr>
                            <m:t>1</m:t>
                          </m:r>
                        </m:num>
                        <m:den>
                          <m:r>
                            <a:rPr lang="en-IN" sz="2400" b="0" i="1" smtClean="0">
                              <a:latin typeface="Cambria Math" panose="02040503050406030204" pitchFamily="18" charset="0"/>
                            </a:rPr>
                            <m:t>𝑁</m:t>
                          </m:r>
                        </m:den>
                      </m:f>
                      <m:nary>
                        <m:naryPr>
                          <m:chr m:val="∑"/>
                          <m:ctrlPr>
                            <a:rPr lang="en-IN" sz="2400" b="0" i="1" smtClean="0">
                              <a:latin typeface="Cambria Math" panose="02040503050406030204" pitchFamily="18" charset="0"/>
                            </a:rPr>
                          </m:ctrlPr>
                        </m:naryPr>
                        <m:sub>
                          <m:r>
                            <a:rPr lang="en-IN" sz="2400" b="0" i="1" smtClean="0">
                              <a:latin typeface="Cambria Math" panose="02040503050406030204" pitchFamily="18" charset="0"/>
                            </a:rPr>
                            <m:t>𝑛</m:t>
                          </m:r>
                          <m:r>
                            <a:rPr lang="en-IN" sz="2400" b="0" i="1" smtClean="0">
                              <a:latin typeface="Cambria Math" panose="02040503050406030204" pitchFamily="18" charset="0"/>
                            </a:rPr>
                            <m:t>=1</m:t>
                          </m:r>
                        </m:sub>
                        <m:sup>
                          <m:r>
                            <a:rPr lang="en-IN" sz="2400" b="0" i="1" smtClean="0">
                              <a:latin typeface="Cambria Math" panose="02040503050406030204" pitchFamily="18" charset="0"/>
                            </a:rPr>
                            <m:t>𝑁</m:t>
                          </m:r>
                        </m:sup>
                        <m:e>
                          <m:sSub>
                            <m:sSubPr>
                              <m:ctrlPr>
                                <a:rPr lang="en-IN" sz="2400" b="0" i="1" smtClean="0">
                                  <a:latin typeface="Cambria Math" panose="02040503050406030204" pitchFamily="18" charset="0"/>
                                </a:rPr>
                              </m:ctrlPr>
                            </m:sSubPr>
                            <m:e>
                              <m:r>
                                <a:rPr lang="en-IN" sz="2400" b="1" i="0" smtClean="0">
                                  <a:latin typeface="Cambria Math" panose="02040503050406030204" pitchFamily="18" charset="0"/>
                                </a:rPr>
                                <m:t>𝐱</m:t>
                              </m:r>
                            </m:e>
                            <m:sub>
                              <m:r>
                                <a:rPr lang="en-IN" sz="2400" b="0" i="1" smtClean="0">
                                  <a:latin typeface="Cambria Math" panose="02040503050406030204" pitchFamily="18" charset="0"/>
                                </a:rPr>
                                <m:t>𝑛</m:t>
                              </m:r>
                            </m:sub>
                          </m:sSub>
                        </m:e>
                      </m:nary>
                    </m:oMath>
                  </m:oMathPara>
                </a14:m>
                <a:endParaRPr lang="en-IN" sz="2400" dirty="0"/>
              </a:p>
            </p:txBody>
          </p:sp>
        </mc:Choice>
        <mc:Fallback xmlns="">
          <p:sp>
            <p:nvSpPr>
              <p:cNvPr id="4" name="TextBox 3">
                <a:extLst>
                  <a:ext uri="{FF2B5EF4-FFF2-40B4-BE49-F238E27FC236}">
                    <a16:creationId xmlns:a16="http://schemas.microsoft.com/office/drawing/2014/main" id="{EE3C0F27-BA29-4308-B6CC-EA1F311C8179}"/>
                  </a:ext>
                </a:extLst>
              </p:cNvPr>
              <p:cNvSpPr txBox="1">
                <a:spLocks noRot="1" noChangeAspect="1" noMove="1" noResize="1" noEditPoints="1" noAdjustHandles="1" noChangeArrowheads="1" noChangeShapeType="1" noTextEdit="1"/>
              </p:cNvSpPr>
              <p:nvPr/>
            </p:nvSpPr>
            <p:spPr>
              <a:xfrm>
                <a:off x="4593773" y="2503657"/>
                <a:ext cx="1826334" cy="1038489"/>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37C6525-A4E8-4FA8-AAB9-56E2BD5590B8}"/>
                  </a:ext>
                </a:extLst>
              </p:cNvPr>
              <p:cNvSpPr txBox="1"/>
              <p:nvPr/>
            </p:nvSpPr>
            <p:spPr>
              <a:xfrm>
                <a:off x="1125515" y="4417533"/>
                <a:ext cx="3468258" cy="398955"/>
              </a:xfrm>
              <a:prstGeom prst="rect">
                <a:avLst/>
              </a:prstGeom>
              <a:noFill/>
            </p:spPr>
            <p:txBody>
              <a:bodyPr wrap="square" lIns="0" tIns="0" rIns="0" bIns="0" rtlCol="0">
                <a:spAutoFit/>
              </a:bodyPr>
              <a:lstStyle/>
              <a:p>
                <a14:m>
                  <m:oMath xmlns:m="http://schemas.openxmlformats.org/officeDocument/2006/math">
                    <m:d>
                      <m:dPr>
                        <m:begChr m:val="⟨"/>
                        <m:endChr m:val="⟩"/>
                        <m:ctrlPr>
                          <a:rPr lang="en-IN" sz="240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oMath>
                </a14:m>
                <a:r>
                  <a:rPr lang="en-IN" sz="2400" dirty="0"/>
                  <a:t> = </a:t>
                </a:r>
                <a14:m>
                  <m:oMath xmlns:m="http://schemas.openxmlformats.org/officeDocument/2006/math">
                    <m:sSup>
                      <m:sSupPr>
                        <m:ctrlPr>
                          <a:rPr lang="en-IN" sz="2400" i="1">
                            <a:latin typeface="Cambria Math" panose="02040503050406030204" pitchFamily="18" charset="0"/>
                          </a:rPr>
                        </m:ctrlPr>
                      </m:sSupPr>
                      <m:e>
                        <m:r>
                          <a:rPr lang="en-IN" sz="2400" b="1" i="0" smtClean="0">
                            <a:latin typeface="Cambria Math" panose="02040503050406030204" pitchFamily="18" charset="0"/>
                          </a:rPr>
                          <m:t>𝒂</m:t>
                        </m:r>
                      </m:e>
                      <m:sup>
                        <m:r>
                          <a:rPr lang="en-IN" sz="2400" i="1">
                            <a:latin typeface="Cambria Math" panose="02040503050406030204" pitchFamily="18" charset="0"/>
                          </a:rPr>
                          <m:t>⊤</m:t>
                        </m:r>
                      </m:sup>
                    </m:sSup>
                    <m:r>
                      <a:rPr lang="en-IN" sz="2400" b="1" i="1" smtClean="0">
                        <a:latin typeface="Cambria Math" panose="02040503050406030204" pitchFamily="18" charset="0"/>
                      </a:rPr>
                      <m:t>𝒃</m:t>
                    </m:r>
                    <m:r>
                      <a:rPr lang="en-IN" sz="2400" b="1"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1"/>
                          </m:rPr>
                          <a:rPr lang="en-IN" sz="2400" b="0" i="1" smtClean="0">
                            <a:latin typeface="Cambria Math" panose="02040503050406030204" pitchFamily="18" charset="0"/>
                          </a:rPr>
                          <m:t>𝑖</m:t>
                        </m:r>
                        <m:r>
                          <a:rPr lang="en-IN" sz="2400" i="1">
                            <a:latin typeface="Cambria Math" panose="02040503050406030204" pitchFamily="18" charset="0"/>
                          </a:rPr>
                          <m:t>=1</m:t>
                        </m:r>
                      </m:sub>
                      <m:sup>
                        <m:r>
                          <a:rPr lang="en-IN" sz="2400" b="0" i="1" smtClean="0">
                            <a:latin typeface="Cambria Math" panose="02040503050406030204" pitchFamily="18" charset="0"/>
                          </a:rPr>
                          <m:t>𝐷</m:t>
                        </m:r>
                      </m:sup>
                      <m:e>
                        <m:sSub>
                          <m:sSubPr>
                            <m:ctrlPr>
                              <a:rPr lang="en-IN" sz="2400" b="0" i="1" smtClean="0">
                                <a:latin typeface="Cambria Math" panose="02040503050406030204" pitchFamily="18" charset="0"/>
                              </a:rPr>
                            </m:ctrlPr>
                          </m:sSubPr>
                          <m:e>
                            <m:r>
                              <a:rPr lang="en-IN" sz="2400" i="1" smtClean="0">
                                <a:latin typeface="Cambria Math" panose="02040503050406030204" pitchFamily="18" charset="0"/>
                              </a:rPr>
                              <m:t>𝑎</m:t>
                            </m:r>
                          </m:e>
                          <m:sub>
                            <m:r>
                              <a:rPr lang="en-IN" sz="2400" b="0" i="1" smtClean="0">
                                <a:latin typeface="Cambria Math" panose="02040503050406030204" pitchFamily="18" charset="0"/>
                              </a:rPr>
                              <m:t>𝑖</m:t>
                            </m:r>
                          </m:sub>
                        </m:sSub>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nary>
                  </m:oMath>
                </a14:m>
                <a:endParaRPr lang="en-IN" sz="2400" b="1" dirty="0"/>
              </a:p>
            </p:txBody>
          </p:sp>
        </mc:Choice>
        <mc:Fallback xmlns="">
          <p:sp>
            <p:nvSpPr>
              <p:cNvPr id="5" name="TextBox 4">
                <a:extLst>
                  <a:ext uri="{FF2B5EF4-FFF2-40B4-BE49-F238E27FC236}">
                    <a16:creationId xmlns:a16="http://schemas.microsoft.com/office/drawing/2014/main" id="{F37C6525-A4E8-4FA8-AAB9-56E2BD5590B8}"/>
                  </a:ext>
                </a:extLst>
              </p:cNvPr>
              <p:cNvSpPr txBox="1">
                <a:spLocks noRot="1" noChangeAspect="1" noMove="1" noResize="1" noEditPoints="1" noAdjustHandles="1" noChangeArrowheads="1" noChangeShapeType="1" noTextEdit="1"/>
              </p:cNvSpPr>
              <p:nvPr/>
            </p:nvSpPr>
            <p:spPr>
              <a:xfrm>
                <a:off x="1125515" y="4417533"/>
                <a:ext cx="3468258" cy="398955"/>
              </a:xfrm>
              <a:prstGeom prst="rect">
                <a:avLst/>
              </a:prstGeom>
              <a:blipFill>
                <a:blip r:embed="rId5"/>
                <a:stretch>
                  <a:fillRect t="-20000" b="-4307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9BA43C3-1F8B-41C3-8C7D-DDD8F4592BD4}"/>
                  </a:ext>
                </a:extLst>
              </p:cNvPr>
              <p:cNvSpPr txBox="1"/>
              <p:nvPr/>
            </p:nvSpPr>
            <p:spPr>
              <a:xfrm>
                <a:off x="6991927" y="2901863"/>
                <a:ext cx="3966855" cy="461665"/>
              </a:xfrm>
              <a:prstGeom prst="rect">
                <a:avLst/>
              </a:prstGeom>
              <a:noFill/>
            </p:spPr>
            <p:txBody>
              <a:bodyPr wrap="none" rtlCol="0">
                <a:spAutoFit/>
              </a:bodyPr>
              <a:lstStyle/>
              <a:p>
                <a:r>
                  <a:rPr lang="en-IN" sz="2400" dirty="0">
                    <a:latin typeface="Abadi Extra Light" panose="020B0204020104020204" pitchFamily="34" charset="0"/>
                  </a:rPr>
                  <a:t>(of the same size as each </a:t>
                </a:r>
                <a14:m>
                  <m:oMath xmlns:m="http://schemas.openxmlformats.org/officeDocument/2006/math">
                    <m:sSub>
                      <m:sSubPr>
                        <m:ctrlPr>
                          <a:rPr lang="en-IN" sz="2400" i="1">
                            <a:latin typeface="Cambria Math" panose="02040503050406030204" pitchFamily="18" charset="0"/>
                          </a:rPr>
                        </m:ctrlPr>
                      </m:sSubPr>
                      <m:e>
                        <m:r>
                          <a:rPr lang="en-IN" sz="2400" b="1">
                            <a:latin typeface="Cambria Math" panose="02040503050406030204" pitchFamily="18" charset="0"/>
                          </a:rPr>
                          <m:t>𝐱</m:t>
                        </m:r>
                      </m:e>
                      <m:sub>
                        <m:r>
                          <a:rPr lang="en-IN" sz="2400" i="1">
                            <a:latin typeface="Cambria Math" panose="02040503050406030204" pitchFamily="18" charset="0"/>
                          </a:rPr>
                          <m:t>𝑛</m:t>
                        </m:r>
                      </m:sub>
                    </m:sSub>
                  </m:oMath>
                </a14:m>
                <a:r>
                  <a:rPr lang="en-IN" sz="2400" dirty="0">
                    <a:latin typeface="Abadi Extra Light" panose="020B0204020104020204" pitchFamily="34" charset="0"/>
                  </a:rPr>
                  <a:t>) </a:t>
                </a:r>
              </a:p>
            </p:txBody>
          </p:sp>
        </mc:Choice>
        <mc:Fallback xmlns="">
          <p:sp>
            <p:nvSpPr>
              <p:cNvPr id="7" name="TextBox 6">
                <a:extLst>
                  <a:ext uri="{FF2B5EF4-FFF2-40B4-BE49-F238E27FC236}">
                    <a16:creationId xmlns:a16="http://schemas.microsoft.com/office/drawing/2014/main" id="{B9BA43C3-1F8B-41C3-8C7D-DDD8F4592BD4}"/>
                  </a:ext>
                </a:extLst>
              </p:cNvPr>
              <p:cNvSpPr txBox="1">
                <a:spLocks noRot="1" noChangeAspect="1" noMove="1" noResize="1" noEditPoints="1" noAdjustHandles="1" noChangeArrowheads="1" noChangeShapeType="1" noTextEdit="1"/>
              </p:cNvSpPr>
              <p:nvPr/>
            </p:nvSpPr>
            <p:spPr>
              <a:xfrm>
                <a:off x="6991927" y="2901863"/>
                <a:ext cx="3966855" cy="461665"/>
              </a:xfrm>
              <a:prstGeom prst="rect">
                <a:avLst/>
              </a:prstGeom>
              <a:blipFill>
                <a:blip r:embed="rId6"/>
                <a:stretch>
                  <a:fillRect l="-2458" t="-11842" r="-1229" b="-276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222C00F-09D3-4253-B8B3-500C73CD6C65}"/>
                  </a:ext>
                </a:extLst>
              </p:cNvPr>
              <p:cNvSpPr txBox="1"/>
              <p:nvPr/>
            </p:nvSpPr>
            <p:spPr>
              <a:xfrm>
                <a:off x="4593773" y="4354343"/>
                <a:ext cx="7288277" cy="461665"/>
              </a:xfrm>
              <a:prstGeom prst="rect">
                <a:avLst/>
              </a:prstGeom>
              <a:noFill/>
            </p:spPr>
            <p:txBody>
              <a:bodyPr wrap="none" rtlCol="0">
                <a:spAutoFit/>
              </a:bodyPr>
              <a:lstStyle/>
              <a:p>
                <a:r>
                  <a:rPr lang="en-IN" sz="2400" dirty="0">
                    <a:latin typeface="Abadi Extra Light" panose="020B0204020104020204" pitchFamily="34" charset="0"/>
                  </a:rPr>
                  <a:t>(a real-valued number denoting how “similar” </a:t>
                </a:r>
                <a14:m>
                  <m:oMath xmlns:m="http://schemas.openxmlformats.org/officeDocument/2006/math">
                    <m:r>
                      <a:rPr lang="en-IN" sz="2400" b="1" i="1">
                        <a:latin typeface="Cambria Math" panose="02040503050406030204" pitchFamily="18" charset="0"/>
                      </a:rPr>
                      <m:t>𝒂</m:t>
                    </m:r>
                    <m:r>
                      <a:rPr lang="en-IN" sz="2400" b="1" i="1">
                        <a:latin typeface="Cambria Math" panose="02040503050406030204" pitchFamily="18" charset="0"/>
                      </a:rPr>
                      <m:t> </m:t>
                    </m:r>
                  </m:oMath>
                </a14:m>
                <a:r>
                  <a:rPr lang="en-IN" sz="2400" dirty="0">
                    <a:latin typeface="Abadi Extra Light" panose="020B0204020104020204" pitchFamily="34" charset="0"/>
                  </a:rPr>
                  <a:t>and </a:t>
                </a:r>
                <a14:m>
                  <m:oMath xmlns:m="http://schemas.openxmlformats.org/officeDocument/2006/math">
                    <m:r>
                      <a:rPr lang="en-IN" sz="2400" b="1" i="1" smtClean="0">
                        <a:latin typeface="Cambria Math" panose="02040503050406030204" pitchFamily="18" charset="0"/>
                      </a:rPr>
                      <m:t>𝒃</m:t>
                    </m:r>
                    <m:r>
                      <a:rPr lang="en-IN" sz="2400" b="1" i="1">
                        <a:latin typeface="Cambria Math" panose="02040503050406030204" pitchFamily="18" charset="0"/>
                      </a:rPr>
                      <m:t> </m:t>
                    </m:r>
                  </m:oMath>
                </a14:m>
                <a:r>
                  <a:rPr lang="en-IN" sz="2400" dirty="0">
                    <a:latin typeface="Abadi Extra Light" panose="020B0204020104020204" pitchFamily="34" charset="0"/>
                  </a:rPr>
                  <a:t>are) </a:t>
                </a:r>
              </a:p>
            </p:txBody>
          </p:sp>
        </mc:Choice>
        <mc:Fallback xmlns="">
          <p:sp>
            <p:nvSpPr>
              <p:cNvPr id="10" name="TextBox 9">
                <a:extLst>
                  <a:ext uri="{FF2B5EF4-FFF2-40B4-BE49-F238E27FC236}">
                    <a16:creationId xmlns:a16="http://schemas.microsoft.com/office/drawing/2014/main" id="{8222C00F-09D3-4253-B8B3-500C73CD6C65}"/>
                  </a:ext>
                </a:extLst>
              </p:cNvPr>
              <p:cNvSpPr txBox="1">
                <a:spLocks noRot="1" noChangeAspect="1" noMove="1" noResize="1" noEditPoints="1" noAdjustHandles="1" noChangeArrowheads="1" noChangeShapeType="1" noTextEdit="1"/>
              </p:cNvSpPr>
              <p:nvPr/>
            </p:nvSpPr>
            <p:spPr>
              <a:xfrm>
                <a:off x="4593773" y="4354343"/>
                <a:ext cx="7288277" cy="461665"/>
              </a:xfrm>
              <a:prstGeom prst="rect">
                <a:avLst/>
              </a:prstGeom>
              <a:blipFill>
                <a:blip r:embed="rId7"/>
                <a:stretch>
                  <a:fillRect l="-1339" t="-11842" r="-502" b="-27632"/>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582C691-F478-4CF1-A5D8-0F9C2C1D8BA6}"/>
                  </a:ext>
                </a:extLst>
              </p:cNvPr>
              <p:cNvSpPr txBox="1"/>
              <p:nvPr/>
            </p:nvSpPr>
            <p:spPr>
              <a:xfrm>
                <a:off x="1833418" y="5742036"/>
                <a:ext cx="3468258" cy="751552"/>
              </a:xfrm>
              <a:prstGeom prst="rect">
                <a:avLst/>
              </a:prstGeom>
              <a:noFill/>
            </p:spPr>
            <p:txBody>
              <a:bodyPr wrap="square" lIns="0" tIns="0" rIns="0" bIns="0" rtlCol="0">
                <a:spAutoFit/>
              </a:bodyPr>
              <a:lstStyle/>
              <a:p>
                <a14:m>
                  <m:oMath xmlns:m="http://schemas.openxmlformats.org/officeDocument/2006/math">
                    <m:sSub>
                      <m:sSubPr>
                        <m:ctrlPr>
                          <a:rPr lang="en-IN" sz="2400" b="0" i="1" smtClean="0">
                            <a:latin typeface="Cambria Math" panose="02040503050406030204" pitchFamily="18" charset="0"/>
                          </a:rPr>
                        </m:ctrlPr>
                      </m:sSubPr>
                      <m:e>
                        <m:d>
                          <m:dPr>
                            <m:begChr m:val="‖"/>
                            <m:endChr m:val="‖"/>
                            <m:ctrlPr>
                              <a:rPr lang="en-IN" sz="2400" i="1" smtClean="0">
                                <a:latin typeface="Cambria Math" panose="02040503050406030204" pitchFamily="18" charset="0"/>
                              </a:rPr>
                            </m:ctrlPr>
                          </m:dPr>
                          <m:e>
                            <m:r>
                              <a:rPr lang="en-IN" sz="2400" b="1">
                                <a:latin typeface="Cambria Math" panose="02040503050406030204" pitchFamily="18" charset="0"/>
                              </a:rPr>
                              <m:t>𝒂</m:t>
                            </m:r>
                          </m:e>
                        </m:d>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oMath>
                </a14:m>
                <a:r>
                  <a:rPr lang="en-IN" sz="2400" dirty="0"/>
                  <a:t> </a:t>
                </a:r>
                <a14:m>
                  <m:oMath xmlns:m="http://schemas.openxmlformats.org/officeDocument/2006/math">
                    <m:rad>
                      <m:radPr>
                        <m:degHide m:val="on"/>
                        <m:ctrlPr>
                          <a:rPr lang="en-IN" sz="2400" b="1" i="1" smtClean="0">
                            <a:latin typeface="Cambria Math" panose="02040503050406030204" pitchFamily="18" charset="0"/>
                          </a:rPr>
                        </m:ctrlPr>
                      </m:radPr>
                      <m:deg/>
                      <m:e>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a:latin typeface="Cambria Math" panose="02040503050406030204" pitchFamily="18" charset="0"/>
                          </a:rPr>
                          <m:t>𝒂</m:t>
                        </m:r>
                      </m:e>
                    </m:rad>
                    <m:r>
                      <a:rPr lang="en-IN" sz="2400" b="1" i="1" smtClean="0">
                        <a:latin typeface="Cambria Math" panose="02040503050406030204" pitchFamily="18" charset="0"/>
                      </a:rPr>
                      <m:t>=</m:t>
                    </m:r>
                  </m:oMath>
                </a14:m>
                <a:r>
                  <a:rPr lang="en-IN" sz="2400" b="1" dirty="0"/>
                  <a:t> </a:t>
                </a:r>
                <a14:m>
                  <m:oMath xmlns:m="http://schemas.openxmlformats.org/officeDocument/2006/math">
                    <m:rad>
                      <m:radPr>
                        <m:degHide m:val="on"/>
                        <m:ctrlPr>
                          <a:rPr lang="en-IN" sz="2400" b="1" i="1" dirty="0"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1"/>
                              </m:rP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𝑑</m:t>
                            </m:r>
                          </m:sup>
                          <m:e>
                            <m:sSubSup>
                              <m:sSubSupPr>
                                <m:ctrlPr>
                                  <a:rPr lang="en-IN" sz="2400" i="1">
                                    <a:latin typeface="Cambria Math" panose="02040503050406030204" pitchFamily="18" charset="0"/>
                                  </a:rPr>
                                </m:ctrlPr>
                              </m:sSubSupPr>
                              <m:e>
                                <m:r>
                                  <a:rPr lang="en-IN" sz="2400" i="1">
                                    <a:latin typeface="Cambria Math" panose="02040503050406030204" pitchFamily="18" charset="0"/>
                                  </a:rPr>
                                  <m:t>𝑎</m:t>
                                </m:r>
                              </m:e>
                              <m:sub>
                                <m:r>
                                  <a:rPr lang="en-IN" sz="2400" i="1">
                                    <a:latin typeface="Cambria Math" panose="02040503050406030204" pitchFamily="18" charset="0"/>
                                  </a:rPr>
                                  <m:t>𝑖</m:t>
                                </m:r>
                              </m:sub>
                              <m:sup>
                                <m:r>
                                  <a:rPr lang="en-IN" sz="2400" i="1">
                                    <a:latin typeface="Cambria Math" panose="02040503050406030204" pitchFamily="18" charset="0"/>
                                  </a:rPr>
                                  <m:t>2</m:t>
                                </m:r>
                              </m:sup>
                            </m:sSubSup>
                          </m:e>
                        </m:nary>
                      </m:e>
                    </m:rad>
                  </m:oMath>
                </a14:m>
                <a:endParaRPr lang="en-IN" sz="2400" b="1" dirty="0"/>
              </a:p>
            </p:txBody>
          </p:sp>
        </mc:Choice>
        <mc:Fallback xmlns="">
          <p:sp>
            <p:nvSpPr>
              <p:cNvPr id="13" name="TextBox 12">
                <a:extLst>
                  <a:ext uri="{FF2B5EF4-FFF2-40B4-BE49-F238E27FC236}">
                    <a16:creationId xmlns:a16="http://schemas.microsoft.com/office/drawing/2014/main" id="{1582C691-F478-4CF1-A5D8-0F9C2C1D8BA6}"/>
                  </a:ext>
                </a:extLst>
              </p:cNvPr>
              <p:cNvSpPr txBox="1">
                <a:spLocks noRot="1" noChangeAspect="1" noMove="1" noResize="1" noEditPoints="1" noAdjustHandles="1" noChangeArrowheads="1" noChangeShapeType="1" noTextEdit="1"/>
              </p:cNvSpPr>
              <p:nvPr/>
            </p:nvSpPr>
            <p:spPr>
              <a:xfrm>
                <a:off x="1833418" y="5742036"/>
                <a:ext cx="3468258" cy="751552"/>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Speech Bubble: Rectangle 8">
                <a:extLst>
                  <a:ext uri="{FF2B5EF4-FFF2-40B4-BE49-F238E27FC236}">
                    <a16:creationId xmlns:a16="http://schemas.microsoft.com/office/drawing/2014/main" id="{1366B76B-F9DB-4758-ADD0-E65F83CBC250}"/>
                  </a:ext>
                </a:extLst>
              </p:cNvPr>
              <p:cNvSpPr/>
              <p:nvPr/>
            </p:nvSpPr>
            <p:spPr>
              <a:xfrm>
                <a:off x="9462782" y="3725621"/>
                <a:ext cx="2348917" cy="532343"/>
              </a:xfrm>
              <a:prstGeom prst="wedgeRectCallout">
                <a:avLst>
                  <a:gd name="adj1" fmla="val -45928"/>
                  <a:gd name="adj2" fmla="val 85055"/>
                </a:avLst>
              </a:prstGeom>
              <a:solidFill>
                <a:schemeClr val="bg1"/>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600" dirty="0">
                    <a:solidFill>
                      <a:schemeClr val="tx1"/>
                    </a:solidFill>
                    <a:latin typeface="Abadi Extra Light" panose="020B0204020104020204" pitchFamily="34" charset="0"/>
                  </a:rPr>
                  <a:t>Assuming both </a:t>
                </a:r>
                <a14:m>
                  <m:oMath xmlns:m="http://schemas.openxmlformats.org/officeDocument/2006/math">
                    <m:r>
                      <a:rPr lang="en-IN" sz="1600" b="1" i="1" smtClean="0">
                        <a:solidFill>
                          <a:schemeClr val="tx1"/>
                        </a:solidFill>
                        <a:latin typeface="Cambria Math" panose="02040503050406030204" pitchFamily="18" charset="0"/>
                      </a:rPr>
                      <m:t>𝒂</m:t>
                    </m:r>
                    <m:r>
                      <a:rPr lang="en-IN" sz="1600" b="1" i="1"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b="1" i="1">
                        <a:solidFill>
                          <a:schemeClr val="tx1"/>
                        </a:solidFill>
                        <a:latin typeface="Cambria Math" panose="02040503050406030204" pitchFamily="18" charset="0"/>
                      </a:rPr>
                      <m:t>𝒃</m:t>
                    </m:r>
                  </m:oMath>
                </a14:m>
                <a:r>
                  <a:rPr lang="en-IN" sz="1600" dirty="0">
                    <a:solidFill>
                      <a:schemeClr val="tx1"/>
                    </a:solidFill>
                    <a:latin typeface="Abadi Extra Light" panose="020B0204020104020204" pitchFamily="34" charset="0"/>
                  </a:rPr>
                  <a:t> have unit </a:t>
                </a:r>
                <a:r>
                  <a:rPr lang="en-IN" sz="1600" dirty="0">
                    <a:solidFill>
                      <a:srgbClr val="0000FF"/>
                    </a:solidFill>
                    <a:latin typeface="Abadi Extra Light" panose="020B0204020104020204" pitchFamily="34" charset="0"/>
                  </a:rPr>
                  <a:t>Euclidean norm</a:t>
                </a:r>
              </a:p>
            </p:txBody>
          </p:sp>
        </mc:Choice>
        <mc:Fallback xmlns="">
          <p:sp>
            <p:nvSpPr>
              <p:cNvPr id="9" name="Speech Bubble: Rectangle 8">
                <a:extLst>
                  <a:ext uri="{FF2B5EF4-FFF2-40B4-BE49-F238E27FC236}">
                    <a16:creationId xmlns:a16="http://schemas.microsoft.com/office/drawing/2014/main" id="{1366B76B-F9DB-4758-ADD0-E65F83CBC250}"/>
                  </a:ext>
                </a:extLst>
              </p:cNvPr>
              <p:cNvSpPr>
                <a:spLocks noRot="1" noChangeAspect="1" noMove="1" noResize="1" noEditPoints="1" noAdjustHandles="1" noChangeArrowheads="1" noChangeShapeType="1" noTextEdit="1"/>
              </p:cNvSpPr>
              <p:nvPr/>
            </p:nvSpPr>
            <p:spPr>
              <a:xfrm>
                <a:off x="9462782" y="3725621"/>
                <a:ext cx="2348917" cy="532343"/>
              </a:xfrm>
              <a:prstGeom prst="wedgeRectCallout">
                <a:avLst>
                  <a:gd name="adj1" fmla="val -45928"/>
                  <a:gd name="adj2" fmla="val 85055"/>
                </a:avLst>
              </a:prstGeom>
              <a:blipFill>
                <a:blip r:embed="rId9"/>
                <a:stretch>
                  <a:fillRect t="-4959"/>
                </a:stretch>
              </a:blipFill>
              <a:ln w="12700">
                <a:solidFill>
                  <a:schemeClr val="accent2"/>
                </a:solidFill>
              </a:ln>
            </p:spPr>
            <p:txBody>
              <a:bodyPr/>
              <a:lstStyle/>
              <a:p>
                <a:r>
                  <a:rPr lang="en-IN">
                    <a:noFill/>
                  </a:rPr>
                  <a:t> </a:t>
                </a:r>
              </a:p>
            </p:txBody>
          </p:sp>
        </mc:Fallback>
      </mc:AlternateContent>
      <p:pic>
        <p:nvPicPr>
          <p:cNvPr id="14" name="Picture 13">
            <a:extLst>
              <a:ext uri="{FF2B5EF4-FFF2-40B4-BE49-F238E27FC236}">
                <a16:creationId xmlns:a16="http://schemas.microsoft.com/office/drawing/2014/main" id="{166CA9D7-3786-4CF7-B9EB-F19E127D45DE}"/>
              </a:ext>
            </a:extLst>
          </p:cNvPr>
          <p:cNvPicPr>
            <a:picLocks noChangeAspect="1"/>
          </p:cNvPicPr>
          <p:nvPr/>
        </p:nvPicPr>
        <p:blipFill>
          <a:blip r:embed="rId10"/>
          <a:stretch>
            <a:fillRect/>
          </a:stretch>
        </p:blipFill>
        <p:spPr>
          <a:xfrm>
            <a:off x="11119998" y="5528365"/>
            <a:ext cx="1010687" cy="965223"/>
          </a:xfrm>
          <a:prstGeom prst="rect">
            <a:avLst/>
          </a:prstGeom>
        </p:spPr>
      </p:pic>
      <mc:AlternateContent xmlns:mc="http://schemas.openxmlformats.org/markup-compatibility/2006" xmlns:a14="http://schemas.microsoft.com/office/drawing/2010/main">
        <mc:Choice Requires="a14">
          <p:sp>
            <p:nvSpPr>
              <p:cNvPr id="17" name="Speech Bubble: Rectangle 16">
                <a:extLst>
                  <a:ext uri="{FF2B5EF4-FFF2-40B4-BE49-F238E27FC236}">
                    <a16:creationId xmlns:a16="http://schemas.microsoft.com/office/drawing/2014/main" id="{A7DD8658-7B76-4B0A-95CF-BB1FED982AA8}"/>
                  </a:ext>
                </a:extLst>
              </p:cNvPr>
              <p:cNvSpPr/>
              <p:nvPr/>
            </p:nvSpPr>
            <p:spPr>
              <a:xfrm>
                <a:off x="6883931" y="5639679"/>
                <a:ext cx="4074851" cy="637368"/>
              </a:xfrm>
              <a:prstGeom prst="wedgeRectCallout">
                <a:avLst>
                  <a:gd name="adj1" fmla="val 58927"/>
                  <a:gd name="adj2" fmla="val -116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Wingdings" panose="05000000000000000000" pitchFamily="2" charset="2"/>
                  <a:buChar char="§"/>
                </a:pPr>
                <a:r>
                  <a:rPr lang="en-IN" sz="1600" dirty="0">
                    <a:solidFill>
                      <a:schemeClr val="tx1"/>
                    </a:solidFill>
                    <a:latin typeface="Abadi Extra Light" panose="020B0204020104020204" pitchFamily="34" charset="0"/>
                  </a:rPr>
                  <a:t>Also the Euclidean distance of </a:t>
                </a:r>
                <a14:m>
                  <m:oMath xmlns:m="http://schemas.openxmlformats.org/officeDocument/2006/math">
                    <m:r>
                      <a:rPr lang="en-IN" sz="1600" b="1">
                        <a:solidFill>
                          <a:schemeClr val="tx1"/>
                        </a:solidFill>
                        <a:latin typeface="Cambria Math" panose="02040503050406030204" pitchFamily="18" charset="0"/>
                      </a:rPr>
                      <m:t>𝒂</m:t>
                    </m:r>
                  </m:oMath>
                </a14:m>
                <a:r>
                  <a:rPr lang="en-IN" sz="1600" dirty="0">
                    <a:solidFill>
                      <a:schemeClr val="tx1"/>
                    </a:solidFill>
                    <a:latin typeface="Abadi Extra Light" panose="020B0204020104020204" pitchFamily="34" charset="0"/>
                  </a:rPr>
                  <a:t> from origin</a:t>
                </a:r>
              </a:p>
              <a:p>
                <a:pPr marL="285750" indent="-285750">
                  <a:buFont typeface="Wingdings" panose="05000000000000000000" pitchFamily="2" charset="2"/>
                  <a:buChar char="§"/>
                </a:pPr>
                <a:r>
                  <a:rPr lang="en-IN" sz="1600" dirty="0">
                    <a:solidFill>
                      <a:schemeClr val="tx1"/>
                    </a:solidFill>
                    <a:latin typeface="Abadi Extra Light" panose="020B0204020104020204" pitchFamily="34" charset="0"/>
                  </a:rPr>
                  <a:t>Note: Euclidean norm is also called L2 norm</a:t>
                </a:r>
              </a:p>
            </p:txBody>
          </p:sp>
        </mc:Choice>
        <mc:Fallback xmlns="">
          <p:sp>
            <p:nvSpPr>
              <p:cNvPr id="17" name="Speech Bubble: Rectangle 16">
                <a:extLst>
                  <a:ext uri="{FF2B5EF4-FFF2-40B4-BE49-F238E27FC236}">
                    <a16:creationId xmlns:a16="http://schemas.microsoft.com/office/drawing/2014/main" id="{A7DD8658-7B76-4B0A-95CF-BB1FED982AA8}"/>
                  </a:ext>
                </a:extLst>
              </p:cNvPr>
              <p:cNvSpPr>
                <a:spLocks noRot="1" noChangeAspect="1" noMove="1" noResize="1" noEditPoints="1" noAdjustHandles="1" noChangeArrowheads="1" noChangeShapeType="1" noTextEdit="1"/>
              </p:cNvSpPr>
              <p:nvPr/>
            </p:nvSpPr>
            <p:spPr>
              <a:xfrm>
                <a:off x="6883931" y="5639679"/>
                <a:ext cx="4074851" cy="637368"/>
              </a:xfrm>
              <a:prstGeom prst="wedgeRectCallout">
                <a:avLst>
                  <a:gd name="adj1" fmla="val 58927"/>
                  <a:gd name="adj2" fmla="val -11685"/>
                </a:avLst>
              </a:prstGeom>
              <a:blipFill>
                <a:blip r:embed="rId11"/>
                <a:stretch>
                  <a:fillRect l="-407" b="-5556"/>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940310473"/>
      </p:ext>
    </p:extLst>
  </p:cSld>
  <p:clrMapOvr>
    <a:masterClrMapping/>
  </p:clrMapOvr>
  <mc:AlternateContent xmlns:mc="http://schemas.openxmlformats.org/markup-compatibility/2006" xmlns:p14="http://schemas.microsoft.com/office/powerpoint/2010/main">
    <mc:Choice Requires="p14">
      <p:transition spd="slow" p14:dur="2000" advTm="155334"/>
    </mc:Choice>
    <mc:Fallback xmlns="">
      <p:transition spd="slow" advTm="1553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4">
                                            <p:txEl>
                                              <p:pRg st="2" end="2"/>
                                            </p:txEl>
                                          </p:spTgt>
                                        </p:tgtEl>
                                        <p:attrNameLst>
                                          <p:attrName>style.visibility</p:attrName>
                                        </p:attrNameLst>
                                      </p:cBhvr>
                                      <p:to>
                                        <p:strVal val="visible"/>
                                      </p:to>
                                    </p:set>
                                    <p:animEffect transition="in" filter="wipe(down)">
                                      <p:cBhvr>
                                        <p:cTn id="12" dur="500"/>
                                        <p:tgtEl>
                                          <p:spTgt spid="3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down)">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5" end="5"/>
                                            </p:txEl>
                                          </p:spTgt>
                                        </p:tgtEl>
                                        <p:attrNameLst>
                                          <p:attrName>style.visibility</p:attrName>
                                        </p:attrNameLst>
                                      </p:cBhvr>
                                      <p:to>
                                        <p:strVal val="visible"/>
                                      </p:to>
                                    </p:set>
                                    <p:animEffect transition="in" filter="wipe(down)">
                                      <p:cBhvr>
                                        <p:cTn id="27" dur="500"/>
                                        <p:tgtEl>
                                          <p:spTgt spid="3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down)">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down)">
                                      <p:cBhvr>
                                        <p:cTn id="37" dur="500"/>
                                        <p:tgtEl>
                                          <p:spTgt spid="1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wipe(down)">
                                      <p:cBhvr>
                                        <p:cTn id="42" dur="5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
                                            <p:txEl>
                                              <p:pRg st="8" end="8"/>
                                            </p:txEl>
                                          </p:spTgt>
                                        </p:tgtEl>
                                        <p:attrNameLst>
                                          <p:attrName>style.visibility</p:attrName>
                                        </p:attrNameLst>
                                      </p:cBhvr>
                                      <p:to>
                                        <p:strVal val="visible"/>
                                      </p:to>
                                    </p:set>
                                    <p:animEffect transition="in" filter="wipe(down)">
                                      <p:cBhvr>
                                        <p:cTn id="47" dur="500"/>
                                        <p:tgtEl>
                                          <p:spTgt spid="34">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wipe(down)">
                                      <p:cBhvr>
                                        <p:cTn id="57" dur="500"/>
                                        <p:tgtEl>
                                          <p:spTgt spid="1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14"/>
                                        </p:tgtEl>
                                        <p:attrNameLst>
                                          <p:attrName>style.visibility</p:attrName>
                                        </p:attrNameLst>
                                      </p:cBhvr>
                                      <p:to>
                                        <p:strVal val="visible"/>
                                      </p:to>
                                    </p:set>
                                    <p:animEffect transition="in" filter="wipe(down)">
                                      <p:cBhvr>
                                        <p:cTn id="6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4" grpId="0"/>
      <p:bldP spid="7" grpId="0"/>
      <p:bldP spid="10" grpId="0"/>
      <p:bldP spid="13" grpId="0"/>
      <p:bldP spid="9" grpId="0" animBg="1"/>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latin typeface="Abadi Extra Light" panose="020B0204020104020204" pitchFamily="34" charset="0"/>
              </a:rPr>
              <a:t>Computing Distances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16</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4" name="Content Placeholder 2">
                <a:extLst>
                  <a:ext uri="{FF2B5EF4-FFF2-40B4-BE49-F238E27FC236}">
                    <a16:creationId xmlns:a16="http://schemas.microsoft.com/office/drawing/2014/main" id="{E1DF4C8E-2FB0-4CA2-9D9A-034196FC982E}"/>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Euclidean (L2 norm)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marL="0" indent="0">
                  <a:buNone/>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Weighted Euclidean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a:p>
                <a:pPr>
                  <a:buFont typeface="Wingdings" panose="05000000000000000000" pitchFamily="2" charset="2"/>
                  <a:buChar char="§"/>
                </a:pPr>
                <a:r>
                  <a:rPr lang="en-IN" dirty="0">
                    <a:latin typeface="Abadi Extra Light" panose="020B0204020104020204" pitchFamily="34" charset="0"/>
                  </a:rPr>
                  <a:t>Absolute (L1 norm) distance between two vectors </a:t>
                </a:r>
                <a14:m>
                  <m:oMath xmlns:m="http://schemas.openxmlformats.org/officeDocument/2006/math">
                    <m:r>
                      <a:rPr lang="en-IN" b="1">
                        <a:latin typeface="Cambria Math" panose="02040503050406030204" pitchFamily="18" charset="0"/>
                      </a:rPr>
                      <m:t>𝒂</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r>
                      <a:rPr lang="en-IN" i="1">
                        <a:latin typeface="Cambria Math" panose="02040503050406030204" pitchFamily="18" charset="0"/>
                        <a:ea typeface="Cambria Math" panose="02040503050406030204" pitchFamily="18" charset="0"/>
                      </a:rPr>
                      <m:t> </m:t>
                    </m:r>
                  </m:oMath>
                </a14:m>
                <a:r>
                  <a:rPr lang="en-IN" dirty="0">
                    <a:latin typeface="Abadi Extra Light" panose="020B0204020104020204" pitchFamily="34" charset="0"/>
                  </a:rPr>
                  <a:t>and </a:t>
                </a:r>
                <a14:m>
                  <m:oMath xmlns:m="http://schemas.openxmlformats.org/officeDocument/2006/math">
                    <m:r>
                      <a:rPr lang="en-IN" b="1">
                        <a:latin typeface="Cambria Math" panose="02040503050406030204" pitchFamily="18" charset="0"/>
                      </a:rPr>
                      <m:t>𝒃</m:t>
                    </m:r>
                  </m:oMath>
                </a14:m>
                <a:r>
                  <a:rPr lang="en-GB" dirty="0">
                    <a:latin typeface="Abadi Extra Light" panose="020B0604020202020204" pitchFamily="34" charset="0"/>
                  </a:rPr>
                  <a:t> </a:t>
                </a:r>
                <a14:m>
                  <m:oMath xmlns:m="http://schemas.openxmlformats.org/officeDocument/2006/math">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endParaRPr lang="en-IN" dirty="0">
                  <a:latin typeface="Abadi Extra Light" panose="020B0204020104020204" pitchFamily="34" charset="0"/>
                </a:endParaRPr>
              </a:p>
              <a:p>
                <a:pPr marL="0" indent="0">
                  <a:buNone/>
                </a:pPr>
                <a:endParaRPr lang="en-IN" sz="2000" dirty="0">
                  <a:latin typeface="Abadi Extra Light" panose="020B0204020104020204" pitchFamily="34" charset="0"/>
                </a:endParaRPr>
              </a:p>
            </p:txBody>
          </p:sp>
        </mc:Choice>
        <mc:Fallback xmlns="">
          <p:sp>
            <p:nvSpPr>
              <p:cNvPr id="34" name="Content Placeholder 2">
                <a:extLst>
                  <a:ext uri="{FF2B5EF4-FFF2-40B4-BE49-F238E27FC236}">
                    <a16:creationId xmlns:a16="http://schemas.microsoft.com/office/drawing/2014/main" id="{E1DF4C8E-2FB0-4CA2-9D9A-034196FC982E}"/>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754"/>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7092D1-C1CB-47D4-9C90-DB6A3CF02232}"/>
                  </a:ext>
                </a:extLst>
              </p:cNvPr>
              <p:cNvSpPr txBox="1"/>
              <p:nvPr/>
            </p:nvSpPr>
            <p:spPr>
              <a:xfrm>
                <a:off x="186138" y="1598484"/>
                <a:ext cx="11819724"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2</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m:t>
                          </m:r>
                          <m:d>
                            <m:dPr>
                              <m:begChr m:val="|"/>
                              <m:endChr m:val="|"/>
                              <m:ctrlPr>
                                <a:rPr lang="en-IN" sz="2400" i="1">
                                  <a:latin typeface="Cambria Math" panose="02040503050406030204" pitchFamily="18" charset="0"/>
                                </a:rPr>
                              </m:ctrlPr>
                            </m:dPr>
                            <m:e>
                              <m:r>
                                <a:rPr lang="en-IN" sz="2400" b="1" i="1">
                                  <a:latin typeface="Cambria Math" panose="02040503050406030204" pitchFamily="18" charset="0"/>
                                </a:rPr>
                                <m:t>𝒂</m:t>
                              </m:r>
                              <m:r>
                                <a:rPr lang="en-IN" sz="2400" i="1">
                                  <a:latin typeface="Cambria Math" panose="02040503050406030204" pitchFamily="18" charset="0"/>
                                </a:rPr>
                                <m:t>−</m:t>
                              </m:r>
                              <m:r>
                                <a:rPr lang="en-IN" sz="2400" b="1" i="1">
                                  <a:latin typeface="Cambria Math" panose="02040503050406030204" pitchFamily="18" charset="0"/>
                                </a:rPr>
                                <m:t>𝒃</m:t>
                              </m:r>
                            </m:e>
                          </m:d>
                          <m:r>
                            <a:rPr lang="en-IN" sz="2400" i="1">
                              <a:latin typeface="Cambria Math" panose="02040503050406030204" pitchFamily="18" charset="0"/>
                            </a:rPr>
                            <m:t>|</m:t>
                          </m:r>
                        </m:e>
                        <m:sub>
                          <m:r>
                            <a:rPr lang="en-IN" sz="2400" b="0" i="1" smtClean="0">
                              <a:latin typeface="Cambria Math" panose="02040503050406030204" pitchFamily="18" charset="0"/>
                            </a:rPr>
                            <m:t>2</m:t>
                          </m:r>
                        </m:sub>
                      </m:sSub>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25"/>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2</m:t>
                                  </m:r>
                                </m:sup>
                              </m:sSup>
                            </m:e>
                          </m:nary>
                        </m:e>
                      </m:ra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sup>
                              <m:r>
                                <a:rPr lang="en-IN" sz="2400" b="0" i="1" smtClean="0">
                                  <a:latin typeface="Cambria Math" panose="02040503050406030204" pitchFamily="18" charset="0"/>
                                </a:rPr>
                                <m:t>⊤</m:t>
                              </m:r>
                            </m:sup>
                          </m:sSup>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rad>
                      <m:r>
                        <a:rPr lang="en-IN" sz="2400" b="0" i="1" smtClean="0">
                          <a:latin typeface="Cambria Math" panose="02040503050406030204" pitchFamily="18" charset="0"/>
                        </a:rPr>
                        <m:t>=</m:t>
                      </m:r>
                      <m:rad>
                        <m:radPr>
                          <m:degHide m:val="on"/>
                          <m:ctrlPr>
                            <a:rPr lang="en-IN" sz="2400" i="1" smtClean="0">
                              <a:latin typeface="Cambria Math" panose="02040503050406030204" pitchFamily="18" charset="0"/>
                            </a:rPr>
                          </m:ctrlPr>
                        </m:radPr>
                        <m:deg/>
                        <m:e>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smtClean="0">
                              <a:latin typeface="Cambria Math" panose="02040503050406030204" pitchFamily="18" charset="0"/>
                            </a:rPr>
                            <m:t>𝒂</m:t>
                          </m:r>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r>
                                <a:rPr lang="en-IN" sz="2400" b="1" i="0" smtClean="0">
                                  <a:latin typeface="Cambria Math" panose="02040503050406030204" pitchFamily="18" charset="0"/>
                                </a:rPr>
                                <m:t>𝒃</m:t>
                              </m:r>
                            </m:e>
                            <m:sup>
                              <m:r>
                                <a:rPr lang="en-IN" sz="2400" i="1">
                                  <a:latin typeface="Cambria Math" panose="02040503050406030204" pitchFamily="18" charset="0"/>
                                </a:rPr>
                                <m:t>⊤</m:t>
                              </m:r>
                            </m:sup>
                          </m:sSup>
                          <m:r>
                            <a:rPr lang="en-IN" sz="2400" b="1" i="1">
                              <a:latin typeface="Cambria Math" panose="02040503050406030204" pitchFamily="18" charset="0"/>
                            </a:rPr>
                            <m:t>𝒃</m:t>
                          </m:r>
                          <m:r>
                            <a:rPr lang="en-IN" sz="2400" i="1">
                              <a:latin typeface="Cambria Math" panose="02040503050406030204" pitchFamily="18" charset="0"/>
                            </a:rPr>
                            <m:t>−2</m:t>
                          </m:r>
                          <m:sSup>
                            <m:sSupPr>
                              <m:ctrlPr>
                                <a:rPr lang="en-IN" sz="2400" i="1">
                                  <a:latin typeface="Cambria Math" panose="02040503050406030204" pitchFamily="18" charset="0"/>
                                </a:rPr>
                              </m:ctrlPr>
                            </m:sSupPr>
                            <m:e>
                              <m:r>
                                <a:rPr lang="en-IN" sz="2400" b="1">
                                  <a:latin typeface="Cambria Math" panose="02040503050406030204" pitchFamily="18" charset="0"/>
                                </a:rPr>
                                <m:t>𝒂</m:t>
                              </m:r>
                            </m:e>
                            <m:sup>
                              <m:r>
                                <a:rPr lang="en-IN" sz="2400" i="1">
                                  <a:latin typeface="Cambria Math" panose="02040503050406030204" pitchFamily="18" charset="0"/>
                                </a:rPr>
                                <m:t>⊤</m:t>
                              </m:r>
                            </m:sup>
                          </m:sSup>
                          <m:r>
                            <a:rPr lang="en-IN" sz="2400" b="1" i="1">
                              <a:latin typeface="Cambria Math" panose="02040503050406030204" pitchFamily="18" charset="0"/>
                            </a:rPr>
                            <m:t>𝒃</m:t>
                          </m:r>
                        </m:e>
                      </m:rad>
                    </m:oMath>
                  </m:oMathPara>
                </a14:m>
                <a:endParaRPr lang="en-IN" sz="2400" dirty="0"/>
              </a:p>
            </p:txBody>
          </p:sp>
        </mc:Choice>
        <mc:Fallback xmlns="">
          <p:sp>
            <p:nvSpPr>
              <p:cNvPr id="3" name="TextBox 2">
                <a:extLst>
                  <a:ext uri="{FF2B5EF4-FFF2-40B4-BE49-F238E27FC236}">
                    <a16:creationId xmlns:a16="http://schemas.microsoft.com/office/drawing/2014/main" id="{8D7092D1-C1CB-47D4-9C90-DB6A3CF02232}"/>
                  </a:ext>
                </a:extLst>
              </p:cNvPr>
              <p:cNvSpPr txBox="1">
                <a:spLocks noRot="1" noChangeAspect="1" noMove="1" noResize="1" noEditPoints="1" noAdjustHandles="1" noChangeArrowheads="1" noChangeShapeType="1" noTextEdit="1"/>
              </p:cNvSpPr>
              <p:nvPr/>
            </p:nvSpPr>
            <p:spPr>
              <a:xfrm>
                <a:off x="186138" y="1598484"/>
                <a:ext cx="11819724" cy="1091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4792C12-4821-42C7-9804-ABE60DA6C6B8}"/>
                  </a:ext>
                </a:extLst>
              </p:cNvPr>
              <p:cNvSpPr txBox="1"/>
              <p:nvPr/>
            </p:nvSpPr>
            <p:spPr>
              <a:xfrm>
                <a:off x="2132635" y="3583915"/>
                <a:ext cx="7638504" cy="109119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𝑤</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nary>
                            <m:naryPr>
                              <m:chr m:val="∑"/>
                              <m:limLoc m:val="subSup"/>
                              <m:ctrlPr>
                                <a:rPr lang="en-IN" sz="2400" i="1">
                                  <a:latin typeface="Cambria Math" panose="02040503050406030204" pitchFamily="18" charset="0"/>
                                </a:rPr>
                              </m:ctrlPr>
                            </m:naryPr>
                            <m:sub>
                              <m:r>
                                <m:rPr>
                                  <m:brk m:alnAt="25"/>
                                </m:rPr>
                                <a:rPr lang="en-IN" sz="2400" b="0" i="1" smtClean="0">
                                  <a:latin typeface="Cambria Math" panose="02040503050406030204" pitchFamily="18" charset="0"/>
                                </a:rPr>
                                <m:t>𝑖</m:t>
                              </m:r>
                              <m:r>
                                <a:rPr lang="en-IN" sz="2400" b="0" i="1" smtClean="0">
                                  <a:latin typeface="Cambria Math" panose="02040503050406030204" pitchFamily="18" charset="0"/>
                                </a:rPr>
                                <m:t>=1</m:t>
                              </m:r>
                            </m:sub>
                            <m:sup>
                              <m:r>
                                <a:rPr lang="en-IN" sz="2400" b="0" i="1" smtClean="0">
                                  <a:latin typeface="Cambria Math" panose="02040503050406030204" pitchFamily="18" charset="0"/>
                                </a:rPr>
                                <m:t>𝐷</m:t>
                              </m:r>
                            </m:sup>
                            <m:e>
                              <m:sSup>
                                <m:sSupPr>
                                  <m:ctrlPr>
                                    <a:rPr lang="en-IN" sz="2400" b="0" i="1" smtClean="0">
                                      <a:latin typeface="Cambria Math" panose="02040503050406030204" pitchFamily="18" charset="0"/>
                                    </a:rPr>
                                  </m:ctrlPr>
                                </m:sSup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𝑤</m:t>
                                      </m:r>
                                    </m:e>
                                    <m:sub>
                                      <m:r>
                                        <a:rPr lang="en-IN" sz="2400" b="0" i="1" smtClean="0">
                                          <a:latin typeface="Cambria Math" panose="02040503050406030204" pitchFamily="18" charset="0"/>
                                        </a:rPr>
                                        <m:t>𝑖</m:t>
                                      </m:r>
                                    </m:sub>
                                  </m:sSub>
                                  <m:d>
                                    <m:dPr>
                                      <m:ctrlPr>
                                        <a:rPr lang="en-IN" sz="2400" b="0" i="1" smtClean="0">
                                          <a:latin typeface="Cambria Math" panose="02040503050406030204" pitchFamily="18" charset="0"/>
                                        </a:rPr>
                                      </m:ctrlPr>
                                    </m:dPr>
                                    <m:e>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e>
                                  </m:d>
                                </m:e>
                                <m:sup>
                                  <m:r>
                                    <a:rPr lang="en-IN" sz="2400" b="0" i="1" smtClean="0">
                                      <a:latin typeface="Cambria Math" panose="02040503050406030204" pitchFamily="18" charset="0"/>
                                    </a:rPr>
                                    <m:t>2</m:t>
                                  </m:r>
                                </m:sup>
                              </m:sSup>
                            </m:e>
                          </m:nary>
                        </m:e>
                      </m:rad>
                      <m:r>
                        <a:rPr lang="en-IN" sz="2400" b="0" i="1" smtClean="0">
                          <a:latin typeface="Cambria Math" panose="02040503050406030204" pitchFamily="18" charset="0"/>
                        </a:rPr>
                        <m:t>=</m:t>
                      </m:r>
                      <m:rad>
                        <m:radPr>
                          <m:degHide m:val="on"/>
                          <m:ctrlPr>
                            <a:rPr lang="en-IN" sz="2400" b="0" i="1" smtClean="0">
                              <a:latin typeface="Cambria Math" panose="02040503050406030204" pitchFamily="18" charset="0"/>
                            </a:rPr>
                          </m:ctrlPr>
                        </m:radPr>
                        <m:deg/>
                        <m:e>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sup>
                              <m:r>
                                <a:rPr lang="en-IN" sz="2400" b="0" i="1" smtClean="0">
                                  <a:latin typeface="Cambria Math" panose="02040503050406030204" pitchFamily="18" charset="0"/>
                                </a:rPr>
                                <m:t>⊤</m:t>
                              </m:r>
                            </m:sup>
                          </m:sSup>
                          <m:r>
                            <a:rPr lang="en-IN" sz="2400" b="1" i="0" smtClean="0">
                              <a:latin typeface="Cambria Math" panose="02040503050406030204" pitchFamily="18" charset="0"/>
                            </a:rPr>
                            <m:t>𝐖</m:t>
                          </m:r>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e>
                      </m:rad>
                    </m:oMath>
                  </m:oMathPara>
                </a14:m>
                <a:endParaRPr lang="en-IN" sz="2400" dirty="0"/>
              </a:p>
            </p:txBody>
          </p:sp>
        </mc:Choice>
        <mc:Fallback xmlns="">
          <p:sp>
            <p:nvSpPr>
              <p:cNvPr id="21" name="TextBox 20">
                <a:extLst>
                  <a:ext uri="{FF2B5EF4-FFF2-40B4-BE49-F238E27FC236}">
                    <a16:creationId xmlns:a16="http://schemas.microsoft.com/office/drawing/2014/main" id="{74792C12-4821-42C7-9804-ABE60DA6C6B8}"/>
                  </a:ext>
                </a:extLst>
              </p:cNvPr>
              <p:cNvSpPr txBox="1">
                <a:spLocks noRot="1" noChangeAspect="1" noMove="1" noResize="1" noEditPoints="1" noAdjustHandles="1" noChangeArrowheads="1" noChangeShapeType="1" noTextEdit="1"/>
              </p:cNvSpPr>
              <p:nvPr/>
            </p:nvSpPr>
            <p:spPr>
              <a:xfrm>
                <a:off x="2132635" y="3583915"/>
                <a:ext cx="7638504" cy="109119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8CF62A4B-E7D5-42FF-969E-5E6CBA5064E4}"/>
                  </a:ext>
                </a:extLst>
              </p:cNvPr>
              <p:cNvSpPr/>
              <p:nvPr/>
            </p:nvSpPr>
            <p:spPr>
              <a:xfrm>
                <a:off x="8805358" y="3088375"/>
                <a:ext cx="3078490" cy="598379"/>
              </a:xfrm>
              <a:prstGeom prst="wedgeRectCallout">
                <a:avLst>
                  <a:gd name="adj1" fmla="val -53727"/>
                  <a:gd name="adj2" fmla="val 97342"/>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IN" sz="1200" b="1" i="0" dirty="0" smtClean="0">
                        <a:solidFill>
                          <a:schemeClr val="tx1"/>
                        </a:solidFill>
                        <a:latin typeface="Cambria Math" panose="02040503050406030204" pitchFamily="18" charset="0"/>
                      </a:rPr>
                      <m:t>𝐖</m:t>
                    </m:r>
                  </m:oMath>
                </a14:m>
                <a:r>
                  <a:rPr lang="en-IN" sz="1200" dirty="0">
                    <a:solidFill>
                      <a:schemeClr val="tx1"/>
                    </a:solidFill>
                    <a:latin typeface="Abadi Extra Light" panose="020B0204020104020204" pitchFamily="34" charset="0"/>
                  </a:rPr>
                  <a:t> is a </a:t>
                </a:r>
                <a:r>
                  <a:rPr lang="en-IN" sz="1200" dirty="0" err="1">
                    <a:solidFill>
                      <a:schemeClr val="tx1"/>
                    </a:solidFill>
                    <a:latin typeface="Abadi Extra Light" panose="020B0204020104020204" pitchFamily="34" charset="0"/>
                  </a:rPr>
                  <a:t>DxD</a:t>
                </a:r>
                <a:r>
                  <a:rPr lang="en-IN" sz="1200" dirty="0">
                    <a:solidFill>
                      <a:schemeClr val="tx1"/>
                    </a:solidFill>
                    <a:latin typeface="Abadi Extra Light" panose="020B0204020104020204" pitchFamily="34" charset="0"/>
                  </a:rPr>
                  <a:t> diagonal matrix with weights  </a:t>
                </a:r>
                <a14:m>
                  <m:oMath xmlns:m="http://schemas.openxmlformats.org/officeDocument/2006/math">
                    <m:sSub>
                      <m:sSubPr>
                        <m:ctrlPr>
                          <a:rPr lang="en-IN" sz="1200" b="0" i="1" smtClean="0">
                            <a:solidFill>
                              <a:schemeClr val="tx1"/>
                            </a:solidFill>
                            <a:latin typeface="Cambria Math" panose="02040503050406030204" pitchFamily="18" charset="0"/>
                          </a:rPr>
                        </m:ctrlPr>
                      </m:sSubPr>
                      <m:e>
                        <m:r>
                          <a:rPr lang="en-IN" sz="1200" b="0" i="1" smtClean="0">
                            <a:solidFill>
                              <a:schemeClr val="tx1"/>
                            </a:solidFill>
                            <a:latin typeface="Cambria Math" panose="02040503050406030204" pitchFamily="18" charset="0"/>
                          </a:rPr>
                          <m:t>𝑤</m:t>
                        </m:r>
                      </m:e>
                      <m:sub>
                        <m:r>
                          <a:rPr lang="en-IN" sz="1200" b="0" i="1" smtClean="0">
                            <a:solidFill>
                              <a:schemeClr val="tx1"/>
                            </a:solidFill>
                            <a:latin typeface="Cambria Math" panose="02040503050406030204" pitchFamily="18" charset="0"/>
                          </a:rPr>
                          <m:t>𝑖</m:t>
                        </m:r>
                      </m:sub>
                    </m:sSub>
                  </m:oMath>
                </a14:m>
                <a:r>
                  <a:rPr lang="en-IN" sz="1200" dirty="0">
                    <a:solidFill>
                      <a:schemeClr val="tx1"/>
                    </a:solidFill>
                    <a:latin typeface="Abadi Extra Light" panose="020B0204020104020204" pitchFamily="34" charset="0"/>
                  </a:rPr>
                  <a:t> on its diagonals. Weights may be known or even learned from data (in ML problems)</a:t>
                </a:r>
                <a:endParaRPr lang="en-IN" sz="1200" b="0" dirty="0">
                  <a:solidFill>
                    <a:schemeClr val="tx1"/>
                  </a:solidFill>
                  <a:latin typeface="Cambria Math" panose="02040503050406030204" pitchFamily="18" charset="0"/>
                </a:endParaRPr>
              </a:p>
            </p:txBody>
          </p:sp>
        </mc:Choice>
        <mc:Fallback xmlns="">
          <p:sp>
            <p:nvSpPr>
              <p:cNvPr id="20" name="Speech Bubble: Rectangle 19">
                <a:extLst>
                  <a:ext uri="{FF2B5EF4-FFF2-40B4-BE49-F238E27FC236}">
                    <a16:creationId xmlns:a16="http://schemas.microsoft.com/office/drawing/2014/main" id="{8CF62A4B-E7D5-42FF-969E-5E6CBA5064E4}"/>
                  </a:ext>
                </a:extLst>
              </p:cNvPr>
              <p:cNvSpPr>
                <a:spLocks noRot="1" noChangeAspect="1" noMove="1" noResize="1" noEditPoints="1" noAdjustHandles="1" noChangeArrowheads="1" noChangeShapeType="1" noTextEdit="1"/>
              </p:cNvSpPr>
              <p:nvPr/>
            </p:nvSpPr>
            <p:spPr>
              <a:xfrm>
                <a:off x="8805358" y="3088375"/>
                <a:ext cx="3078490" cy="598379"/>
              </a:xfrm>
              <a:prstGeom prst="wedgeRectCallout">
                <a:avLst>
                  <a:gd name="adj1" fmla="val -53727"/>
                  <a:gd name="adj2" fmla="val 97342"/>
                </a:avLst>
              </a:prstGeom>
              <a:blipFill>
                <a:blip r:embed="rId6"/>
                <a:stretch>
                  <a:fillRect t="-2027" r="-938"/>
                </a:stretch>
              </a:blipFill>
              <a:ln>
                <a:solidFill>
                  <a:schemeClr val="accent2"/>
                </a:solidFill>
              </a:ln>
            </p:spPr>
            <p:txBody>
              <a:bodyPr/>
              <a:lstStyle/>
              <a:p>
                <a:r>
                  <a:rPr lang="en-IN">
                    <a:noFill/>
                  </a:rPr>
                  <a:t> </a:t>
                </a:r>
              </a:p>
            </p:txBody>
          </p:sp>
        </mc:Fallback>
      </mc:AlternateContent>
      <p:pic>
        <p:nvPicPr>
          <p:cNvPr id="26" name="Picture 25">
            <a:extLst>
              <a:ext uri="{FF2B5EF4-FFF2-40B4-BE49-F238E27FC236}">
                <a16:creationId xmlns:a16="http://schemas.microsoft.com/office/drawing/2014/main" id="{BD819ECF-6603-4A60-9196-CEB2A2FA20CA}"/>
              </a:ext>
            </a:extLst>
          </p:cNvPr>
          <p:cNvPicPr>
            <a:picLocks noChangeAspect="1"/>
          </p:cNvPicPr>
          <p:nvPr/>
        </p:nvPicPr>
        <p:blipFill>
          <a:blip r:embed="rId7"/>
          <a:stretch>
            <a:fillRect/>
          </a:stretch>
        </p:blipFill>
        <p:spPr>
          <a:xfrm>
            <a:off x="316382" y="3233517"/>
            <a:ext cx="1010687" cy="965223"/>
          </a:xfrm>
          <a:prstGeom prst="rect">
            <a:avLst/>
          </a:prstGeom>
        </p:spPr>
      </p:pic>
      <p:sp>
        <p:nvSpPr>
          <p:cNvPr id="27" name="Speech Bubble: Rectangle 26">
            <a:extLst>
              <a:ext uri="{FF2B5EF4-FFF2-40B4-BE49-F238E27FC236}">
                <a16:creationId xmlns:a16="http://schemas.microsoft.com/office/drawing/2014/main" id="{8F6182F0-FFE2-4EB6-9D7A-E6066917D1FB}"/>
              </a:ext>
            </a:extLst>
          </p:cNvPr>
          <p:cNvSpPr/>
          <p:nvPr/>
        </p:nvSpPr>
        <p:spPr>
          <a:xfrm>
            <a:off x="1238718" y="3128478"/>
            <a:ext cx="2393245" cy="614580"/>
          </a:xfrm>
          <a:prstGeom prst="wedgeRectCallout">
            <a:avLst>
              <a:gd name="adj1" fmla="val -60785"/>
              <a:gd name="adj2" fmla="val 389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Useful tip: Can achieve the effect of feature scaling by using weighted Euclidean distances!</a:t>
            </a:r>
          </a:p>
        </p:txBody>
      </p:sp>
      <mc:AlternateContent xmlns:mc="http://schemas.openxmlformats.org/markup-compatibility/2006" xmlns:a14="http://schemas.microsoft.com/office/drawing/2010/main">
        <mc:Choice Requires="a14">
          <p:sp>
            <p:nvSpPr>
              <p:cNvPr id="30" name="Speech Bubble: Rectangle 29">
                <a:extLst>
                  <a:ext uri="{FF2B5EF4-FFF2-40B4-BE49-F238E27FC236}">
                    <a16:creationId xmlns:a16="http://schemas.microsoft.com/office/drawing/2014/main" id="{9C0EEB56-7C5B-45D9-937A-8FECB5E45453}"/>
                  </a:ext>
                </a:extLst>
              </p:cNvPr>
              <p:cNvSpPr/>
              <p:nvPr/>
            </p:nvSpPr>
            <p:spPr>
              <a:xfrm>
                <a:off x="9654651" y="3924083"/>
                <a:ext cx="2427006" cy="593323"/>
              </a:xfrm>
              <a:prstGeom prst="wedgeRectCallout">
                <a:avLst>
                  <a:gd name="adj1" fmla="val -2212"/>
                  <a:gd name="adj2" fmla="val -84579"/>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sz="1200" dirty="0">
                    <a:solidFill>
                      <a:schemeClr val="tx1"/>
                    </a:solidFill>
                    <a:latin typeface="Abadi Extra Light" panose="020B0204020104020204" pitchFamily="34" charset="0"/>
                  </a:rPr>
                  <a:t>Note: If</a:t>
                </a:r>
                <a:r>
                  <a:rPr lang="en-IN" sz="1200" b="1" dirty="0">
                    <a:solidFill>
                      <a:schemeClr val="tx1"/>
                    </a:solidFill>
                  </a:rPr>
                  <a:t> </a:t>
                </a:r>
                <a14:m>
                  <m:oMath xmlns:m="http://schemas.openxmlformats.org/officeDocument/2006/math">
                    <m:r>
                      <a:rPr lang="en-IN" sz="1200" b="1" i="0" dirty="0" smtClean="0">
                        <a:solidFill>
                          <a:schemeClr val="tx1"/>
                        </a:solidFill>
                        <a:latin typeface="Cambria Math" panose="02040503050406030204" pitchFamily="18" charset="0"/>
                      </a:rPr>
                      <m:t>𝐖</m:t>
                    </m:r>
                  </m:oMath>
                </a14:m>
                <a:r>
                  <a:rPr lang="en-IN" sz="1200" dirty="0">
                    <a:solidFill>
                      <a:schemeClr val="tx1"/>
                    </a:solidFill>
                    <a:latin typeface="Abadi Extra Light" panose="020B0204020104020204" pitchFamily="34" charset="0"/>
                  </a:rPr>
                  <a:t> is a </a:t>
                </a:r>
                <a:r>
                  <a:rPr lang="en-IN" sz="1200" dirty="0" err="1">
                    <a:solidFill>
                      <a:schemeClr val="tx1"/>
                    </a:solidFill>
                    <a:latin typeface="Abadi Extra Light" panose="020B0204020104020204" pitchFamily="34" charset="0"/>
                  </a:rPr>
                  <a:t>DxD</a:t>
                </a:r>
                <a:r>
                  <a:rPr lang="en-IN" sz="1200" dirty="0">
                    <a:solidFill>
                      <a:schemeClr val="tx1"/>
                    </a:solidFill>
                    <a:latin typeface="Abadi Extra Light" panose="020B0204020104020204" pitchFamily="34" charset="0"/>
                  </a:rPr>
                  <a:t> symmetric matrix then it is called the </a:t>
                </a:r>
                <a:r>
                  <a:rPr lang="en-IN" sz="1200" b="1" dirty="0" err="1">
                    <a:solidFill>
                      <a:srgbClr val="0000FF"/>
                    </a:solidFill>
                    <a:latin typeface="Abadi Extra Light" panose="020B0204020104020204" pitchFamily="34" charset="0"/>
                  </a:rPr>
                  <a:t>Mahalanobis</a:t>
                </a:r>
                <a:r>
                  <a:rPr lang="en-IN" sz="1200" b="1" dirty="0">
                    <a:solidFill>
                      <a:srgbClr val="0000FF"/>
                    </a:solidFill>
                    <a:latin typeface="Abadi Extra Light" panose="020B0204020104020204" pitchFamily="34" charset="0"/>
                  </a:rPr>
                  <a:t> distance</a:t>
                </a:r>
                <a:r>
                  <a:rPr lang="en-IN" sz="1200" dirty="0">
                    <a:solidFill>
                      <a:schemeClr val="tx1"/>
                    </a:solidFill>
                    <a:latin typeface="Abadi Extra Light" panose="020B0204020104020204" pitchFamily="34" charset="0"/>
                  </a:rPr>
                  <a:t> (more on this later)</a:t>
                </a:r>
                <a:endParaRPr lang="en-IN" sz="1200" b="0" dirty="0">
                  <a:solidFill>
                    <a:schemeClr val="tx1"/>
                  </a:solidFill>
                  <a:latin typeface="Cambria Math" panose="02040503050406030204" pitchFamily="18" charset="0"/>
                </a:endParaRPr>
              </a:p>
            </p:txBody>
          </p:sp>
        </mc:Choice>
        <mc:Fallback xmlns="">
          <p:sp>
            <p:nvSpPr>
              <p:cNvPr id="30" name="Speech Bubble: Rectangle 29">
                <a:extLst>
                  <a:ext uri="{FF2B5EF4-FFF2-40B4-BE49-F238E27FC236}">
                    <a16:creationId xmlns:a16="http://schemas.microsoft.com/office/drawing/2014/main" id="{9C0EEB56-7C5B-45D9-937A-8FECB5E45453}"/>
                  </a:ext>
                </a:extLst>
              </p:cNvPr>
              <p:cNvSpPr>
                <a:spLocks noRot="1" noChangeAspect="1" noMove="1" noResize="1" noEditPoints="1" noAdjustHandles="1" noChangeArrowheads="1" noChangeShapeType="1" noTextEdit="1"/>
              </p:cNvSpPr>
              <p:nvPr/>
            </p:nvSpPr>
            <p:spPr>
              <a:xfrm>
                <a:off x="9654651" y="3924083"/>
                <a:ext cx="2427006" cy="593323"/>
              </a:xfrm>
              <a:prstGeom prst="wedgeRectCallout">
                <a:avLst>
                  <a:gd name="adj1" fmla="val -2212"/>
                  <a:gd name="adj2" fmla="val -84579"/>
                </a:avLst>
              </a:prstGeom>
              <a:blipFill>
                <a:blip r:embed="rId8"/>
                <a:stretch>
                  <a:fillRect b="-8209"/>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775DCFE-AFB4-49E0-9FF8-1BBF123A5FEC}"/>
                  </a:ext>
                </a:extLst>
              </p:cNvPr>
              <p:cNvSpPr txBox="1"/>
              <p:nvPr/>
            </p:nvSpPr>
            <p:spPr>
              <a:xfrm>
                <a:off x="4309557" y="5372996"/>
                <a:ext cx="4983060" cy="7559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𝑑</m:t>
                          </m:r>
                        </m:e>
                        <m:sub>
                          <m:r>
                            <a:rPr lang="en-IN" sz="2400" b="0" i="1" smtClean="0">
                              <a:latin typeface="Cambria Math" panose="02040503050406030204" pitchFamily="18" charset="0"/>
                            </a:rPr>
                            <m:t>1</m:t>
                          </m:r>
                        </m:sub>
                      </m:sSub>
                      <m:d>
                        <m:dPr>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m:t>
                          </m:r>
                          <m:d>
                            <m:dPr>
                              <m:begChr m:val="|"/>
                              <m:endChr m:val="|"/>
                              <m:ctrlPr>
                                <a:rPr lang="en-IN" sz="2400" b="0" i="1" smtClean="0">
                                  <a:latin typeface="Cambria Math" panose="02040503050406030204" pitchFamily="18" charset="0"/>
                                </a:rPr>
                              </m:ctrlPr>
                            </m:dPr>
                            <m:e>
                              <m:r>
                                <a:rPr lang="en-IN" sz="2400" b="1" i="1" smtClean="0">
                                  <a:latin typeface="Cambria Math" panose="02040503050406030204" pitchFamily="18" charset="0"/>
                                </a:rPr>
                                <m:t>𝒂</m:t>
                              </m:r>
                              <m:r>
                                <a:rPr lang="en-IN" sz="2400" b="0" i="1" smtClean="0">
                                  <a:latin typeface="Cambria Math" panose="02040503050406030204" pitchFamily="18" charset="0"/>
                                </a:rPr>
                                <m:t>−</m:t>
                              </m:r>
                              <m:r>
                                <a:rPr lang="en-IN" sz="2400" b="1" i="1" smtClean="0">
                                  <a:latin typeface="Cambria Math" panose="02040503050406030204" pitchFamily="18" charset="0"/>
                                </a:rPr>
                                <m:t>𝒃</m:t>
                              </m:r>
                            </m:e>
                          </m:d>
                          <m:r>
                            <a:rPr lang="en-IN" sz="2400" b="0" i="1" smtClean="0">
                              <a:latin typeface="Cambria Math" panose="02040503050406030204" pitchFamily="18" charset="0"/>
                            </a:rPr>
                            <m:t>|</m:t>
                          </m:r>
                        </m:e>
                        <m:sub>
                          <m:r>
                            <a:rPr lang="en-IN" sz="2400" b="0" i="1" smtClean="0">
                              <a:latin typeface="Cambria Math" panose="02040503050406030204" pitchFamily="18" charset="0"/>
                            </a:rPr>
                            <m:t>1</m:t>
                          </m:r>
                        </m:sub>
                      </m:sSub>
                      <m:r>
                        <a:rPr lang="en-IN" sz="2400" b="0" i="1" smtClean="0">
                          <a:latin typeface="Cambria Math" panose="02040503050406030204" pitchFamily="18" charset="0"/>
                        </a:rPr>
                        <m:t>=</m:t>
                      </m:r>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𝑖</m:t>
                          </m:r>
                          <m:r>
                            <a:rPr lang="en-IN" sz="2400" i="1">
                              <a:latin typeface="Cambria Math" panose="02040503050406030204" pitchFamily="18" charset="0"/>
                            </a:rPr>
                            <m:t>=1</m:t>
                          </m:r>
                        </m:sub>
                        <m:sup>
                          <m:r>
                            <a:rPr lang="en-IN" sz="2400" i="1">
                              <a:latin typeface="Cambria Math" panose="02040503050406030204" pitchFamily="18" charset="0"/>
                            </a:rPr>
                            <m:t>𝐷</m:t>
                          </m:r>
                        </m:sup>
                        <m:e>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𝑎</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𝑏</m:t>
                              </m:r>
                            </m:e>
                            <m:sub>
                              <m:r>
                                <a:rPr lang="en-IN" sz="2400" b="0" i="1" smtClean="0">
                                  <a:latin typeface="Cambria Math" panose="02040503050406030204" pitchFamily="18" charset="0"/>
                                </a:rPr>
                                <m:t>𝑖</m:t>
                              </m:r>
                            </m:sub>
                          </m:sSub>
                          <m:r>
                            <a:rPr lang="en-IN" sz="2400" b="0" i="1" smtClean="0">
                              <a:latin typeface="Cambria Math" panose="02040503050406030204" pitchFamily="18" charset="0"/>
                            </a:rPr>
                            <m:t>|</m:t>
                          </m:r>
                        </m:e>
                      </m:nary>
                    </m:oMath>
                  </m:oMathPara>
                </a14:m>
                <a:endParaRPr lang="en-IN" sz="2400" dirty="0"/>
              </a:p>
            </p:txBody>
          </p:sp>
        </mc:Choice>
        <mc:Fallback xmlns="">
          <p:sp>
            <p:nvSpPr>
              <p:cNvPr id="31" name="TextBox 30">
                <a:extLst>
                  <a:ext uri="{FF2B5EF4-FFF2-40B4-BE49-F238E27FC236}">
                    <a16:creationId xmlns:a16="http://schemas.microsoft.com/office/drawing/2014/main" id="{5775DCFE-AFB4-49E0-9FF8-1BBF123A5FEC}"/>
                  </a:ext>
                </a:extLst>
              </p:cNvPr>
              <p:cNvSpPr txBox="1">
                <a:spLocks noRot="1" noChangeAspect="1" noMove="1" noResize="1" noEditPoints="1" noAdjustHandles="1" noChangeArrowheads="1" noChangeShapeType="1" noTextEdit="1"/>
              </p:cNvSpPr>
              <p:nvPr/>
            </p:nvSpPr>
            <p:spPr>
              <a:xfrm>
                <a:off x="4309557" y="5372996"/>
                <a:ext cx="4983060" cy="755913"/>
              </a:xfrm>
              <a:prstGeom prst="rect">
                <a:avLst/>
              </a:prstGeom>
              <a:blipFill>
                <a:blip r:embed="rId9"/>
                <a:stretch>
                  <a:fillRect/>
                </a:stretch>
              </a:blipFill>
            </p:spPr>
            <p:txBody>
              <a:bodyPr/>
              <a:lstStyle/>
              <a:p>
                <a:r>
                  <a:rPr lang="en-IN">
                    <a:noFill/>
                  </a:rPr>
                  <a:t> </a:t>
                </a:r>
              </a:p>
            </p:txBody>
          </p:sp>
        </mc:Fallback>
      </mc:AlternateContent>
      <p:sp>
        <p:nvSpPr>
          <p:cNvPr id="32" name="Speech Bubble: Rectangle 31">
            <a:extLst>
              <a:ext uri="{FF2B5EF4-FFF2-40B4-BE49-F238E27FC236}">
                <a16:creationId xmlns:a16="http://schemas.microsoft.com/office/drawing/2014/main" id="{27759C8C-18F7-4C6D-8BE5-366B9FC58B8E}"/>
              </a:ext>
            </a:extLst>
          </p:cNvPr>
          <p:cNvSpPr/>
          <p:nvPr/>
        </p:nvSpPr>
        <p:spPr>
          <a:xfrm>
            <a:off x="7287603" y="1545249"/>
            <a:ext cx="1695411" cy="340168"/>
          </a:xfrm>
          <a:prstGeom prst="wedgeRectCallout">
            <a:avLst>
              <a:gd name="adj1" fmla="val -39979"/>
              <a:gd name="adj2" fmla="val 7478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Sqrt of Inner product of the difference vector!</a:t>
            </a:r>
          </a:p>
        </p:txBody>
      </p:sp>
      <p:sp>
        <p:nvSpPr>
          <p:cNvPr id="33" name="Speech Bubble: Rectangle 32">
            <a:extLst>
              <a:ext uri="{FF2B5EF4-FFF2-40B4-BE49-F238E27FC236}">
                <a16:creationId xmlns:a16="http://schemas.microsoft.com/office/drawing/2014/main" id="{C5AF9244-2773-4B64-B740-999D98B68CCC}"/>
              </a:ext>
            </a:extLst>
          </p:cNvPr>
          <p:cNvSpPr/>
          <p:nvPr/>
        </p:nvSpPr>
        <p:spPr>
          <a:xfrm>
            <a:off x="9629993" y="1503303"/>
            <a:ext cx="2427006" cy="356094"/>
          </a:xfrm>
          <a:prstGeom prst="wedgeRectCallout">
            <a:avLst>
              <a:gd name="adj1" fmla="val -44603"/>
              <a:gd name="adj2" fmla="val 7521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Another expression in terms of inner products of individual vectors</a:t>
            </a:r>
          </a:p>
        </p:txBody>
      </p:sp>
      <p:pic>
        <p:nvPicPr>
          <p:cNvPr id="35" name="Picture 34">
            <a:extLst>
              <a:ext uri="{FF2B5EF4-FFF2-40B4-BE49-F238E27FC236}">
                <a16:creationId xmlns:a16="http://schemas.microsoft.com/office/drawing/2014/main" id="{240DDE33-A90F-4CB8-85E1-61CF748C79A0}"/>
              </a:ext>
            </a:extLst>
          </p:cNvPr>
          <p:cNvPicPr>
            <a:picLocks noChangeAspect="1"/>
          </p:cNvPicPr>
          <p:nvPr/>
        </p:nvPicPr>
        <p:blipFill>
          <a:blip r:embed="rId7"/>
          <a:stretch>
            <a:fillRect/>
          </a:stretch>
        </p:blipFill>
        <p:spPr>
          <a:xfrm>
            <a:off x="411080" y="5367525"/>
            <a:ext cx="1010687" cy="965223"/>
          </a:xfrm>
          <a:prstGeom prst="rect">
            <a:avLst/>
          </a:prstGeom>
        </p:spPr>
      </p:pic>
      <p:sp>
        <p:nvSpPr>
          <p:cNvPr id="36" name="Speech Bubble: Rectangle 35">
            <a:extLst>
              <a:ext uri="{FF2B5EF4-FFF2-40B4-BE49-F238E27FC236}">
                <a16:creationId xmlns:a16="http://schemas.microsoft.com/office/drawing/2014/main" id="{A0735C8F-B57A-4148-8564-2D4B2D652915}"/>
              </a:ext>
            </a:extLst>
          </p:cNvPr>
          <p:cNvSpPr/>
          <p:nvPr/>
        </p:nvSpPr>
        <p:spPr>
          <a:xfrm>
            <a:off x="1421766" y="5191390"/>
            <a:ext cx="2740949" cy="755912"/>
          </a:xfrm>
          <a:prstGeom prst="wedgeRectCallout">
            <a:avLst>
              <a:gd name="adj1" fmla="val -60785"/>
              <a:gd name="adj2" fmla="val 389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L1 norm distance is also known as the </a:t>
            </a:r>
            <a:r>
              <a:rPr lang="en-IN" sz="1200" dirty="0">
                <a:solidFill>
                  <a:srgbClr val="0000FF"/>
                </a:solidFill>
                <a:latin typeface="Abadi Extra Light" panose="020B0204020104020204" pitchFamily="34" charset="0"/>
              </a:rPr>
              <a:t>Manhattan distance </a:t>
            </a:r>
            <a:r>
              <a:rPr lang="en-IN" sz="1200" dirty="0">
                <a:solidFill>
                  <a:schemeClr val="tx1"/>
                </a:solidFill>
                <a:latin typeface="Abadi Extra Light" panose="020B0204020104020204" pitchFamily="34" charset="0"/>
              </a:rPr>
              <a:t>or </a:t>
            </a:r>
            <a:r>
              <a:rPr lang="en-IN" sz="1200" dirty="0">
                <a:solidFill>
                  <a:srgbClr val="0000FF"/>
                </a:solidFill>
                <a:latin typeface="Abadi Extra Light" panose="020B0204020104020204" pitchFamily="34" charset="0"/>
              </a:rPr>
              <a:t>Taxicab norm</a:t>
            </a:r>
          </a:p>
          <a:p>
            <a:r>
              <a:rPr lang="en-IN" sz="1200" dirty="0">
                <a:solidFill>
                  <a:schemeClr val="tx1"/>
                </a:solidFill>
                <a:latin typeface="Abadi Extra Light" panose="020B0204020104020204" pitchFamily="34" charset="0"/>
              </a:rPr>
              <a:t>(it’s a very natural notion of distance between two points in some vector space) </a:t>
            </a:r>
          </a:p>
        </p:txBody>
      </p:sp>
      <p:sp>
        <p:nvSpPr>
          <p:cNvPr id="38" name="Speech Bubble: Rectangle 37">
            <a:extLst>
              <a:ext uri="{FF2B5EF4-FFF2-40B4-BE49-F238E27FC236}">
                <a16:creationId xmlns:a16="http://schemas.microsoft.com/office/drawing/2014/main" id="{2DA2CD33-49A8-44CC-B830-A3D72BE42703}"/>
              </a:ext>
            </a:extLst>
          </p:cNvPr>
          <p:cNvSpPr/>
          <p:nvPr/>
        </p:nvSpPr>
        <p:spPr>
          <a:xfrm>
            <a:off x="1466737" y="6001567"/>
            <a:ext cx="2740949" cy="755912"/>
          </a:xfrm>
          <a:prstGeom prst="wedgeRectCallout">
            <a:avLst>
              <a:gd name="adj1" fmla="val -68437"/>
              <a:gd name="adj2" fmla="val -642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Yes. Another, although less commonly used, distance is the L-infinity distance (equals to max of abs-value of element-wise difference between two vectors</a:t>
            </a:r>
          </a:p>
        </p:txBody>
      </p:sp>
      <p:pic>
        <p:nvPicPr>
          <p:cNvPr id="39" name="Picture 38" descr="Clipart Thanksgiving Hand Clip Black And White Stock - Thinking Light Bulb Clip Art - Png Download (950x1015), Png Download">
            <a:extLst>
              <a:ext uri="{FF2B5EF4-FFF2-40B4-BE49-F238E27FC236}">
                <a16:creationId xmlns:a16="http://schemas.microsoft.com/office/drawing/2014/main" id="{D040CB67-5E48-4984-86C1-2F83094CA27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991189" y="5554724"/>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40" name="Speech Bubble: Rectangle 39">
            <a:extLst>
              <a:ext uri="{FF2B5EF4-FFF2-40B4-BE49-F238E27FC236}">
                <a16:creationId xmlns:a16="http://schemas.microsoft.com/office/drawing/2014/main" id="{45F98057-6739-4CAE-97BE-F26066D3FEA8}"/>
              </a:ext>
            </a:extLst>
          </p:cNvPr>
          <p:cNvSpPr/>
          <p:nvPr/>
        </p:nvSpPr>
        <p:spPr>
          <a:xfrm>
            <a:off x="9839118" y="5125816"/>
            <a:ext cx="1620243" cy="636318"/>
          </a:xfrm>
          <a:prstGeom prst="wedgeRectCallout">
            <a:avLst>
              <a:gd name="adj1" fmla="val 40324"/>
              <a:gd name="adj2" fmla="val 95393"/>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b="0" dirty="0">
                <a:solidFill>
                  <a:schemeClr val="tx1"/>
                </a:solidFill>
                <a:latin typeface="Abadi Extra Light" panose="020B0204020104020204" pitchFamily="34" charset="0"/>
              </a:rPr>
              <a:t>Apart from L2 and L1. there other ways of defining distances?</a:t>
            </a:r>
          </a:p>
        </p:txBody>
      </p:sp>
    </p:spTree>
    <p:custDataLst>
      <p:tags r:id="rId1"/>
    </p:custDataLst>
    <p:extLst>
      <p:ext uri="{BB962C8B-B14F-4D97-AF65-F5344CB8AC3E}">
        <p14:creationId xmlns:p14="http://schemas.microsoft.com/office/powerpoint/2010/main" val="1056453846"/>
      </p:ext>
    </p:extLst>
  </p:cSld>
  <p:clrMapOvr>
    <a:masterClrMapping/>
  </p:clrMapOvr>
  <mc:AlternateContent xmlns:mc="http://schemas.openxmlformats.org/markup-compatibility/2006" xmlns:p14="http://schemas.microsoft.com/office/powerpoint/2010/main">
    <mc:Choice Requires="p14">
      <p:transition spd="slow" p14:dur="2000" advTm="341586"/>
    </mc:Choice>
    <mc:Fallback xmlns="">
      <p:transition spd="slow" advTm="34158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
                                            <p:txEl>
                                              <p:pRg st="0" end="0"/>
                                            </p:txEl>
                                          </p:spTgt>
                                        </p:tgtEl>
                                        <p:attrNameLst>
                                          <p:attrName>style.visibility</p:attrName>
                                        </p:attrNameLst>
                                      </p:cBhvr>
                                      <p:to>
                                        <p:strVal val="visible"/>
                                      </p:to>
                                    </p:set>
                                    <p:animEffect transition="in" filter="wipe(down)">
                                      <p:cBhvr>
                                        <p:cTn id="7" dur="500"/>
                                        <p:tgtEl>
                                          <p:spTgt spid="3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wipe(down)">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wipe(down)">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
                                            <p:txEl>
                                              <p:pRg st="3" end="3"/>
                                            </p:txEl>
                                          </p:spTgt>
                                        </p:tgtEl>
                                        <p:attrNameLst>
                                          <p:attrName>style.visibility</p:attrName>
                                        </p:attrNameLst>
                                      </p:cBhvr>
                                      <p:to>
                                        <p:strVal val="visible"/>
                                      </p:to>
                                    </p:set>
                                    <p:animEffect transition="in" filter="wipe(down)">
                                      <p:cBhvr>
                                        <p:cTn id="27" dur="500"/>
                                        <p:tgtEl>
                                          <p:spTgt spid="3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wipe(down)">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wipe(down)">
                                      <p:cBhvr>
                                        <p:cTn id="47" dur="500"/>
                                        <p:tgtEl>
                                          <p:spTgt spid="26"/>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
                                            <p:txEl>
                                              <p:pRg st="7" end="7"/>
                                            </p:txEl>
                                          </p:spTgt>
                                        </p:tgtEl>
                                        <p:attrNameLst>
                                          <p:attrName>style.visibility</p:attrName>
                                        </p:attrNameLst>
                                      </p:cBhvr>
                                      <p:to>
                                        <p:strVal val="visible"/>
                                      </p:to>
                                    </p:set>
                                    <p:animEffect transition="in" filter="wipe(down)">
                                      <p:cBhvr>
                                        <p:cTn id="57" dur="500"/>
                                        <p:tgtEl>
                                          <p:spTgt spid="34">
                                            <p:txEl>
                                              <p:pRg st="7" end="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wipe(down)">
                                      <p:cBhvr>
                                        <p:cTn id="62" dur="500"/>
                                        <p:tgtEl>
                                          <p:spTgt spid="3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nodeType="clickEffect">
                                  <p:stCondLst>
                                    <p:cond delay="0"/>
                                  </p:stCondLst>
                                  <p:childTnLst>
                                    <p:set>
                                      <p:cBhvr>
                                        <p:cTn id="66" dur="1" fill="hold">
                                          <p:stCondLst>
                                            <p:cond delay="0"/>
                                          </p:stCondLst>
                                        </p:cTn>
                                        <p:tgtEl>
                                          <p:spTgt spid="35"/>
                                        </p:tgtEl>
                                        <p:attrNameLst>
                                          <p:attrName>style.visibility</p:attrName>
                                        </p:attrNameLst>
                                      </p:cBhvr>
                                      <p:to>
                                        <p:strVal val="visible"/>
                                      </p:to>
                                    </p:set>
                                    <p:animEffect transition="in" filter="wipe(down)">
                                      <p:cBhvr>
                                        <p:cTn id="67" dur="500"/>
                                        <p:tgtEl>
                                          <p:spTgt spid="35"/>
                                        </p:tgtEl>
                                      </p:cBhvr>
                                    </p:animEffect>
                                  </p:childTnLst>
                                </p:cTn>
                              </p:par>
                              <p:par>
                                <p:cTn id="68" presetID="22" presetClass="entr" presetSubtype="4" fill="hold" grpId="0" nodeType="withEffect">
                                  <p:stCondLst>
                                    <p:cond delay="0"/>
                                  </p:stCondLst>
                                  <p:childTnLst>
                                    <p:set>
                                      <p:cBhvr>
                                        <p:cTn id="69" dur="1" fill="hold">
                                          <p:stCondLst>
                                            <p:cond delay="0"/>
                                          </p:stCondLst>
                                        </p:cTn>
                                        <p:tgtEl>
                                          <p:spTgt spid="36"/>
                                        </p:tgtEl>
                                        <p:attrNameLst>
                                          <p:attrName>style.visibility</p:attrName>
                                        </p:attrNameLst>
                                      </p:cBhvr>
                                      <p:to>
                                        <p:strVal val="visible"/>
                                      </p:to>
                                    </p:set>
                                    <p:animEffect transition="in" filter="wipe(down)">
                                      <p:cBhvr>
                                        <p:cTn id="70" dur="500"/>
                                        <p:tgtEl>
                                          <p:spTgt spid="3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nodeType="clickEffect">
                                  <p:stCondLst>
                                    <p:cond delay="0"/>
                                  </p:stCondLst>
                                  <p:childTnLst>
                                    <p:set>
                                      <p:cBhvr>
                                        <p:cTn id="74" dur="1" fill="hold">
                                          <p:stCondLst>
                                            <p:cond delay="0"/>
                                          </p:stCondLst>
                                        </p:cTn>
                                        <p:tgtEl>
                                          <p:spTgt spid="39"/>
                                        </p:tgtEl>
                                        <p:attrNameLst>
                                          <p:attrName>style.visibility</p:attrName>
                                        </p:attrNameLst>
                                      </p:cBhvr>
                                      <p:to>
                                        <p:strVal val="visible"/>
                                      </p:to>
                                    </p:set>
                                    <p:animEffect transition="in" filter="wipe(down)">
                                      <p:cBhvr>
                                        <p:cTn id="75" dur="500"/>
                                        <p:tgtEl>
                                          <p:spTgt spid="39"/>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40"/>
                                        </p:tgtEl>
                                        <p:attrNameLst>
                                          <p:attrName>style.visibility</p:attrName>
                                        </p:attrNameLst>
                                      </p:cBhvr>
                                      <p:to>
                                        <p:strVal val="visible"/>
                                      </p:to>
                                    </p:set>
                                    <p:animEffect transition="in" filter="wipe(down)">
                                      <p:cBhvr>
                                        <p:cTn id="78" dur="500"/>
                                        <p:tgtEl>
                                          <p:spTgt spid="40"/>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4" fill="hold" grpId="0" nodeType="clickEffect">
                                  <p:stCondLst>
                                    <p:cond delay="0"/>
                                  </p:stCondLst>
                                  <p:childTnLst>
                                    <p:set>
                                      <p:cBhvr>
                                        <p:cTn id="82" dur="1" fill="hold">
                                          <p:stCondLst>
                                            <p:cond delay="0"/>
                                          </p:stCondLst>
                                        </p:cTn>
                                        <p:tgtEl>
                                          <p:spTgt spid="38"/>
                                        </p:tgtEl>
                                        <p:attrNameLst>
                                          <p:attrName>style.visibility</p:attrName>
                                        </p:attrNameLst>
                                      </p:cBhvr>
                                      <p:to>
                                        <p:strVal val="visible"/>
                                      </p:to>
                                    </p:set>
                                    <p:animEffect transition="in" filter="wipe(down)">
                                      <p:cBhvr>
                                        <p:cTn id="8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uiExpand="1" build="p"/>
      <p:bldP spid="3" grpId="0"/>
      <p:bldP spid="21" grpId="0"/>
      <p:bldP spid="20" grpId="0" animBg="1"/>
      <p:bldP spid="27" grpId="0" animBg="1"/>
      <p:bldP spid="30" grpId="0" animBg="1"/>
      <p:bldP spid="31" grpId="0"/>
      <p:bldP spid="32" grpId="0" animBg="1"/>
      <p:bldP spid="33" grpId="0" animBg="1"/>
      <p:bldP spid="36" grpId="0" animBg="1"/>
      <p:bldP spid="38" grpId="0" animBg="1"/>
      <p:bldP spid="4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1850747" y="2868063"/>
            <a:ext cx="8939071" cy="821500"/>
          </a:xfrm>
        </p:spPr>
        <p:txBody>
          <a:bodyPr>
            <a:noAutofit/>
          </a:bodyPr>
          <a:lstStyle/>
          <a:p>
            <a:r>
              <a:rPr lang="en-IN" sz="6000" b="1" dirty="0">
                <a:solidFill>
                  <a:schemeClr val="accent2">
                    <a:lumMod val="75000"/>
                  </a:schemeClr>
                </a:solidFill>
                <a:latin typeface="Abadi Extra Light" panose="020B0204020104020204" pitchFamily="34" charset="0"/>
              </a:rPr>
              <a:t>Our First Supervised Learner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17</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3669005668"/>
      </p:ext>
    </p:extLst>
  </p:cSld>
  <p:clrMapOvr>
    <a:masterClrMapping/>
  </p:clrMapOvr>
  <mc:AlternateContent xmlns:mc="http://schemas.openxmlformats.org/markup-compatibility/2006" xmlns:p14="http://schemas.microsoft.com/office/powerpoint/2010/main">
    <mc:Choice Requires="p14">
      <p:transition spd="slow" p14:dur="2000" advTm="24929"/>
    </mc:Choice>
    <mc:Fallback xmlns="">
      <p:transition spd="slow" advTm="24929"/>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Prelude: A Very Primitive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18</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Consider a binary classification problem – cat vs dog</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training data with just 2 images – one         and one</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Given a new test image (cat/dog), how do we predict its label?</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simple idea: Predict using its distance from each of the 2 training images</a:t>
            </a:r>
          </a:p>
        </p:txBody>
      </p:sp>
      <p:pic>
        <p:nvPicPr>
          <p:cNvPr id="7" name="Picture 6">
            <a:extLst>
              <a:ext uri="{FF2B5EF4-FFF2-40B4-BE49-F238E27FC236}">
                <a16:creationId xmlns:a16="http://schemas.microsoft.com/office/drawing/2014/main" id="{CC5A6A0C-6608-4518-9A0E-73C3777821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0055" y="1759348"/>
            <a:ext cx="724303" cy="78224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43B3DB59-06A7-4696-A560-40DFDAC511F0}"/>
              </a:ext>
            </a:extLst>
          </p:cNvPr>
          <p:cNvSpPr txBox="1"/>
          <p:nvPr/>
        </p:nvSpPr>
        <p:spPr>
          <a:xfrm>
            <a:off x="836525" y="3986978"/>
            <a:ext cx="10591189" cy="923330"/>
          </a:xfrm>
          <a:prstGeom prst="rect">
            <a:avLst/>
          </a:prstGeom>
          <a:noFill/>
        </p:spPr>
        <p:txBody>
          <a:bodyPr wrap="square" lIns="0" tIns="0" rIns="0" bIns="0" rtlCol="0">
            <a:spAutoFit/>
          </a:bodyPr>
          <a:lstStyle/>
          <a:p>
            <a:r>
              <a:rPr lang="en-IN" sz="6000" i="1" dirty="0"/>
              <a:t>d</a:t>
            </a:r>
            <a:r>
              <a:rPr lang="en-IN" sz="6000" dirty="0"/>
              <a:t>(     ,    ) &lt; </a:t>
            </a:r>
            <a:r>
              <a:rPr lang="en-IN" sz="6000" i="1" dirty="0"/>
              <a:t>d</a:t>
            </a:r>
            <a:r>
              <a:rPr lang="en-IN" sz="6000" dirty="0"/>
              <a:t>(     ,    ) ? </a:t>
            </a:r>
            <a:r>
              <a:rPr lang="en-IN" sz="3600" dirty="0"/>
              <a:t>Predict cat </a:t>
            </a:r>
            <a:r>
              <a:rPr lang="en-IN" sz="3600" u="sng" dirty="0"/>
              <a:t>else</a:t>
            </a:r>
            <a:r>
              <a:rPr lang="en-IN" sz="3600" dirty="0"/>
              <a:t> dog</a:t>
            </a:r>
            <a:r>
              <a:rPr lang="en-IN" sz="6000" dirty="0"/>
              <a:t> </a:t>
            </a:r>
          </a:p>
        </p:txBody>
      </p:sp>
      <p:sp>
        <p:nvSpPr>
          <p:cNvPr id="10" name="Rectangle 9">
            <a:extLst>
              <a:ext uri="{FF2B5EF4-FFF2-40B4-BE49-F238E27FC236}">
                <a16:creationId xmlns:a16="http://schemas.microsoft.com/office/drawing/2014/main" id="{A4C2B20C-53AC-46F3-ADAE-05AC672D0351}"/>
              </a:ext>
            </a:extLst>
          </p:cNvPr>
          <p:cNvSpPr/>
          <p:nvPr/>
        </p:nvSpPr>
        <p:spPr>
          <a:xfrm>
            <a:off x="1610714" y="4194012"/>
            <a:ext cx="665685" cy="590703"/>
          </a:xfrm>
          <a:prstGeom prst="rect">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Test</a:t>
            </a:r>
          </a:p>
          <a:p>
            <a:pPr algn="ctr"/>
            <a:r>
              <a:rPr lang="en-IN" sz="1400" dirty="0">
                <a:solidFill>
                  <a:schemeClr val="tx1"/>
                </a:solidFill>
              </a:rPr>
              <a:t>image</a:t>
            </a:r>
          </a:p>
        </p:txBody>
      </p:sp>
      <p:pic>
        <p:nvPicPr>
          <p:cNvPr id="6" name="Picture 2">
            <a:extLst>
              <a:ext uri="{FF2B5EF4-FFF2-40B4-BE49-F238E27FC236}">
                <a16:creationId xmlns:a16="http://schemas.microsoft.com/office/drawing/2014/main" id="{57E4D1E1-08E0-4151-820C-3C80CC74BF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4121" y="4153291"/>
            <a:ext cx="519378" cy="590703"/>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a:extLst>
              <a:ext uri="{FF2B5EF4-FFF2-40B4-BE49-F238E27FC236}">
                <a16:creationId xmlns:a16="http://schemas.microsoft.com/office/drawing/2014/main" id="{27F8BEAE-54BF-4215-84A1-0E962DE35D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21116" y="1834474"/>
            <a:ext cx="621739" cy="70712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E90E774A-8A05-4B57-B57F-66E5C8FDB333}"/>
              </a:ext>
            </a:extLst>
          </p:cNvPr>
          <p:cNvSpPr/>
          <p:nvPr/>
        </p:nvSpPr>
        <p:spPr>
          <a:xfrm>
            <a:off x="4873905" y="4170050"/>
            <a:ext cx="665685" cy="590703"/>
          </a:xfrm>
          <a:prstGeom prst="rect">
            <a:avLst/>
          </a:prstGeom>
          <a:solidFill>
            <a:schemeClr val="accent1">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400" dirty="0">
                <a:solidFill>
                  <a:schemeClr val="tx1"/>
                </a:solidFill>
              </a:rPr>
              <a:t>Test</a:t>
            </a:r>
          </a:p>
          <a:p>
            <a:pPr algn="ctr"/>
            <a:r>
              <a:rPr lang="en-IN" sz="1400" dirty="0">
                <a:solidFill>
                  <a:schemeClr val="tx1"/>
                </a:solidFill>
              </a:rPr>
              <a:t>image</a:t>
            </a:r>
          </a:p>
        </p:txBody>
      </p:sp>
      <p:pic>
        <p:nvPicPr>
          <p:cNvPr id="15" name="Picture 14">
            <a:extLst>
              <a:ext uri="{FF2B5EF4-FFF2-40B4-BE49-F238E27FC236}">
                <a16:creationId xmlns:a16="http://schemas.microsoft.com/office/drawing/2014/main" id="{42ACF0F3-56A6-431B-9291-3BE5C0F3DF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6907" y="4098240"/>
            <a:ext cx="665685" cy="71894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366BFC4D-153D-440A-88C1-66AF9DE6471B}"/>
              </a:ext>
            </a:extLst>
          </p:cNvPr>
          <p:cNvPicPr>
            <a:picLocks noChangeAspect="1"/>
          </p:cNvPicPr>
          <p:nvPr/>
        </p:nvPicPr>
        <p:blipFill>
          <a:blip r:embed="rId5"/>
          <a:stretch>
            <a:fillRect/>
          </a:stretch>
        </p:blipFill>
        <p:spPr>
          <a:xfrm>
            <a:off x="11119998" y="1230870"/>
            <a:ext cx="1010687" cy="965223"/>
          </a:xfrm>
          <a:prstGeom prst="rect">
            <a:avLst/>
          </a:prstGeom>
        </p:spPr>
      </p:pic>
      <p:sp>
        <p:nvSpPr>
          <p:cNvPr id="17" name="Speech Bubble: Rectangle 16">
            <a:extLst>
              <a:ext uri="{FF2B5EF4-FFF2-40B4-BE49-F238E27FC236}">
                <a16:creationId xmlns:a16="http://schemas.microsoft.com/office/drawing/2014/main" id="{77B2EE91-48AE-421F-A1C1-14AA7989E4FB}"/>
              </a:ext>
            </a:extLst>
          </p:cNvPr>
          <p:cNvSpPr/>
          <p:nvPr/>
        </p:nvSpPr>
        <p:spPr>
          <a:xfrm>
            <a:off x="8341606" y="199307"/>
            <a:ext cx="2982323" cy="1265092"/>
          </a:xfrm>
          <a:prstGeom prst="wedgeRectCallout">
            <a:avLst>
              <a:gd name="adj1" fmla="val 50264"/>
              <a:gd name="adj2" fmla="val 6694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The idea also applies to multi-class classification: Use one image per class, and predict label based on the distances of the test image from all such images</a:t>
            </a:r>
          </a:p>
        </p:txBody>
      </p:sp>
      <p:pic>
        <p:nvPicPr>
          <p:cNvPr id="18" name="Picture 17" descr="Clipart Thanksgiving Hand Clip Black And White Stock - Thinking Light Bulb Clip Art - Png Download (950x1015), Png Download">
            <a:extLst>
              <a:ext uri="{FF2B5EF4-FFF2-40B4-BE49-F238E27FC236}">
                <a16:creationId xmlns:a16="http://schemas.microsoft.com/office/drawing/2014/main" id="{D0F48E7A-57E6-4FF8-B831-C15AA4C218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331" y="5263016"/>
            <a:ext cx="1075043" cy="1263380"/>
          </a:xfrm>
          <a:prstGeom prst="rect">
            <a:avLst/>
          </a:prstGeom>
          <a:noFill/>
          <a:extLst>
            <a:ext uri="{909E8E84-426E-40DD-AFC4-6F175D3DCCD1}">
              <a14:hiddenFill xmlns:a14="http://schemas.microsoft.com/office/drawing/2010/main">
                <a:solidFill>
                  <a:srgbClr val="FFFFFF"/>
                </a:solidFill>
              </a14:hiddenFill>
            </a:ext>
          </a:extLst>
        </p:spPr>
      </p:pic>
      <p:sp>
        <p:nvSpPr>
          <p:cNvPr id="20" name="Speech Bubble: Rectangle 19">
            <a:extLst>
              <a:ext uri="{FF2B5EF4-FFF2-40B4-BE49-F238E27FC236}">
                <a16:creationId xmlns:a16="http://schemas.microsoft.com/office/drawing/2014/main" id="{73154AC5-50B6-44AE-A9E8-2070819210B3}"/>
              </a:ext>
            </a:extLst>
          </p:cNvPr>
          <p:cNvSpPr/>
          <p:nvPr/>
        </p:nvSpPr>
        <p:spPr>
          <a:xfrm>
            <a:off x="1610714" y="5117342"/>
            <a:ext cx="2596053" cy="826143"/>
          </a:xfrm>
          <a:prstGeom prst="wedgeRectCallout">
            <a:avLst>
              <a:gd name="adj1" fmla="val -66901"/>
              <a:gd name="adj2" fmla="val 3723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Wait. Is it ML? Seems to be like just a simple “rule”. Where is the “learning” part in this?</a:t>
            </a:r>
          </a:p>
        </p:txBody>
      </p:sp>
      <p:pic>
        <p:nvPicPr>
          <p:cNvPr id="21" name="Picture 20">
            <a:extLst>
              <a:ext uri="{FF2B5EF4-FFF2-40B4-BE49-F238E27FC236}">
                <a16:creationId xmlns:a16="http://schemas.microsoft.com/office/drawing/2014/main" id="{8DEF0695-A4A9-4DEF-8DC4-423531BB76C3}"/>
              </a:ext>
            </a:extLst>
          </p:cNvPr>
          <p:cNvPicPr>
            <a:picLocks noChangeAspect="1"/>
          </p:cNvPicPr>
          <p:nvPr/>
        </p:nvPicPr>
        <p:blipFill>
          <a:blip r:embed="rId5"/>
          <a:stretch>
            <a:fillRect/>
          </a:stretch>
        </p:blipFill>
        <p:spPr>
          <a:xfrm>
            <a:off x="10913058" y="5316701"/>
            <a:ext cx="1010687" cy="965223"/>
          </a:xfrm>
          <a:prstGeom prst="rect">
            <a:avLst/>
          </a:prstGeom>
        </p:spPr>
      </p:pic>
      <p:sp>
        <p:nvSpPr>
          <p:cNvPr id="22" name="Speech Bubble: Rectangle 21">
            <a:extLst>
              <a:ext uri="{FF2B5EF4-FFF2-40B4-BE49-F238E27FC236}">
                <a16:creationId xmlns:a16="http://schemas.microsoft.com/office/drawing/2014/main" id="{C2B7ABE7-8F19-4783-B356-D05AA72475F5}"/>
              </a:ext>
            </a:extLst>
          </p:cNvPr>
          <p:cNvSpPr/>
          <p:nvPr/>
        </p:nvSpPr>
        <p:spPr>
          <a:xfrm>
            <a:off x="7711887" y="5006319"/>
            <a:ext cx="3119054" cy="1441789"/>
          </a:xfrm>
          <a:prstGeom prst="wedgeRectCallout">
            <a:avLst>
              <a:gd name="adj1" fmla="val 57686"/>
              <a:gd name="adj2" fmla="val 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Excellent question! Glad you asked!</a:t>
            </a:r>
          </a:p>
          <a:p>
            <a:r>
              <a:rPr lang="en-IN" sz="1600" dirty="0">
                <a:solidFill>
                  <a:schemeClr val="tx1"/>
                </a:solidFill>
                <a:latin typeface="Abadi Extra Light" panose="020B0204020104020204" pitchFamily="34" charset="0"/>
              </a:rPr>
              <a:t>Even this simple model can be </a:t>
            </a:r>
            <a:r>
              <a:rPr lang="en-IN" sz="1600" u="sng" dirty="0">
                <a:solidFill>
                  <a:schemeClr val="tx1"/>
                </a:solidFill>
                <a:latin typeface="Abadi Extra Light" panose="020B0204020104020204" pitchFamily="34" charset="0"/>
              </a:rPr>
              <a:t>learned</a:t>
            </a:r>
            <a:r>
              <a:rPr lang="en-IN" sz="1600" dirty="0">
                <a:solidFill>
                  <a:schemeClr val="tx1"/>
                </a:solidFill>
                <a:latin typeface="Abadi Extra Light" panose="020B0204020104020204" pitchFamily="34" charset="0"/>
              </a:rPr>
              <a:t>. For example, for the feature extraction/selection part and/or for the distance computation part</a:t>
            </a:r>
          </a:p>
        </p:txBody>
      </p:sp>
      <p:sp>
        <p:nvSpPr>
          <p:cNvPr id="23" name="Speech Bubble: Rectangle 22">
            <a:extLst>
              <a:ext uri="{FF2B5EF4-FFF2-40B4-BE49-F238E27FC236}">
                <a16:creationId xmlns:a16="http://schemas.microsoft.com/office/drawing/2014/main" id="{4397A428-693C-4659-A706-A230072013EE}"/>
              </a:ext>
            </a:extLst>
          </p:cNvPr>
          <p:cNvSpPr/>
          <p:nvPr/>
        </p:nvSpPr>
        <p:spPr>
          <a:xfrm>
            <a:off x="4444254" y="5064174"/>
            <a:ext cx="3119054" cy="1735406"/>
          </a:xfrm>
          <a:prstGeom prst="wedgeRectCallout">
            <a:avLst>
              <a:gd name="adj1" fmla="val 56159"/>
              <a:gd name="adj2" fmla="val 5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Some possibilities: Use a feature learning/selection algorithm to extract features, and use a </a:t>
            </a:r>
            <a:r>
              <a:rPr lang="en-IN" sz="1600" dirty="0" err="1">
                <a:solidFill>
                  <a:schemeClr val="tx1"/>
                </a:solidFill>
                <a:latin typeface="Abadi Extra Light" panose="020B0204020104020204" pitchFamily="34" charset="0"/>
              </a:rPr>
              <a:t>Mahalanobis</a:t>
            </a:r>
            <a:r>
              <a:rPr lang="en-IN" sz="1600" dirty="0">
                <a:solidFill>
                  <a:schemeClr val="tx1"/>
                </a:solidFill>
                <a:latin typeface="Abadi Extra Light" panose="020B0204020104020204" pitchFamily="34" charset="0"/>
              </a:rPr>
              <a:t> distance where you learn the W matrix (instead of using a predefined W), using “distance metric learning” techniques</a:t>
            </a:r>
          </a:p>
        </p:txBody>
      </p:sp>
    </p:spTree>
    <p:custDataLst>
      <p:tags r:id="rId1"/>
    </p:custDataLst>
    <p:extLst>
      <p:ext uri="{BB962C8B-B14F-4D97-AF65-F5344CB8AC3E}">
        <p14:creationId xmlns:p14="http://schemas.microsoft.com/office/powerpoint/2010/main" val="4066653428"/>
      </p:ext>
    </p:extLst>
  </p:cSld>
  <p:clrMapOvr>
    <a:masterClrMapping/>
  </p:clrMapOvr>
  <mc:AlternateContent xmlns:mc="http://schemas.openxmlformats.org/markup-compatibility/2006" xmlns:p14="http://schemas.microsoft.com/office/powerpoint/2010/main">
    <mc:Choice Requires="p14">
      <p:transition spd="slow" p14:dur="2000" advTm="217087"/>
    </mc:Choice>
    <mc:Fallback xmlns="">
      <p:transition spd="slow" advTm="217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down)">
                                      <p:cBhvr>
                                        <p:cTn id="15" dur="500"/>
                                        <p:tgtEl>
                                          <p:spTgt spid="13"/>
                                        </p:tgtEl>
                                      </p:cBhvr>
                                    </p:animEffect>
                                  </p:childTnLst>
                                </p:cTn>
                              </p:par>
                              <p:par>
                                <p:cTn id="16" presetID="22" presetClass="entr" presetSubtype="4"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ipe(down)">
                                      <p:cBhvr>
                                        <p:cTn id="23" dur="5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wipe(down)">
                                      <p:cBhvr>
                                        <p:cTn id="36" dur="500"/>
                                        <p:tgtEl>
                                          <p:spTgt spid="10"/>
                                        </p:tgtEl>
                                      </p:cBhvr>
                                    </p:animEffect>
                                  </p:childTnLst>
                                </p:cTn>
                              </p:par>
                              <p:par>
                                <p:cTn id="37" presetID="22" presetClass="entr" presetSubtype="4" fill="hold" nodeType="with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down)">
                                      <p:cBhvr>
                                        <p:cTn id="42" dur="500"/>
                                        <p:tgtEl>
                                          <p:spTgt spid="14"/>
                                        </p:tgtEl>
                                      </p:cBhvr>
                                    </p:animEffect>
                                  </p:childTnLst>
                                </p:cTn>
                              </p:par>
                              <p:par>
                                <p:cTn id="43" presetID="22" presetClass="entr" presetSubtype="4"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wipe(down)">
                                      <p:cBhvr>
                                        <p:cTn id="45" dur="500"/>
                                        <p:tgtEl>
                                          <p:spTgt spid="15"/>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nodeType="click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down)">
                                      <p:cBhvr>
                                        <p:cTn id="50" dur="500"/>
                                        <p:tgtEl>
                                          <p:spTgt spid="16"/>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wipe(down)">
                                      <p:cBhvr>
                                        <p:cTn id="53" dur="500"/>
                                        <p:tgtEl>
                                          <p:spTgt spid="17"/>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wipe(down)">
                                      <p:cBhvr>
                                        <p:cTn id="58" dur="500"/>
                                        <p:tgtEl>
                                          <p:spTgt spid="18"/>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wipe(down)">
                                      <p:cBhvr>
                                        <p:cTn id="61" dur="500"/>
                                        <p:tgtEl>
                                          <p:spTgt spid="20"/>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wipe(down)">
                                      <p:cBhvr>
                                        <p:cTn id="66" dur="500"/>
                                        <p:tgtEl>
                                          <p:spTgt spid="21"/>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2"/>
                                        </p:tgtEl>
                                        <p:attrNameLst>
                                          <p:attrName>style.visibility</p:attrName>
                                        </p:attrNameLst>
                                      </p:cBhvr>
                                      <p:to>
                                        <p:strVal val="visible"/>
                                      </p:to>
                                    </p:set>
                                    <p:animEffect transition="in" filter="wipe(down)">
                                      <p:cBhvr>
                                        <p:cTn id="69" dur="500"/>
                                        <p:tgtEl>
                                          <p:spTgt spid="22"/>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wipe(down)">
                                      <p:cBhvr>
                                        <p:cTn id="74"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9" grpId="0"/>
      <p:bldP spid="10" grpId="0" animBg="1"/>
      <p:bldP spid="14" grpId="0" animBg="1"/>
      <p:bldP spid="17" grpId="0" animBg="1"/>
      <p:bldP spid="20" grpId="0" animBg="1"/>
      <p:bldP spid="22" grpId="0" animBg="1"/>
      <p:bldP spid="2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Improving Our Primitive Classifier</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19</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Just one input per class may not sufficiently capture variations in a class</a:t>
            </a: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 natural improvement can be by using more inputs per class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We will consider two approaches to do this</a:t>
            </a:r>
          </a:p>
          <a:p>
            <a:pPr lvl="1">
              <a:buFont typeface="Wingdings" panose="05000000000000000000" pitchFamily="2" charset="2"/>
              <a:buChar char="§"/>
            </a:pPr>
            <a:r>
              <a:rPr lang="en-GB" dirty="0">
                <a:latin typeface="Abadi Extra Light" panose="020B0204020104020204" pitchFamily="34" charset="0"/>
              </a:rPr>
              <a:t>Learning with Prototypes (</a:t>
            </a:r>
            <a:r>
              <a:rPr lang="en-GB" dirty="0" err="1">
                <a:latin typeface="Abadi Extra Light" panose="020B0204020104020204" pitchFamily="34" charset="0"/>
              </a:rPr>
              <a:t>LwP</a:t>
            </a:r>
            <a:r>
              <a:rPr lang="en-GB" dirty="0">
                <a:latin typeface="Abadi Extra Light" panose="020B0204020104020204" pitchFamily="34" charset="0"/>
              </a:rPr>
              <a:t>), also called “Nearest Class Mean” (NCM)</a:t>
            </a:r>
          </a:p>
          <a:p>
            <a:pPr lvl="1">
              <a:buFont typeface="Wingdings" panose="05000000000000000000" pitchFamily="2" charset="2"/>
              <a:buChar char="§"/>
            </a:pPr>
            <a:r>
              <a:rPr lang="en-GB" dirty="0">
                <a:latin typeface="Abadi Extra Light" panose="020B0204020104020204" pitchFamily="34" charset="0"/>
              </a:rPr>
              <a:t>Nearest </a:t>
            </a:r>
            <a:r>
              <a:rPr lang="en-GB" dirty="0" err="1">
                <a:latin typeface="Abadi Extra Light" panose="020B0204020104020204" pitchFamily="34" charset="0"/>
              </a:rPr>
              <a:t>Neighbors</a:t>
            </a:r>
            <a:r>
              <a:rPr lang="en-GB" dirty="0">
                <a:latin typeface="Abadi Extra Light" panose="020B0204020104020204" pitchFamily="34" charset="0"/>
              </a:rPr>
              <a:t> (NN – not “neural networks”, at least not for now </a:t>
            </a:r>
            <a:r>
              <a:rPr lang="en-GB" dirty="0">
                <a:latin typeface="Abadi Extra Light" panose="020B0204020104020204" pitchFamily="34" charset="0"/>
                <a:sym typeface="Wingdings" panose="05000000000000000000" pitchFamily="2" charset="2"/>
              </a:rPr>
              <a: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Both </a:t>
            </a:r>
            <a:r>
              <a:rPr lang="en-GB" dirty="0" err="1">
                <a:latin typeface="Abadi Extra Light" panose="020B0204020104020204" pitchFamily="34" charset="0"/>
              </a:rPr>
              <a:t>LwP</a:t>
            </a:r>
            <a:r>
              <a:rPr lang="en-GB" dirty="0">
                <a:latin typeface="Abadi Extra Light" panose="020B0204020104020204" pitchFamily="34" charset="0"/>
              </a:rPr>
              <a:t> and NN will use multiple inputs per class but in different ways</a:t>
            </a:r>
          </a:p>
          <a:p>
            <a:pPr marL="0" indent="0">
              <a:buNone/>
            </a:pPr>
            <a:endParaRPr lang="en-GB" sz="1100" dirty="0">
              <a:latin typeface="Abadi Extra Light" panose="020B0204020104020204" pitchFamily="34" charset="0"/>
            </a:endParaRPr>
          </a:p>
        </p:txBody>
      </p:sp>
      <p:pic>
        <p:nvPicPr>
          <p:cNvPr id="19" name="Picture 18">
            <a:extLst>
              <a:ext uri="{FF2B5EF4-FFF2-40B4-BE49-F238E27FC236}">
                <a16:creationId xmlns:a16="http://schemas.microsoft.com/office/drawing/2014/main" id="{2F05D7AE-C3F4-400C-B304-E908EBF70FA6}"/>
              </a:ext>
            </a:extLst>
          </p:cNvPr>
          <p:cNvPicPr/>
          <p:nvPr/>
        </p:nvPicPr>
        <p:blipFill>
          <a:blip r:embed="rId3"/>
          <a:stretch/>
        </p:blipFill>
        <p:spPr>
          <a:xfrm>
            <a:off x="6135553" y="2805175"/>
            <a:ext cx="494113" cy="418029"/>
          </a:xfrm>
          <a:prstGeom prst="rect">
            <a:avLst/>
          </a:prstGeom>
          <a:ln w="0">
            <a:noFill/>
          </a:ln>
        </p:spPr>
      </p:pic>
      <p:pic>
        <p:nvPicPr>
          <p:cNvPr id="24" name="Picture 23">
            <a:extLst>
              <a:ext uri="{FF2B5EF4-FFF2-40B4-BE49-F238E27FC236}">
                <a16:creationId xmlns:a16="http://schemas.microsoft.com/office/drawing/2014/main" id="{6D17033C-72EF-410A-AACE-089ADDD8C870}"/>
              </a:ext>
            </a:extLst>
          </p:cNvPr>
          <p:cNvPicPr/>
          <p:nvPr/>
        </p:nvPicPr>
        <p:blipFill>
          <a:blip r:embed="rId4"/>
          <a:stretch/>
        </p:blipFill>
        <p:spPr>
          <a:xfrm>
            <a:off x="5524273" y="3045129"/>
            <a:ext cx="487260" cy="393953"/>
          </a:xfrm>
          <a:prstGeom prst="rect">
            <a:avLst/>
          </a:prstGeom>
          <a:ln w="0">
            <a:noFill/>
          </a:ln>
        </p:spPr>
      </p:pic>
      <p:pic>
        <p:nvPicPr>
          <p:cNvPr id="25" name="Picture 24">
            <a:extLst>
              <a:ext uri="{FF2B5EF4-FFF2-40B4-BE49-F238E27FC236}">
                <a16:creationId xmlns:a16="http://schemas.microsoft.com/office/drawing/2014/main" id="{F5315DEF-070D-49E8-BFC0-93D3A45F8F4D}"/>
              </a:ext>
            </a:extLst>
          </p:cNvPr>
          <p:cNvPicPr/>
          <p:nvPr/>
        </p:nvPicPr>
        <p:blipFill>
          <a:blip r:embed="rId5"/>
          <a:stretch/>
        </p:blipFill>
        <p:spPr>
          <a:xfrm>
            <a:off x="5239288" y="2476335"/>
            <a:ext cx="451671" cy="419918"/>
          </a:xfrm>
          <a:prstGeom prst="rect">
            <a:avLst/>
          </a:prstGeom>
          <a:ln w="0">
            <a:noFill/>
          </a:ln>
        </p:spPr>
      </p:pic>
      <p:pic>
        <p:nvPicPr>
          <p:cNvPr id="26" name="Picture 25">
            <a:extLst>
              <a:ext uri="{FF2B5EF4-FFF2-40B4-BE49-F238E27FC236}">
                <a16:creationId xmlns:a16="http://schemas.microsoft.com/office/drawing/2014/main" id="{92C47261-5119-4FE4-83D5-BE6977402D66}"/>
              </a:ext>
            </a:extLst>
          </p:cNvPr>
          <p:cNvPicPr/>
          <p:nvPr/>
        </p:nvPicPr>
        <p:blipFill>
          <a:blip r:embed="rId6"/>
          <a:stretch/>
        </p:blipFill>
        <p:spPr>
          <a:xfrm>
            <a:off x="4293164" y="2613015"/>
            <a:ext cx="474725" cy="401174"/>
          </a:xfrm>
          <a:prstGeom prst="rect">
            <a:avLst/>
          </a:prstGeom>
          <a:ln w="0">
            <a:noFill/>
          </a:ln>
        </p:spPr>
      </p:pic>
      <p:pic>
        <p:nvPicPr>
          <p:cNvPr id="27" name="Picture 26">
            <a:extLst>
              <a:ext uri="{FF2B5EF4-FFF2-40B4-BE49-F238E27FC236}">
                <a16:creationId xmlns:a16="http://schemas.microsoft.com/office/drawing/2014/main" id="{783EE724-301C-4960-A0E8-ED34EDDDCEE0}"/>
              </a:ext>
            </a:extLst>
          </p:cNvPr>
          <p:cNvPicPr/>
          <p:nvPr/>
        </p:nvPicPr>
        <p:blipFill>
          <a:blip r:embed="rId7"/>
          <a:stretch/>
        </p:blipFill>
        <p:spPr>
          <a:xfrm>
            <a:off x="3691572" y="2841007"/>
            <a:ext cx="505914" cy="393840"/>
          </a:xfrm>
          <a:prstGeom prst="rect">
            <a:avLst/>
          </a:prstGeom>
          <a:ln w="0">
            <a:noFill/>
          </a:ln>
        </p:spPr>
      </p:pic>
      <p:pic>
        <p:nvPicPr>
          <p:cNvPr id="28" name="Picture 27">
            <a:extLst>
              <a:ext uri="{FF2B5EF4-FFF2-40B4-BE49-F238E27FC236}">
                <a16:creationId xmlns:a16="http://schemas.microsoft.com/office/drawing/2014/main" id="{9E0FB8ED-D90A-4EF3-B64D-31A19A445F66}"/>
              </a:ext>
            </a:extLst>
          </p:cNvPr>
          <p:cNvPicPr/>
          <p:nvPr/>
        </p:nvPicPr>
        <p:blipFill>
          <a:blip r:embed="rId8"/>
          <a:stretch/>
        </p:blipFill>
        <p:spPr>
          <a:xfrm>
            <a:off x="4700752" y="3193460"/>
            <a:ext cx="462469" cy="393840"/>
          </a:xfrm>
          <a:prstGeom prst="rect">
            <a:avLst/>
          </a:prstGeom>
          <a:ln w="0">
            <a:noFill/>
          </a:ln>
        </p:spPr>
      </p:pic>
      <p:sp>
        <p:nvSpPr>
          <p:cNvPr id="29" name="TextShape 3">
            <a:extLst>
              <a:ext uri="{FF2B5EF4-FFF2-40B4-BE49-F238E27FC236}">
                <a16:creationId xmlns:a16="http://schemas.microsoft.com/office/drawing/2014/main" id="{61C78AFB-61C4-440B-9198-CE7184DC67E6}"/>
              </a:ext>
            </a:extLst>
          </p:cNvPr>
          <p:cNvSpPr txBox="1"/>
          <p:nvPr/>
        </p:nvSpPr>
        <p:spPr>
          <a:xfrm>
            <a:off x="5933024" y="3242105"/>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1" name="TextShape 6">
            <a:extLst>
              <a:ext uri="{FF2B5EF4-FFF2-40B4-BE49-F238E27FC236}">
                <a16:creationId xmlns:a16="http://schemas.microsoft.com/office/drawing/2014/main" id="{0B810045-5BF5-4951-99D4-2ABA6DFEFB1D}"/>
              </a:ext>
            </a:extLst>
          </p:cNvPr>
          <p:cNvSpPr txBox="1"/>
          <p:nvPr/>
        </p:nvSpPr>
        <p:spPr>
          <a:xfrm>
            <a:off x="4092647" y="2970318"/>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32" name="TextShape 6">
            <a:extLst>
              <a:ext uri="{FF2B5EF4-FFF2-40B4-BE49-F238E27FC236}">
                <a16:creationId xmlns:a16="http://schemas.microsoft.com/office/drawing/2014/main" id="{2AE0498F-9706-4E70-AB24-FD82E8D2668F}"/>
              </a:ext>
            </a:extLst>
          </p:cNvPr>
          <p:cNvSpPr txBox="1"/>
          <p:nvPr/>
        </p:nvSpPr>
        <p:spPr>
          <a:xfrm>
            <a:off x="4700752" y="2673767"/>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
        <p:nvSpPr>
          <p:cNvPr id="33" name="TextShape 3">
            <a:extLst>
              <a:ext uri="{FF2B5EF4-FFF2-40B4-BE49-F238E27FC236}">
                <a16:creationId xmlns:a16="http://schemas.microsoft.com/office/drawing/2014/main" id="{EE256732-51FE-439E-8718-ECDBEBC14148}"/>
              </a:ext>
            </a:extLst>
          </p:cNvPr>
          <p:cNvSpPr txBox="1"/>
          <p:nvPr/>
        </p:nvSpPr>
        <p:spPr>
          <a:xfrm>
            <a:off x="6626967" y="3001464"/>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4" name="TextShape 3">
            <a:extLst>
              <a:ext uri="{FF2B5EF4-FFF2-40B4-BE49-F238E27FC236}">
                <a16:creationId xmlns:a16="http://schemas.microsoft.com/office/drawing/2014/main" id="{F0DE87CF-FB5E-48EB-A4FC-118F380075A1}"/>
              </a:ext>
            </a:extLst>
          </p:cNvPr>
          <p:cNvSpPr txBox="1"/>
          <p:nvPr/>
        </p:nvSpPr>
        <p:spPr>
          <a:xfrm>
            <a:off x="5629075" y="2673767"/>
            <a:ext cx="610804" cy="296551"/>
          </a:xfrm>
          <a:prstGeom prst="rect">
            <a:avLst/>
          </a:prstGeom>
          <a:noFill/>
          <a:ln w="0">
            <a:noFill/>
          </a:ln>
        </p:spPr>
        <p:txBody>
          <a:bodyPr lIns="90000" tIns="45000" rIns="90000" bIns="45000">
            <a:noAutofit/>
          </a:bodyPr>
          <a:lstStyle/>
          <a:p>
            <a:r>
              <a:rPr lang="en-IN" sz="1400" b="0" strike="noStrike" spc="-1" dirty="0">
                <a:latin typeface="Arial"/>
              </a:rPr>
              <a:t>“dog”</a:t>
            </a:r>
          </a:p>
        </p:txBody>
      </p:sp>
      <p:sp>
        <p:nvSpPr>
          <p:cNvPr id="35" name="TextShape 6">
            <a:extLst>
              <a:ext uri="{FF2B5EF4-FFF2-40B4-BE49-F238E27FC236}">
                <a16:creationId xmlns:a16="http://schemas.microsoft.com/office/drawing/2014/main" id="{73AA1300-3F61-4CEB-80D1-B4A166BDCF6B}"/>
              </a:ext>
            </a:extLst>
          </p:cNvPr>
          <p:cNvSpPr txBox="1"/>
          <p:nvPr/>
        </p:nvSpPr>
        <p:spPr>
          <a:xfrm>
            <a:off x="5099475" y="3298015"/>
            <a:ext cx="702000" cy="346320"/>
          </a:xfrm>
          <a:prstGeom prst="rect">
            <a:avLst/>
          </a:prstGeom>
          <a:noFill/>
          <a:ln w="0">
            <a:noFill/>
          </a:ln>
        </p:spPr>
        <p:txBody>
          <a:bodyPr lIns="90000" tIns="45000" rIns="90000" bIns="45000">
            <a:noAutofit/>
          </a:bodyPr>
          <a:lstStyle/>
          <a:p>
            <a:r>
              <a:rPr lang="en-IN" sz="1800" b="0" strike="noStrike" spc="-1" dirty="0">
                <a:latin typeface="Arial"/>
              </a:rPr>
              <a:t>“</a:t>
            </a:r>
            <a:r>
              <a:rPr lang="en-IN" sz="1400" b="0" strike="noStrike" spc="-1" dirty="0">
                <a:latin typeface="Arial"/>
              </a:rPr>
              <a:t>cat</a:t>
            </a:r>
            <a:r>
              <a:rPr lang="en-IN" sz="1800" b="0" strike="noStrike" spc="-1" dirty="0">
                <a:latin typeface="Arial"/>
              </a:rPr>
              <a:t>”</a:t>
            </a:r>
          </a:p>
        </p:txBody>
      </p:sp>
    </p:spTree>
    <p:custDataLst>
      <p:tags r:id="rId1"/>
    </p:custDataLst>
    <p:extLst>
      <p:ext uri="{BB962C8B-B14F-4D97-AF65-F5344CB8AC3E}">
        <p14:creationId xmlns:p14="http://schemas.microsoft.com/office/powerpoint/2010/main" val="3441034946"/>
      </p:ext>
    </p:extLst>
  </p:cSld>
  <p:clrMapOvr>
    <a:masterClrMapping/>
  </p:clrMapOvr>
  <mc:AlternateContent xmlns:mc="http://schemas.openxmlformats.org/markup-compatibility/2006" xmlns:p14="http://schemas.microsoft.com/office/powerpoint/2010/main">
    <mc:Choice Requires="p14">
      <p:transition spd="slow" p14:dur="2000" advTm="83533"/>
    </mc:Choice>
    <mc:Fallback xmlns="">
      <p:transition spd="slow" advTm="835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par>
                                <p:cTn id="18" presetID="22" presetClass="entr" presetSubtype="4" fill="hold" nodeType="with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down)">
                                      <p:cBhvr>
                                        <p:cTn id="20" dur="500"/>
                                        <p:tgtEl>
                                          <p:spTgt spid="24"/>
                                        </p:tgtEl>
                                      </p:cBhvr>
                                    </p:animEffect>
                                  </p:childTnLst>
                                </p:cTn>
                              </p:par>
                              <p:par>
                                <p:cTn id="21" presetID="22" presetClass="entr" presetSubtype="4" fill="hold" nodeType="with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down)">
                                      <p:cBhvr>
                                        <p:cTn id="23" dur="500"/>
                                        <p:tgtEl>
                                          <p:spTgt spid="25"/>
                                        </p:tgtEl>
                                      </p:cBhvr>
                                    </p:animEffect>
                                  </p:childTnLst>
                                </p:cTn>
                              </p:par>
                              <p:par>
                                <p:cTn id="24" presetID="22" presetClass="entr" presetSubtype="4" fill="hold" nodeType="with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wipe(down)">
                                      <p:cBhvr>
                                        <p:cTn id="26" dur="500"/>
                                        <p:tgtEl>
                                          <p:spTgt spid="26"/>
                                        </p:tgtEl>
                                      </p:cBhvr>
                                    </p:animEffect>
                                  </p:childTnLst>
                                </p:cTn>
                              </p:par>
                              <p:par>
                                <p:cTn id="27" presetID="22" presetClass="entr" presetSubtype="4" fill="hold" nodeType="withEffect">
                                  <p:stCondLst>
                                    <p:cond delay="0"/>
                                  </p:stCondLst>
                                  <p:childTnLst>
                                    <p:set>
                                      <p:cBhvr>
                                        <p:cTn id="28" dur="1" fill="hold">
                                          <p:stCondLst>
                                            <p:cond delay="0"/>
                                          </p:stCondLst>
                                        </p:cTn>
                                        <p:tgtEl>
                                          <p:spTgt spid="27"/>
                                        </p:tgtEl>
                                        <p:attrNameLst>
                                          <p:attrName>style.visibility</p:attrName>
                                        </p:attrNameLst>
                                      </p:cBhvr>
                                      <p:to>
                                        <p:strVal val="visible"/>
                                      </p:to>
                                    </p:set>
                                    <p:animEffect transition="in" filter="wipe(down)">
                                      <p:cBhvr>
                                        <p:cTn id="29" dur="500"/>
                                        <p:tgtEl>
                                          <p:spTgt spid="27"/>
                                        </p:tgtEl>
                                      </p:cBhvr>
                                    </p:animEffect>
                                  </p:childTnLst>
                                </p:cTn>
                              </p:par>
                              <p:par>
                                <p:cTn id="30" presetID="22" presetClass="entr" presetSubtype="4" fill="hold" nodeType="withEffect">
                                  <p:stCondLst>
                                    <p:cond delay="0"/>
                                  </p:stCondLst>
                                  <p:childTnLst>
                                    <p:set>
                                      <p:cBhvr>
                                        <p:cTn id="31" dur="1" fill="hold">
                                          <p:stCondLst>
                                            <p:cond delay="0"/>
                                          </p:stCondLst>
                                        </p:cTn>
                                        <p:tgtEl>
                                          <p:spTgt spid="28"/>
                                        </p:tgtEl>
                                        <p:attrNameLst>
                                          <p:attrName>style.visibility</p:attrName>
                                        </p:attrNameLst>
                                      </p:cBhvr>
                                      <p:to>
                                        <p:strVal val="visible"/>
                                      </p:to>
                                    </p:set>
                                    <p:animEffect transition="in" filter="wipe(down)">
                                      <p:cBhvr>
                                        <p:cTn id="32" dur="500"/>
                                        <p:tgtEl>
                                          <p:spTgt spid="28"/>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down)">
                                      <p:cBhvr>
                                        <p:cTn id="35" dur="500"/>
                                        <p:tgtEl>
                                          <p:spTgt spid="29"/>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31"/>
                                        </p:tgtEl>
                                        <p:attrNameLst>
                                          <p:attrName>style.visibility</p:attrName>
                                        </p:attrNameLst>
                                      </p:cBhvr>
                                      <p:to>
                                        <p:strVal val="visible"/>
                                      </p:to>
                                    </p:set>
                                    <p:animEffect transition="in" filter="wipe(down)">
                                      <p:cBhvr>
                                        <p:cTn id="38" dur="500"/>
                                        <p:tgtEl>
                                          <p:spTgt spid="31"/>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animEffect transition="in" filter="wipe(down)">
                                      <p:cBhvr>
                                        <p:cTn id="41" dur="500"/>
                                        <p:tgtEl>
                                          <p:spTgt spid="32"/>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down)">
                                      <p:cBhvr>
                                        <p:cTn id="44" dur="500"/>
                                        <p:tgtEl>
                                          <p:spTgt spid="33"/>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wipe(down)">
                                      <p:cBhvr>
                                        <p:cTn id="47" dur="500"/>
                                        <p:tgtEl>
                                          <p:spTgt spid="3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wipe(down)">
                                      <p:cBhvr>
                                        <p:cTn id="50" dur="500"/>
                                        <p:tgtEl>
                                          <p:spTgt spid="35"/>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4">
                                            <p:txEl>
                                              <p:pRg st="6" end="6"/>
                                            </p:txEl>
                                          </p:spTgt>
                                        </p:tgtEl>
                                        <p:attrNameLst>
                                          <p:attrName>style.visibility</p:attrName>
                                        </p:attrNameLst>
                                      </p:cBhvr>
                                      <p:to>
                                        <p:strVal val="visible"/>
                                      </p:to>
                                    </p:set>
                                    <p:animEffect transition="in" filter="wipe(down)">
                                      <p:cBhvr>
                                        <p:cTn id="55" dur="500"/>
                                        <p:tgtEl>
                                          <p:spTgt spid="4">
                                            <p:txEl>
                                              <p:pRg st="6" end="6"/>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
                                            <p:txEl>
                                              <p:pRg st="7" end="7"/>
                                            </p:txEl>
                                          </p:spTgt>
                                        </p:tgtEl>
                                        <p:attrNameLst>
                                          <p:attrName>style.visibility</p:attrName>
                                        </p:attrNameLst>
                                      </p:cBhvr>
                                      <p:to>
                                        <p:strVal val="visible"/>
                                      </p:to>
                                    </p:set>
                                    <p:animEffect transition="in" filter="wipe(down)">
                                      <p:cBhvr>
                                        <p:cTn id="60" dur="500"/>
                                        <p:tgtEl>
                                          <p:spTgt spid="4">
                                            <p:txEl>
                                              <p:pRg st="7" end="7"/>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4">
                                            <p:txEl>
                                              <p:pRg st="8" end="8"/>
                                            </p:txEl>
                                          </p:spTgt>
                                        </p:tgtEl>
                                        <p:attrNameLst>
                                          <p:attrName>style.visibility</p:attrName>
                                        </p:attrNameLst>
                                      </p:cBhvr>
                                      <p:to>
                                        <p:strVal val="visible"/>
                                      </p:to>
                                    </p:set>
                                    <p:animEffect transition="in" filter="wipe(down)">
                                      <p:cBhvr>
                                        <p:cTn id="65" dur="500"/>
                                        <p:tgtEl>
                                          <p:spTgt spid="4">
                                            <p:txEl>
                                              <p:pRg st="8" end="8"/>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
                                            <p:txEl>
                                              <p:pRg st="10" end="10"/>
                                            </p:txEl>
                                          </p:spTgt>
                                        </p:tgtEl>
                                        <p:attrNameLst>
                                          <p:attrName>style.visibility</p:attrName>
                                        </p:attrNameLst>
                                      </p:cBhvr>
                                      <p:to>
                                        <p:strVal val="visible"/>
                                      </p:to>
                                    </p:set>
                                    <p:animEffect transition="in" filter="wipe(down)">
                                      <p:cBhvr>
                                        <p:cTn id="70"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29" grpId="0"/>
      <p:bldP spid="31" grpId="0"/>
      <p:bldP spid="32" grpId="0"/>
      <p:bldP spid="33" grpId="0"/>
      <p:bldP spid="34" grpId="0"/>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Autofit/>
          </a:bodyPr>
          <a:lstStyle/>
          <a:p>
            <a:r>
              <a:rPr lang="en-IN" sz="4800" b="1" dirty="0">
                <a:latin typeface="Abadi Extra Light" panose="020B0204020104020204" pitchFamily="34" charset="0"/>
                <a:cs typeface="Angsana New" panose="020B0502040204020203" pitchFamily="18" charset="-34"/>
              </a:rPr>
              <a:t>Announcements</a:t>
            </a:r>
          </a:p>
        </p:txBody>
      </p:sp>
      <p:sp>
        <p:nvSpPr>
          <p:cNvPr id="3" name="Content Placeholder 2">
            <a:extLst>
              <a:ext uri="{FF2B5EF4-FFF2-40B4-BE49-F238E27FC236}">
                <a16:creationId xmlns:a16="http://schemas.microsoft.com/office/drawing/2014/main" id="{9EDB3B81-B223-4378-BF5F-DC75BC9A75A1}"/>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Python + NumPy refresher: Aug 5 (Saturday), 6pm, RM-101</a:t>
            </a:r>
          </a:p>
          <a:p>
            <a:pPr lvl="1">
              <a:buFont typeface="Wingdings" panose="05000000000000000000" pitchFamily="2" charset="2"/>
              <a:buChar char="§"/>
            </a:pPr>
            <a:r>
              <a:rPr lang="en-GB" dirty="0">
                <a:latin typeface="Abadi Extra Light" panose="020B0204020104020204" pitchFamily="34" charset="0"/>
              </a:rPr>
              <a:t>Conducted by CSE PhD students </a:t>
            </a:r>
            <a:r>
              <a:rPr lang="en-GB" dirty="0" err="1">
                <a:latin typeface="Abadi Extra Light" panose="020B0204020104020204" pitchFamily="34" charset="0"/>
              </a:rPr>
              <a:t>Avideep</a:t>
            </a:r>
            <a:r>
              <a:rPr lang="en-GB" dirty="0">
                <a:latin typeface="Abadi Extra Light" panose="020B0204020104020204" pitchFamily="34" charset="0"/>
              </a:rPr>
              <a:t> and Soumya</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plan to have a maths refresher next week (an extra session)</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Add-drop requests: Will be cleared by noon tomorrow (Aug 4)</a:t>
            </a:r>
          </a:p>
          <a:p>
            <a:pPr marL="0" indent="0">
              <a:lnSpc>
                <a:spcPct val="110000"/>
              </a:lnSpc>
              <a:buNone/>
            </a:pPr>
            <a:endParaRPr lang="en-GB" sz="1000" dirty="0">
              <a:latin typeface="Abadi Extra Light" panose="020B0204020104020204" pitchFamily="34" charset="0"/>
            </a:endParaRPr>
          </a:p>
          <a:p>
            <a:pPr>
              <a:buFont typeface="Wingdings" panose="05000000000000000000" pitchFamily="2" charset="2"/>
              <a:buChar char="§"/>
            </a:pPr>
            <a:endParaRPr lang="en-IN"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650457" y="136939"/>
            <a:ext cx="276298" cy="365125"/>
          </a:xfrm>
        </p:spPr>
        <p:txBody>
          <a:bodyPr/>
          <a:lstStyle/>
          <a:p>
            <a:fld id="{80FED9D3-AF84-488D-8A6A-726D5349CDAB}" type="slidenum">
              <a:rPr lang="en-IN" sz="2800" smtClean="0">
                <a:solidFill>
                  <a:schemeClr val="accent6"/>
                </a:solidFill>
              </a:rPr>
              <a:t>2</a:t>
            </a:fld>
            <a:endParaRPr lang="en-IN" sz="2800" dirty="0">
              <a:solidFill>
                <a:schemeClr val="accent6"/>
              </a:solidFill>
            </a:endParaRPr>
          </a:p>
        </p:txBody>
      </p:sp>
    </p:spTree>
    <p:custDataLst>
      <p:tags r:id="rId1"/>
    </p:custDataLst>
    <p:extLst>
      <p:ext uri="{BB962C8B-B14F-4D97-AF65-F5344CB8AC3E}">
        <p14:creationId xmlns:p14="http://schemas.microsoft.com/office/powerpoint/2010/main" val="3316238225"/>
      </p:ext>
    </p:extLst>
  </p:cSld>
  <p:clrMapOvr>
    <a:masterClrMapping/>
  </p:clrMapOvr>
  <mc:AlternateContent xmlns:mc="http://schemas.openxmlformats.org/markup-compatibility/2006" xmlns:p14="http://schemas.microsoft.com/office/powerpoint/2010/main">
    <mc:Choice Requires="p14">
      <p:transition spd="slow" p14:dur="2000" advTm="106087"/>
    </mc:Choice>
    <mc:Fallback xmlns="">
      <p:transition spd="slow" advTm="1060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wipe(down)">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wipe(down)">
                                      <p:cBhvr>
                                        <p:cTn id="1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Learning with Prototypes (</a:t>
            </a:r>
            <a:r>
              <a:rPr lang="en-IN" dirty="0" err="1">
                <a:solidFill>
                  <a:schemeClr val="accent2">
                    <a:lumMod val="75000"/>
                  </a:schemeClr>
                </a:solidFill>
              </a:rPr>
              <a:t>LwP</a:t>
            </a:r>
            <a:r>
              <a:rPr lang="en-IN" dirty="0">
                <a:solidFill>
                  <a:schemeClr val="accent2">
                    <a:lumMod val="75000"/>
                  </a:schemeClr>
                </a:solidFill>
              </a:rPr>
              <a:t>)</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20</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Basic idea: Represent each class by a “prototype” vector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Class Prototype: The “mean” or “average” of inputs from that class</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 label of each test input based on its distances from the class prototypes</a:t>
            </a:r>
          </a:p>
          <a:p>
            <a:pPr lvl="1">
              <a:buFont typeface="Wingdings" panose="05000000000000000000" pitchFamily="2" charset="2"/>
              <a:buChar char="§"/>
            </a:pPr>
            <a:r>
              <a:rPr lang="en-GB" dirty="0">
                <a:latin typeface="Abadi Extra Light" panose="020B0204020104020204" pitchFamily="34" charset="0"/>
              </a:rPr>
              <a:t>Predicted label will be the class that is the closest to the test input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How we compute distances can have an effect on the accuracy of this model (may need to try Euclidean, weight Euclidean, </a:t>
            </a:r>
            <a:r>
              <a:rPr lang="en-GB" dirty="0" err="1">
                <a:latin typeface="Abadi Extra Light" panose="020B0204020104020204" pitchFamily="34" charset="0"/>
              </a:rPr>
              <a:t>Mahalanobis</a:t>
            </a:r>
            <a:r>
              <a:rPr lang="en-GB" dirty="0">
                <a:latin typeface="Abadi Extra Light" panose="020B0204020104020204" pitchFamily="34" charset="0"/>
              </a:rPr>
              <a:t>, or something else)</a:t>
            </a:r>
          </a:p>
          <a:p>
            <a:pPr marL="0" indent="0">
              <a:buNone/>
            </a:pPr>
            <a:endParaRPr lang="en-GB" sz="1100" dirty="0">
              <a:latin typeface="Abadi Extra Light" panose="020B0204020104020204" pitchFamily="34" charset="0"/>
            </a:endParaRPr>
          </a:p>
        </p:txBody>
      </p:sp>
      <p:pic>
        <p:nvPicPr>
          <p:cNvPr id="1026" name="Picture 2">
            <a:extLst>
              <a:ext uri="{FF2B5EF4-FFF2-40B4-BE49-F238E27FC236}">
                <a16:creationId xmlns:a16="http://schemas.microsoft.com/office/drawing/2014/main" id="{CB8CF9A4-04D7-4DCC-8F78-38D2D2CC5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8325" y="2882818"/>
            <a:ext cx="2552700" cy="819617"/>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BCE3C09-1F67-44F9-BE79-DEF1923FEC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8284" y="2898505"/>
            <a:ext cx="2621696" cy="83238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2F9CF9D-5DCF-4C35-82CD-D747D8D4E3B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2880" y="2915033"/>
            <a:ext cx="2552701" cy="7993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F002A32-F8C2-4A9C-BD4E-C77E4E7233C8}"/>
              </a:ext>
            </a:extLst>
          </p:cNvPr>
          <p:cNvSpPr txBox="1"/>
          <p:nvPr/>
        </p:nvSpPr>
        <p:spPr>
          <a:xfrm>
            <a:off x="2955747" y="3685832"/>
            <a:ext cx="5730158" cy="369332"/>
          </a:xfrm>
          <a:prstGeom prst="rect">
            <a:avLst/>
          </a:prstGeom>
          <a:noFill/>
        </p:spPr>
        <p:txBody>
          <a:bodyPr wrap="none" rtlCol="0">
            <a:spAutoFit/>
          </a:bodyPr>
          <a:lstStyle/>
          <a:p>
            <a:r>
              <a:rPr lang="en-IN" dirty="0">
                <a:latin typeface="Abadi Extra Light" panose="020B0204020104020204" pitchFamily="34" charset="0"/>
              </a:rPr>
              <a:t>Averages (prototypes) of each of the handwritten digits 1-9</a:t>
            </a:r>
          </a:p>
        </p:txBody>
      </p:sp>
      <p:sp>
        <p:nvSpPr>
          <p:cNvPr id="6" name="TextBox 5">
            <a:extLst>
              <a:ext uri="{FF2B5EF4-FFF2-40B4-BE49-F238E27FC236}">
                <a16:creationId xmlns:a16="http://schemas.microsoft.com/office/drawing/2014/main" id="{827FF435-B493-4768-9A92-F2EDF48B6084}"/>
              </a:ext>
            </a:extLst>
          </p:cNvPr>
          <p:cNvSpPr txBox="1"/>
          <p:nvPr/>
        </p:nvSpPr>
        <p:spPr>
          <a:xfrm>
            <a:off x="67520" y="6549818"/>
            <a:ext cx="6694525" cy="276999"/>
          </a:xfrm>
          <a:prstGeom prst="rect">
            <a:avLst/>
          </a:prstGeom>
          <a:noFill/>
        </p:spPr>
        <p:txBody>
          <a:bodyPr wrap="none" rtlCol="0">
            <a:spAutoFit/>
          </a:bodyPr>
          <a:lstStyle/>
          <a:p>
            <a:r>
              <a:rPr lang="en-IN" sz="1200" dirty="0"/>
              <a:t>Pic from: https://www.reddit.com/r/dataisbeautiful/comments/3wgbv9/average_handwritten_digit_oc/</a:t>
            </a:r>
          </a:p>
        </p:txBody>
      </p:sp>
    </p:spTree>
    <p:custDataLst>
      <p:tags r:id="rId1"/>
    </p:custDataLst>
    <p:extLst>
      <p:ext uri="{BB962C8B-B14F-4D97-AF65-F5344CB8AC3E}">
        <p14:creationId xmlns:p14="http://schemas.microsoft.com/office/powerpoint/2010/main" val="3976387473"/>
      </p:ext>
    </p:extLst>
  </p:cSld>
  <p:clrMapOvr>
    <a:masterClrMapping/>
  </p:clrMapOvr>
  <mc:AlternateContent xmlns:mc="http://schemas.openxmlformats.org/markup-compatibility/2006" xmlns:p14="http://schemas.microsoft.com/office/powerpoint/2010/main">
    <mc:Choice Requires="p14">
      <p:transition spd="slow" p14:dur="2000" advTm="112624"/>
    </mc:Choice>
    <mc:Fallback xmlns="">
      <p:transition spd="slow" advTm="11262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wipe(down)">
                                      <p:cBhvr>
                                        <p:cTn id="17" dur="500"/>
                                        <p:tgtEl>
                                          <p:spTgt spid="1026"/>
                                        </p:tgtEl>
                                      </p:cBhvr>
                                    </p:animEffect>
                                  </p:childTnLst>
                                </p:cTn>
                              </p:par>
                              <p:par>
                                <p:cTn id="18" presetID="22" presetClass="entr" presetSubtype="4" fill="hold" nodeType="withEffect">
                                  <p:stCondLst>
                                    <p:cond delay="0"/>
                                  </p:stCondLst>
                                  <p:childTnLst>
                                    <p:set>
                                      <p:cBhvr>
                                        <p:cTn id="19" dur="1" fill="hold">
                                          <p:stCondLst>
                                            <p:cond delay="0"/>
                                          </p:stCondLst>
                                        </p:cTn>
                                        <p:tgtEl>
                                          <p:spTgt spid="1028"/>
                                        </p:tgtEl>
                                        <p:attrNameLst>
                                          <p:attrName>style.visibility</p:attrName>
                                        </p:attrNameLst>
                                      </p:cBhvr>
                                      <p:to>
                                        <p:strVal val="visible"/>
                                      </p:to>
                                    </p:set>
                                    <p:animEffect transition="in" filter="wipe(down)">
                                      <p:cBhvr>
                                        <p:cTn id="20" dur="500"/>
                                        <p:tgtEl>
                                          <p:spTgt spid="1028"/>
                                        </p:tgtEl>
                                      </p:cBhvr>
                                    </p:animEffect>
                                  </p:childTnLst>
                                </p:cTn>
                              </p:par>
                              <p:par>
                                <p:cTn id="21" presetID="22" presetClass="entr" presetSubtype="4" fill="hold" nodeType="withEffect">
                                  <p:stCondLst>
                                    <p:cond delay="0"/>
                                  </p:stCondLst>
                                  <p:childTnLst>
                                    <p:set>
                                      <p:cBhvr>
                                        <p:cTn id="22" dur="1" fill="hold">
                                          <p:stCondLst>
                                            <p:cond delay="0"/>
                                          </p:stCondLst>
                                        </p:cTn>
                                        <p:tgtEl>
                                          <p:spTgt spid="1030"/>
                                        </p:tgtEl>
                                        <p:attrNameLst>
                                          <p:attrName>style.visibility</p:attrName>
                                        </p:attrNameLst>
                                      </p:cBhvr>
                                      <p:to>
                                        <p:strVal val="visible"/>
                                      </p:to>
                                    </p:set>
                                    <p:animEffect transition="in" filter="wipe(down)">
                                      <p:cBhvr>
                                        <p:cTn id="23" dur="500"/>
                                        <p:tgtEl>
                                          <p:spTgt spid="1030"/>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down)">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Effect transition="in" filter="wipe(down)">
                                      <p:cBhvr>
                                        <p:cTn id="31" dur="500"/>
                                        <p:tgtEl>
                                          <p:spTgt spid="4">
                                            <p:txEl>
                                              <p:pRg st="6" end="6"/>
                                            </p:txEl>
                                          </p:spTgt>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
                                            <p:txEl>
                                              <p:pRg st="7" end="7"/>
                                            </p:txEl>
                                          </p:spTgt>
                                        </p:tgtEl>
                                        <p:attrNameLst>
                                          <p:attrName>style.visibility</p:attrName>
                                        </p:attrNameLst>
                                      </p:cBhvr>
                                      <p:to>
                                        <p:strVal val="visible"/>
                                      </p:to>
                                    </p:set>
                                    <p:animEffect transition="in" filter="wipe(down)">
                                      <p:cBhvr>
                                        <p:cTn id="34" dur="500"/>
                                        <p:tgtEl>
                                          <p:spTgt spid="4">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wipe(down)">
                                      <p:cBhvr>
                                        <p:cTn id="39" dur="500"/>
                                        <p:tgtEl>
                                          <p:spTgt spid="4">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animEffect transition="in" filter="wipe(down)">
                                      <p:cBhvr>
                                        <p:cTn id="4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Learning with Prototypes (</a:t>
            </a:r>
            <a:r>
              <a:rPr lang="en-IN" dirty="0" err="1">
                <a:solidFill>
                  <a:schemeClr val="accent2">
                    <a:lumMod val="75000"/>
                  </a:schemeClr>
                </a:solidFill>
              </a:rPr>
              <a:t>LwP</a:t>
            </a:r>
            <a:r>
              <a:rPr lang="en-IN" dirty="0">
                <a:solidFill>
                  <a:schemeClr val="accent2">
                    <a:lumMod val="75000"/>
                  </a:schemeClr>
                </a:solidFill>
              </a:rPr>
              <a:t>): An Illustration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21</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Suppose the task is binary classification (two classes assumed </a:t>
                </a:r>
                <a:r>
                  <a:rPr lang="en-GB" dirty="0" err="1">
                    <a:latin typeface="Abadi Extra Light" panose="020B0204020104020204" pitchFamily="34" charset="0"/>
                  </a:rPr>
                  <a:t>pos</a:t>
                </a:r>
                <a:r>
                  <a:rPr lang="en-GB" dirty="0">
                    <a:latin typeface="Abadi Extra Light" panose="020B0204020104020204" pitchFamily="34" charset="0"/>
                  </a:rPr>
                  <a:t> and neg)</a:t>
                </a:r>
              </a:p>
              <a:p>
                <a:pPr>
                  <a:buFont typeface="Wingdings" panose="05000000000000000000" pitchFamily="2" charset="2"/>
                  <a:buChar char="§"/>
                </a:pPr>
                <a:endParaRPr lang="en-GB" sz="1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Training data: </a:t>
                </a:r>
                <a14:m>
                  <m:oMath xmlns:m="http://schemas.openxmlformats.org/officeDocument/2006/math">
                    <m:r>
                      <a:rPr lang="en-IN" b="0" i="1" smtClean="0">
                        <a:latin typeface="Cambria Math" panose="02040503050406030204" pitchFamily="18" charset="0"/>
                      </a:rPr>
                      <m:t>𝑁</m:t>
                    </m:r>
                  </m:oMath>
                </a14:m>
                <a:r>
                  <a:rPr lang="en-GB" dirty="0">
                    <a:latin typeface="Abadi Extra Light" panose="020B0204020104020204" pitchFamily="34" charset="0"/>
                  </a:rPr>
                  <a:t> labelled examples </a:t>
                </a:r>
                <a14:m>
                  <m:oMath xmlns:m="http://schemas.openxmlformats.org/officeDocument/2006/math">
                    <m:sSubSup>
                      <m:sSubSupPr>
                        <m:ctrlPr>
                          <a:rPr lang="pt-BR" i="1">
                            <a:latin typeface="Cambria Math" panose="02040503050406030204" pitchFamily="18" charset="0"/>
                          </a:rPr>
                        </m:ctrlPr>
                      </m:sSubSupPr>
                      <m:e>
                        <m:r>
                          <a:rPr lang="en-IN" i="1">
                            <a:latin typeface="Cambria Math" panose="02040503050406030204" pitchFamily="18" charset="0"/>
                          </a:rPr>
                          <m:t>{</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𝐱</m:t>
                                </m:r>
                              </m:e>
                              <m:sub>
                                <m:r>
                                  <a:rPr lang="pt-BR" i="1">
                                    <a:latin typeface="Cambria Math" panose="02040503050406030204" pitchFamily="18" charset="0"/>
                                  </a:rPr>
                                  <m:t>𝑛</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𝑛</m:t>
                                </m:r>
                              </m:sub>
                            </m:sSub>
                          </m:e>
                        </m:d>
                        <m:r>
                          <a:rPr lang="en-IN" i="1">
                            <a:latin typeface="Cambria Math" panose="02040503050406030204" pitchFamily="18" charset="0"/>
                          </a:rPr>
                          <m:t>}</m:t>
                        </m:r>
                      </m:e>
                      <m:sub>
                        <m:r>
                          <a:rPr lang="pt-BR" i="1">
                            <a:latin typeface="Cambria Math" panose="02040503050406030204" pitchFamily="18" charset="0"/>
                          </a:rPr>
                          <m:t>𝑛</m:t>
                        </m:r>
                        <m:r>
                          <a:rPr lang="pt-BR" i="1">
                            <a:latin typeface="Cambria Math" panose="02040503050406030204" pitchFamily="18" charset="0"/>
                          </a:rPr>
                          <m:t>=1</m:t>
                        </m:r>
                      </m:sub>
                      <m:sup>
                        <m:r>
                          <a:rPr lang="en-IN" i="1">
                            <a:latin typeface="Cambria Math" panose="02040503050406030204" pitchFamily="18" charset="0"/>
                          </a:rPr>
                          <m:t>𝑁</m:t>
                        </m:r>
                      </m:sup>
                    </m:sSubSup>
                  </m:oMath>
                </a14:m>
                <a:r>
                  <a:rPr lang="en-GB" dirty="0">
                    <a:latin typeface="Abadi Extra Light" panose="020B0204020104020204" pitchFamily="34" charset="0"/>
                  </a:rPr>
                  <a:t>,</a:t>
                </a:r>
                <a14:m>
                  <m:oMath xmlns:m="http://schemas.openxmlformats.org/officeDocument/2006/math">
                    <m:r>
                      <a:rPr lang="en-IN" b="0" i="0" smtClean="0">
                        <a:latin typeface="Cambria Math" panose="02040503050406030204" pitchFamily="18" charset="0"/>
                      </a:rPr>
                      <m:t>  </m:t>
                    </m:r>
                    <m:sSub>
                      <m:sSubPr>
                        <m:ctrlPr>
                          <a:rPr lang="pt-BR" i="1">
                            <a:latin typeface="Cambria Math" panose="02040503050406030204" pitchFamily="18" charset="0"/>
                          </a:rPr>
                        </m:ctrlPr>
                      </m:sSubPr>
                      <m:e>
                        <m:r>
                          <a:rPr lang="en-IN" b="0" i="1" smtClean="0">
                            <a:latin typeface="Cambria Math" panose="02040503050406030204" pitchFamily="18" charset="0"/>
                          </a:rPr>
                          <m:t> </m:t>
                        </m:r>
                        <m:r>
                          <a:rPr lang="pt-BR" i="1">
                            <a:latin typeface="Cambria Math" panose="02040503050406030204" pitchFamily="18" charset="0"/>
                          </a:rPr>
                          <m:t>𝐱</m:t>
                        </m:r>
                      </m:e>
                      <m:sub>
                        <m:r>
                          <a:rPr lang="pt-BR" b="0" i="1">
                            <a:latin typeface="Cambria Math" panose="02040503050406030204" pitchFamily="18" charset="0"/>
                          </a:rPr>
                          <m:t>𝑛</m:t>
                        </m:r>
                      </m:sub>
                    </m:sSub>
                    <m:r>
                      <a:rPr lang="en-GB" i="1" dirty="0">
                        <a:latin typeface="Cambria Math" panose="02040503050406030204" pitchFamily="18" charset="0"/>
                        <a:ea typeface="Cambria Math" panose="02040503050406030204" pitchFamily="18" charset="0"/>
                      </a:rPr>
                      <m:t>∈</m:t>
                    </m:r>
                    <m:sSup>
                      <m:sSupPr>
                        <m:ctrlPr>
                          <a:rPr lang="en-IN" i="1">
                            <a:latin typeface="Cambria Math" panose="02040503050406030204" pitchFamily="18" charset="0"/>
                            <a:ea typeface="Cambria Math" panose="02040503050406030204" pitchFamily="18" charset="0"/>
                          </a:rPr>
                        </m:ctrlPr>
                      </m:sSupPr>
                      <m:e>
                        <m:r>
                          <a:rPr lang="en-IN" i="1">
                            <a:latin typeface="Cambria Math" panose="02040503050406030204" pitchFamily="18" charset="0"/>
                            <a:ea typeface="Cambria Math" panose="02040503050406030204" pitchFamily="18" charset="0"/>
                          </a:rPr>
                          <m:t>ℝ</m:t>
                        </m:r>
                      </m:e>
                      <m:sup>
                        <m:r>
                          <a:rPr lang="en-IN" i="1">
                            <a:latin typeface="Cambria Math" panose="02040503050406030204" pitchFamily="18" charset="0"/>
                            <a:ea typeface="Cambria Math" panose="02040503050406030204" pitchFamily="18" charset="0"/>
                          </a:rPr>
                          <m:t>𝐷</m:t>
                        </m:r>
                      </m:sup>
                    </m:sSup>
                  </m:oMath>
                </a14:m>
                <a:r>
                  <a:rPr lang="en-GB" dirty="0">
                    <a:latin typeface="Abadi Extra Light" panose="020B0204020104020204" pitchFamily="34" charset="0"/>
                  </a:rPr>
                  <a:t>, </a:t>
                </a:r>
                <a14:m>
                  <m:oMath xmlns:m="http://schemas.openxmlformats.org/officeDocument/2006/math">
                    <m:sSub>
                      <m:sSubPr>
                        <m:ctrlPr>
                          <a:rPr lang="pt-BR" i="1">
                            <a:latin typeface="Cambria Math" panose="02040503050406030204" pitchFamily="18" charset="0"/>
                          </a:rPr>
                        </m:ctrlPr>
                      </m:sSubPr>
                      <m:e>
                        <m:r>
                          <a:rPr lang="en-IN" i="1">
                            <a:latin typeface="Cambria Math" panose="02040503050406030204" pitchFamily="18" charset="0"/>
                          </a:rPr>
                          <m:t> </m:t>
                        </m:r>
                        <m:r>
                          <a:rPr lang="en-IN" b="0" i="1" smtClean="0">
                            <a:latin typeface="Cambria Math" panose="02040503050406030204" pitchFamily="18" charset="0"/>
                          </a:rPr>
                          <m:t>𝑦</m:t>
                        </m:r>
                      </m:e>
                      <m:sub>
                        <m:r>
                          <a:rPr lang="pt-BR" b="0" i="1">
                            <a:latin typeface="Cambria Math" panose="02040503050406030204" pitchFamily="18" charset="0"/>
                          </a:rPr>
                          <m:t>𝑛</m:t>
                        </m:r>
                      </m:sub>
                    </m:sSub>
                    <m:r>
                      <a:rPr lang="en-IN" b="0" i="1" smtClean="0">
                        <a:latin typeface="Cambria Math" panose="02040503050406030204" pitchFamily="18" charset="0"/>
                      </a:rPr>
                      <m:t> </m:t>
                    </m:r>
                    <m:r>
                      <a:rPr lang="en-GB" i="1" dirty="0">
                        <a:latin typeface="Cambria Math" panose="02040503050406030204" pitchFamily="18" charset="0"/>
                        <a:ea typeface="Cambria Math" panose="02040503050406030204" pitchFamily="18" charset="0"/>
                      </a:rPr>
                      <m:t>∈</m:t>
                    </m:r>
                    <m:r>
                      <a:rPr lang="en-IN" b="0" i="1" dirty="0" smtClean="0">
                        <a:latin typeface="Cambria Math" panose="02040503050406030204" pitchFamily="18" charset="0"/>
                        <a:ea typeface="Cambria Math" panose="02040503050406030204" pitchFamily="18" charset="0"/>
                      </a:rPr>
                      <m:t>{−1,+1}</m:t>
                    </m:r>
                  </m:oMath>
                </a14:m>
                <a:r>
                  <a:rPr lang="en-GB" dirty="0">
                    <a:latin typeface="Abadi Extra Light" panose="020B0204020104020204" pitchFamily="34" charset="0"/>
                  </a:rPr>
                  <a:t> </a:t>
                </a:r>
              </a:p>
              <a:p>
                <a:pPr lvl="1">
                  <a:buFont typeface="Wingdings" panose="05000000000000000000" pitchFamily="2" charset="2"/>
                  <a:buChar char="§"/>
                </a:pPr>
                <a:r>
                  <a:rPr lang="en-IN" b="0" dirty="0">
                    <a:latin typeface="Abadi Extra Light" panose="020B0204020104020204" pitchFamily="34" charset="0"/>
                  </a:rPr>
                  <a:t>Assume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 from positive class,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𝑁</m:t>
                        </m:r>
                      </m:e>
                      <m:sub>
                        <m:r>
                          <a:rPr lang="en-IN" b="0" i="1" smtClean="0">
                            <a:latin typeface="Cambria Math" panose="02040503050406030204" pitchFamily="18" charset="0"/>
                          </a:rPr>
                          <m:t>−</m:t>
                        </m:r>
                      </m:sub>
                    </m:sSub>
                  </m:oMath>
                </a14:m>
                <a:r>
                  <a:rPr lang="en-GB" dirty="0">
                    <a:latin typeface="Abadi Extra Light" panose="020B0204020104020204" pitchFamily="34" charset="0"/>
                  </a:rPr>
                  <a:t> examples from negative class</a:t>
                </a:r>
              </a:p>
              <a:p>
                <a:pPr lvl="1">
                  <a:buFont typeface="Wingdings" panose="05000000000000000000" pitchFamily="2" charset="2"/>
                  <a:buChar char="§"/>
                </a:pPr>
                <a:r>
                  <a:rPr lang="en-GB" dirty="0">
                    <a:latin typeface="Abadi Extra Light" panose="020B0204020104020204" pitchFamily="34" charset="0"/>
                  </a:rPr>
                  <a:t>Assume green is positive and red is negative</a:t>
                </a: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a:stretch>
              </a:blipFill>
            </p:spPr>
            <p:txBody>
              <a:bodyPr/>
              <a:lstStyle/>
              <a:p>
                <a:r>
                  <a:rPr lang="en-IN">
                    <a:noFill/>
                  </a:rPr>
                  <a:t> </a:t>
                </a:r>
              </a:p>
            </p:txBody>
          </p:sp>
        </mc:Fallback>
      </mc:AlternateContent>
      <p:sp>
        <p:nvSpPr>
          <p:cNvPr id="3" name="Star: 5 Points 2">
            <a:extLst>
              <a:ext uri="{FF2B5EF4-FFF2-40B4-BE49-F238E27FC236}">
                <a16:creationId xmlns:a16="http://schemas.microsoft.com/office/drawing/2014/main" id="{16661A94-83CC-4D43-B547-A721293DD2C8}"/>
              </a:ext>
            </a:extLst>
          </p:cNvPr>
          <p:cNvSpPr/>
          <p:nvPr/>
        </p:nvSpPr>
        <p:spPr>
          <a:xfrm>
            <a:off x="3560896" y="33299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E6F4BAA2-7249-48A4-8D48-861AC6A63B51}"/>
              </a:ext>
            </a:extLst>
          </p:cNvPr>
          <p:cNvSpPr/>
          <p:nvPr/>
        </p:nvSpPr>
        <p:spPr>
          <a:xfrm>
            <a:off x="4236062" y="32598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Star: 5 Points 19">
            <a:extLst>
              <a:ext uri="{FF2B5EF4-FFF2-40B4-BE49-F238E27FC236}">
                <a16:creationId xmlns:a16="http://schemas.microsoft.com/office/drawing/2014/main" id="{0157D6F5-3A67-4984-AF4F-F1350C02AB3F}"/>
              </a:ext>
            </a:extLst>
          </p:cNvPr>
          <p:cNvSpPr/>
          <p:nvPr/>
        </p:nvSpPr>
        <p:spPr>
          <a:xfrm>
            <a:off x="2905125" y="42348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A3625DEA-EAE0-4FA9-958F-53406C6FA076}"/>
              </a:ext>
            </a:extLst>
          </p:cNvPr>
          <p:cNvSpPr/>
          <p:nvPr/>
        </p:nvSpPr>
        <p:spPr>
          <a:xfrm>
            <a:off x="4586651" y="45777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5D3EC759-FE01-4440-AAA7-AD68D1346791}"/>
              </a:ext>
            </a:extLst>
          </p:cNvPr>
          <p:cNvSpPr/>
          <p:nvPr/>
        </p:nvSpPr>
        <p:spPr>
          <a:xfrm>
            <a:off x="4977176" y="348234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E154AD0A-03F4-4AEE-A7A7-C016CF3817E2}"/>
              </a:ext>
            </a:extLst>
          </p:cNvPr>
          <p:cNvSpPr/>
          <p:nvPr/>
        </p:nvSpPr>
        <p:spPr>
          <a:xfrm>
            <a:off x="3215051" y="4812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Star: 5 Points 29">
            <a:extLst>
              <a:ext uri="{FF2B5EF4-FFF2-40B4-BE49-F238E27FC236}">
                <a16:creationId xmlns:a16="http://schemas.microsoft.com/office/drawing/2014/main" id="{A8355CEC-9911-41AE-9690-DB353C3F151D}"/>
              </a:ext>
            </a:extLst>
          </p:cNvPr>
          <p:cNvSpPr/>
          <p:nvPr/>
        </p:nvSpPr>
        <p:spPr>
          <a:xfrm>
            <a:off x="4843826" y="401262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Star: 5 Points 35">
            <a:extLst>
              <a:ext uri="{FF2B5EF4-FFF2-40B4-BE49-F238E27FC236}">
                <a16:creationId xmlns:a16="http://schemas.microsoft.com/office/drawing/2014/main" id="{6C6EDA2E-1981-43C8-9A6F-ECD636031C1A}"/>
              </a:ext>
            </a:extLst>
          </p:cNvPr>
          <p:cNvSpPr/>
          <p:nvPr/>
        </p:nvSpPr>
        <p:spPr>
          <a:xfrm>
            <a:off x="4500926" y="379013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017E1B27-973E-498A-9B45-07D7E20E9873}"/>
              </a:ext>
            </a:extLst>
          </p:cNvPr>
          <p:cNvSpPr/>
          <p:nvPr/>
        </p:nvSpPr>
        <p:spPr>
          <a:xfrm>
            <a:off x="3053126" y="37456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EB17A92E-FC62-4A28-A64E-28A1DCC04709}"/>
              </a:ext>
            </a:extLst>
          </p:cNvPr>
          <p:cNvSpPr/>
          <p:nvPr/>
        </p:nvSpPr>
        <p:spPr>
          <a:xfrm>
            <a:off x="3912212" y="49362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A9C626A0-8356-41EE-AB8F-BD4001A92703}"/>
              </a:ext>
            </a:extLst>
          </p:cNvPr>
          <p:cNvSpPr/>
          <p:nvPr/>
        </p:nvSpPr>
        <p:spPr>
          <a:xfrm>
            <a:off x="3424588" y="387632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596EE2DF-7FB9-4380-AB54-A2CFB6C4A710}"/>
              </a:ext>
            </a:extLst>
          </p:cNvPr>
          <p:cNvSpPr/>
          <p:nvPr/>
        </p:nvSpPr>
        <p:spPr>
          <a:xfrm>
            <a:off x="4198326" y="464425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CA0E490A-48CC-4A15-A04D-32ED365E74E0}"/>
              </a:ext>
            </a:extLst>
          </p:cNvPr>
          <p:cNvSpPr/>
          <p:nvPr/>
        </p:nvSpPr>
        <p:spPr>
          <a:xfrm>
            <a:off x="7315911" y="3434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57C45B1C-097E-4EA7-9B57-BDC42C7EF3B6}"/>
              </a:ext>
            </a:extLst>
          </p:cNvPr>
          <p:cNvSpPr/>
          <p:nvPr/>
        </p:nvSpPr>
        <p:spPr>
          <a:xfrm>
            <a:off x="7844951" y="35866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1" name="Star: 5 Points 30">
            <a:extLst>
              <a:ext uri="{FF2B5EF4-FFF2-40B4-BE49-F238E27FC236}">
                <a16:creationId xmlns:a16="http://schemas.microsoft.com/office/drawing/2014/main" id="{9CAA1BD6-7513-49D8-B8F8-56EC52DC6B1B}"/>
              </a:ext>
            </a:extLst>
          </p:cNvPr>
          <p:cNvSpPr/>
          <p:nvPr/>
        </p:nvSpPr>
        <p:spPr>
          <a:xfrm>
            <a:off x="6699005" y="38152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2B4249F-5A68-4631-A7C9-61D2148C060F}"/>
              </a:ext>
            </a:extLst>
          </p:cNvPr>
          <p:cNvSpPr/>
          <p:nvPr/>
        </p:nvSpPr>
        <p:spPr>
          <a:xfrm>
            <a:off x="8439098" y="467297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Star: 5 Points 32">
            <a:extLst>
              <a:ext uri="{FF2B5EF4-FFF2-40B4-BE49-F238E27FC236}">
                <a16:creationId xmlns:a16="http://schemas.microsoft.com/office/drawing/2014/main" id="{B4A9D564-5ABF-4C54-8C0B-6705C509ABF0}"/>
              </a:ext>
            </a:extLst>
          </p:cNvPr>
          <p:cNvSpPr/>
          <p:nvPr/>
        </p:nvSpPr>
        <p:spPr>
          <a:xfrm>
            <a:off x="8436916" y="361214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Star: 5 Points 33">
            <a:extLst>
              <a:ext uri="{FF2B5EF4-FFF2-40B4-BE49-F238E27FC236}">
                <a16:creationId xmlns:a16="http://schemas.microsoft.com/office/drawing/2014/main" id="{710BF30F-8031-40C1-B555-A06450149FE6}"/>
              </a:ext>
            </a:extLst>
          </p:cNvPr>
          <p:cNvSpPr/>
          <p:nvPr/>
        </p:nvSpPr>
        <p:spPr>
          <a:xfrm>
            <a:off x="7123939" y="44982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Star: 5 Points 34">
            <a:extLst>
              <a:ext uri="{FF2B5EF4-FFF2-40B4-BE49-F238E27FC236}">
                <a16:creationId xmlns:a16="http://schemas.microsoft.com/office/drawing/2014/main" id="{AFFADE1B-0ED7-428A-8427-033FC6801335}"/>
              </a:ext>
            </a:extLst>
          </p:cNvPr>
          <p:cNvSpPr/>
          <p:nvPr/>
        </p:nvSpPr>
        <p:spPr>
          <a:xfrm>
            <a:off x="8732172" y="414710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Star: 5 Points 44">
            <a:extLst>
              <a:ext uri="{FF2B5EF4-FFF2-40B4-BE49-F238E27FC236}">
                <a16:creationId xmlns:a16="http://schemas.microsoft.com/office/drawing/2014/main" id="{72EDAA31-D6A1-4C4D-82BF-89C8D4BF213E}"/>
              </a:ext>
            </a:extLst>
          </p:cNvPr>
          <p:cNvSpPr/>
          <p:nvPr/>
        </p:nvSpPr>
        <p:spPr>
          <a:xfrm>
            <a:off x="8109776" y="423482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Star: 5 Points 45">
            <a:extLst>
              <a:ext uri="{FF2B5EF4-FFF2-40B4-BE49-F238E27FC236}">
                <a16:creationId xmlns:a16="http://schemas.microsoft.com/office/drawing/2014/main" id="{C4D3B56B-6D04-4E46-A9E2-1503CED9FFDE}"/>
              </a:ext>
            </a:extLst>
          </p:cNvPr>
          <p:cNvSpPr/>
          <p:nvPr/>
        </p:nvSpPr>
        <p:spPr>
          <a:xfrm>
            <a:off x="7131991" y="382837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Star: 5 Points 46">
            <a:extLst>
              <a:ext uri="{FF2B5EF4-FFF2-40B4-BE49-F238E27FC236}">
                <a16:creationId xmlns:a16="http://schemas.microsoft.com/office/drawing/2014/main" id="{76C111E2-7750-4B30-B19D-4812690F9CD8}"/>
              </a:ext>
            </a:extLst>
          </p:cNvPr>
          <p:cNvSpPr/>
          <p:nvPr/>
        </p:nvSpPr>
        <p:spPr>
          <a:xfrm>
            <a:off x="7219552" y="506046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8" name="Star: 5 Points 47">
            <a:extLst>
              <a:ext uri="{FF2B5EF4-FFF2-40B4-BE49-F238E27FC236}">
                <a16:creationId xmlns:a16="http://schemas.microsoft.com/office/drawing/2014/main" id="{E76E4485-E37B-447F-AD04-733B4774B237}"/>
              </a:ext>
            </a:extLst>
          </p:cNvPr>
          <p:cNvSpPr/>
          <p:nvPr/>
        </p:nvSpPr>
        <p:spPr>
          <a:xfrm>
            <a:off x="6675900" y="450763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Star: 5 Points 48">
            <a:extLst>
              <a:ext uri="{FF2B5EF4-FFF2-40B4-BE49-F238E27FC236}">
                <a16:creationId xmlns:a16="http://schemas.microsoft.com/office/drawing/2014/main" id="{4FD7CC3F-C813-4D49-8CEE-F5CA71FA93E0}"/>
              </a:ext>
            </a:extLst>
          </p:cNvPr>
          <p:cNvSpPr/>
          <p:nvPr/>
        </p:nvSpPr>
        <p:spPr>
          <a:xfrm>
            <a:off x="7893991" y="492360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Star: 5 Points 49">
            <a:extLst>
              <a:ext uri="{FF2B5EF4-FFF2-40B4-BE49-F238E27FC236}">
                <a16:creationId xmlns:a16="http://schemas.microsoft.com/office/drawing/2014/main" id="{6727821D-AE03-45E9-8614-52A7B62A18B0}"/>
              </a:ext>
            </a:extLst>
          </p:cNvPr>
          <p:cNvSpPr/>
          <p:nvPr/>
        </p:nvSpPr>
        <p:spPr>
          <a:xfrm>
            <a:off x="8055916" y="321536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2DE113-30CC-460D-8047-5A0E04F069D2}"/>
                  </a:ext>
                </a:extLst>
              </p:cNvPr>
              <p:cNvSpPr txBox="1"/>
              <p:nvPr/>
            </p:nvSpPr>
            <p:spPr>
              <a:xfrm>
                <a:off x="3813702" y="3665363"/>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 name="TextBox 4">
                <a:extLst>
                  <a:ext uri="{FF2B5EF4-FFF2-40B4-BE49-F238E27FC236}">
                    <a16:creationId xmlns:a16="http://schemas.microsoft.com/office/drawing/2014/main" id="{272DE113-30CC-460D-8047-5A0E04F069D2}"/>
                  </a:ext>
                </a:extLst>
              </p:cNvPr>
              <p:cNvSpPr txBox="1">
                <a:spLocks noRot="1" noChangeAspect="1" noMove="1" noResize="1" noEditPoints="1" noAdjustHandles="1" noChangeArrowheads="1" noChangeShapeType="1" noTextEdit="1"/>
              </p:cNvSpPr>
              <p:nvPr/>
            </p:nvSpPr>
            <p:spPr>
              <a:xfrm>
                <a:off x="3813702" y="3665363"/>
                <a:ext cx="552459" cy="49244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2D43AE5-9EBC-4319-AE50-968A84D3576A}"/>
                  </a:ext>
                </a:extLst>
              </p:cNvPr>
              <p:cNvSpPr txBox="1"/>
              <p:nvPr/>
            </p:nvSpPr>
            <p:spPr>
              <a:xfrm>
                <a:off x="7503457" y="3777572"/>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51" name="TextBox 50">
                <a:extLst>
                  <a:ext uri="{FF2B5EF4-FFF2-40B4-BE49-F238E27FC236}">
                    <a16:creationId xmlns:a16="http://schemas.microsoft.com/office/drawing/2014/main" id="{22D43AE5-9EBC-4319-AE50-968A84D3576A}"/>
                  </a:ext>
                </a:extLst>
              </p:cNvPr>
              <p:cNvSpPr txBox="1">
                <a:spLocks noRot="1" noChangeAspect="1" noMove="1" noResize="1" noEditPoints="1" noAdjustHandles="1" noChangeArrowheads="1" noChangeShapeType="1" noTextEdit="1"/>
              </p:cNvSpPr>
              <p:nvPr/>
            </p:nvSpPr>
            <p:spPr>
              <a:xfrm>
                <a:off x="7503457" y="3777572"/>
                <a:ext cx="552459" cy="492443"/>
              </a:xfrm>
              <a:prstGeom prst="rect">
                <a:avLst/>
              </a:prstGeom>
              <a:blipFill>
                <a:blip r:embed="rId5"/>
                <a:stretch>
                  <a:fillRect/>
                </a:stretch>
              </a:blipFill>
            </p:spPr>
            <p:txBody>
              <a:bodyPr/>
              <a:lstStyle/>
              <a:p>
                <a:r>
                  <a:rPr lang="en-IN">
                    <a:noFill/>
                  </a:rPr>
                  <a:t> </a:t>
                </a:r>
              </a:p>
            </p:txBody>
          </p:sp>
        </mc:Fallback>
      </mc:AlternateContent>
      <p:sp>
        <p:nvSpPr>
          <p:cNvPr id="52" name="Star: 5 Points 51">
            <a:extLst>
              <a:ext uri="{FF2B5EF4-FFF2-40B4-BE49-F238E27FC236}">
                <a16:creationId xmlns:a16="http://schemas.microsoft.com/office/drawing/2014/main" id="{A805B741-C327-40C7-B867-AF8A82B88E5D}"/>
              </a:ext>
            </a:extLst>
          </p:cNvPr>
          <p:cNvSpPr/>
          <p:nvPr/>
        </p:nvSpPr>
        <p:spPr>
          <a:xfrm>
            <a:off x="7676006" y="4272924"/>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3" name="Star: 5 Points 52">
            <a:extLst>
              <a:ext uri="{FF2B5EF4-FFF2-40B4-BE49-F238E27FC236}">
                <a16:creationId xmlns:a16="http://schemas.microsoft.com/office/drawing/2014/main" id="{EA4C04C6-0051-4E64-9B86-49B50BCC02F4}"/>
              </a:ext>
            </a:extLst>
          </p:cNvPr>
          <p:cNvSpPr/>
          <p:nvPr/>
        </p:nvSpPr>
        <p:spPr>
          <a:xfrm>
            <a:off x="3935346" y="4147103"/>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Star: 5 Points 53">
            <a:extLst>
              <a:ext uri="{FF2B5EF4-FFF2-40B4-BE49-F238E27FC236}">
                <a16:creationId xmlns:a16="http://schemas.microsoft.com/office/drawing/2014/main" id="{D32EC0D9-34ED-464A-86D8-B6E79417A108}"/>
              </a:ext>
            </a:extLst>
          </p:cNvPr>
          <p:cNvSpPr/>
          <p:nvPr/>
        </p:nvSpPr>
        <p:spPr>
          <a:xfrm>
            <a:off x="5023444" y="5566823"/>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7" name="Straight Connector 6">
            <a:extLst>
              <a:ext uri="{FF2B5EF4-FFF2-40B4-BE49-F238E27FC236}">
                <a16:creationId xmlns:a16="http://schemas.microsoft.com/office/drawing/2014/main" id="{AF44EF25-F5B8-42B4-B4AE-F4BD7DEF7DE5}"/>
              </a:ext>
            </a:extLst>
          </p:cNvPr>
          <p:cNvCxnSpPr>
            <a:cxnSpLocks/>
          </p:cNvCxnSpPr>
          <p:nvPr/>
        </p:nvCxnSpPr>
        <p:spPr>
          <a:xfrm flipH="1" flipV="1">
            <a:off x="4097272" y="4355234"/>
            <a:ext cx="1088097" cy="135268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7D3022E-381C-4CB8-AE95-D26A0AE1E185}"/>
              </a:ext>
            </a:extLst>
          </p:cNvPr>
          <p:cNvCxnSpPr>
            <a:cxnSpLocks/>
          </p:cNvCxnSpPr>
          <p:nvPr/>
        </p:nvCxnSpPr>
        <p:spPr>
          <a:xfrm flipV="1">
            <a:off x="5162235" y="4425324"/>
            <a:ext cx="2682716" cy="128259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56" name="Star: 5 Points 55">
            <a:extLst>
              <a:ext uri="{FF2B5EF4-FFF2-40B4-BE49-F238E27FC236}">
                <a16:creationId xmlns:a16="http://schemas.microsoft.com/office/drawing/2014/main" id="{BB24AB21-9A0A-471F-BE72-BF4B68C8D2AE}"/>
              </a:ext>
            </a:extLst>
          </p:cNvPr>
          <p:cNvSpPr/>
          <p:nvPr/>
        </p:nvSpPr>
        <p:spPr>
          <a:xfrm>
            <a:off x="5018028" y="55668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Star: 5 Points 56">
            <a:extLst>
              <a:ext uri="{FF2B5EF4-FFF2-40B4-BE49-F238E27FC236}">
                <a16:creationId xmlns:a16="http://schemas.microsoft.com/office/drawing/2014/main" id="{09D9603D-C51B-439A-89E9-F947525BB1DD}"/>
              </a:ext>
            </a:extLst>
          </p:cNvPr>
          <p:cNvSpPr/>
          <p:nvPr/>
        </p:nvSpPr>
        <p:spPr>
          <a:xfrm>
            <a:off x="6575143" y="5496594"/>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8" name="Star: 5 Points 57">
            <a:extLst>
              <a:ext uri="{FF2B5EF4-FFF2-40B4-BE49-F238E27FC236}">
                <a16:creationId xmlns:a16="http://schemas.microsoft.com/office/drawing/2014/main" id="{6360B1EA-447A-4A2B-851B-99587FC7A911}"/>
              </a:ext>
            </a:extLst>
          </p:cNvPr>
          <p:cNvSpPr/>
          <p:nvPr/>
        </p:nvSpPr>
        <p:spPr>
          <a:xfrm>
            <a:off x="6575143" y="5493053"/>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9" name="Straight Connector 58">
            <a:extLst>
              <a:ext uri="{FF2B5EF4-FFF2-40B4-BE49-F238E27FC236}">
                <a16:creationId xmlns:a16="http://schemas.microsoft.com/office/drawing/2014/main" id="{DC757AC3-9EED-417E-BD9C-34CAE596BC64}"/>
              </a:ext>
            </a:extLst>
          </p:cNvPr>
          <p:cNvCxnSpPr>
            <a:cxnSpLocks/>
          </p:cNvCxnSpPr>
          <p:nvPr/>
        </p:nvCxnSpPr>
        <p:spPr>
          <a:xfrm flipV="1">
            <a:off x="6743700" y="4447390"/>
            <a:ext cx="1106667" cy="1195154"/>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85EA867-0DB6-4A75-805C-B86AC9C0544B}"/>
              </a:ext>
            </a:extLst>
          </p:cNvPr>
          <p:cNvCxnSpPr>
            <a:cxnSpLocks/>
          </p:cNvCxnSpPr>
          <p:nvPr/>
        </p:nvCxnSpPr>
        <p:spPr>
          <a:xfrm flipH="1" flipV="1">
            <a:off x="4098479" y="4366534"/>
            <a:ext cx="2627115" cy="127601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11FE0DA3-FEE6-4FF2-8746-0DDA9A785E84}"/>
              </a:ext>
            </a:extLst>
          </p:cNvPr>
          <p:cNvSpPr txBox="1"/>
          <p:nvPr/>
        </p:nvSpPr>
        <p:spPr>
          <a:xfrm>
            <a:off x="4522176" y="5816782"/>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sp>
        <p:nvSpPr>
          <p:cNvPr id="65" name="TextBox 64">
            <a:extLst>
              <a:ext uri="{FF2B5EF4-FFF2-40B4-BE49-F238E27FC236}">
                <a16:creationId xmlns:a16="http://schemas.microsoft.com/office/drawing/2014/main" id="{F9BA5917-537B-4717-9480-39CB3C4A14E8}"/>
              </a:ext>
            </a:extLst>
          </p:cNvPr>
          <p:cNvSpPr txBox="1"/>
          <p:nvPr/>
        </p:nvSpPr>
        <p:spPr>
          <a:xfrm>
            <a:off x="6102368" y="5766713"/>
            <a:ext cx="1401089" cy="369332"/>
          </a:xfrm>
          <a:prstGeom prst="rect">
            <a:avLst/>
          </a:prstGeom>
          <a:noFill/>
        </p:spPr>
        <p:txBody>
          <a:bodyPr wrap="none" rtlCol="0">
            <a:spAutoFit/>
          </a:bodyPr>
          <a:lstStyle/>
          <a:p>
            <a:r>
              <a:rPr lang="en-IN" dirty="0">
                <a:latin typeface="Abadi Extra Light" panose="020B0204020104020204" pitchFamily="34" charset="0"/>
              </a:rPr>
              <a:t>Test example</a:t>
            </a:r>
          </a:p>
        </p:txBody>
      </p:sp>
      <p:pic>
        <p:nvPicPr>
          <p:cNvPr id="66" name="Picture 65">
            <a:extLst>
              <a:ext uri="{FF2B5EF4-FFF2-40B4-BE49-F238E27FC236}">
                <a16:creationId xmlns:a16="http://schemas.microsoft.com/office/drawing/2014/main" id="{492C21C7-4153-4A4C-BB1E-8152C4D8DFD3}"/>
              </a:ext>
            </a:extLst>
          </p:cNvPr>
          <p:cNvPicPr>
            <a:picLocks noChangeAspect="1"/>
          </p:cNvPicPr>
          <p:nvPr/>
        </p:nvPicPr>
        <p:blipFill>
          <a:blip r:embed="rId6"/>
          <a:stretch>
            <a:fillRect/>
          </a:stretch>
        </p:blipFill>
        <p:spPr>
          <a:xfrm>
            <a:off x="117207" y="5722946"/>
            <a:ext cx="1010687" cy="965223"/>
          </a:xfrm>
          <a:prstGeom prst="rect">
            <a:avLst/>
          </a:prstGeom>
        </p:spPr>
      </p:pic>
      <p:sp>
        <p:nvSpPr>
          <p:cNvPr id="67" name="Speech Bubble: Rectangle 66">
            <a:extLst>
              <a:ext uri="{FF2B5EF4-FFF2-40B4-BE49-F238E27FC236}">
                <a16:creationId xmlns:a16="http://schemas.microsoft.com/office/drawing/2014/main" id="{7B5D74AD-488E-4A83-B19D-DF0B0EDC98AB}"/>
              </a:ext>
            </a:extLst>
          </p:cNvPr>
          <p:cNvSpPr/>
          <p:nvPr/>
        </p:nvSpPr>
        <p:spPr>
          <a:xfrm>
            <a:off x="1130602" y="5369641"/>
            <a:ext cx="3105824" cy="1123823"/>
          </a:xfrm>
          <a:prstGeom prst="wedgeRectCallout">
            <a:avLst>
              <a:gd name="adj1" fmla="val -62464"/>
              <a:gd name="adj2" fmla="val 1292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straightforwardly generalizes to more than 2 classes as well (multi-class classification) – K prototypes for K classes</a:t>
            </a: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EDD9FEEE-C473-41FA-8191-A7221CCB982E}"/>
                  </a:ext>
                </a:extLst>
              </p:cNvPr>
              <p:cNvSpPr txBox="1"/>
              <p:nvPr/>
            </p:nvSpPr>
            <p:spPr>
              <a:xfrm>
                <a:off x="283281" y="3449801"/>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63" name="TextBox 62">
                <a:extLst>
                  <a:ext uri="{FF2B5EF4-FFF2-40B4-BE49-F238E27FC236}">
                    <a16:creationId xmlns:a16="http://schemas.microsoft.com/office/drawing/2014/main" id="{EDD9FEEE-C473-41FA-8191-A7221CCB982E}"/>
                  </a:ext>
                </a:extLst>
              </p:cNvPr>
              <p:cNvSpPr txBox="1">
                <a:spLocks noRot="1" noChangeAspect="1" noMove="1" noResize="1" noEditPoints="1" noAdjustHandles="1" noChangeArrowheads="1" noChangeShapeType="1" noTextEdit="1"/>
              </p:cNvSpPr>
              <p:nvPr/>
            </p:nvSpPr>
            <p:spPr>
              <a:xfrm>
                <a:off x="283281" y="3449801"/>
                <a:ext cx="2077620" cy="7850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F8132704-EC52-434D-B72E-46CDDE2742FF}"/>
                  </a:ext>
                </a:extLst>
              </p:cNvPr>
              <p:cNvSpPr txBox="1"/>
              <p:nvPr/>
            </p:nvSpPr>
            <p:spPr>
              <a:xfrm>
                <a:off x="9533157" y="3372028"/>
                <a:ext cx="2077620" cy="78502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𝜇</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r>
                            <a:rPr lang="en-IN" sz="2000" b="0" i="1" smtClean="0">
                              <a:latin typeface="Cambria Math" panose="02040503050406030204" pitchFamily="18" charset="0"/>
                            </a:rPr>
                            <m:t>1</m:t>
                          </m:r>
                        </m:num>
                        <m:den>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m:t>
                              </m:r>
                            </m:sub>
                          </m:sSub>
                        </m:den>
                      </m:f>
                      <m:nary>
                        <m:naryPr>
                          <m:chr m:val="∑"/>
                          <m:supHide m:val="on"/>
                          <m:ctrlPr>
                            <a:rPr lang="en-IN" sz="2000" b="0" i="1" smtClean="0">
                              <a:latin typeface="Cambria Math" panose="02040503050406030204" pitchFamily="18" charset="0"/>
                            </a:rPr>
                          </m:ctrlPr>
                        </m:naryPr>
                        <m:sub>
                          <m:sSub>
                            <m:sSubPr>
                              <m:ctrlPr>
                                <a:rPr lang="en-IN" sz="2000" b="0" i="1" smtClean="0">
                                  <a:latin typeface="Cambria Math" panose="02040503050406030204" pitchFamily="18" charset="0"/>
                                </a:rPr>
                              </m:ctrlPr>
                            </m:sSubPr>
                            <m:e>
                              <m:r>
                                <m:rPr>
                                  <m:brk m:alnAt="7"/>
                                </m:rPr>
                                <a:rPr lang="en-IN" sz="2000" b="0" i="1" smtClean="0">
                                  <a:latin typeface="Cambria Math" panose="02040503050406030204" pitchFamily="18" charset="0"/>
                                </a:rPr>
                                <m:t>𝑦</m:t>
                              </m:r>
                            </m:e>
                            <m:sub>
                              <m:r>
                                <m:rPr>
                                  <m:brk m:alnAt="7"/>
                                </m:rPr>
                                <a:rPr lang="en-IN" sz="2000" b="0" i="1" smtClean="0">
                                  <a:latin typeface="Cambria Math" panose="02040503050406030204" pitchFamily="18" charset="0"/>
                                </a:rPr>
                                <m:t>𝑛</m:t>
                              </m:r>
                            </m:sub>
                          </m:sSub>
                          <m:r>
                            <m:rPr>
                              <m:brk m:alnAt="7"/>
                            </m:rPr>
                            <a:rPr lang="en-IN" sz="2000" b="0" i="1" smtClean="0">
                              <a:latin typeface="Cambria Math" panose="02040503050406030204" pitchFamily="18" charset="0"/>
                            </a:rPr>
                            <m:t>=</m:t>
                          </m:r>
                          <m:r>
                            <a:rPr lang="en-IN" sz="2000" b="0" i="1" smtClean="0">
                              <a:latin typeface="Cambria Math" panose="02040503050406030204" pitchFamily="18" charset="0"/>
                            </a:rPr>
                            <m:t>+1</m:t>
                          </m:r>
                        </m:sub>
                        <m:sup/>
                        <m:e>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𝑛</m:t>
                              </m:r>
                            </m:sub>
                          </m:sSub>
                        </m:e>
                      </m:nary>
                      <m:r>
                        <a:rPr lang="en-IN" sz="2000" b="0" i="1" smtClean="0">
                          <a:latin typeface="Cambria Math" panose="02040503050406030204" pitchFamily="18" charset="0"/>
                        </a:rPr>
                        <m:t> </m:t>
                      </m:r>
                    </m:oMath>
                  </m:oMathPara>
                </a14:m>
                <a:endParaRPr lang="en-IN" sz="2000" dirty="0"/>
              </a:p>
            </p:txBody>
          </p:sp>
        </mc:Choice>
        <mc:Fallback xmlns="">
          <p:sp>
            <p:nvSpPr>
              <p:cNvPr id="70" name="TextBox 69">
                <a:extLst>
                  <a:ext uri="{FF2B5EF4-FFF2-40B4-BE49-F238E27FC236}">
                    <a16:creationId xmlns:a16="http://schemas.microsoft.com/office/drawing/2014/main" id="{F8132704-EC52-434D-B72E-46CDDE2742FF}"/>
                  </a:ext>
                </a:extLst>
              </p:cNvPr>
              <p:cNvSpPr txBox="1">
                <a:spLocks noRot="1" noChangeAspect="1" noMove="1" noResize="1" noEditPoints="1" noAdjustHandles="1" noChangeArrowheads="1" noChangeShapeType="1" noTextEdit="1"/>
              </p:cNvSpPr>
              <p:nvPr/>
            </p:nvSpPr>
            <p:spPr>
              <a:xfrm>
                <a:off x="9533157" y="3372028"/>
                <a:ext cx="2077620" cy="785023"/>
              </a:xfrm>
              <a:prstGeom prst="rect">
                <a:avLst/>
              </a:prstGeom>
              <a:blipFill>
                <a:blip r:embed="rId8"/>
                <a:stretch>
                  <a:fillRect/>
                </a:stretch>
              </a:blipFill>
            </p:spPr>
            <p:txBody>
              <a:bodyPr/>
              <a:lstStyle/>
              <a:p>
                <a:r>
                  <a:rPr lang="en-IN">
                    <a:noFill/>
                  </a:rPr>
                  <a:t> </a:t>
                </a:r>
              </a:p>
            </p:txBody>
          </p:sp>
        </mc:Fallback>
      </mc:AlternateContent>
      <p:pic>
        <p:nvPicPr>
          <p:cNvPr id="71" name="Picture 70">
            <a:extLst>
              <a:ext uri="{FF2B5EF4-FFF2-40B4-BE49-F238E27FC236}">
                <a16:creationId xmlns:a16="http://schemas.microsoft.com/office/drawing/2014/main" id="{124366FF-7C1E-4BD0-B8BC-4C33EE78D413}"/>
              </a:ext>
            </a:extLst>
          </p:cNvPr>
          <p:cNvPicPr>
            <a:picLocks noChangeAspect="1"/>
          </p:cNvPicPr>
          <p:nvPr/>
        </p:nvPicPr>
        <p:blipFill>
          <a:blip r:embed="rId6"/>
          <a:stretch>
            <a:fillRect/>
          </a:stretch>
        </p:blipFill>
        <p:spPr>
          <a:xfrm>
            <a:off x="10952538" y="5241059"/>
            <a:ext cx="1010687" cy="965223"/>
          </a:xfrm>
          <a:prstGeom prst="rect">
            <a:avLst/>
          </a:prstGeom>
        </p:spPr>
      </p:pic>
      <mc:AlternateContent xmlns:mc="http://schemas.openxmlformats.org/markup-compatibility/2006" xmlns:a14="http://schemas.microsoft.com/office/drawing/2010/main">
        <mc:Choice Requires="a14">
          <p:sp>
            <p:nvSpPr>
              <p:cNvPr id="72" name="Speech Bubble: Rectangle 71">
                <a:extLst>
                  <a:ext uri="{FF2B5EF4-FFF2-40B4-BE49-F238E27FC236}">
                    <a16:creationId xmlns:a16="http://schemas.microsoft.com/office/drawing/2014/main" id="{99C26967-831E-4946-9901-F6B1B37F855F}"/>
                  </a:ext>
                </a:extLst>
              </p:cNvPr>
              <p:cNvSpPr/>
              <p:nvPr/>
            </p:nvSpPr>
            <p:spPr>
              <a:xfrm>
                <a:off x="8485010" y="5330206"/>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For </a:t>
                </a:r>
                <a:r>
                  <a:rPr lang="en-IN" sz="1600" dirty="0" err="1">
                    <a:solidFill>
                      <a:schemeClr val="tx1"/>
                    </a:solidFill>
                    <a:latin typeface="Abadi Extra Light" panose="020B0204020104020204" pitchFamily="34" charset="0"/>
                  </a:rPr>
                  <a:t>LwP</a:t>
                </a:r>
                <a:r>
                  <a:rPr lang="en-IN" sz="1600" dirty="0">
                    <a:solidFill>
                      <a:schemeClr val="tx1"/>
                    </a:solidFill>
                    <a:latin typeface="Abadi Extra Light" panose="020B0204020104020204" pitchFamily="34" charset="0"/>
                  </a:rPr>
                  <a:t>, the prototype vectors (</a:t>
                </a:r>
                <a14:m>
                  <m:oMath xmlns:m="http://schemas.openxmlformats.org/officeDocument/2006/math">
                    <m:sSub>
                      <m:sSubPr>
                        <m:ctrlPr>
                          <a:rPr lang="en-IN" sz="1600" b="0" i="1" smtClean="0">
                            <a:solidFill>
                              <a:schemeClr val="tx1"/>
                            </a:solidFill>
                            <a:latin typeface="Cambria Math" panose="02040503050406030204" pitchFamily="18" charset="0"/>
                          </a:rPr>
                        </m:ctrlPr>
                      </m:sSubPr>
                      <m:e>
                        <m:r>
                          <a:rPr lang="en-IN" sz="1600" b="0" i="1" smtClean="0">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sSub>
                      <m:sSubPr>
                        <m:ctrlPr>
                          <a:rPr lang="en-IN" sz="1600" i="1">
                            <a:solidFill>
                              <a:schemeClr val="tx1"/>
                            </a:solidFill>
                            <a:latin typeface="Cambria Math" panose="02040503050406030204" pitchFamily="18" charset="0"/>
                          </a:rPr>
                        </m:ctrlPr>
                      </m:sSubPr>
                      <m:e>
                        <m:r>
                          <a:rPr lang="en-IN" sz="1600" i="1">
                            <a:solidFill>
                              <a:schemeClr val="tx1"/>
                            </a:solidFill>
                            <a:latin typeface="Cambria Math" panose="02040503050406030204" pitchFamily="18" charset="0"/>
                          </a:rPr>
                          <m:t>𝜇</m:t>
                        </m:r>
                      </m:e>
                      <m:sub>
                        <m:r>
                          <a:rPr lang="en-IN" sz="1600" b="0" i="1" smtClean="0">
                            <a:solidFill>
                              <a:schemeClr val="tx1"/>
                            </a:solidFill>
                            <a:latin typeface="Cambria Math" panose="02040503050406030204" pitchFamily="18" charset="0"/>
                          </a:rPr>
                          <m:t>−</m:t>
                        </m:r>
                      </m:sub>
                    </m:sSub>
                    <m:r>
                      <a:rPr lang="en-IN" sz="1600" b="0" i="1"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here) define the “model”</a:t>
                </a:r>
              </a:p>
            </p:txBody>
          </p:sp>
        </mc:Choice>
        <mc:Fallback xmlns="">
          <p:sp>
            <p:nvSpPr>
              <p:cNvPr id="72" name="Speech Bubble: Rectangle 71">
                <a:extLst>
                  <a:ext uri="{FF2B5EF4-FFF2-40B4-BE49-F238E27FC236}">
                    <a16:creationId xmlns:a16="http://schemas.microsoft.com/office/drawing/2014/main" id="{99C26967-831E-4946-9901-F6B1B37F855F}"/>
                  </a:ext>
                </a:extLst>
              </p:cNvPr>
              <p:cNvSpPr>
                <a:spLocks noRot="1" noChangeAspect="1" noMove="1" noResize="1" noEditPoints="1" noAdjustHandles="1" noChangeArrowheads="1" noChangeShapeType="1" noTextEdit="1"/>
              </p:cNvSpPr>
              <p:nvPr/>
            </p:nvSpPr>
            <p:spPr>
              <a:xfrm>
                <a:off x="8485010" y="5330206"/>
                <a:ext cx="2426949" cy="738929"/>
              </a:xfrm>
              <a:prstGeom prst="wedgeRectCallout">
                <a:avLst>
                  <a:gd name="adj1" fmla="val 65253"/>
                  <a:gd name="adj2" fmla="val -3958"/>
                </a:avLst>
              </a:prstGeom>
              <a:blipFill>
                <a:blip r:embed="rId9"/>
                <a:stretch>
                  <a:fillRect l="-1071" t="-7200" b="-13600"/>
                </a:stretch>
              </a:blipFill>
              <a:ln w="19050">
                <a:solidFill>
                  <a:schemeClr val="accent2"/>
                </a:solidFill>
              </a:ln>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638194750"/>
      </p:ext>
    </p:extLst>
  </p:cSld>
  <p:clrMapOvr>
    <a:masterClrMapping/>
  </p:clrMapOvr>
  <mc:AlternateContent xmlns:mc="http://schemas.openxmlformats.org/markup-compatibility/2006" xmlns:p14="http://schemas.microsoft.com/office/powerpoint/2010/main">
    <mc:Choice Requires="p14">
      <p:transition spd="slow" p14:dur="2000" advTm="200169"/>
    </mc:Choice>
    <mc:Fallback xmlns="">
      <p:transition spd="slow" advTm="200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wipe(down)">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wipe(down)">
                                      <p:cBhvr>
                                        <p:cTn id="30" dur="500"/>
                                        <p:tgtEl>
                                          <p:spTgt spid="18"/>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wipe(down)">
                                      <p:cBhvr>
                                        <p:cTn id="33" dur="500"/>
                                        <p:tgtEl>
                                          <p:spTgt spid="20"/>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wipe(down)">
                                      <p:cBhvr>
                                        <p:cTn id="36" dur="500"/>
                                        <p:tgtEl>
                                          <p:spTgt spid="21"/>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wipe(down)">
                                      <p:cBhvr>
                                        <p:cTn id="39" dur="500"/>
                                        <p:tgtEl>
                                          <p:spTgt spid="22"/>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wipe(down)">
                                      <p:cBhvr>
                                        <p:cTn id="42" dur="500"/>
                                        <p:tgtEl>
                                          <p:spTgt spid="23"/>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wipe(down)">
                                      <p:cBhvr>
                                        <p:cTn id="45" dur="500"/>
                                        <p:tgtEl>
                                          <p:spTgt spid="3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36"/>
                                        </p:tgtEl>
                                        <p:attrNameLst>
                                          <p:attrName>style.visibility</p:attrName>
                                        </p:attrNameLst>
                                      </p:cBhvr>
                                      <p:to>
                                        <p:strVal val="visible"/>
                                      </p:to>
                                    </p:set>
                                    <p:animEffect transition="in" filter="wipe(down)">
                                      <p:cBhvr>
                                        <p:cTn id="48" dur="500"/>
                                        <p:tgtEl>
                                          <p:spTgt spid="36"/>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down)">
                                      <p:cBhvr>
                                        <p:cTn id="51" dur="500"/>
                                        <p:tgtEl>
                                          <p:spTgt spid="24"/>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wipe(down)">
                                      <p:cBhvr>
                                        <p:cTn id="54" dur="500"/>
                                        <p:tgtEl>
                                          <p:spTgt spid="25"/>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wipe(down)">
                                      <p:cBhvr>
                                        <p:cTn id="57" dur="500"/>
                                        <p:tgtEl>
                                          <p:spTgt spid="26"/>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animEffect transition="in" filter="wipe(down)">
                                      <p:cBhvr>
                                        <p:cTn id="65" dur="500"/>
                                        <p:tgtEl>
                                          <p:spTgt spid="28"/>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29"/>
                                        </p:tgtEl>
                                        <p:attrNameLst>
                                          <p:attrName>style.visibility</p:attrName>
                                        </p:attrNameLst>
                                      </p:cBhvr>
                                      <p:to>
                                        <p:strVal val="visible"/>
                                      </p:to>
                                    </p:set>
                                    <p:animEffect transition="in" filter="wipe(down)">
                                      <p:cBhvr>
                                        <p:cTn id="68" dur="500"/>
                                        <p:tgtEl>
                                          <p:spTgt spid="29"/>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wipe(down)">
                                      <p:cBhvr>
                                        <p:cTn id="71" dur="500"/>
                                        <p:tgtEl>
                                          <p:spTgt spid="31"/>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32"/>
                                        </p:tgtEl>
                                        <p:attrNameLst>
                                          <p:attrName>style.visibility</p:attrName>
                                        </p:attrNameLst>
                                      </p:cBhvr>
                                      <p:to>
                                        <p:strVal val="visible"/>
                                      </p:to>
                                    </p:set>
                                    <p:animEffect transition="in" filter="wipe(down)">
                                      <p:cBhvr>
                                        <p:cTn id="74" dur="500"/>
                                        <p:tgtEl>
                                          <p:spTgt spid="32"/>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down)">
                                      <p:cBhvr>
                                        <p:cTn id="77" dur="500"/>
                                        <p:tgtEl>
                                          <p:spTgt spid="33"/>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34"/>
                                        </p:tgtEl>
                                        <p:attrNameLst>
                                          <p:attrName>style.visibility</p:attrName>
                                        </p:attrNameLst>
                                      </p:cBhvr>
                                      <p:to>
                                        <p:strVal val="visible"/>
                                      </p:to>
                                    </p:set>
                                    <p:animEffect transition="in" filter="wipe(down)">
                                      <p:cBhvr>
                                        <p:cTn id="80" dur="500"/>
                                        <p:tgtEl>
                                          <p:spTgt spid="34"/>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35"/>
                                        </p:tgtEl>
                                        <p:attrNameLst>
                                          <p:attrName>style.visibility</p:attrName>
                                        </p:attrNameLst>
                                      </p:cBhvr>
                                      <p:to>
                                        <p:strVal val="visible"/>
                                      </p:to>
                                    </p:set>
                                    <p:animEffect transition="in" filter="wipe(down)">
                                      <p:cBhvr>
                                        <p:cTn id="83" dur="500"/>
                                        <p:tgtEl>
                                          <p:spTgt spid="35"/>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45"/>
                                        </p:tgtEl>
                                        <p:attrNameLst>
                                          <p:attrName>style.visibility</p:attrName>
                                        </p:attrNameLst>
                                      </p:cBhvr>
                                      <p:to>
                                        <p:strVal val="visible"/>
                                      </p:to>
                                    </p:set>
                                    <p:animEffect transition="in" filter="wipe(down)">
                                      <p:cBhvr>
                                        <p:cTn id="86" dur="500"/>
                                        <p:tgtEl>
                                          <p:spTgt spid="45"/>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animEffect transition="in" filter="wipe(down)">
                                      <p:cBhvr>
                                        <p:cTn id="89" dur="500"/>
                                        <p:tgtEl>
                                          <p:spTgt spid="46"/>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47"/>
                                        </p:tgtEl>
                                        <p:attrNameLst>
                                          <p:attrName>style.visibility</p:attrName>
                                        </p:attrNameLst>
                                      </p:cBhvr>
                                      <p:to>
                                        <p:strVal val="visible"/>
                                      </p:to>
                                    </p:set>
                                    <p:animEffect transition="in" filter="wipe(down)">
                                      <p:cBhvr>
                                        <p:cTn id="92" dur="500"/>
                                        <p:tgtEl>
                                          <p:spTgt spid="47"/>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48"/>
                                        </p:tgtEl>
                                        <p:attrNameLst>
                                          <p:attrName>style.visibility</p:attrName>
                                        </p:attrNameLst>
                                      </p:cBhvr>
                                      <p:to>
                                        <p:strVal val="visible"/>
                                      </p:to>
                                    </p:set>
                                    <p:animEffect transition="in" filter="wipe(down)">
                                      <p:cBhvr>
                                        <p:cTn id="95" dur="500"/>
                                        <p:tgtEl>
                                          <p:spTgt spid="48"/>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49"/>
                                        </p:tgtEl>
                                        <p:attrNameLst>
                                          <p:attrName>style.visibility</p:attrName>
                                        </p:attrNameLst>
                                      </p:cBhvr>
                                      <p:to>
                                        <p:strVal val="visible"/>
                                      </p:to>
                                    </p:set>
                                    <p:animEffect transition="in" filter="wipe(down)">
                                      <p:cBhvr>
                                        <p:cTn id="98" dur="500"/>
                                        <p:tgtEl>
                                          <p:spTgt spid="49"/>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wipe(down)">
                                      <p:cBhvr>
                                        <p:cTn id="101" dur="500"/>
                                        <p:tgtEl>
                                          <p:spTgt spid="50"/>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4" fill="hold" grpId="0" nodeType="clickEffect">
                                  <p:stCondLst>
                                    <p:cond delay="0"/>
                                  </p:stCondLst>
                                  <p:childTnLst>
                                    <p:set>
                                      <p:cBhvr>
                                        <p:cTn id="105" dur="1" fill="hold">
                                          <p:stCondLst>
                                            <p:cond delay="0"/>
                                          </p:stCondLst>
                                        </p:cTn>
                                        <p:tgtEl>
                                          <p:spTgt spid="53"/>
                                        </p:tgtEl>
                                        <p:attrNameLst>
                                          <p:attrName>style.visibility</p:attrName>
                                        </p:attrNameLst>
                                      </p:cBhvr>
                                      <p:to>
                                        <p:strVal val="visible"/>
                                      </p:to>
                                    </p:set>
                                    <p:animEffect transition="in" filter="wipe(down)">
                                      <p:cBhvr>
                                        <p:cTn id="106" dur="500"/>
                                        <p:tgtEl>
                                          <p:spTgt spid="53"/>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4" fill="hold" grpId="0" nodeType="clickEffect">
                                  <p:stCondLst>
                                    <p:cond delay="0"/>
                                  </p:stCondLst>
                                  <p:childTnLst>
                                    <p:set>
                                      <p:cBhvr>
                                        <p:cTn id="110" dur="1" fill="hold">
                                          <p:stCondLst>
                                            <p:cond delay="0"/>
                                          </p:stCondLst>
                                        </p:cTn>
                                        <p:tgtEl>
                                          <p:spTgt spid="5"/>
                                        </p:tgtEl>
                                        <p:attrNameLst>
                                          <p:attrName>style.visibility</p:attrName>
                                        </p:attrNameLst>
                                      </p:cBhvr>
                                      <p:to>
                                        <p:strVal val="visible"/>
                                      </p:to>
                                    </p:set>
                                    <p:animEffect transition="in" filter="wipe(down)">
                                      <p:cBhvr>
                                        <p:cTn id="111" dur="500"/>
                                        <p:tgtEl>
                                          <p:spTgt spid="5"/>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ntr" presetSubtype="4" fill="hold" grpId="0" nodeType="clickEffect">
                                  <p:stCondLst>
                                    <p:cond delay="0"/>
                                  </p:stCondLst>
                                  <p:childTnLst>
                                    <p:set>
                                      <p:cBhvr>
                                        <p:cTn id="115" dur="1" fill="hold">
                                          <p:stCondLst>
                                            <p:cond delay="0"/>
                                          </p:stCondLst>
                                        </p:cTn>
                                        <p:tgtEl>
                                          <p:spTgt spid="63"/>
                                        </p:tgtEl>
                                        <p:attrNameLst>
                                          <p:attrName>style.visibility</p:attrName>
                                        </p:attrNameLst>
                                      </p:cBhvr>
                                      <p:to>
                                        <p:strVal val="visible"/>
                                      </p:to>
                                    </p:set>
                                    <p:animEffect transition="in" filter="wipe(down)">
                                      <p:cBhvr>
                                        <p:cTn id="116" dur="500"/>
                                        <p:tgtEl>
                                          <p:spTgt spid="63"/>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ntr" presetSubtype="4" fill="hold" grpId="0" nodeType="clickEffect">
                                  <p:stCondLst>
                                    <p:cond delay="0"/>
                                  </p:stCondLst>
                                  <p:childTnLst>
                                    <p:set>
                                      <p:cBhvr>
                                        <p:cTn id="120" dur="1" fill="hold">
                                          <p:stCondLst>
                                            <p:cond delay="0"/>
                                          </p:stCondLst>
                                        </p:cTn>
                                        <p:tgtEl>
                                          <p:spTgt spid="52"/>
                                        </p:tgtEl>
                                        <p:attrNameLst>
                                          <p:attrName>style.visibility</p:attrName>
                                        </p:attrNameLst>
                                      </p:cBhvr>
                                      <p:to>
                                        <p:strVal val="visible"/>
                                      </p:to>
                                    </p:set>
                                    <p:animEffect transition="in" filter="wipe(down)">
                                      <p:cBhvr>
                                        <p:cTn id="121" dur="500"/>
                                        <p:tgtEl>
                                          <p:spTgt spid="52"/>
                                        </p:tgtEl>
                                      </p:cBhvr>
                                    </p:animEffect>
                                  </p:childTnLst>
                                </p:cTn>
                              </p:par>
                            </p:childTnLst>
                          </p:cTn>
                        </p:par>
                      </p:childTnLst>
                    </p:cTn>
                  </p:par>
                  <p:par>
                    <p:cTn id="122" fill="hold">
                      <p:stCondLst>
                        <p:cond delay="indefinite"/>
                      </p:stCondLst>
                      <p:childTnLst>
                        <p:par>
                          <p:cTn id="123" fill="hold">
                            <p:stCondLst>
                              <p:cond delay="0"/>
                            </p:stCondLst>
                            <p:childTnLst>
                              <p:par>
                                <p:cTn id="124" presetID="22" presetClass="entr" presetSubtype="4" fill="hold" grpId="0" nodeType="clickEffect">
                                  <p:stCondLst>
                                    <p:cond delay="0"/>
                                  </p:stCondLst>
                                  <p:childTnLst>
                                    <p:set>
                                      <p:cBhvr>
                                        <p:cTn id="125" dur="1" fill="hold">
                                          <p:stCondLst>
                                            <p:cond delay="0"/>
                                          </p:stCondLst>
                                        </p:cTn>
                                        <p:tgtEl>
                                          <p:spTgt spid="51"/>
                                        </p:tgtEl>
                                        <p:attrNameLst>
                                          <p:attrName>style.visibility</p:attrName>
                                        </p:attrNameLst>
                                      </p:cBhvr>
                                      <p:to>
                                        <p:strVal val="visible"/>
                                      </p:to>
                                    </p:set>
                                    <p:animEffect transition="in" filter="wipe(down)">
                                      <p:cBhvr>
                                        <p:cTn id="126" dur="500"/>
                                        <p:tgtEl>
                                          <p:spTgt spid="51"/>
                                        </p:tgtEl>
                                      </p:cBhvr>
                                    </p:animEffect>
                                  </p:childTnLst>
                                </p:cTn>
                              </p:par>
                            </p:childTnLst>
                          </p:cTn>
                        </p:par>
                      </p:childTnLst>
                    </p:cTn>
                  </p:par>
                  <p:par>
                    <p:cTn id="127" fill="hold">
                      <p:stCondLst>
                        <p:cond delay="indefinite"/>
                      </p:stCondLst>
                      <p:childTnLst>
                        <p:par>
                          <p:cTn id="128" fill="hold">
                            <p:stCondLst>
                              <p:cond delay="0"/>
                            </p:stCondLst>
                            <p:childTnLst>
                              <p:par>
                                <p:cTn id="129" presetID="22" presetClass="entr" presetSubtype="4" fill="hold" grpId="0" nodeType="clickEffect">
                                  <p:stCondLst>
                                    <p:cond delay="0"/>
                                  </p:stCondLst>
                                  <p:childTnLst>
                                    <p:set>
                                      <p:cBhvr>
                                        <p:cTn id="130" dur="1" fill="hold">
                                          <p:stCondLst>
                                            <p:cond delay="0"/>
                                          </p:stCondLst>
                                        </p:cTn>
                                        <p:tgtEl>
                                          <p:spTgt spid="70"/>
                                        </p:tgtEl>
                                        <p:attrNameLst>
                                          <p:attrName>style.visibility</p:attrName>
                                        </p:attrNameLst>
                                      </p:cBhvr>
                                      <p:to>
                                        <p:strVal val="visible"/>
                                      </p:to>
                                    </p:set>
                                    <p:animEffect transition="in" filter="wipe(down)">
                                      <p:cBhvr>
                                        <p:cTn id="131" dur="500"/>
                                        <p:tgtEl>
                                          <p:spTgt spid="70"/>
                                        </p:tgtEl>
                                      </p:cBhvr>
                                    </p:animEffect>
                                  </p:childTnLst>
                                </p:cTn>
                              </p:par>
                            </p:childTnLst>
                          </p:cTn>
                        </p:par>
                      </p:childTnLst>
                    </p:cTn>
                  </p:par>
                  <p:par>
                    <p:cTn id="132" fill="hold">
                      <p:stCondLst>
                        <p:cond delay="indefinite"/>
                      </p:stCondLst>
                      <p:childTnLst>
                        <p:par>
                          <p:cTn id="133" fill="hold">
                            <p:stCondLst>
                              <p:cond delay="0"/>
                            </p:stCondLst>
                            <p:childTnLst>
                              <p:par>
                                <p:cTn id="134" presetID="22" presetClass="entr" presetSubtype="4" fill="hold" nodeType="clickEffect">
                                  <p:stCondLst>
                                    <p:cond delay="0"/>
                                  </p:stCondLst>
                                  <p:childTnLst>
                                    <p:set>
                                      <p:cBhvr>
                                        <p:cTn id="135" dur="1" fill="hold">
                                          <p:stCondLst>
                                            <p:cond delay="0"/>
                                          </p:stCondLst>
                                        </p:cTn>
                                        <p:tgtEl>
                                          <p:spTgt spid="71"/>
                                        </p:tgtEl>
                                        <p:attrNameLst>
                                          <p:attrName>style.visibility</p:attrName>
                                        </p:attrNameLst>
                                      </p:cBhvr>
                                      <p:to>
                                        <p:strVal val="visible"/>
                                      </p:to>
                                    </p:set>
                                    <p:animEffect transition="in" filter="wipe(down)">
                                      <p:cBhvr>
                                        <p:cTn id="136" dur="500"/>
                                        <p:tgtEl>
                                          <p:spTgt spid="71"/>
                                        </p:tgtEl>
                                      </p:cBhvr>
                                    </p:animEffect>
                                  </p:childTnLst>
                                </p:cTn>
                              </p:par>
                              <p:par>
                                <p:cTn id="137" presetID="22" presetClass="entr" presetSubtype="4" fill="hold" grpId="0" nodeType="withEffect">
                                  <p:stCondLst>
                                    <p:cond delay="0"/>
                                  </p:stCondLst>
                                  <p:childTnLst>
                                    <p:set>
                                      <p:cBhvr>
                                        <p:cTn id="138" dur="1" fill="hold">
                                          <p:stCondLst>
                                            <p:cond delay="0"/>
                                          </p:stCondLst>
                                        </p:cTn>
                                        <p:tgtEl>
                                          <p:spTgt spid="72"/>
                                        </p:tgtEl>
                                        <p:attrNameLst>
                                          <p:attrName>style.visibility</p:attrName>
                                        </p:attrNameLst>
                                      </p:cBhvr>
                                      <p:to>
                                        <p:strVal val="visible"/>
                                      </p:to>
                                    </p:set>
                                    <p:animEffect transition="in" filter="wipe(down)">
                                      <p:cBhvr>
                                        <p:cTn id="139" dur="500"/>
                                        <p:tgtEl>
                                          <p:spTgt spid="72"/>
                                        </p:tgtEl>
                                      </p:cBhvr>
                                    </p:animEffect>
                                  </p:childTnLst>
                                </p:cTn>
                              </p:par>
                            </p:childTnLst>
                          </p:cTn>
                        </p:par>
                      </p:childTnLst>
                    </p:cTn>
                  </p:par>
                  <p:par>
                    <p:cTn id="140" fill="hold">
                      <p:stCondLst>
                        <p:cond delay="indefinite"/>
                      </p:stCondLst>
                      <p:childTnLst>
                        <p:par>
                          <p:cTn id="141" fill="hold">
                            <p:stCondLst>
                              <p:cond delay="0"/>
                            </p:stCondLst>
                            <p:childTnLst>
                              <p:par>
                                <p:cTn id="142" presetID="22" presetClass="entr" presetSubtype="4" fill="hold" grpId="0" nodeType="clickEffect">
                                  <p:stCondLst>
                                    <p:cond delay="0"/>
                                  </p:stCondLst>
                                  <p:childTnLst>
                                    <p:set>
                                      <p:cBhvr>
                                        <p:cTn id="143" dur="1" fill="hold">
                                          <p:stCondLst>
                                            <p:cond delay="0"/>
                                          </p:stCondLst>
                                        </p:cTn>
                                        <p:tgtEl>
                                          <p:spTgt spid="54"/>
                                        </p:tgtEl>
                                        <p:attrNameLst>
                                          <p:attrName>style.visibility</p:attrName>
                                        </p:attrNameLst>
                                      </p:cBhvr>
                                      <p:to>
                                        <p:strVal val="visible"/>
                                      </p:to>
                                    </p:set>
                                    <p:animEffect transition="in" filter="wipe(down)">
                                      <p:cBhvr>
                                        <p:cTn id="144" dur="500"/>
                                        <p:tgtEl>
                                          <p:spTgt spid="54"/>
                                        </p:tgtEl>
                                      </p:cBhvr>
                                    </p:animEffect>
                                  </p:childTnLst>
                                </p:cTn>
                              </p:par>
                              <p:par>
                                <p:cTn id="145" presetID="22" presetClass="entr" presetSubtype="4" fill="hold" grpId="0" nodeType="withEffect">
                                  <p:stCondLst>
                                    <p:cond delay="0"/>
                                  </p:stCondLst>
                                  <p:childTnLst>
                                    <p:set>
                                      <p:cBhvr>
                                        <p:cTn id="146" dur="1" fill="hold">
                                          <p:stCondLst>
                                            <p:cond delay="0"/>
                                          </p:stCondLst>
                                        </p:cTn>
                                        <p:tgtEl>
                                          <p:spTgt spid="61"/>
                                        </p:tgtEl>
                                        <p:attrNameLst>
                                          <p:attrName>style.visibility</p:attrName>
                                        </p:attrNameLst>
                                      </p:cBhvr>
                                      <p:to>
                                        <p:strVal val="visible"/>
                                      </p:to>
                                    </p:set>
                                    <p:animEffect transition="in" filter="wipe(down)">
                                      <p:cBhvr>
                                        <p:cTn id="147" dur="500"/>
                                        <p:tgtEl>
                                          <p:spTgt spid="61"/>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nodeType="clickEffect">
                                  <p:stCondLst>
                                    <p:cond delay="0"/>
                                  </p:stCondLst>
                                  <p:childTnLst>
                                    <p:set>
                                      <p:cBhvr>
                                        <p:cTn id="151" dur="1" fill="hold">
                                          <p:stCondLst>
                                            <p:cond delay="0"/>
                                          </p:stCondLst>
                                        </p:cTn>
                                        <p:tgtEl>
                                          <p:spTgt spid="7"/>
                                        </p:tgtEl>
                                        <p:attrNameLst>
                                          <p:attrName>style.visibility</p:attrName>
                                        </p:attrNameLst>
                                      </p:cBhvr>
                                      <p:to>
                                        <p:strVal val="visible"/>
                                      </p:to>
                                    </p:set>
                                    <p:animEffect transition="in" filter="wipe(down)">
                                      <p:cBhvr>
                                        <p:cTn id="152" dur="500"/>
                                        <p:tgtEl>
                                          <p:spTgt spid="7"/>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nodeType="clickEffect">
                                  <p:stCondLst>
                                    <p:cond delay="0"/>
                                  </p:stCondLst>
                                  <p:childTnLst>
                                    <p:set>
                                      <p:cBhvr>
                                        <p:cTn id="156" dur="1" fill="hold">
                                          <p:stCondLst>
                                            <p:cond delay="0"/>
                                          </p:stCondLst>
                                        </p:cTn>
                                        <p:tgtEl>
                                          <p:spTgt spid="55"/>
                                        </p:tgtEl>
                                        <p:attrNameLst>
                                          <p:attrName>style.visibility</p:attrName>
                                        </p:attrNameLst>
                                      </p:cBhvr>
                                      <p:to>
                                        <p:strVal val="visible"/>
                                      </p:to>
                                    </p:set>
                                    <p:animEffect transition="in" filter="wipe(down)">
                                      <p:cBhvr>
                                        <p:cTn id="157" dur="500"/>
                                        <p:tgtEl>
                                          <p:spTgt spid="55"/>
                                        </p:tgtEl>
                                      </p:cBhvr>
                                    </p:animEffect>
                                  </p:childTnLst>
                                </p:cTn>
                              </p:par>
                            </p:childTnLst>
                          </p:cTn>
                        </p:par>
                      </p:childTnLst>
                    </p:cTn>
                  </p:par>
                  <p:par>
                    <p:cTn id="158" fill="hold">
                      <p:stCondLst>
                        <p:cond delay="indefinite"/>
                      </p:stCondLst>
                      <p:childTnLst>
                        <p:par>
                          <p:cTn id="159" fill="hold">
                            <p:stCondLst>
                              <p:cond delay="0"/>
                            </p:stCondLst>
                            <p:childTnLst>
                              <p:par>
                                <p:cTn id="160" presetID="1" presetClass="exit" presetSubtype="0" fill="hold" grpId="1" nodeType="clickEffect">
                                  <p:stCondLst>
                                    <p:cond delay="0"/>
                                  </p:stCondLst>
                                  <p:childTnLst>
                                    <p:set>
                                      <p:cBhvr>
                                        <p:cTn id="161" dur="1" fill="hold">
                                          <p:stCondLst>
                                            <p:cond delay="0"/>
                                          </p:stCondLst>
                                        </p:cTn>
                                        <p:tgtEl>
                                          <p:spTgt spid="54"/>
                                        </p:tgtEl>
                                        <p:attrNameLst>
                                          <p:attrName>style.visibility</p:attrName>
                                        </p:attrNameLst>
                                      </p:cBhvr>
                                      <p:to>
                                        <p:strVal val="hidden"/>
                                      </p:to>
                                    </p:set>
                                  </p:childTnLst>
                                </p:cTn>
                              </p:par>
                              <p:par>
                                <p:cTn id="162" presetID="1" presetClass="exit" presetSubtype="0" fill="hold" nodeType="withEffect">
                                  <p:stCondLst>
                                    <p:cond delay="0"/>
                                  </p:stCondLst>
                                  <p:childTnLst>
                                    <p:set>
                                      <p:cBhvr>
                                        <p:cTn id="163" dur="1" fill="hold">
                                          <p:stCondLst>
                                            <p:cond delay="0"/>
                                          </p:stCondLst>
                                        </p:cTn>
                                        <p:tgtEl>
                                          <p:spTgt spid="7"/>
                                        </p:tgtEl>
                                        <p:attrNameLst>
                                          <p:attrName>style.visibility</p:attrName>
                                        </p:attrNameLst>
                                      </p:cBhvr>
                                      <p:to>
                                        <p:strVal val="hidden"/>
                                      </p:to>
                                    </p:set>
                                  </p:childTnLst>
                                </p:cTn>
                              </p:par>
                              <p:par>
                                <p:cTn id="164" presetID="1" presetClass="exit" presetSubtype="0" fill="hold" nodeType="withEffect">
                                  <p:stCondLst>
                                    <p:cond delay="0"/>
                                  </p:stCondLst>
                                  <p:childTnLst>
                                    <p:set>
                                      <p:cBhvr>
                                        <p:cTn id="165" dur="1" fill="hold">
                                          <p:stCondLst>
                                            <p:cond delay="0"/>
                                          </p:stCondLst>
                                        </p:cTn>
                                        <p:tgtEl>
                                          <p:spTgt spid="55"/>
                                        </p:tgtEl>
                                        <p:attrNameLst>
                                          <p:attrName>style.visibility</p:attrName>
                                        </p:attrNameLst>
                                      </p:cBhvr>
                                      <p:to>
                                        <p:strVal val="hidden"/>
                                      </p:to>
                                    </p:set>
                                  </p:childTnLst>
                                </p:cTn>
                              </p:par>
                              <p:par>
                                <p:cTn id="166" presetID="22" presetClass="entr" presetSubtype="4" fill="hold" grpId="0" nodeType="withEffect">
                                  <p:stCondLst>
                                    <p:cond delay="0"/>
                                  </p:stCondLst>
                                  <p:childTnLst>
                                    <p:set>
                                      <p:cBhvr>
                                        <p:cTn id="167" dur="1" fill="hold">
                                          <p:stCondLst>
                                            <p:cond delay="0"/>
                                          </p:stCondLst>
                                        </p:cTn>
                                        <p:tgtEl>
                                          <p:spTgt spid="56"/>
                                        </p:tgtEl>
                                        <p:attrNameLst>
                                          <p:attrName>style.visibility</p:attrName>
                                        </p:attrNameLst>
                                      </p:cBhvr>
                                      <p:to>
                                        <p:strVal val="visible"/>
                                      </p:to>
                                    </p:set>
                                    <p:animEffect transition="in" filter="wipe(down)">
                                      <p:cBhvr>
                                        <p:cTn id="168" dur="500"/>
                                        <p:tgtEl>
                                          <p:spTgt spid="56"/>
                                        </p:tgtEl>
                                      </p:cBhvr>
                                    </p:animEffect>
                                  </p:childTnLst>
                                </p:cTn>
                              </p:par>
                            </p:childTnLst>
                          </p:cTn>
                        </p:par>
                      </p:childTnLst>
                    </p:cTn>
                  </p:par>
                  <p:par>
                    <p:cTn id="169" fill="hold">
                      <p:stCondLst>
                        <p:cond delay="indefinite"/>
                      </p:stCondLst>
                      <p:childTnLst>
                        <p:par>
                          <p:cTn id="170" fill="hold">
                            <p:stCondLst>
                              <p:cond delay="0"/>
                            </p:stCondLst>
                            <p:childTnLst>
                              <p:par>
                                <p:cTn id="171" presetID="22" presetClass="entr" presetSubtype="4" fill="hold" grpId="0" nodeType="click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wipe(down)">
                                      <p:cBhvr>
                                        <p:cTn id="173" dur="500"/>
                                        <p:tgtEl>
                                          <p:spTgt spid="57"/>
                                        </p:tgtEl>
                                      </p:cBhvr>
                                    </p:animEffect>
                                  </p:childTnLst>
                                </p:cTn>
                              </p:par>
                              <p:par>
                                <p:cTn id="174" presetID="22" presetClass="entr" presetSubtype="4" fill="hold" grpId="0" nodeType="withEffect">
                                  <p:stCondLst>
                                    <p:cond delay="0"/>
                                  </p:stCondLst>
                                  <p:childTnLst>
                                    <p:set>
                                      <p:cBhvr>
                                        <p:cTn id="175" dur="1" fill="hold">
                                          <p:stCondLst>
                                            <p:cond delay="0"/>
                                          </p:stCondLst>
                                        </p:cTn>
                                        <p:tgtEl>
                                          <p:spTgt spid="65"/>
                                        </p:tgtEl>
                                        <p:attrNameLst>
                                          <p:attrName>style.visibility</p:attrName>
                                        </p:attrNameLst>
                                      </p:cBhvr>
                                      <p:to>
                                        <p:strVal val="visible"/>
                                      </p:to>
                                    </p:set>
                                    <p:animEffect transition="in" filter="wipe(down)">
                                      <p:cBhvr>
                                        <p:cTn id="176" dur="500"/>
                                        <p:tgtEl>
                                          <p:spTgt spid="65"/>
                                        </p:tgtEl>
                                      </p:cBhvr>
                                    </p:animEffect>
                                  </p:childTnLst>
                                </p:cTn>
                              </p:par>
                            </p:childTnLst>
                          </p:cTn>
                        </p:par>
                      </p:childTnLst>
                    </p:cTn>
                  </p:par>
                  <p:par>
                    <p:cTn id="177" fill="hold">
                      <p:stCondLst>
                        <p:cond delay="indefinite"/>
                      </p:stCondLst>
                      <p:childTnLst>
                        <p:par>
                          <p:cTn id="178" fill="hold">
                            <p:stCondLst>
                              <p:cond delay="0"/>
                            </p:stCondLst>
                            <p:childTnLst>
                              <p:par>
                                <p:cTn id="179" presetID="22" presetClass="entr" presetSubtype="4" fill="hold" nodeType="clickEffect">
                                  <p:stCondLst>
                                    <p:cond delay="0"/>
                                  </p:stCondLst>
                                  <p:childTnLst>
                                    <p:set>
                                      <p:cBhvr>
                                        <p:cTn id="180" dur="1" fill="hold">
                                          <p:stCondLst>
                                            <p:cond delay="0"/>
                                          </p:stCondLst>
                                        </p:cTn>
                                        <p:tgtEl>
                                          <p:spTgt spid="60"/>
                                        </p:tgtEl>
                                        <p:attrNameLst>
                                          <p:attrName>style.visibility</p:attrName>
                                        </p:attrNameLst>
                                      </p:cBhvr>
                                      <p:to>
                                        <p:strVal val="visible"/>
                                      </p:to>
                                    </p:set>
                                    <p:animEffect transition="in" filter="wipe(down)">
                                      <p:cBhvr>
                                        <p:cTn id="181" dur="500"/>
                                        <p:tgtEl>
                                          <p:spTgt spid="6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ntr" presetSubtype="4" fill="hold" nodeType="clickEffect">
                                  <p:stCondLst>
                                    <p:cond delay="0"/>
                                  </p:stCondLst>
                                  <p:childTnLst>
                                    <p:set>
                                      <p:cBhvr>
                                        <p:cTn id="185" dur="1" fill="hold">
                                          <p:stCondLst>
                                            <p:cond delay="0"/>
                                          </p:stCondLst>
                                        </p:cTn>
                                        <p:tgtEl>
                                          <p:spTgt spid="59"/>
                                        </p:tgtEl>
                                        <p:attrNameLst>
                                          <p:attrName>style.visibility</p:attrName>
                                        </p:attrNameLst>
                                      </p:cBhvr>
                                      <p:to>
                                        <p:strVal val="visible"/>
                                      </p:to>
                                    </p:set>
                                    <p:animEffect transition="in" filter="wipe(down)">
                                      <p:cBhvr>
                                        <p:cTn id="186" dur="500"/>
                                        <p:tgtEl>
                                          <p:spTgt spid="59"/>
                                        </p:tgtEl>
                                      </p:cBhvr>
                                    </p:animEffect>
                                  </p:childTnLst>
                                </p:cTn>
                              </p:par>
                            </p:childTnLst>
                          </p:cTn>
                        </p:par>
                      </p:childTnLst>
                    </p:cTn>
                  </p:par>
                  <p:par>
                    <p:cTn id="187" fill="hold">
                      <p:stCondLst>
                        <p:cond delay="indefinite"/>
                      </p:stCondLst>
                      <p:childTnLst>
                        <p:par>
                          <p:cTn id="188" fill="hold">
                            <p:stCondLst>
                              <p:cond delay="0"/>
                            </p:stCondLst>
                            <p:childTnLst>
                              <p:par>
                                <p:cTn id="189" presetID="1" presetClass="exit" presetSubtype="0" fill="hold" grpId="1" nodeType="clickEffect">
                                  <p:stCondLst>
                                    <p:cond delay="0"/>
                                  </p:stCondLst>
                                  <p:childTnLst>
                                    <p:set>
                                      <p:cBhvr>
                                        <p:cTn id="190" dur="1" fill="hold">
                                          <p:stCondLst>
                                            <p:cond delay="0"/>
                                          </p:stCondLst>
                                        </p:cTn>
                                        <p:tgtEl>
                                          <p:spTgt spid="57"/>
                                        </p:tgtEl>
                                        <p:attrNameLst>
                                          <p:attrName>style.visibility</p:attrName>
                                        </p:attrNameLst>
                                      </p:cBhvr>
                                      <p:to>
                                        <p:strVal val="hidden"/>
                                      </p:to>
                                    </p:set>
                                  </p:childTnLst>
                                </p:cTn>
                              </p:par>
                              <p:par>
                                <p:cTn id="191" presetID="1" presetClass="exit" presetSubtype="0" fill="hold" nodeType="withEffect">
                                  <p:stCondLst>
                                    <p:cond delay="0"/>
                                  </p:stCondLst>
                                  <p:childTnLst>
                                    <p:set>
                                      <p:cBhvr>
                                        <p:cTn id="192" dur="1" fill="hold">
                                          <p:stCondLst>
                                            <p:cond delay="0"/>
                                          </p:stCondLst>
                                        </p:cTn>
                                        <p:tgtEl>
                                          <p:spTgt spid="55"/>
                                        </p:tgtEl>
                                        <p:attrNameLst>
                                          <p:attrName>style.visibility</p:attrName>
                                        </p:attrNameLst>
                                      </p:cBhvr>
                                      <p:to>
                                        <p:strVal val="hidden"/>
                                      </p:to>
                                    </p:set>
                                  </p:childTnLst>
                                </p:cTn>
                              </p:par>
                              <p:par>
                                <p:cTn id="193" presetID="1" presetClass="exit" presetSubtype="0" fill="hold" nodeType="withEffect">
                                  <p:stCondLst>
                                    <p:cond delay="0"/>
                                  </p:stCondLst>
                                  <p:childTnLst>
                                    <p:set>
                                      <p:cBhvr>
                                        <p:cTn id="194" dur="1" fill="hold">
                                          <p:stCondLst>
                                            <p:cond delay="0"/>
                                          </p:stCondLst>
                                        </p:cTn>
                                        <p:tgtEl>
                                          <p:spTgt spid="59"/>
                                        </p:tgtEl>
                                        <p:attrNameLst>
                                          <p:attrName>style.visibility</p:attrName>
                                        </p:attrNameLst>
                                      </p:cBhvr>
                                      <p:to>
                                        <p:strVal val="hidden"/>
                                      </p:to>
                                    </p:set>
                                  </p:childTnLst>
                                </p:cTn>
                              </p:par>
                              <p:par>
                                <p:cTn id="195" presetID="1" presetClass="exit" presetSubtype="0" fill="hold" nodeType="withEffect">
                                  <p:stCondLst>
                                    <p:cond delay="0"/>
                                  </p:stCondLst>
                                  <p:childTnLst>
                                    <p:set>
                                      <p:cBhvr>
                                        <p:cTn id="196" dur="1" fill="hold">
                                          <p:stCondLst>
                                            <p:cond delay="0"/>
                                          </p:stCondLst>
                                        </p:cTn>
                                        <p:tgtEl>
                                          <p:spTgt spid="60"/>
                                        </p:tgtEl>
                                        <p:attrNameLst>
                                          <p:attrName>style.visibility</p:attrName>
                                        </p:attrNameLst>
                                      </p:cBhvr>
                                      <p:to>
                                        <p:strVal val="hidden"/>
                                      </p:to>
                                    </p:set>
                                  </p:childTnLst>
                                </p:cTn>
                              </p:par>
                              <p:par>
                                <p:cTn id="197" presetID="22" presetClass="entr" presetSubtype="4" fill="hold" grpId="0" nodeType="withEffect">
                                  <p:stCondLst>
                                    <p:cond delay="0"/>
                                  </p:stCondLst>
                                  <p:childTnLst>
                                    <p:set>
                                      <p:cBhvr>
                                        <p:cTn id="198" dur="1" fill="hold">
                                          <p:stCondLst>
                                            <p:cond delay="0"/>
                                          </p:stCondLst>
                                        </p:cTn>
                                        <p:tgtEl>
                                          <p:spTgt spid="58"/>
                                        </p:tgtEl>
                                        <p:attrNameLst>
                                          <p:attrName>style.visibility</p:attrName>
                                        </p:attrNameLst>
                                      </p:cBhvr>
                                      <p:to>
                                        <p:strVal val="visible"/>
                                      </p:to>
                                    </p:set>
                                    <p:animEffect transition="in" filter="wipe(down)">
                                      <p:cBhvr>
                                        <p:cTn id="199" dur="500"/>
                                        <p:tgtEl>
                                          <p:spTgt spid="58"/>
                                        </p:tgtEl>
                                      </p:cBhvr>
                                    </p:animEffect>
                                  </p:childTnLst>
                                </p:cTn>
                              </p:par>
                            </p:childTnLst>
                          </p:cTn>
                        </p:par>
                      </p:childTnLst>
                    </p:cTn>
                  </p:par>
                  <p:par>
                    <p:cTn id="200" fill="hold">
                      <p:stCondLst>
                        <p:cond delay="indefinite"/>
                      </p:stCondLst>
                      <p:childTnLst>
                        <p:par>
                          <p:cTn id="201" fill="hold">
                            <p:stCondLst>
                              <p:cond delay="0"/>
                            </p:stCondLst>
                            <p:childTnLst>
                              <p:par>
                                <p:cTn id="202" presetID="22" presetClass="entr" presetSubtype="4" fill="hold" nodeType="clickEffect">
                                  <p:stCondLst>
                                    <p:cond delay="0"/>
                                  </p:stCondLst>
                                  <p:childTnLst>
                                    <p:set>
                                      <p:cBhvr>
                                        <p:cTn id="203" dur="1" fill="hold">
                                          <p:stCondLst>
                                            <p:cond delay="0"/>
                                          </p:stCondLst>
                                        </p:cTn>
                                        <p:tgtEl>
                                          <p:spTgt spid="66"/>
                                        </p:tgtEl>
                                        <p:attrNameLst>
                                          <p:attrName>style.visibility</p:attrName>
                                        </p:attrNameLst>
                                      </p:cBhvr>
                                      <p:to>
                                        <p:strVal val="visible"/>
                                      </p:to>
                                    </p:set>
                                    <p:animEffect transition="in" filter="wipe(down)">
                                      <p:cBhvr>
                                        <p:cTn id="204" dur="500"/>
                                        <p:tgtEl>
                                          <p:spTgt spid="66"/>
                                        </p:tgtEl>
                                      </p:cBhvr>
                                    </p:animEffect>
                                  </p:childTnLst>
                                </p:cTn>
                              </p:par>
                              <p:par>
                                <p:cTn id="205" presetID="22" presetClass="entr" presetSubtype="4" fill="hold" grpId="0" nodeType="withEffect">
                                  <p:stCondLst>
                                    <p:cond delay="0"/>
                                  </p:stCondLst>
                                  <p:childTnLst>
                                    <p:set>
                                      <p:cBhvr>
                                        <p:cTn id="206" dur="1" fill="hold">
                                          <p:stCondLst>
                                            <p:cond delay="0"/>
                                          </p:stCondLst>
                                        </p:cTn>
                                        <p:tgtEl>
                                          <p:spTgt spid="67"/>
                                        </p:tgtEl>
                                        <p:attrNameLst>
                                          <p:attrName>style.visibility</p:attrName>
                                        </p:attrNameLst>
                                      </p:cBhvr>
                                      <p:to>
                                        <p:strVal val="visible"/>
                                      </p:to>
                                    </p:set>
                                    <p:animEffect transition="in" filter="wipe(down)">
                                      <p:cBhvr>
                                        <p:cTn id="207"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animBg="1"/>
      <p:bldP spid="18" grpId="0" animBg="1"/>
      <p:bldP spid="20" grpId="0" animBg="1"/>
      <p:bldP spid="21" grpId="0" animBg="1"/>
      <p:bldP spid="22" grpId="0" animBg="1"/>
      <p:bldP spid="23" grpId="0" animBg="1"/>
      <p:bldP spid="30" grpId="0" animBg="1"/>
      <p:bldP spid="36" grpId="0" animBg="1"/>
      <p:bldP spid="24" grpId="0" animBg="1"/>
      <p:bldP spid="25" grpId="0" animBg="1"/>
      <p:bldP spid="26" grpId="0" animBg="1"/>
      <p:bldP spid="27" grpId="0" animBg="1"/>
      <p:bldP spid="28" grpId="0" animBg="1"/>
      <p:bldP spid="29" grpId="0" animBg="1"/>
      <p:bldP spid="31" grpId="0" animBg="1"/>
      <p:bldP spid="32" grpId="0" animBg="1"/>
      <p:bldP spid="33" grpId="0" animBg="1"/>
      <p:bldP spid="34" grpId="0" animBg="1"/>
      <p:bldP spid="35" grpId="0" animBg="1"/>
      <p:bldP spid="45" grpId="0" animBg="1"/>
      <p:bldP spid="46" grpId="0" animBg="1"/>
      <p:bldP spid="47" grpId="0" animBg="1"/>
      <p:bldP spid="48" grpId="0" animBg="1"/>
      <p:bldP spid="49" grpId="0" animBg="1"/>
      <p:bldP spid="50" grpId="0" animBg="1"/>
      <p:bldP spid="5" grpId="0"/>
      <p:bldP spid="51" grpId="0"/>
      <p:bldP spid="52" grpId="0" animBg="1"/>
      <p:bldP spid="53" grpId="0" animBg="1"/>
      <p:bldP spid="54" grpId="0" animBg="1"/>
      <p:bldP spid="54" grpId="1" animBg="1"/>
      <p:bldP spid="56" grpId="0" animBg="1"/>
      <p:bldP spid="57" grpId="0" animBg="1"/>
      <p:bldP spid="57" grpId="1" animBg="1"/>
      <p:bldP spid="58" grpId="0" animBg="1"/>
      <p:bldP spid="61" grpId="0"/>
      <p:bldP spid="65" grpId="0"/>
      <p:bldP spid="67" grpId="0" animBg="1"/>
      <p:bldP spid="63" grpId="0"/>
      <p:bldP spid="70" grpId="0"/>
      <p:bldP spid="7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22</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What does the prediction rule for </a:t>
            </a:r>
            <a:r>
              <a:rPr lang="en-GB" dirty="0" err="1">
                <a:latin typeface="Abadi Extra Light" panose="020B0204020104020204" pitchFamily="34" charset="0"/>
              </a:rPr>
              <a:t>LwP</a:t>
            </a:r>
            <a:r>
              <a:rPr lang="en-GB" dirty="0">
                <a:latin typeface="Abadi Extra Light" panose="020B0204020104020204" pitchFamily="34" charset="0"/>
              </a:rPr>
              <a:t> look like mathematically?</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Assume we are using Euclidean distances here</a:t>
            </a: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62" name="Star: 5 Points 61">
            <a:extLst>
              <a:ext uri="{FF2B5EF4-FFF2-40B4-BE49-F238E27FC236}">
                <a16:creationId xmlns:a16="http://schemas.microsoft.com/office/drawing/2014/main" id="{2C168A34-FDE5-49A5-9CF6-312EB7BD3C5D}"/>
              </a:ext>
            </a:extLst>
          </p:cNvPr>
          <p:cNvSpPr/>
          <p:nvPr/>
        </p:nvSpPr>
        <p:spPr>
          <a:xfrm>
            <a:off x="6200675" y="26640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4" name="Star: 5 Points 63">
            <a:extLst>
              <a:ext uri="{FF2B5EF4-FFF2-40B4-BE49-F238E27FC236}">
                <a16:creationId xmlns:a16="http://schemas.microsoft.com/office/drawing/2014/main" id="{0C284521-EF2B-4D2B-A3F4-93FEE106C275}"/>
              </a:ext>
            </a:extLst>
          </p:cNvPr>
          <p:cNvSpPr/>
          <p:nvPr/>
        </p:nvSpPr>
        <p:spPr>
          <a:xfrm>
            <a:off x="6875841" y="25939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8" name="Star: 5 Points 67">
            <a:extLst>
              <a:ext uri="{FF2B5EF4-FFF2-40B4-BE49-F238E27FC236}">
                <a16:creationId xmlns:a16="http://schemas.microsoft.com/office/drawing/2014/main" id="{7A12B44A-2AA5-4EDC-ABC2-62CCC86D76C2}"/>
              </a:ext>
            </a:extLst>
          </p:cNvPr>
          <p:cNvSpPr/>
          <p:nvPr/>
        </p:nvSpPr>
        <p:spPr>
          <a:xfrm>
            <a:off x="5544904" y="35688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Star: 5 Points 68">
            <a:extLst>
              <a:ext uri="{FF2B5EF4-FFF2-40B4-BE49-F238E27FC236}">
                <a16:creationId xmlns:a16="http://schemas.microsoft.com/office/drawing/2014/main" id="{9EF2BA7E-2F81-44E9-AFF1-84AC0BF080B3}"/>
              </a:ext>
            </a:extLst>
          </p:cNvPr>
          <p:cNvSpPr/>
          <p:nvPr/>
        </p:nvSpPr>
        <p:spPr>
          <a:xfrm>
            <a:off x="7226430" y="39117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Star: 5 Points 70">
            <a:extLst>
              <a:ext uri="{FF2B5EF4-FFF2-40B4-BE49-F238E27FC236}">
                <a16:creationId xmlns:a16="http://schemas.microsoft.com/office/drawing/2014/main" id="{E7DB8CDE-3386-43D1-B81E-78586B28176D}"/>
              </a:ext>
            </a:extLst>
          </p:cNvPr>
          <p:cNvSpPr/>
          <p:nvPr/>
        </p:nvSpPr>
        <p:spPr>
          <a:xfrm>
            <a:off x="7616955" y="281641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Star: 5 Points 71">
            <a:extLst>
              <a:ext uri="{FF2B5EF4-FFF2-40B4-BE49-F238E27FC236}">
                <a16:creationId xmlns:a16="http://schemas.microsoft.com/office/drawing/2014/main" id="{E9647A91-6136-4601-8C6D-49A2BDAB9FC3}"/>
              </a:ext>
            </a:extLst>
          </p:cNvPr>
          <p:cNvSpPr/>
          <p:nvPr/>
        </p:nvSpPr>
        <p:spPr>
          <a:xfrm>
            <a:off x="5854830" y="41465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Star: 5 Points 72">
            <a:extLst>
              <a:ext uri="{FF2B5EF4-FFF2-40B4-BE49-F238E27FC236}">
                <a16:creationId xmlns:a16="http://schemas.microsoft.com/office/drawing/2014/main" id="{25E9025E-2FF9-4A89-ADDD-1220A836AB1F}"/>
              </a:ext>
            </a:extLst>
          </p:cNvPr>
          <p:cNvSpPr/>
          <p:nvPr/>
        </p:nvSpPr>
        <p:spPr>
          <a:xfrm>
            <a:off x="7483605" y="334669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Star: 5 Points 73">
            <a:extLst>
              <a:ext uri="{FF2B5EF4-FFF2-40B4-BE49-F238E27FC236}">
                <a16:creationId xmlns:a16="http://schemas.microsoft.com/office/drawing/2014/main" id="{96B20791-E427-411B-B157-4370389C6393}"/>
              </a:ext>
            </a:extLst>
          </p:cNvPr>
          <p:cNvSpPr/>
          <p:nvPr/>
        </p:nvSpPr>
        <p:spPr>
          <a:xfrm>
            <a:off x="7140705" y="312420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Star: 5 Points 74">
            <a:extLst>
              <a:ext uri="{FF2B5EF4-FFF2-40B4-BE49-F238E27FC236}">
                <a16:creationId xmlns:a16="http://schemas.microsoft.com/office/drawing/2014/main" id="{F16067EE-665A-4F9E-9102-8D1E6E379D93}"/>
              </a:ext>
            </a:extLst>
          </p:cNvPr>
          <p:cNvSpPr/>
          <p:nvPr/>
        </p:nvSpPr>
        <p:spPr>
          <a:xfrm>
            <a:off x="5692905" y="307970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Star: 5 Points 75">
            <a:extLst>
              <a:ext uri="{FF2B5EF4-FFF2-40B4-BE49-F238E27FC236}">
                <a16:creationId xmlns:a16="http://schemas.microsoft.com/office/drawing/2014/main" id="{EDA1B2A8-C770-45D4-B323-5C6EFBEEBA00}"/>
              </a:ext>
            </a:extLst>
          </p:cNvPr>
          <p:cNvSpPr/>
          <p:nvPr/>
        </p:nvSpPr>
        <p:spPr>
          <a:xfrm>
            <a:off x="6551991" y="427032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Star: 5 Points 76">
            <a:extLst>
              <a:ext uri="{FF2B5EF4-FFF2-40B4-BE49-F238E27FC236}">
                <a16:creationId xmlns:a16="http://schemas.microsoft.com/office/drawing/2014/main" id="{BDD49921-43F7-416C-8E82-3BF55FD8A6A2}"/>
              </a:ext>
            </a:extLst>
          </p:cNvPr>
          <p:cNvSpPr/>
          <p:nvPr/>
        </p:nvSpPr>
        <p:spPr>
          <a:xfrm>
            <a:off x="6064367" y="3210392"/>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Star: 5 Points 77">
            <a:extLst>
              <a:ext uri="{FF2B5EF4-FFF2-40B4-BE49-F238E27FC236}">
                <a16:creationId xmlns:a16="http://schemas.microsoft.com/office/drawing/2014/main" id="{1A43A891-0337-4EF5-9A8E-45E834698EF1}"/>
              </a:ext>
            </a:extLst>
          </p:cNvPr>
          <p:cNvSpPr/>
          <p:nvPr/>
        </p:nvSpPr>
        <p:spPr>
          <a:xfrm>
            <a:off x="6838105" y="397832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Star: 5 Points 78">
            <a:extLst>
              <a:ext uri="{FF2B5EF4-FFF2-40B4-BE49-F238E27FC236}">
                <a16:creationId xmlns:a16="http://schemas.microsoft.com/office/drawing/2014/main" id="{1A2A3058-CC25-434F-B3C8-1698F7D9F29B}"/>
              </a:ext>
            </a:extLst>
          </p:cNvPr>
          <p:cNvSpPr/>
          <p:nvPr/>
        </p:nvSpPr>
        <p:spPr>
          <a:xfrm>
            <a:off x="9955690" y="2768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Star: 5 Points 79">
            <a:extLst>
              <a:ext uri="{FF2B5EF4-FFF2-40B4-BE49-F238E27FC236}">
                <a16:creationId xmlns:a16="http://schemas.microsoft.com/office/drawing/2014/main" id="{4F5D4E7F-9288-438A-80F1-593304D24690}"/>
              </a:ext>
            </a:extLst>
          </p:cNvPr>
          <p:cNvSpPr/>
          <p:nvPr/>
        </p:nvSpPr>
        <p:spPr>
          <a:xfrm>
            <a:off x="10484730" y="29207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1" name="Star: 5 Points 80">
            <a:extLst>
              <a:ext uri="{FF2B5EF4-FFF2-40B4-BE49-F238E27FC236}">
                <a16:creationId xmlns:a16="http://schemas.microsoft.com/office/drawing/2014/main" id="{47F9DA02-AA46-486E-8284-6DB725841125}"/>
              </a:ext>
            </a:extLst>
          </p:cNvPr>
          <p:cNvSpPr/>
          <p:nvPr/>
        </p:nvSpPr>
        <p:spPr>
          <a:xfrm>
            <a:off x="9338784" y="3149360"/>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Star: 5 Points 81">
            <a:extLst>
              <a:ext uri="{FF2B5EF4-FFF2-40B4-BE49-F238E27FC236}">
                <a16:creationId xmlns:a16="http://schemas.microsoft.com/office/drawing/2014/main" id="{90327C48-82CD-4DFE-B748-9B902F20D7B2}"/>
              </a:ext>
            </a:extLst>
          </p:cNvPr>
          <p:cNvSpPr/>
          <p:nvPr/>
        </p:nvSpPr>
        <p:spPr>
          <a:xfrm>
            <a:off x="11078877" y="400704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3" name="Star: 5 Points 82">
            <a:extLst>
              <a:ext uri="{FF2B5EF4-FFF2-40B4-BE49-F238E27FC236}">
                <a16:creationId xmlns:a16="http://schemas.microsoft.com/office/drawing/2014/main" id="{F5A7F363-026F-4488-B890-1B0EE7B7257C}"/>
              </a:ext>
            </a:extLst>
          </p:cNvPr>
          <p:cNvSpPr/>
          <p:nvPr/>
        </p:nvSpPr>
        <p:spPr>
          <a:xfrm>
            <a:off x="11076695" y="294620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Star: 5 Points 83">
            <a:extLst>
              <a:ext uri="{FF2B5EF4-FFF2-40B4-BE49-F238E27FC236}">
                <a16:creationId xmlns:a16="http://schemas.microsoft.com/office/drawing/2014/main" id="{DD976337-19E0-4C94-AF20-5C89E1590CB8}"/>
              </a:ext>
            </a:extLst>
          </p:cNvPr>
          <p:cNvSpPr/>
          <p:nvPr/>
        </p:nvSpPr>
        <p:spPr>
          <a:xfrm>
            <a:off x="9763718" y="383232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Star: 5 Points 84">
            <a:extLst>
              <a:ext uri="{FF2B5EF4-FFF2-40B4-BE49-F238E27FC236}">
                <a16:creationId xmlns:a16="http://schemas.microsoft.com/office/drawing/2014/main" id="{406EFEF3-9C6A-496C-A202-B512ADAD93BE}"/>
              </a:ext>
            </a:extLst>
          </p:cNvPr>
          <p:cNvSpPr/>
          <p:nvPr/>
        </p:nvSpPr>
        <p:spPr>
          <a:xfrm>
            <a:off x="11371951" y="34811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6" name="Star: 5 Points 85">
            <a:extLst>
              <a:ext uri="{FF2B5EF4-FFF2-40B4-BE49-F238E27FC236}">
                <a16:creationId xmlns:a16="http://schemas.microsoft.com/office/drawing/2014/main" id="{3E815095-3178-4095-86FC-AFFBDEFB9380}"/>
              </a:ext>
            </a:extLst>
          </p:cNvPr>
          <p:cNvSpPr/>
          <p:nvPr/>
        </p:nvSpPr>
        <p:spPr>
          <a:xfrm>
            <a:off x="10749555" y="356889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Star: 5 Points 86">
            <a:extLst>
              <a:ext uri="{FF2B5EF4-FFF2-40B4-BE49-F238E27FC236}">
                <a16:creationId xmlns:a16="http://schemas.microsoft.com/office/drawing/2014/main" id="{D8908C7B-C532-46B9-9283-DEDEC49F9AD8}"/>
              </a:ext>
            </a:extLst>
          </p:cNvPr>
          <p:cNvSpPr/>
          <p:nvPr/>
        </p:nvSpPr>
        <p:spPr>
          <a:xfrm>
            <a:off x="9771770" y="31624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Star: 5 Points 87">
            <a:extLst>
              <a:ext uri="{FF2B5EF4-FFF2-40B4-BE49-F238E27FC236}">
                <a16:creationId xmlns:a16="http://schemas.microsoft.com/office/drawing/2014/main" id="{E583079C-2F44-446A-B19B-BA99F9165BF5}"/>
              </a:ext>
            </a:extLst>
          </p:cNvPr>
          <p:cNvSpPr/>
          <p:nvPr/>
        </p:nvSpPr>
        <p:spPr>
          <a:xfrm>
            <a:off x="9859331" y="439453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Star: 5 Points 88">
            <a:extLst>
              <a:ext uri="{FF2B5EF4-FFF2-40B4-BE49-F238E27FC236}">
                <a16:creationId xmlns:a16="http://schemas.microsoft.com/office/drawing/2014/main" id="{6C952031-4821-49E1-8549-8D7C38CEB8FF}"/>
              </a:ext>
            </a:extLst>
          </p:cNvPr>
          <p:cNvSpPr/>
          <p:nvPr/>
        </p:nvSpPr>
        <p:spPr>
          <a:xfrm>
            <a:off x="9315679" y="3841702"/>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Star: 5 Points 89">
            <a:extLst>
              <a:ext uri="{FF2B5EF4-FFF2-40B4-BE49-F238E27FC236}">
                <a16:creationId xmlns:a16="http://schemas.microsoft.com/office/drawing/2014/main" id="{B0D758B9-AD31-4C54-8B44-6A496B9EECE8}"/>
              </a:ext>
            </a:extLst>
          </p:cNvPr>
          <p:cNvSpPr/>
          <p:nvPr/>
        </p:nvSpPr>
        <p:spPr>
          <a:xfrm>
            <a:off x="10533770" y="4257675"/>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Star: 5 Points 90">
            <a:extLst>
              <a:ext uri="{FF2B5EF4-FFF2-40B4-BE49-F238E27FC236}">
                <a16:creationId xmlns:a16="http://schemas.microsoft.com/office/drawing/2014/main" id="{36016635-3FE6-43AF-BB5C-4B7D4795F8B3}"/>
              </a:ext>
            </a:extLst>
          </p:cNvPr>
          <p:cNvSpPr/>
          <p:nvPr/>
        </p:nvSpPr>
        <p:spPr>
          <a:xfrm>
            <a:off x="10695695" y="2549429"/>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98C0E394-4674-4B72-88A4-0DC697A617F6}"/>
                  </a:ext>
                </a:extLst>
              </p:cNvPr>
              <p:cNvSpPr txBox="1"/>
              <p:nvPr/>
            </p:nvSpPr>
            <p:spPr>
              <a:xfrm>
                <a:off x="6453481" y="2999431"/>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2" name="TextBox 91">
                <a:extLst>
                  <a:ext uri="{FF2B5EF4-FFF2-40B4-BE49-F238E27FC236}">
                    <a16:creationId xmlns:a16="http://schemas.microsoft.com/office/drawing/2014/main" id="{98C0E394-4674-4B72-88A4-0DC697A617F6}"/>
                  </a:ext>
                </a:extLst>
              </p:cNvPr>
              <p:cNvSpPr txBox="1">
                <a:spLocks noRot="1" noChangeAspect="1" noMove="1" noResize="1" noEditPoints="1" noAdjustHandles="1" noChangeArrowheads="1" noChangeShapeType="1" noTextEdit="1"/>
              </p:cNvSpPr>
              <p:nvPr/>
            </p:nvSpPr>
            <p:spPr>
              <a:xfrm>
                <a:off x="6453481" y="2999431"/>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C060B867-4D24-4CEE-AA44-0DF32A39583F}"/>
                  </a:ext>
                </a:extLst>
              </p:cNvPr>
              <p:cNvSpPr txBox="1"/>
              <p:nvPr/>
            </p:nvSpPr>
            <p:spPr>
              <a:xfrm>
                <a:off x="10143236" y="3111640"/>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93" name="TextBox 92">
                <a:extLst>
                  <a:ext uri="{FF2B5EF4-FFF2-40B4-BE49-F238E27FC236}">
                    <a16:creationId xmlns:a16="http://schemas.microsoft.com/office/drawing/2014/main" id="{C060B867-4D24-4CEE-AA44-0DF32A39583F}"/>
                  </a:ext>
                </a:extLst>
              </p:cNvPr>
              <p:cNvSpPr txBox="1">
                <a:spLocks noRot="1" noChangeAspect="1" noMove="1" noResize="1" noEditPoints="1" noAdjustHandles="1" noChangeArrowheads="1" noChangeShapeType="1" noTextEdit="1"/>
              </p:cNvSpPr>
              <p:nvPr/>
            </p:nvSpPr>
            <p:spPr>
              <a:xfrm>
                <a:off x="10143236" y="3111640"/>
                <a:ext cx="552459" cy="492443"/>
              </a:xfrm>
              <a:prstGeom prst="rect">
                <a:avLst/>
              </a:prstGeom>
              <a:blipFill>
                <a:blip r:embed="rId4"/>
                <a:stretch>
                  <a:fillRect/>
                </a:stretch>
              </a:blipFill>
            </p:spPr>
            <p:txBody>
              <a:bodyPr/>
              <a:lstStyle/>
              <a:p>
                <a:r>
                  <a:rPr lang="en-IN">
                    <a:noFill/>
                  </a:rPr>
                  <a:t> </a:t>
                </a:r>
              </a:p>
            </p:txBody>
          </p:sp>
        </mc:Fallback>
      </mc:AlternateContent>
      <p:sp>
        <p:nvSpPr>
          <p:cNvPr id="94" name="Star: 5 Points 93">
            <a:extLst>
              <a:ext uri="{FF2B5EF4-FFF2-40B4-BE49-F238E27FC236}">
                <a16:creationId xmlns:a16="http://schemas.microsoft.com/office/drawing/2014/main" id="{32047657-8375-4862-9D4A-037133370714}"/>
              </a:ext>
            </a:extLst>
          </p:cNvPr>
          <p:cNvSpPr/>
          <p:nvPr/>
        </p:nvSpPr>
        <p:spPr>
          <a:xfrm>
            <a:off x="10315785" y="3606992"/>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5" name="Star: 5 Points 94">
            <a:extLst>
              <a:ext uri="{FF2B5EF4-FFF2-40B4-BE49-F238E27FC236}">
                <a16:creationId xmlns:a16="http://schemas.microsoft.com/office/drawing/2014/main" id="{087682F8-0644-4BB9-B5A2-036198522734}"/>
              </a:ext>
            </a:extLst>
          </p:cNvPr>
          <p:cNvSpPr/>
          <p:nvPr/>
        </p:nvSpPr>
        <p:spPr>
          <a:xfrm>
            <a:off x="6575125" y="3481171"/>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6" name="Star: 5 Points 95">
            <a:extLst>
              <a:ext uri="{FF2B5EF4-FFF2-40B4-BE49-F238E27FC236}">
                <a16:creationId xmlns:a16="http://schemas.microsoft.com/office/drawing/2014/main" id="{C541D032-C4BC-428E-BC58-5EAEC2ED80E4}"/>
              </a:ext>
            </a:extLst>
          </p:cNvPr>
          <p:cNvSpPr/>
          <p:nvPr/>
        </p:nvSpPr>
        <p:spPr>
          <a:xfrm>
            <a:off x="7544592" y="4555578"/>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104" name="TextBox 103">
                <a:extLst>
                  <a:ext uri="{FF2B5EF4-FFF2-40B4-BE49-F238E27FC236}">
                    <a16:creationId xmlns:a16="http://schemas.microsoft.com/office/drawing/2014/main" id="{750BAC74-B081-460C-B94E-AC474BB07982}"/>
                  </a:ext>
                </a:extLst>
              </p:cNvPr>
              <p:cNvSpPr txBox="1"/>
              <p:nvPr/>
            </p:nvSpPr>
            <p:spPr>
              <a:xfrm>
                <a:off x="6925470" y="4846715"/>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104" name="TextBox 103">
                <a:extLst>
                  <a:ext uri="{FF2B5EF4-FFF2-40B4-BE49-F238E27FC236}">
                    <a16:creationId xmlns:a16="http://schemas.microsoft.com/office/drawing/2014/main" id="{750BAC74-B081-460C-B94E-AC474BB07982}"/>
                  </a:ext>
                </a:extLst>
              </p:cNvPr>
              <p:cNvSpPr txBox="1">
                <a:spLocks noRot="1" noChangeAspect="1" noMove="1" noResize="1" noEditPoints="1" noAdjustHandles="1" noChangeArrowheads="1" noChangeShapeType="1" noTextEdit="1"/>
              </p:cNvSpPr>
              <p:nvPr/>
            </p:nvSpPr>
            <p:spPr>
              <a:xfrm>
                <a:off x="6925470" y="4846715"/>
                <a:ext cx="1562094" cy="369332"/>
              </a:xfrm>
              <a:prstGeom prst="rect">
                <a:avLst/>
              </a:prstGeom>
              <a:blipFill>
                <a:blip r:embed="rId5"/>
                <a:stretch>
                  <a:fillRect l="-3125" t="-8197" b="-2459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C6080F-8C06-4A02-BB60-7F2E50B40063}"/>
                  </a:ext>
                </a:extLst>
              </p:cNvPr>
              <p:cNvSpPr txBox="1"/>
              <p:nvPr/>
            </p:nvSpPr>
            <p:spPr>
              <a:xfrm>
                <a:off x="635414" y="3085595"/>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8" name="TextBox 7">
                <a:extLst>
                  <a:ext uri="{FF2B5EF4-FFF2-40B4-BE49-F238E27FC236}">
                    <a16:creationId xmlns:a16="http://schemas.microsoft.com/office/drawing/2014/main" id="{FBC6080F-8C06-4A02-BB60-7F2E50B40063}"/>
                  </a:ext>
                </a:extLst>
              </p:cNvPr>
              <p:cNvSpPr txBox="1">
                <a:spLocks noRot="1" noChangeAspect="1" noMove="1" noResize="1" noEditPoints="1" noAdjustHandles="1" noChangeArrowheads="1" noChangeShapeType="1" noTextEdit="1"/>
              </p:cNvSpPr>
              <p:nvPr/>
            </p:nvSpPr>
            <p:spPr>
              <a:xfrm>
                <a:off x="635414" y="3085595"/>
                <a:ext cx="4402615" cy="408189"/>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DC293D5C-DDDE-4F3A-9382-44A82FF7A39A}"/>
                  </a:ext>
                </a:extLst>
              </p:cNvPr>
              <p:cNvSpPr txBox="1"/>
              <p:nvPr/>
            </p:nvSpPr>
            <p:spPr>
              <a:xfrm>
                <a:off x="624541" y="3643518"/>
                <a:ext cx="4402615" cy="40818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m:t>
                      </m:r>
                      <m:sSup>
                        <m:sSupPr>
                          <m:ctrlPr>
                            <a:rPr lang="en-IN" sz="2000" b="0" i="1" smtClean="0">
                              <a:latin typeface="Cambria Math" panose="02040503050406030204" pitchFamily="18" charset="0"/>
                            </a:rPr>
                          </m:ctrlPr>
                        </m:sSupPr>
                        <m:e>
                          <m:d>
                            <m:dPr>
                              <m:begChr m:val="|"/>
                              <m:endChr m:val="|"/>
                              <m:ctrlPr>
                                <a:rPr lang="en-IN" sz="2000" b="0" i="1" smtClean="0">
                                  <a:latin typeface="Cambria Math" panose="02040503050406030204" pitchFamily="18" charset="0"/>
                                </a:rPr>
                              </m:ctrlPr>
                            </m:dPr>
                            <m:e>
                              <m:d>
                                <m:dPr>
                                  <m:begChr m:val="|"/>
                                  <m:endChr m:val="|"/>
                                  <m:ctrlPr>
                                    <a:rPr lang="en-IN" sz="2000" b="0" i="1" smtClean="0">
                                      <a:latin typeface="Cambria Math" panose="02040503050406030204" pitchFamily="18" charset="0"/>
                                    </a:rPr>
                                  </m:ctrlPr>
                                </m:dPr>
                                <m:e>
                                  <m:r>
                                    <a:rPr lang="en-IN" sz="2000" b="1" i="0" smtClean="0">
                                      <a:latin typeface="Cambria Math" panose="02040503050406030204" pitchFamily="18" charset="0"/>
                                    </a:rPr>
                                    <m:t>𝐱</m:t>
                                  </m:r>
                                </m:e>
                              </m:d>
                            </m:e>
                          </m:d>
                        </m:e>
                        <m:sup>
                          <m:r>
                            <a:rPr lang="en-IN" sz="2000" b="0" i="1" smtClean="0">
                              <a:latin typeface="Cambria Math" panose="02040503050406030204" pitchFamily="18" charset="0"/>
                            </a:rPr>
                            <m:t>2</m:t>
                          </m:r>
                        </m:sup>
                      </m:sSup>
                      <m:r>
                        <a:rPr lang="en-IN" sz="2000" b="0" i="1" smtClean="0">
                          <a:latin typeface="Cambria Math" panose="02040503050406030204" pitchFamily="18" charset="0"/>
                        </a:rPr>
                        <m:t>−2</m:t>
                      </m:r>
                      <m:d>
                        <m:dPr>
                          <m:begChr m:val="⟨"/>
                          <m:endChr m:val="⟩"/>
                          <m:ctrlPr>
                            <a:rPr lang="en-IN" sz="2000" b="0" i="1" smtClean="0">
                              <a:latin typeface="Cambria Math" panose="02040503050406030204" pitchFamily="18" charset="0"/>
                            </a:rPr>
                          </m:ctrlPr>
                        </m:dPr>
                        <m:e>
                          <m:sSub>
                            <m:sSubPr>
                              <m:ctrlPr>
                                <a:rPr lang="en-IN" sz="2000" b="0" i="1" smtClean="0">
                                  <a:latin typeface="Cambria Math" panose="02040503050406030204" pitchFamily="18" charset="0"/>
                                </a:rPr>
                              </m:ctrlPr>
                            </m:sSubPr>
                            <m:e>
                              <m:r>
                                <a:rPr lang="en-IN" sz="2000" b="1" i="1" smtClean="0">
                                  <a:latin typeface="Cambria Math" panose="02040503050406030204" pitchFamily="18" charset="0"/>
                                </a:rPr>
                                <m:t>𝝁</m:t>
                              </m:r>
                            </m:e>
                            <m:sub>
                              <m:r>
                                <a:rPr lang="en-IN" sz="2000" b="0" i="1" smtClean="0">
                                  <a:latin typeface="Cambria Math" panose="02040503050406030204" pitchFamily="18" charset="0"/>
                                </a:rPr>
                                <m:t>+</m:t>
                              </m:r>
                            </m:sub>
                          </m:sSub>
                          <m:r>
                            <a:rPr lang="en-IN" sz="2000" b="0" i="1" smtClean="0">
                              <a:latin typeface="Cambria Math" panose="02040503050406030204" pitchFamily="18" charset="0"/>
                            </a:rPr>
                            <m:t>,</m:t>
                          </m:r>
                          <m:r>
                            <a:rPr lang="en-IN" sz="2000" b="1" i="0" smtClean="0">
                              <a:latin typeface="Cambria Math" panose="02040503050406030204" pitchFamily="18" charset="0"/>
                            </a:rPr>
                            <m:t>𝐱</m:t>
                          </m:r>
                        </m:e>
                      </m:d>
                    </m:oMath>
                  </m:oMathPara>
                </a14:m>
                <a:endParaRPr lang="en-IN" sz="2000" dirty="0"/>
              </a:p>
            </p:txBody>
          </p:sp>
        </mc:Choice>
        <mc:Fallback xmlns="">
          <p:sp>
            <p:nvSpPr>
              <p:cNvPr id="106" name="TextBox 105">
                <a:extLst>
                  <a:ext uri="{FF2B5EF4-FFF2-40B4-BE49-F238E27FC236}">
                    <a16:creationId xmlns:a16="http://schemas.microsoft.com/office/drawing/2014/main" id="{DC293D5C-DDDE-4F3A-9382-44A82FF7A39A}"/>
                  </a:ext>
                </a:extLst>
              </p:cNvPr>
              <p:cNvSpPr txBox="1">
                <a:spLocks noRot="1" noChangeAspect="1" noMove="1" noResize="1" noEditPoints="1" noAdjustHandles="1" noChangeArrowheads="1" noChangeShapeType="1" noTextEdit="1"/>
              </p:cNvSpPr>
              <p:nvPr/>
            </p:nvSpPr>
            <p:spPr>
              <a:xfrm>
                <a:off x="624541" y="3643518"/>
                <a:ext cx="4402615" cy="408189"/>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D59649-A496-4B60-93A1-2B88C7F18373}"/>
                  </a:ext>
                </a:extLst>
              </p:cNvPr>
              <p:cNvSpPr txBox="1"/>
              <p:nvPr/>
            </p:nvSpPr>
            <p:spPr>
              <a:xfrm>
                <a:off x="454335" y="5342140"/>
                <a:ext cx="11154079" cy="582147"/>
              </a:xfrm>
              <a:prstGeom prst="rect">
                <a:avLst/>
              </a:prstGeom>
              <a:noFill/>
            </p:spPr>
            <p:txBody>
              <a:bodyPr wrap="none" rtlCol="0">
                <a:spAutoFit/>
              </a:bodyPr>
              <a:lstStyle/>
              <a:p>
                <a:r>
                  <a:rPr lang="en-IN" sz="2400" b="1" dirty="0">
                    <a:latin typeface="Abadi Extra Light" panose="020B0204020104020204" pitchFamily="34" charset="0"/>
                  </a:rPr>
                  <a:t>Prediction Rule: </a:t>
                </a:r>
                <a:r>
                  <a:rPr lang="en-IN" sz="2400" dirty="0">
                    <a:latin typeface="Abadi Extra Light" panose="020B0204020104020204" pitchFamily="34" charset="0"/>
                  </a:rPr>
                  <a:t>Predict label as +1 if </a:t>
                </a:r>
                <a14:m>
                  <m:oMath xmlns:m="http://schemas.openxmlformats.org/officeDocument/2006/math">
                    <m:r>
                      <a:rPr lang="en-IN" sz="2400" b="0" i="1" smtClean="0">
                        <a:latin typeface="Cambria Math" panose="02040503050406030204" pitchFamily="18" charset="0"/>
                      </a:rPr>
                      <m:t>𝑓</m:t>
                    </m:r>
                    <m:d>
                      <m:dPr>
                        <m:ctrlPr>
                          <a:rPr lang="en-IN" sz="2400" b="0" i="1" smtClean="0">
                            <a:latin typeface="Cambria Math" panose="02040503050406030204" pitchFamily="18" charset="0"/>
                          </a:rPr>
                        </m:ctrlPr>
                      </m:dPr>
                      <m:e>
                        <m:r>
                          <a:rPr lang="en-IN" sz="2400" b="1" i="0" smtClean="0">
                            <a:latin typeface="Cambria Math" panose="02040503050406030204" pitchFamily="18" charset="0"/>
                          </a:rPr>
                          <m:t>𝐱</m:t>
                        </m:r>
                      </m:e>
                    </m:d>
                    <m:r>
                      <a:rPr lang="en-IN" sz="2400" b="0" i="1" smtClean="0">
                        <a:latin typeface="Cambria Math" panose="02040503050406030204" pitchFamily="18" charset="0"/>
                      </a:rPr>
                      <m:t>=</m:t>
                    </m:r>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smtClean="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b="0" i="1" smtClean="0">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b="0" i="1" smtClean="0">
                            <a:latin typeface="Cambria Math" panose="02040503050406030204" pitchFamily="18" charset="0"/>
                          </a:rPr>
                          <m:t>2</m:t>
                        </m:r>
                      </m:sup>
                    </m:sSup>
                    <m:r>
                      <a:rPr lang="en-IN" sz="2400" b="0" i="1" smtClean="0">
                        <a:latin typeface="Cambria Math" panose="02040503050406030204" pitchFamily="18" charset="0"/>
                      </a:rPr>
                      <m:t>&gt;0</m:t>
                    </m:r>
                  </m:oMath>
                </a14:m>
                <a:r>
                  <a:rPr lang="en-IN" sz="2400" dirty="0">
                    <a:latin typeface="Abadi Extra Light" panose="020B0204020104020204" pitchFamily="34" charset="0"/>
                  </a:rPr>
                  <a:t> otherwise -1</a:t>
                </a:r>
              </a:p>
            </p:txBody>
          </p:sp>
        </mc:Choice>
        <mc:Fallback xmlns="">
          <p:sp>
            <p:nvSpPr>
              <p:cNvPr id="10" name="TextBox 9">
                <a:extLst>
                  <a:ext uri="{FF2B5EF4-FFF2-40B4-BE49-F238E27FC236}">
                    <a16:creationId xmlns:a16="http://schemas.microsoft.com/office/drawing/2014/main" id="{E1D59649-A496-4B60-93A1-2B88C7F18373}"/>
                  </a:ext>
                </a:extLst>
              </p:cNvPr>
              <p:cNvSpPr txBox="1">
                <a:spLocks noRot="1" noChangeAspect="1" noMove="1" noResize="1" noEditPoints="1" noAdjustHandles="1" noChangeArrowheads="1" noChangeShapeType="1" noTextEdit="1"/>
              </p:cNvSpPr>
              <p:nvPr/>
            </p:nvSpPr>
            <p:spPr>
              <a:xfrm>
                <a:off x="454335" y="5342140"/>
                <a:ext cx="11154079" cy="582147"/>
              </a:xfrm>
              <a:prstGeom prst="rect">
                <a:avLst/>
              </a:prstGeom>
              <a:blipFill>
                <a:blip r:embed="rId8"/>
                <a:stretch>
                  <a:fillRect l="-875" b="-18750"/>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2399367125"/>
      </p:ext>
    </p:extLst>
  </p:cSld>
  <p:clrMapOvr>
    <a:masterClrMapping/>
  </p:clrMapOvr>
  <mc:AlternateContent xmlns:mc="http://schemas.openxmlformats.org/markup-compatibility/2006" xmlns:p14="http://schemas.microsoft.com/office/powerpoint/2010/main">
    <mc:Choice Requires="p14">
      <p:transition spd="slow" p14:dur="2000" advTm="105273"/>
    </mc:Choice>
    <mc:Fallback xmlns="">
      <p:transition spd="slow" advTm="1052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down)">
                                      <p:cBhvr>
                                        <p:cTn id="17" dur="500"/>
                                        <p:tgtEl>
                                          <p:spTgt spid="62"/>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wipe(down)">
                                      <p:cBhvr>
                                        <p:cTn id="20" dur="500"/>
                                        <p:tgtEl>
                                          <p:spTgt spid="64"/>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8"/>
                                        </p:tgtEl>
                                        <p:attrNameLst>
                                          <p:attrName>style.visibility</p:attrName>
                                        </p:attrNameLst>
                                      </p:cBhvr>
                                      <p:to>
                                        <p:strVal val="visible"/>
                                      </p:to>
                                    </p:set>
                                    <p:animEffect transition="in" filter="wipe(down)">
                                      <p:cBhvr>
                                        <p:cTn id="23" dur="500"/>
                                        <p:tgtEl>
                                          <p:spTgt spid="68"/>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down)">
                                      <p:cBhvr>
                                        <p:cTn id="26" dur="500"/>
                                        <p:tgtEl>
                                          <p:spTgt spid="69"/>
                                        </p:tgtEl>
                                      </p:cBhvr>
                                    </p:animEffect>
                                  </p:childTnLst>
                                </p:cTn>
                              </p:par>
                              <p:par>
                                <p:cTn id="27" presetID="22" presetClass="entr" presetSubtype="4" fill="hold" grpId="0" nodeType="withEffect">
                                  <p:stCondLst>
                                    <p:cond delay="0"/>
                                  </p:stCondLst>
                                  <p:childTnLst>
                                    <p:set>
                                      <p:cBhvr>
                                        <p:cTn id="28" dur="1" fill="hold">
                                          <p:stCondLst>
                                            <p:cond delay="0"/>
                                          </p:stCondLst>
                                        </p:cTn>
                                        <p:tgtEl>
                                          <p:spTgt spid="71"/>
                                        </p:tgtEl>
                                        <p:attrNameLst>
                                          <p:attrName>style.visibility</p:attrName>
                                        </p:attrNameLst>
                                      </p:cBhvr>
                                      <p:to>
                                        <p:strVal val="visible"/>
                                      </p:to>
                                    </p:set>
                                    <p:animEffect transition="in" filter="wipe(down)">
                                      <p:cBhvr>
                                        <p:cTn id="29" dur="500"/>
                                        <p:tgtEl>
                                          <p:spTgt spid="71"/>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72"/>
                                        </p:tgtEl>
                                        <p:attrNameLst>
                                          <p:attrName>style.visibility</p:attrName>
                                        </p:attrNameLst>
                                      </p:cBhvr>
                                      <p:to>
                                        <p:strVal val="visible"/>
                                      </p:to>
                                    </p:set>
                                    <p:animEffect transition="in" filter="wipe(down)">
                                      <p:cBhvr>
                                        <p:cTn id="32" dur="500"/>
                                        <p:tgtEl>
                                          <p:spTgt spid="72"/>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73"/>
                                        </p:tgtEl>
                                        <p:attrNameLst>
                                          <p:attrName>style.visibility</p:attrName>
                                        </p:attrNameLst>
                                      </p:cBhvr>
                                      <p:to>
                                        <p:strVal val="visible"/>
                                      </p:to>
                                    </p:set>
                                    <p:animEffect transition="in" filter="wipe(down)">
                                      <p:cBhvr>
                                        <p:cTn id="35" dur="500"/>
                                        <p:tgtEl>
                                          <p:spTgt spid="73"/>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4"/>
                                        </p:tgtEl>
                                        <p:attrNameLst>
                                          <p:attrName>style.visibility</p:attrName>
                                        </p:attrNameLst>
                                      </p:cBhvr>
                                      <p:to>
                                        <p:strVal val="visible"/>
                                      </p:to>
                                    </p:set>
                                    <p:animEffect transition="in" filter="wipe(down)">
                                      <p:cBhvr>
                                        <p:cTn id="38" dur="500"/>
                                        <p:tgtEl>
                                          <p:spTgt spid="74"/>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75"/>
                                        </p:tgtEl>
                                        <p:attrNameLst>
                                          <p:attrName>style.visibility</p:attrName>
                                        </p:attrNameLst>
                                      </p:cBhvr>
                                      <p:to>
                                        <p:strVal val="visible"/>
                                      </p:to>
                                    </p:set>
                                    <p:animEffect transition="in" filter="wipe(down)">
                                      <p:cBhvr>
                                        <p:cTn id="41" dur="500"/>
                                        <p:tgtEl>
                                          <p:spTgt spid="75"/>
                                        </p:tgtEl>
                                      </p:cBhvr>
                                    </p:animEffect>
                                  </p:childTnLst>
                                </p:cTn>
                              </p:par>
                              <p:par>
                                <p:cTn id="42" presetID="22" presetClass="entr" presetSubtype="4" fill="hold" grpId="0" nodeType="withEffect">
                                  <p:stCondLst>
                                    <p:cond delay="0"/>
                                  </p:stCondLst>
                                  <p:childTnLst>
                                    <p:set>
                                      <p:cBhvr>
                                        <p:cTn id="43" dur="1" fill="hold">
                                          <p:stCondLst>
                                            <p:cond delay="0"/>
                                          </p:stCondLst>
                                        </p:cTn>
                                        <p:tgtEl>
                                          <p:spTgt spid="76"/>
                                        </p:tgtEl>
                                        <p:attrNameLst>
                                          <p:attrName>style.visibility</p:attrName>
                                        </p:attrNameLst>
                                      </p:cBhvr>
                                      <p:to>
                                        <p:strVal val="visible"/>
                                      </p:to>
                                    </p:set>
                                    <p:animEffect transition="in" filter="wipe(down)">
                                      <p:cBhvr>
                                        <p:cTn id="44" dur="500"/>
                                        <p:tgtEl>
                                          <p:spTgt spid="76"/>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77"/>
                                        </p:tgtEl>
                                        <p:attrNameLst>
                                          <p:attrName>style.visibility</p:attrName>
                                        </p:attrNameLst>
                                      </p:cBhvr>
                                      <p:to>
                                        <p:strVal val="visible"/>
                                      </p:to>
                                    </p:set>
                                    <p:animEffect transition="in" filter="wipe(down)">
                                      <p:cBhvr>
                                        <p:cTn id="47" dur="500"/>
                                        <p:tgtEl>
                                          <p:spTgt spid="7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8"/>
                                        </p:tgtEl>
                                        <p:attrNameLst>
                                          <p:attrName>style.visibility</p:attrName>
                                        </p:attrNameLst>
                                      </p:cBhvr>
                                      <p:to>
                                        <p:strVal val="visible"/>
                                      </p:to>
                                    </p:set>
                                    <p:animEffect transition="in" filter="wipe(down)">
                                      <p:cBhvr>
                                        <p:cTn id="50" dur="500"/>
                                        <p:tgtEl>
                                          <p:spTgt spid="78"/>
                                        </p:tgtEl>
                                      </p:cBhvr>
                                    </p:animEffect>
                                  </p:childTnLst>
                                </p:cTn>
                              </p:par>
                              <p:par>
                                <p:cTn id="51" presetID="22" presetClass="entr" presetSubtype="4" fill="hold" grpId="0" nodeType="withEffect">
                                  <p:stCondLst>
                                    <p:cond delay="0"/>
                                  </p:stCondLst>
                                  <p:childTnLst>
                                    <p:set>
                                      <p:cBhvr>
                                        <p:cTn id="52" dur="1" fill="hold">
                                          <p:stCondLst>
                                            <p:cond delay="0"/>
                                          </p:stCondLst>
                                        </p:cTn>
                                        <p:tgtEl>
                                          <p:spTgt spid="79"/>
                                        </p:tgtEl>
                                        <p:attrNameLst>
                                          <p:attrName>style.visibility</p:attrName>
                                        </p:attrNameLst>
                                      </p:cBhvr>
                                      <p:to>
                                        <p:strVal val="visible"/>
                                      </p:to>
                                    </p:set>
                                    <p:animEffect transition="in" filter="wipe(down)">
                                      <p:cBhvr>
                                        <p:cTn id="53" dur="500"/>
                                        <p:tgtEl>
                                          <p:spTgt spid="79"/>
                                        </p:tgtEl>
                                      </p:cBhvr>
                                    </p:animEffect>
                                  </p:childTnLst>
                                </p:cTn>
                              </p:par>
                              <p:par>
                                <p:cTn id="54" presetID="22" presetClass="entr" presetSubtype="4" fill="hold" grpId="0" nodeType="withEffect">
                                  <p:stCondLst>
                                    <p:cond delay="0"/>
                                  </p:stCondLst>
                                  <p:childTnLst>
                                    <p:set>
                                      <p:cBhvr>
                                        <p:cTn id="55" dur="1" fill="hold">
                                          <p:stCondLst>
                                            <p:cond delay="0"/>
                                          </p:stCondLst>
                                        </p:cTn>
                                        <p:tgtEl>
                                          <p:spTgt spid="80"/>
                                        </p:tgtEl>
                                        <p:attrNameLst>
                                          <p:attrName>style.visibility</p:attrName>
                                        </p:attrNameLst>
                                      </p:cBhvr>
                                      <p:to>
                                        <p:strVal val="visible"/>
                                      </p:to>
                                    </p:set>
                                    <p:animEffect transition="in" filter="wipe(down)">
                                      <p:cBhvr>
                                        <p:cTn id="56" dur="500"/>
                                        <p:tgtEl>
                                          <p:spTgt spid="80"/>
                                        </p:tgtEl>
                                      </p:cBhvr>
                                    </p:animEffect>
                                  </p:childTnLst>
                                </p:cTn>
                              </p:par>
                              <p:par>
                                <p:cTn id="57" presetID="22" presetClass="entr" presetSubtype="4" fill="hold" grpId="0" nodeType="withEffect">
                                  <p:stCondLst>
                                    <p:cond delay="0"/>
                                  </p:stCondLst>
                                  <p:childTnLst>
                                    <p:set>
                                      <p:cBhvr>
                                        <p:cTn id="58" dur="1" fill="hold">
                                          <p:stCondLst>
                                            <p:cond delay="0"/>
                                          </p:stCondLst>
                                        </p:cTn>
                                        <p:tgtEl>
                                          <p:spTgt spid="81"/>
                                        </p:tgtEl>
                                        <p:attrNameLst>
                                          <p:attrName>style.visibility</p:attrName>
                                        </p:attrNameLst>
                                      </p:cBhvr>
                                      <p:to>
                                        <p:strVal val="visible"/>
                                      </p:to>
                                    </p:set>
                                    <p:animEffect transition="in" filter="wipe(down)">
                                      <p:cBhvr>
                                        <p:cTn id="59" dur="500"/>
                                        <p:tgtEl>
                                          <p:spTgt spid="81"/>
                                        </p:tgtEl>
                                      </p:cBhvr>
                                    </p:animEffect>
                                  </p:childTnLst>
                                </p:cTn>
                              </p:par>
                              <p:par>
                                <p:cTn id="60" presetID="22" presetClass="entr" presetSubtype="4" fill="hold" grpId="0" nodeType="withEffect">
                                  <p:stCondLst>
                                    <p:cond delay="0"/>
                                  </p:stCondLst>
                                  <p:childTnLst>
                                    <p:set>
                                      <p:cBhvr>
                                        <p:cTn id="61" dur="1" fill="hold">
                                          <p:stCondLst>
                                            <p:cond delay="0"/>
                                          </p:stCondLst>
                                        </p:cTn>
                                        <p:tgtEl>
                                          <p:spTgt spid="82"/>
                                        </p:tgtEl>
                                        <p:attrNameLst>
                                          <p:attrName>style.visibility</p:attrName>
                                        </p:attrNameLst>
                                      </p:cBhvr>
                                      <p:to>
                                        <p:strVal val="visible"/>
                                      </p:to>
                                    </p:set>
                                    <p:animEffect transition="in" filter="wipe(down)">
                                      <p:cBhvr>
                                        <p:cTn id="62" dur="500"/>
                                        <p:tgtEl>
                                          <p:spTgt spid="82"/>
                                        </p:tgtEl>
                                      </p:cBhvr>
                                    </p:animEffect>
                                  </p:childTnLst>
                                </p:cTn>
                              </p:par>
                              <p:par>
                                <p:cTn id="63" presetID="22" presetClass="entr" presetSubtype="4" fill="hold" grpId="0" nodeType="withEffect">
                                  <p:stCondLst>
                                    <p:cond delay="0"/>
                                  </p:stCondLst>
                                  <p:childTnLst>
                                    <p:set>
                                      <p:cBhvr>
                                        <p:cTn id="64" dur="1" fill="hold">
                                          <p:stCondLst>
                                            <p:cond delay="0"/>
                                          </p:stCondLst>
                                        </p:cTn>
                                        <p:tgtEl>
                                          <p:spTgt spid="83"/>
                                        </p:tgtEl>
                                        <p:attrNameLst>
                                          <p:attrName>style.visibility</p:attrName>
                                        </p:attrNameLst>
                                      </p:cBhvr>
                                      <p:to>
                                        <p:strVal val="visible"/>
                                      </p:to>
                                    </p:set>
                                    <p:animEffect transition="in" filter="wipe(down)">
                                      <p:cBhvr>
                                        <p:cTn id="65" dur="500"/>
                                        <p:tgtEl>
                                          <p:spTgt spid="83"/>
                                        </p:tgtEl>
                                      </p:cBhvr>
                                    </p:animEffect>
                                  </p:childTnLst>
                                </p:cTn>
                              </p:par>
                              <p:par>
                                <p:cTn id="66" presetID="22" presetClass="entr" presetSubtype="4" fill="hold" grpId="0" nodeType="withEffect">
                                  <p:stCondLst>
                                    <p:cond delay="0"/>
                                  </p:stCondLst>
                                  <p:childTnLst>
                                    <p:set>
                                      <p:cBhvr>
                                        <p:cTn id="67" dur="1" fill="hold">
                                          <p:stCondLst>
                                            <p:cond delay="0"/>
                                          </p:stCondLst>
                                        </p:cTn>
                                        <p:tgtEl>
                                          <p:spTgt spid="84"/>
                                        </p:tgtEl>
                                        <p:attrNameLst>
                                          <p:attrName>style.visibility</p:attrName>
                                        </p:attrNameLst>
                                      </p:cBhvr>
                                      <p:to>
                                        <p:strVal val="visible"/>
                                      </p:to>
                                    </p:set>
                                    <p:animEffect transition="in" filter="wipe(down)">
                                      <p:cBhvr>
                                        <p:cTn id="68" dur="500"/>
                                        <p:tgtEl>
                                          <p:spTgt spid="84"/>
                                        </p:tgtEl>
                                      </p:cBhvr>
                                    </p:animEffect>
                                  </p:childTnLst>
                                </p:cTn>
                              </p:par>
                              <p:par>
                                <p:cTn id="69" presetID="22" presetClass="entr" presetSubtype="4" fill="hold" grpId="0" nodeType="withEffect">
                                  <p:stCondLst>
                                    <p:cond delay="0"/>
                                  </p:stCondLst>
                                  <p:childTnLst>
                                    <p:set>
                                      <p:cBhvr>
                                        <p:cTn id="70" dur="1" fill="hold">
                                          <p:stCondLst>
                                            <p:cond delay="0"/>
                                          </p:stCondLst>
                                        </p:cTn>
                                        <p:tgtEl>
                                          <p:spTgt spid="85"/>
                                        </p:tgtEl>
                                        <p:attrNameLst>
                                          <p:attrName>style.visibility</p:attrName>
                                        </p:attrNameLst>
                                      </p:cBhvr>
                                      <p:to>
                                        <p:strVal val="visible"/>
                                      </p:to>
                                    </p:set>
                                    <p:animEffect transition="in" filter="wipe(down)">
                                      <p:cBhvr>
                                        <p:cTn id="71" dur="500"/>
                                        <p:tgtEl>
                                          <p:spTgt spid="85"/>
                                        </p:tgtEl>
                                      </p:cBhvr>
                                    </p:animEffect>
                                  </p:childTnLst>
                                </p:cTn>
                              </p:par>
                              <p:par>
                                <p:cTn id="72" presetID="22" presetClass="entr" presetSubtype="4" fill="hold" grpId="0" nodeType="withEffect">
                                  <p:stCondLst>
                                    <p:cond delay="0"/>
                                  </p:stCondLst>
                                  <p:childTnLst>
                                    <p:set>
                                      <p:cBhvr>
                                        <p:cTn id="73" dur="1" fill="hold">
                                          <p:stCondLst>
                                            <p:cond delay="0"/>
                                          </p:stCondLst>
                                        </p:cTn>
                                        <p:tgtEl>
                                          <p:spTgt spid="86"/>
                                        </p:tgtEl>
                                        <p:attrNameLst>
                                          <p:attrName>style.visibility</p:attrName>
                                        </p:attrNameLst>
                                      </p:cBhvr>
                                      <p:to>
                                        <p:strVal val="visible"/>
                                      </p:to>
                                    </p:set>
                                    <p:animEffect transition="in" filter="wipe(down)">
                                      <p:cBhvr>
                                        <p:cTn id="74" dur="500"/>
                                        <p:tgtEl>
                                          <p:spTgt spid="86"/>
                                        </p:tgtEl>
                                      </p:cBhvr>
                                    </p:animEffect>
                                  </p:childTnLst>
                                </p:cTn>
                              </p:par>
                              <p:par>
                                <p:cTn id="75" presetID="22" presetClass="entr" presetSubtype="4"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animEffect transition="in" filter="wipe(down)">
                                      <p:cBhvr>
                                        <p:cTn id="77" dur="500"/>
                                        <p:tgtEl>
                                          <p:spTgt spid="87"/>
                                        </p:tgtEl>
                                      </p:cBhvr>
                                    </p:animEffect>
                                  </p:childTnLst>
                                </p:cTn>
                              </p:par>
                              <p:par>
                                <p:cTn id="78" presetID="22" presetClass="entr" presetSubtype="4" fill="hold" grpId="0" nodeType="withEffect">
                                  <p:stCondLst>
                                    <p:cond delay="0"/>
                                  </p:stCondLst>
                                  <p:childTnLst>
                                    <p:set>
                                      <p:cBhvr>
                                        <p:cTn id="79" dur="1" fill="hold">
                                          <p:stCondLst>
                                            <p:cond delay="0"/>
                                          </p:stCondLst>
                                        </p:cTn>
                                        <p:tgtEl>
                                          <p:spTgt spid="88"/>
                                        </p:tgtEl>
                                        <p:attrNameLst>
                                          <p:attrName>style.visibility</p:attrName>
                                        </p:attrNameLst>
                                      </p:cBhvr>
                                      <p:to>
                                        <p:strVal val="visible"/>
                                      </p:to>
                                    </p:set>
                                    <p:animEffect transition="in" filter="wipe(down)">
                                      <p:cBhvr>
                                        <p:cTn id="80" dur="500"/>
                                        <p:tgtEl>
                                          <p:spTgt spid="88"/>
                                        </p:tgtEl>
                                      </p:cBhvr>
                                    </p:animEffect>
                                  </p:childTnLst>
                                </p:cTn>
                              </p:par>
                              <p:par>
                                <p:cTn id="81" presetID="22" presetClass="entr" presetSubtype="4"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animEffect transition="in" filter="wipe(down)">
                                      <p:cBhvr>
                                        <p:cTn id="83" dur="500"/>
                                        <p:tgtEl>
                                          <p:spTgt spid="89"/>
                                        </p:tgtEl>
                                      </p:cBhvr>
                                    </p:animEffect>
                                  </p:childTnLst>
                                </p:cTn>
                              </p:par>
                              <p:par>
                                <p:cTn id="84" presetID="22" presetClass="entr" presetSubtype="4" fill="hold" grpId="0" nodeType="withEffect">
                                  <p:stCondLst>
                                    <p:cond delay="0"/>
                                  </p:stCondLst>
                                  <p:childTnLst>
                                    <p:set>
                                      <p:cBhvr>
                                        <p:cTn id="85" dur="1" fill="hold">
                                          <p:stCondLst>
                                            <p:cond delay="0"/>
                                          </p:stCondLst>
                                        </p:cTn>
                                        <p:tgtEl>
                                          <p:spTgt spid="90"/>
                                        </p:tgtEl>
                                        <p:attrNameLst>
                                          <p:attrName>style.visibility</p:attrName>
                                        </p:attrNameLst>
                                      </p:cBhvr>
                                      <p:to>
                                        <p:strVal val="visible"/>
                                      </p:to>
                                    </p:set>
                                    <p:animEffect transition="in" filter="wipe(down)">
                                      <p:cBhvr>
                                        <p:cTn id="86" dur="500"/>
                                        <p:tgtEl>
                                          <p:spTgt spid="90"/>
                                        </p:tgtEl>
                                      </p:cBhvr>
                                    </p:animEffect>
                                  </p:childTnLst>
                                </p:cTn>
                              </p:par>
                              <p:par>
                                <p:cTn id="87" presetID="22" presetClass="entr" presetSubtype="4" fill="hold" grpId="0" nodeType="withEffect">
                                  <p:stCondLst>
                                    <p:cond delay="0"/>
                                  </p:stCondLst>
                                  <p:childTnLst>
                                    <p:set>
                                      <p:cBhvr>
                                        <p:cTn id="88" dur="1" fill="hold">
                                          <p:stCondLst>
                                            <p:cond delay="0"/>
                                          </p:stCondLst>
                                        </p:cTn>
                                        <p:tgtEl>
                                          <p:spTgt spid="91"/>
                                        </p:tgtEl>
                                        <p:attrNameLst>
                                          <p:attrName>style.visibility</p:attrName>
                                        </p:attrNameLst>
                                      </p:cBhvr>
                                      <p:to>
                                        <p:strVal val="visible"/>
                                      </p:to>
                                    </p:set>
                                    <p:animEffect transition="in" filter="wipe(down)">
                                      <p:cBhvr>
                                        <p:cTn id="89" dur="500"/>
                                        <p:tgtEl>
                                          <p:spTgt spid="91"/>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92"/>
                                        </p:tgtEl>
                                        <p:attrNameLst>
                                          <p:attrName>style.visibility</p:attrName>
                                        </p:attrNameLst>
                                      </p:cBhvr>
                                      <p:to>
                                        <p:strVal val="visible"/>
                                      </p:to>
                                    </p:set>
                                    <p:animEffect transition="in" filter="wipe(down)">
                                      <p:cBhvr>
                                        <p:cTn id="92" dur="500"/>
                                        <p:tgtEl>
                                          <p:spTgt spid="92"/>
                                        </p:tgtEl>
                                      </p:cBhvr>
                                    </p:animEffect>
                                  </p:childTnLst>
                                </p:cTn>
                              </p:par>
                              <p:par>
                                <p:cTn id="93" presetID="22" presetClass="entr" presetSubtype="4" fill="hold" grpId="0" nodeType="with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down)">
                                      <p:cBhvr>
                                        <p:cTn id="95" dur="500"/>
                                        <p:tgtEl>
                                          <p:spTgt spid="93"/>
                                        </p:tgtEl>
                                      </p:cBhvr>
                                    </p:animEffect>
                                  </p:childTnLst>
                                </p:cTn>
                              </p:par>
                              <p:par>
                                <p:cTn id="96" presetID="22" presetClass="entr" presetSubtype="4" fill="hold" grpId="0" nodeType="withEffect">
                                  <p:stCondLst>
                                    <p:cond delay="0"/>
                                  </p:stCondLst>
                                  <p:childTnLst>
                                    <p:set>
                                      <p:cBhvr>
                                        <p:cTn id="97" dur="1" fill="hold">
                                          <p:stCondLst>
                                            <p:cond delay="0"/>
                                          </p:stCondLst>
                                        </p:cTn>
                                        <p:tgtEl>
                                          <p:spTgt spid="94"/>
                                        </p:tgtEl>
                                        <p:attrNameLst>
                                          <p:attrName>style.visibility</p:attrName>
                                        </p:attrNameLst>
                                      </p:cBhvr>
                                      <p:to>
                                        <p:strVal val="visible"/>
                                      </p:to>
                                    </p:set>
                                    <p:animEffect transition="in" filter="wipe(down)">
                                      <p:cBhvr>
                                        <p:cTn id="98" dur="500"/>
                                        <p:tgtEl>
                                          <p:spTgt spid="94"/>
                                        </p:tgtEl>
                                      </p:cBhvr>
                                    </p:animEffect>
                                  </p:childTnLst>
                                </p:cTn>
                              </p:par>
                              <p:par>
                                <p:cTn id="99" presetID="22" presetClass="entr" presetSubtype="4" fill="hold" grpId="0" nodeType="withEffect">
                                  <p:stCondLst>
                                    <p:cond delay="0"/>
                                  </p:stCondLst>
                                  <p:childTnLst>
                                    <p:set>
                                      <p:cBhvr>
                                        <p:cTn id="100" dur="1" fill="hold">
                                          <p:stCondLst>
                                            <p:cond delay="0"/>
                                          </p:stCondLst>
                                        </p:cTn>
                                        <p:tgtEl>
                                          <p:spTgt spid="95"/>
                                        </p:tgtEl>
                                        <p:attrNameLst>
                                          <p:attrName>style.visibility</p:attrName>
                                        </p:attrNameLst>
                                      </p:cBhvr>
                                      <p:to>
                                        <p:strVal val="visible"/>
                                      </p:to>
                                    </p:set>
                                    <p:animEffect transition="in" filter="wipe(down)">
                                      <p:cBhvr>
                                        <p:cTn id="101" dur="500"/>
                                        <p:tgtEl>
                                          <p:spTgt spid="95"/>
                                        </p:tgtEl>
                                      </p:cBhvr>
                                    </p:animEffect>
                                  </p:childTnLst>
                                </p:cTn>
                              </p:par>
                              <p:par>
                                <p:cTn id="102" presetID="22" presetClass="entr" presetSubtype="4" fill="hold" grpId="0" nodeType="withEffect">
                                  <p:stCondLst>
                                    <p:cond delay="0"/>
                                  </p:stCondLst>
                                  <p:childTnLst>
                                    <p:set>
                                      <p:cBhvr>
                                        <p:cTn id="103" dur="1" fill="hold">
                                          <p:stCondLst>
                                            <p:cond delay="0"/>
                                          </p:stCondLst>
                                        </p:cTn>
                                        <p:tgtEl>
                                          <p:spTgt spid="96"/>
                                        </p:tgtEl>
                                        <p:attrNameLst>
                                          <p:attrName>style.visibility</p:attrName>
                                        </p:attrNameLst>
                                      </p:cBhvr>
                                      <p:to>
                                        <p:strVal val="visible"/>
                                      </p:to>
                                    </p:set>
                                    <p:animEffect transition="in" filter="wipe(down)">
                                      <p:cBhvr>
                                        <p:cTn id="104" dur="500"/>
                                        <p:tgtEl>
                                          <p:spTgt spid="96"/>
                                        </p:tgtEl>
                                      </p:cBhvr>
                                    </p:animEffect>
                                  </p:childTnLst>
                                </p:cTn>
                              </p:par>
                              <p:par>
                                <p:cTn id="105" presetID="22" presetClass="entr" presetSubtype="4" fill="hold" grpId="0" nodeType="withEffect">
                                  <p:stCondLst>
                                    <p:cond delay="0"/>
                                  </p:stCondLst>
                                  <p:childTnLst>
                                    <p:set>
                                      <p:cBhvr>
                                        <p:cTn id="106" dur="1" fill="hold">
                                          <p:stCondLst>
                                            <p:cond delay="0"/>
                                          </p:stCondLst>
                                        </p:cTn>
                                        <p:tgtEl>
                                          <p:spTgt spid="104"/>
                                        </p:tgtEl>
                                        <p:attrNameLst>
                                          <p:attrName>style.visibility</p:attrName>
                                        </p:attrNameLst>
                                      </p:cBhvr>
                                      <p:to>
                                        <p:strVal val="visible"/>
                                      </p:to>
                                    </p:set>
                                    <p:animEffect transition="in" filter="wipe(down)">
                                      <p:cBhvr>
                                        <p:cTn id="107" dur="500"/>
                                        <p:tgtEl>
                                          <p:spTgt spid="104"/>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8"/>
                                        </p:tgtEl>
                                        <p:attrNameLst>
                                          <p:attrName>style.visibility</p:attrName>
                                        </p:attrNameLst>
                                      </p:cBhvr>
                                      <p:to>
                                        <p:strVal val="visible"/>
                                      </p:to>
                                    </p:set>
                                    <p:animEffect transition="in" filter="wipe(down)">
                                      <p:cBhvr>
                                        <p:cTn id="112" dur="500"/>
                                        <p:tgtEl>
                                          <p:spTgt spid="8"/>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106"/>
                                        </p:tgtEl>
                                        <p:attrNameLst>
                                          <p:attrName>style.visibility</p:attrName>
                                        </p:attrNameLst>
                                      </p:cBhvr>
                                      <p:to>
                                        <p:strVal val="visible"/>
                                      </p:to>
                                    </p:set>
                                    <p:animEffect transition="in" filter="wipe(down)">
                                      <p:cBhvr>
                                        <p:cTn id="117" dur="500"/>
                                        <p:tgtEl>
                                          <p:spTgt spid="106"/>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10"/>
                                        </p:tgtEl>
                                        <p:attrNameLst>
                                          <p:attrName>style.visibility</p:attrName>
                                        </p:attrNameLst>
                                      </p:cBhvr>
                                      <p:to>
                                        <p:strVal val="visible"/>
                                      </p:to>
                                    </p:set>
                                    <p:animEffect transition="in" filter="wipe(down)">
                                      <p:cBhvr>
                                        <p:cTn id="1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2" grpId="0" animBg="1"/>
      <p:bldP spid="64" grpId="0" animBg="1"/>
      <p:bldP spid="68" grpId="0" animBg="1"/>
      <p:bldP spid="69"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animBg="1"/>
      <p:bldP spid="84" grpId="0" animBg="1"/>
      <p:bldP spid="85" grpId="0" animBg="1"/>
      <p:bldP spid="86" grpId="0" animBg="1"/>
      <p:bldP spid="87" grpId="0" animBg="1"/>
      <p:bldP spid="88" grpId="0" animBg="1"/>
      <p:bldP spid="89" grpId="0" animBg="1"/>
      <p:bldP spid="90" grpId="0" animBg="1"/>
      <p:bldP spid="91" grpId="0" animBg="1"/>
      <p:bldP spid="92" grpId="0"/>
      <p:bldP spid="93" grpId="0"/>
      <p:bldP spid="94" grpId="0" animBg="1"/>
      <p:bldP spid="95" grpId="0" animBg="1"/>
      <p:bldP spid="96" grpId="0" animBg="1"/>
      <p:bldP spid="104" grpId="0"/>
      <p:bldP spid="8" grpId="0"/>
      <p:bldP spid="106"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The Prediction Rule, Mathematically</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expand the prediction rule expression a bit more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Thus </a:t>
                </a:r>
                <a:r>
                  <a:rPr lang="en-GB" dirty="0" err="1">
                    <a:latin typeface="Abadi Extra Light" panose="020B0204020104020204" pitchFamily="34" charset="0"/>
                  </a:rPr>
                  <a:t>LwP</a:t>
                </a:r>
                <a:r>
                  <a:rPr lang="en-GB" dirty="0">
                    <a:latin typeface="Abadi Extra Light" panose="020B0204020104020204" pitchFamily="34" charset="0"/>
                  </a:rPr>
                  <a:t> with Euclidean distance is equivalent to a linear model with </a:t>
                </a:r>
              </a:p>
              <a:p>
                <a:pPr lvl="1">
                  <a:buFont typeface="Wingdings" panose="05000000000000000000" pitchFamily="2" charset="2"/>
                  <a:buChar char="§"/>
                </a:pPr>
                <a:r>
                  <a:rPr lang="en-GB" dirty="0">
                    <a:latin typeface="Abadi Extra Light" panose="020B0204020104020204" pitchFamily="34" charset="0"/>
                  </a:rPr>
                  <a:t>Weight vector </a:t>
                </a:r>
                <a14:m>
                  <m:oMath xmlns:m="http://schemas.openxmlformats.org/officeDocument/2006/math">
                    <m:r>
                      <a:rPr lang="en-IN" b="1" i="0">
                        <a:latin typeface="Cambria Math" panose="02040503050406030204" pitchFamily="18" charset="0"/>
                      </a:rPr>
                      <m:t>𝐰</m:t>
                    </m:r>
                    <m:r>
                      <a:rPr lang="en-IN" i="1">
                        <a:latin typeface="Cambria Math" panose="02040503050406030204" pitchFamily="18" charset="0"/>
                      </a:rPr>
                      <m:t>= </m:t>
                    </m:r>
                  </m:oMath>
                </a14:m>
                <a:r>
                  <a:rPr lang="en-IN" dirty="0"/>
                  <a:t>2(</a:t>
                </a:r>
                <a14:m>
                  <m:oMath xmlns:m="http://schemas.openxmlformats.org/officeDocument/2006/math">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i="1">
                        <a:latin typeface="Cambria Math" panose="02040503050406030204" pitchFamily="18" charset="0"/>
                      </a:rPr>
                      <m:t>−</m:t>
                    </m:r>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r>
                      <a:rPr lang="en-IN">
                        <a:latin typeface="Cambria Math" panose="02040503050406030204" pitchFamily="18" charset="0"/>
                      </a:rPr>
                      <m:t>)</m:t>
                    </m:r>
                  </m:oMath>
                </a14:m>
                <a:r>
                  <a:rPr lang="en-IN" dirty="0"/>
                  <a:t> </a:t>
                </a:r>
              </a:p>
              <a:p>
                <a:pPr lvl="1">
                  <a:buFont typeface="Wingdings" panose="05000000000000000000" pitchFamily="2" charset="2"/>
                  <a:buChar char="§"/>
                </a:pPr>
                <a:r>
                  <a:rPr lang="en-IN" dirty="0">
                    <a:latin typeface="Abadi Extra Light" panose="020B0204020104020204" pitchFamily="34" charset="0"/>
                  </a:rPr>
                  <a:t>Bias term </a:t>
                </a:r>
                <a14:m>
                  <m:oMath xmlns:m="http://schemas.openxmlformats.org/officeDocument/2006/math">
                    <m:r>
                      <a:rPr lang="en-IN" i="1">
                        <a:latin typeface="Cambria Math" panose="02040503050406030204" pitchFamily="18" charset="0"/>
                      </a:rPr>
                      <m:t>𝑏</m:t>
                    </m:r>
                    <m:r>
                      <a:rPr lang="en-IN" i="1">
                        <a:latin typeface="Cambria Math" panose="02040503050406030204" pitchFamily="18" charset="0"/>
                      </a:rPr>
                      <m:t>=</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r>
                      <a:rPr lang="en-IN">
                        <a:latin typeface="Cambria Math" panose="02040503050406030204" pitchFamily="18" charset="0"/>
                      </a:rPr>
                      <m:t> −</m:t>
                    </m:r>
                    <m:sSup>
                      <m:sSupPr>
                        <m:ctrlPr>
                          <a:rPr lang="en-IN" i="1">
                            <a:latin typeface="Cambria Math" panose="02040503050406030204" pitchFamily="18" charset="0"/>
                          </a:rPr>
                        </m:ctrlPr>
                      </m:sSupPr>
                      <m:e>
                        <m:d>
                          <m:dPr>
                            <m:begChr m:val="|"/>
                            <m:endChr m:val="|"/>
                            <m:ctrlPr>
                              <a:rPr lang="en-IN" i="1">
                                <a:latin typeface="Cambria Math" panose="02040503050406030204" pitchFamily="18" charset="0"/>
                              </a:rPr>
                            </m:ctrlPr>
                          </m:dPr>
                          <m:e>
                            <m:d>
                              <m:dPr>
                                <m:begChr m:val="|"/>
                                <m:endChr m:val="|"/>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b="1" i="1">
                                        <a:latin typeface="Cambria Math" panose="02040503050406030204" pitchFamily="18" charset="0"/>
                                      </a:rPr>
                                      <m:t>𝝁</m:t>
                                    </m:r>
                                  </m:e>
                                  <m:sub>
                                    <m:r>
                                      <a:rPr lang="en-IN" i="1">
                                        <a:latin typeface="Cambria Math" panose="02040503050406030204" pitchFamily="18" charset="0"/>
                                      </a:rPr>
                                      <m:t>+</m:t>
                                    </m:r>
                                  </m:sub>
                                </m:sSub>
                              </m:e>
                            </m:d>
                          </m:e>
                        </m:d>
                      </m:e>
                      <m:sup>
                        <m:r>
                          <a:rPr lang="en-IN" i="1">
                            <a:latin typeface="Cambria Math" panose="02040503050406030204" pitchFamily="18" charset="0"/>
                          </a:rPr>
                          <m:t>2</m:t>
                        </m:r>
                      </m:sup>
                    </m:sSup>
                  </m:oMath>
                </a14:m>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Prediction rule therefore is: Predict +1 if </a:t>
                </a:r>
                <a14:m>
                  <m:oMath xmlns:m="http://schemas.openxmlformats.org/officeDocument/2006/math">
                    <m:d>
                      <m:dPr>
                        <m:begChr m:val="⟨"/>
                        <m:endChr m:val="⟩"/>
                        <m:ctrlPr>
                          <a:rPr lang="en-IN" i="1">
                            <a:latin typeface="Cambria Math" panose="02040503050406030204" pitchFamily="18" charset="0"/>
                          </a:rPr>
                        </m:ctrlPr>
                      </m:dPr>
                      <m:e>
                        <m:r>
                          <a:rPr lang="en-IN" b="1">
                            <a:latin typeface="Cambria Math" panose="02040503050406030204" pitchFamily="18" charset="0"/>
                          </a:rPr>
                          <m:t>𝐰</m:t>
                        </m:r>
                        <m:r>
                          <a:rPr lang="en-IN" i="1">
                            <a:latin typeface="Cambria Math" panose="02040503050406030204" pitchFamily="18" charset="0"/>
                          </a:rPr>
                          <m:t>,</m:t>
                        </m:r>
                        <m:r>
                          <a:rPr lang="en-IN" b="1">
                            <a:latin typeface="Cambria Math" panose="02040503050406030204" pitchFamily="18" charset="0"/>
                          </a:rPr>
                          <m:t>𝐱</m:t>
                        </m:r>
                      </m:e>
                    </m:d>
                    <m:r>
                      <a:rPr lang="en-IN">
                        <a:latin typeface="Cambria Math" panose="02040503050406030204" pitchFamily="18" charset="0"/>
                      </a:rPr>
                      <m:t>+</m:t>
                    </m:r>
                    <m:r>
                      <a:rPr lang="en-IN" i="1">
                        <a:latin typeface="Cambria Math" panose="02040503050406030204" pitchFamily="18" charset="0"/>
                      </a:rPr>
                      <m:t>𝑏</m:t>
                    </m:r>
                  </m:oMath>
                </a14:m>
                <a:r>
                  <a:rPr lang="en-IN" dirty="0"/>
                  <a:t> &gt; 0</a:t>
                </a:r>
                <a:r>
                  <a:rPr lang="en-IN" dirty="0">
                    <a:latin typeface="Abadi Extra Light" panose="020B0204020104020204" pitchFamily="34" charset="0"/>
                  </a:rPr>
                  <a:t>, else predict -1</a:t>
                </a: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935" t="-1864" b="-131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6179274E-33C8-4E00-B94C-3E9467FBFF87}"/>
                  </a:ext>
                </a:extLst>
              </p:cNvPr>
              <p:cNvSpPr txBox="1"/>
              <p:nvPr/>
            </p:nvSpPr>
            <p:spPr>
              <a:xfrm>
                <a:off x="1447800" y="1743075"/>
                <a:ext cx="8427243" cy="1931106"/>
              </a:xfrm>
              <a:prstGeom prst="rect">
                <a:avLst/>
              </a:prstGeom>
              <a:noFill/>
            </p:spPr>
            <p:txBody>
              <a:bodyPr wrap="none" rtlCol="0">
                <a:spAutoFit/>
              </a:bodyPr>
              <a:lstStyle/>
              <a:p>
                <a14:m>
                  <m:oMath xmlns:m="http://schemas.openxmlformats.org/officeDocument/2006/math">
                    <m:r>
                      <a:rPr lang="en-IN" sz="2400" i="1" smtClean="0">
                        <a:latin typeface="Cambria Math" panose="02040503050406030204" pitchFamily="18" charset="0"/>
                      </a:rPr>
                      <m:t>𝑓</m:t>
                    </m:r>
                    <m:d>
                      <m:dPr>
                        <m:ctrlPr>
                          <a:rPr lang="en-IN" sz="2400" i="1">
                            <a:latin typeface="Cambria Math" panose="02040503050406030204" pitchFamily="18" charset="0"/>
                          </a:rPr>
                        </m:ctrlPr>
                      </m:dPr>
                      <m:e>
                        <m:r>
                          <a:rPr lang="en-IN" sz="2400" b="1">
                            <a:latin typeface="Cambria Math" panose="02040503050406030204" pitchFamily="18" charset="0"/>
                          </a:rPr>
                          <m:t>𝐱</m:t>
                        </m:r>
                      </m:e>
                    </m:d>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r>
                  <a:rPr lang="en-IN" sz="2400" dirty="0">
                    <a:latin typeface="Abadi Extra Light" panose="020B0204020104020204" pitchFamily="34" charset="0"/>
                  </a:rPr>
                  <a:t> </a:t>
                </a:r>
                <a14:m>
                  <m:oMath xmlns:m="http://schemas.openxmlformats.org/officeDocument/2006/math">
                    <m:r>
                      <a:rPr lang="en-IN" sz="2400" i="1" dirty="0">
                        <a:latin typeface="Cambria Math" panose="02040503050406030204" pitchFamily="18" charset="0"/>
                      </a:rPr>
                      <m:t>−</m:t>
                    </m:r>
                  </m:oMath>
                </a14:m>
                <a:r>
                  <a:rPr lang="en-IN" sz="2400" dirty="0">
                    <a:latin typeface="Abadi Extra Light" panose="020B0204020104020204" pitchFamily="34" charset="0"/>
                  </a:rPr>
                  <a:t> </a:t>
                </a:r>
                <a14:m>
                  <m:oMath xmlns:m="http://schemas.openxmlformats.org/officeDocument/2006/math">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e>
                        </m:d>
                      </m:e>
                      <m:sup>
                        <m:r>
                          <a:rPr lang="en-IN" sz="2400" i="1">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e>
                            </m:d>
                          </m:e>
                        </m:d>
                      </m:e>
                      <m:sup>
                        <m:r>
                          <a:rPr lang="en-IN" sz="2400" i="1">
                            <a:latin typeface="Cambria Math" panose="02040503050406030204" pitchFamily="18" charset="0"/>
                          </a:rPr>
                          <m:t>2</m:t>
                        </m:r>
                      </m:sup>
                    </m:sSup>
                    <m:r>
                      <a:rPr lang="en-IN" sz="2400" i="1">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i="1">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 −</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sSub>
                                  <m:sSubPr>
                                    <m:ctrlPr>
                                      <a:rPr lang="en-IN" sz="2400" i="1" smtClean="0">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sSup>
                      <m:sSupPr>
                        <m:ctrlPr>
                          <a:rPr lang="en-IN" sz="2400" i="1">
                            <a:latin typeface="Cambria Math" panose="02040503050406030204" pitchFamily="18" charset="0"/>
                          </a:rPr>
                        </m:ctrlPr>
                      </m:sSupPr>
                      <m:e>
                        <m:d>
                          <m:dPr>
                            <m:begChr m:val="|"/>
                            <m:endChr m:val="|"/>
                            <m:ctrlPr>
                              <a:rPr lang="en-IN" sz="2400" i="1">
                                <a:latin typeface="Cambria Math" panose="02040503050406030204" pitchFamily="18" charset="0"/>
                              </a:rPr>
                            </m:ctrlPr>
                          </m:dPr>
                          <m:e>
                            <m:d>
                              <m:dPr>
                                <m:begChr m:val="|"/>
                                <m:endChr m:val="|"/>
                                <m:ctrlPr>
                                  <a:rPr lang="en-IN" sz="2400" i="1">
                                    <a:latin typeface="Cambria Math" panose="02040503050406030204" pitchFamily="18" charset="0"/>
                                  </a:rPr>
                                </m:ctrlPr>
                              </m:dPr>
                              <m:e>
                                <m:r>
                                  <a:rPr lang="en-IN" sz="2400" b="1">
                                    <a:latin typeface="Cambria Math" panose="02040503050406030204" pitchFamily="18" charset="0"/>
                                  </a:rPr>
                                  <m:t>𝐱</m:t>
                                </m:r>
                              </m:e>
                            </m:d>
                          </m:e>
                        </m:d>
                      </m:e>
                      <m:sup>
                        <m:r>
                          <a:rPr lang="en-IN" sz="2400" i="1">
                            <a:latin typeface="Cambria Math" panose="02040503050406030204" pitchFamily="18" charset="0"/>
                          </a:rPr>
                          <m:t>2</m:t>
                        </m:r>
                      </m:sup>
                    </m:sSup>
                    <m:r>
                      <a:rPr lang="en-IN" sz="2400" b="0" i="1" smtClean="0">
                        <a:latin typeface="Cambria Math" panose="02040503050406030204" pitchFamily="18" charset="0"/>
                      </a:rPr>
                      <m:t>+</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b="1" i="1">
                                <a:latin typeface="Cambria Math" panose="02040503050406030204" pitchFamily="18" charset="0"/>
                              </a:rPr>
                              <m:t>𝝁</m:t>
                            </m:r>
                          </m:e>
                          <m:sub>
                            <m:r>
                              <a:rPr lang="en-IN" sz="2400" b="0" i="1" smtClean="0">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r>
                      <a:rPr lang="en-IN" sz="2400" i="1">
                        <a:latin typeface="Cambria Math" panose="02040503050406030204" pitchFamily="18" charset="0"/>
                      </a:rPr>
                      <m:t>2</m:t>
                    </m:r>
                    <m:d>
                      <m:dPr>
                        <m:begChr m:val="⟨"/>
                        <m:endChr m:val="⟩"/>
                        <m:ctrlPr>
                          <a:rPr lang="en-IN" sz="2400" i="1">
                            <a:latin typeface="Cambria Math" panose="02040503050406030204" pitchFamily="18" charset="0"/>
                          </a:rPr>
                        </m:ctrlPr>
                      </m:dPr>
                      <m:e>
                        <m:sSub>
                          <m:sSubPr>
                            <m:ctrlPr>
                              <a:rPr lang="en-IN" sz="2400" i="1" smtClean="0">
                                <a:solidFill>
                                  <a:srgbClr val="FF0000"/>
                                </a:solidFill>
                                <a:latin typeface="Cambria Math" panose="02040503050406030204" pitchFamily="18" charset="0"/>
                              </a:rPr>
                            </m:ctrlPr>
                          </m:sSubPr>
                          <m:e>
                            <m:r>
                              <a:rPr lang="en-IN" sz="2400" b="1" i="1">
                                <a:solidFill>
                                  <a:srgbClr val="FF0000"/>
                                </a:solidFill>
                                <a:latin typeface="Cambria Math" panose="02040503050406030204" pitchFamily="18" charset="0"/>
                              </a:rPr>
                              <m:t>𝝁</m:t>
                            </m:r>
                          </m:e>
                          <m:sub>
                            <m:r>
                              <a:rPr lang="en-IN" sz="2400" i="1">
                                <a:solidFill>
                                  <a:srgbClr val="FF0000"/>
                                </a:solidFill>
                                <a:latin typeface="Cambria Math" panose="02040503050406030204" pitchFamily="18" charset="0"/>
                              </a:rPr>
                              <m:t>+</m:t>
                            </m:r>
                          </m:sub>
                        </m:sSub>
                        <m:r>
                          <a:rPr lang="en-IN" sz="2400" b="0" i="1" smtClean="0">
                            <a:solidFill>
                              <a:srgbClr val="FF0000"/>
                            </a:solidFill>
                            <a:latin typeface="Cambria Math" panose="02040503050406030204" pitchFamily="18" charset="0"/>
                          </a:rPr>
                          <m:t>−</m:t>
                        </m:r>
                        <m:sSub>
                          <m:sSubPr>
                            <m:ctrlPr>
                              <a:rPr lang="en-IN" sz="2400" b="0" i="1" smtClean="0">
                                <a:solidFill>
                                  <a:srgbClr val="FF0000"/>
                                </a:solidFill>
                                <a:latin typeface="Cambria Math" panose="02040503050406030204" pitchFamily="18" charset="0"/>
                              </a:rPr>
                            </m:ctrlPr>
                          </m:sSubPr>
                          <m:e>
                            <m:r>
                              <a:rPr lang="en-IN" sz="2400" b="1" i="1" smtClean="0">
                                <a:solidFill>
                                  <a:srgbClr val="FF0000"/>
                                </a:solidFill>
                                <a:latin typeface="Cambria Math" panose="02040503050406030204" pitchFamily="18" charset="0"/>
                              </a:rPr>
                              <m:t>𝝁</m:t>
                            </m:r>
                          </m:e>
                          <m:sub>
                            <m:r>
                              <a:rPr lang="en-IN" sz="2400" b="0" i="1" smtClean="0">
                                <a:solidFill>
                                  <a:srgbClr val="FF0000"/>
                                </a:solidFill>
                                <a:latin typeface="Cambria Math" panose="02040503050406030204" pitchFamily="18" charset="0"/>
                              </a:rPr>
                              <m:t>−</m:t>
                            </m:r>
                          </m:sub>
                        </m:sSub>
                        <m:r>
                          <a:rPr lang="en-IN" sz="2400" i="1">
                            <a:latin typeface="Cambria Math" panose="02040503050406030204" pitchFamily="18" charset="0"/>
                          </a:rPr>
                          <m:t>,</m:t>
                        </m:r>
                        <m:r>
                          <a:rPr lang="en-IN" sz="2400" b="1">
                            <a:latin typeface="Cambria Math" panose="02040503050406030204" pitchFamily="18" charset="0"/>
                          </a:rPr>
                          <m:t>𝐱</m:t>
                        </m:r>
                      </m:e>
                    </m:d>
                  </m:oMath>
                </a14:m>
                <a:r>
                  <a:rPr lang="en-IN" sz="2400" dirty="0"/>
                  <a:t> + </a:t>
                </a:r>
                <a14:m>
                  <m:oMath xmlns:m="http://schemas.openxmlformats.org/officeDocument/2006/math">
                    <m:sSup>
                      <m:sSupPr>
                        <m:ctrlPr>
                          <a:rPr lang="en-IN" sz="2400" i="1" smtClean="0">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r>
                      <a:rPr lang="en-IN" sz="2400" b="0" i="0" smtClean="0">
                        <a:solidFill>
                          <a:srgbClr val="0000FF"/>
                        </a:solidFill>
                        <a:latin typeface="Cambria Math" panose="02040503050406030204" pitchFamily="18" charset="0"/>
                      </a:rPr>
                      <m:t> −</m:t>
                    </m:r>
                    <m:sSup>
                      <m:sSupPr>
                        <m:ctrlPr>
                          <a:rPr lang="en-IN" sz="2400" i="1">
                            <a:solidFill>
                              <a:srgbClr val="0000FF"/>
                            </a:solidFill>
                            <a:latin typeface="Cambria Math" panose="02040503050406030204" pitchFamily="18" charset="0"/>
                          </a:rPr>
                        </m:ctrlPr>
                      </m:sSupPr>
                      <m:e>
                        <m:d>
                          <m:dPr>
                            <m:begChr m:val="|"/>
                            <m:endChr m:val="|"/>
                            <m:ctrlPr>
                              <a:rPr lang="en-IN" sz="2400" i="1">
                                <a:solidFill>
                                  <a:srgbClr val="0000FF"/>
                                </a:solidFill>
                                <a:latin typeface="Cambria Math" panose="02040503050406030204" pitchFamily="18" charset="0"/>
                              </a:rPr>
                            </m:ctrlPr>
                          </m:dPr>
                          <m:e>
                            <m:d>
                              <m:dPr>
                                <m:begChr m:val="|"/>
                                <m:endChr m:val="|"/>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b="1" i="1">
                                        <a:solidFill>
                                          <a:srgbClr val="0000FF"/>
                                        </a:solidFill>
                                        <a:latin typeface="Cambria Math" panose="02040503050406030204" pitchFamily="18" charset="0"/>
                                      </a:rPr>
                                      <m:t>𝝁</m:t>
                                    </m:r>
                                  </m:e>
                                  <m:sub>
                                    <m:r>
                                      <a:rPr lang="en-IN" sz="2400" i="1">
                                        <a:solidFill>
                                          <a:srgbClr val="0000FF"/>
                                        </a:solidFill>
                                        <a:latin typeface="Cambria Math" panose="02040503050406030204" pitchFamily="18" charset="0"/>
                                      </a:rPr>
                                      <m:t>+</m:t>
                                    </m:r>
                                  </m:sub>
                                </m:sSub>
                              </m:e>
                            </m:d>
                          </m:e>
                        </m:d>
                      </m:e>
                      <m:sup>
                        <m:r>
                          <a:rPr lang="en-IN" sz="2400" i="1">
                            <a:solidFill>
                              <a:srgbClr val="0000FF"/>
                            </a:solidFill>
                            <a:latin typeface="Cambria Math" panose="02040503050406030204" pitchFamily="18" charset="0"/>
                          </a:rPr>
                          <m:t>2</m:t>
                        </m:r>
                      </m:sup>
                    </m:sSup>
                  </m:oMath>
                </a14:m>
                <a:endParaRPr lang="en-IN" sz="2400" dirty="0"/>
              </a:p>
              <a:p>
                <a:r>
                  <a:rPr lang="en-IN" sz="2400" dirty="0"/>
                  <a:t>          </a:t>
                </a:r>
                <a14:m>
                  <m:oMath xmlns:m="http://schemas.openxmlformats.org/officeDocument/2006/math">
                    <m:r>
                      <a:rPr lang="en-IN" sz="2400" b="0" i="1" smtClean="0">
                        <a:latin typeface="Cambria Math" panose="02040503050406030204" pitchFamily="18" charset="0"/>
                      </a:rPr>
                      <m:t>= </m:t>
                    </m:r>
                    <m:d>
                      <m:dPr>
                        <m:begChr m:val="⟨"/>
                        <m:endChr m:val="⟩"/>
                        <m:ctrlPr>
                          <a:rPr lang="en-IN" sz="2400" i="1">
                            <a:latin typeface="Cambria Math" panose="02040503050406030204" pitchFamily="18" charset="0"/>
                          </a:rPr>
                        </m:ctrlPr>
                      </m:dPr>
                      <m:e>
                        <m:r>
                          <a:rPr lang="en-IN" sz="2400" b="1" i="0" smtClean="0">
                            <a:solidFill>
                              <a:srgbClr val="FF0000"/>
                            </a:solidFill>
                            <a:latin typeface="Cambria Math" panose="02040503050406030204" pitchFamily="18" charset="0"/>
                          </a:rPr>
                          <m:t>𝐰</m:t>
                        </m:r>
                        <m:r>
                          <a:rPr lang="en-IN" sz="2400" i="1">
                            <a:latin typeface="Cambria Math" panose="02040503050406030204" pitchFamily="18" charset="0"/>
                          </a:rPr>
                          <m:t>,</m:t>
                        </m:r>
                        <m:r>
                          <a:rPr lang="en-IN" sz="2400" b="1">
                            <a:latin typeface="Cambria Math" panose="02040503050406030204" pitchFamily="18" charset="0"/>
                          </a:rPr>
                          <m:t>𝐱</m:t>
                        </m:r>
                      </m:e>
                    </m:d>
                    <m:r>
                      <a:rPr lang="en-IN" sz="2400" b="0" i="0" smtClean="0">
                        <a:latin typeface="Cambria Math" panose="02040503050406030204" pitchFamily="18" charset="0"/>
                      </a:rPr>
                      <m:t>+</m:t>
                    </m:r>
                    <m:r>
                      <a:rPr lang="en-IN" sz="2400" b="0" i="1" smtClean="0">
                        <a:solidFill>
                          <a:srgbClr val="0000FF"/>
                        </a:solidFill>
                        <a:latin typeface="Cambria Math" panose="02040503050406030204" pitchFamily="18" charset="0"/>
                      </a:rPr>
                      <m:t>𝑏</m:t>
                    </m:r>
                  </m:oMath>
                </a14:m>
                <a:r>
                  <a:rPr lang="en-IN" sz="2400" dirty="0"/>
                  <a:t>                    </a:t>
                </a:r>
              </a:p>
            </p:txBody>
          </p:sp>
        </mc:Choice>
        <mc:Fallback xmlns="">
          <p:sp>
            <p:nvSpPr>
              <p:cNvPr id="3" name="TextBox 2">
                <a:extLst>
                  <a:ext uri="{FF2B5EF4-FFF2-40B4-BE49-F238E27FC236}">
                    <a16:creationId xmlns:a16="http://schemas.microsoft.com/office/drawing/2014/main" id="{6179274E-33C8-4E00-B94C-3E9467FBFF87}"/>
                  </a:ext>
                </a:extLst>
              </p:cNvPr>
              <p:cNvSpPr txBox="1">
                <a:spLocks noRot="1" noChangeAspect="1" noMove="1" noResize="1" noEditPoints="1" noAdjustHandles="1" noChangeArrowheads="1" noChangeShapeType="1" noTextEdit="1"/>
              </p:cNvSpPr>
              <p:nvPr/>
            </p:nvSpPr>
            <p:spPr>
              <a:xfrm>
                <a:off x="1447800" y="1743075"/>
                <a:ext cx="8427243" cy="1931106"/>
              </a:xfrm>
              <a:prstGeom prst="rect">
                <a:avLst/>
              </a:prstGeom>
              <a:blipFill>
                <a:blip r:embed="rId4"/>
                <a:stretch>
                  <a:fillRect/>
                </a:stretch>
              </a:blipFill>
            </p:spPr>
            <p:txBody>
              <a:bodyPr/>
              <a:lstStyle/>
              <a:p>
                <a:r>
                  <a:rPr lang="en-IN">
                    <a:noFill/>
                  </a:rPr>
                  <a:t> </a:t>
                </a:r>
              </a:p>
            </p:txBody>
          </p:sp>
        </mc:Fallback>
      </mc:AlternateContent>
      <p:pic>
        <p:nvPicPr>
          <p:cNvPr id="41" name="Picture 40">
            <a:extLst>
              <a:ext uri="{FF2B5EF4-FFF2-40B4-BE49-F238E27FC236}">
                <a16:creationId xmlns:a16="http://schemas.microsoft.com/office/drawing/2014/main" id="{E99BFFB2-ED24-4984-BDD3-FBD94C082586}"/>
              </a:ext>
            </a:extLst>
          </p:cNvPr>
          <p:cNvPicPr>
            <a:picLocks noChangeAspect="1"/>
          </p:cNvPicPr>
          <p:nvPr/>
        </p:nvPicPr>
        <p:blipFill>
          <a:blip r:embed="rId5"/>
          <a:stretch>
            <a:fillRect/>
          </a:stretch>
        </p:blipFill>
        <p:spPr>
          <a:xfrm>
            <a:off x="10685838" y="4698638"/>
            <a:ext cx="1010687" cy="965223"/>
          </a:xfrm>
          <a:prstGeom prst="rect">
            <a:avLst/>
          </a:prstGeom>
        </p:spPr>
      </p:pic>
      <p:sp>
        <p:nvSpPr>
          <p:cNvPr id="42" name="Speech Bubble: Rectangle 41">
            <a:extLst>
              <a:ext uri="{FF2B5EF4-FFF2-40B4-BE49-F238E27FC236}">
                <a16:creationId xmlns:a16="http://schemas.microsoft.com/office/drawing/2014/main" id="{846C839C-60E5-4123-BBE7-698B8EE8B97B}"/>
              </a:ext>
            </a:extLst>
          </p:cNvPr>
          <p:cNvSpPr/>
          <p:nvPr/>
        </p:nvSpPr>
        <p:spPr>
          <a:xfrm>
            <a:off x="8218310" y="4787785"/>
            <a:ext cx="2426949" cy="738929"/>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Will look at linear models more formally and in more detail later</a:t>
            </a:r>
          </a:p>
        </p:txBody>
      </p:sp>
    </p:spTree>
    <p:custDataLst>
      <p:tags r:id="rId1"/>
    </p:custDataLst>
    <p:extLst>
      <p:ext uri="{BB962C8B-B14F-4D97-AF65-F5344CB8AC3E}">
        <p14:creationId xmlns:p14="http://schemas.microsoft.com/office/powerpoint/2010/main" val="2133142788"/>
      </p:ext>
    </p:extLst>
  </p:cSld>
  <p:clrMapOvr>
    <a:masterClrMapping/>
  </p:clrMapOvr>
  <mc:AlternateContent xmlns:mc="http://schemas.openxmlformats.org/markup-compatibility/2006" xmlns:p14="http://schemas.microsoft.com/office/powerpoint/2010/main">
    <mc:Choice Requires="p14">
      <p:transition spd="slow" p14:dur="2000" advTm="163009"/>
    </mc:Choice>
    <mc:Fallback xmlns="">
      <p:transition spd="slow" advTm="16300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down)">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down)">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wipe(down)">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wipe(down)">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8" end="8"/>
                                            </p:txEl>
                                          </p:spTgt>
                                        </p:tgtEl>
                                        <p:attrNameLst>
                                          <p:attrName>style.visibility</p:attrName>
                                        </p:attrNameLst>
                                      </p:cBhvr>
                                      <p:to>
                                        <p:strVal val="visible"/>
                                      </p:to>
                                    </p:set>
                                    <p:animEffect transition="in" filter="wipe(down)">
                                      <p:cBhvr>
                                        <p:cTn id="42" dur="500"/>
                                        <p:tgtEl>
                                          <p:spTgt spid="4">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wipe(down)">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1"/>
                                        </p:tgtEl>
                                        <p:attrNameLst>
                                          <p:attrName>style.visibility</p:attrName>
                                        </p:attrNameLst>
                                      </p:cBhvr>
                                      <p:to>
                                        <p:strVal val="visible"/>
                                      </p:to>
                                    </p:set>
                                    <p:animEffect transition="in" filter="wipe(down)">
                                      <p:cBhvr>
                                        <p:cTn id="52" dur="500"/>
                                        <p:tgtEl>
                                          <p:spTgt spid="4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animEffect transition="in" filter="wipe(down)">
                                      <p:cBhvr>
                                        <p:cTn id="5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4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Some Failure Cases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63529"/>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Here is a case where </a:t>
            </a:r>
            <a:r>
              <a:rPr lang="en-GB" dirty="0" err="1">
                <a:latin typeface="Abadi Extra Light" panose="020B0204020104020204" pitchFamily="34" charset="0"/>
              </a:rPr>
              <a:t>LwP</a:t>
            </a:r>
            <a:r>
              <a:rPr lang="en-GB" dirty="0">
                <a:latin typeface="Abadi Extra Light" panose="020B0204020104020204" pitchFamily="34" charset="0"/>
              </a:rPr>
              <a:t> with Euclidean distance may not work well</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In general, if classes are not equisized and spherical, </a:t>
            </a:r>
            <a:r>
              <a:rPr lang="en-GB" dirty="0" err="1">
                <a:latin typeface="Abadi Extra Light" panose="020B0204020104020204" pitchFamily="34" charset="0"/>
              </a:rPr>
              <a:t>LwP</a:t>
            </a:r>
            <a:r>
              <a:rPr lang="en-GB" dirty="0">
                <a:latin typeface="Abadi Extra Light" panose="020B0204020104020204" pitchFamily="34" charset="0"/>
              </a:rPr>
              <a:t> with Euclidean distance will usually not work well (but improvements possible; will discuss later)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
        <p:nvSpPr>
          <p:cNvPr id="8" name="Star: 5 Points 7">
            <a:extLst>
              <a:ext uri="{FF2B5EF4-FFF2-40B4-BE49-F238E27FC236}">
                <a16:creationId xmlns:a16="http://schemas.microsoft.com/office/drawing/2014/main" id="{9F2C15FE-ADED-4459-99BE-E6383BEDD8A3}"/>
              </a:ext>
            </a:extLst>
          </p:cNvPr>
          <p:cNvSpPr/>
          <p:nvPr/>
        </p:nvSpPr>
        <p:spPr>
          <a:xfrm>
            <a:off x="3246732" y="211943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Star: 5 Points 8">
            <a:extLst>
              <a:ext uri="{FF2B5EF4-FFF2-40B4-BE49-F238E27FC236}">
                <a16:creationId xmlns:a16="http://schemas.microsoft.com/office/drawing/2014/main" id="{92ABA5ED-E367-4DAC-83CE-BFA66BFCF763}"/>
              </a:ext>
            </a:extLst>
          </p:cNvPr>
          <p:cNvSpPr/>
          <p:nvPr/>
        </p:nvSpPr>
        <p:spPr>
          <a:xfrm>
            <a:off x="3864906" y="2572870"/>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Star: 5 Points 9">
            <a:extLst>
              <a:ext uri="{FF2B5EF4-FFF2-40B4-BE49-F238E27FC236}">
                <a16:creationId xmlns:a16="http://schemas.microsoft.com/office/drawing/2014/main" id="{72F732FC-1BB3-417E-AC41-C15CE62BD737}"/>
              </a:ext>
            </a:extLst>
          </p:cNvPr>
          <p:cNvSpPr/>
          <p:nvPr/>
        </p:nvSpPr>
        <p:spPr>
          <a:xfrm>
            <a:off x="2468329" y="1730567"/>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Star: 5 Points 10">
            <a:extLst>
              <a:ext uri="{FF2B5EF4-FFF2-40B4-BE49-F238E27FC236}">
                <a16:creationId xmlns:a16="http://schemas.microsoft.com/office/drawing/2014/main" id="{4B5DDA83-7369-4736-B6D6-A5FE751BD8C2}"/>
              </a:ext>
            </a:extLst>
          </p:cNvPr>
          <p:cNvSpPr/>
          <p:nvPr/>
        </p:nvSpPr>
        <p:spPr>
          <a:xfrm>
            <a:off x="5417026" y="42390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Star: 5 Points 12">
            <a:extLst>
              <a:ext uri="{FF2B5EF4-FFF2-40B4-BE49-F238E27FC236}">
                <a16:creationId xmlns:a16="http://schemas.microsoft.com/office/drawing/2014/main" id="{80134D01-EB05-4278-86E8-F05789F37D1D}"/>
              </a:ext>
            </a:extLst>
          </p:cNvPr>
          <p:cNvSpPr/>
          <p:nvPr/>
        </p:nvSpPr>
        <p:spPr>
          <a:xfrm>
            <a:off x="3606848" y="339359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Star: 5 Points 13">
            <a:extLst>
              <a:ext uri="{FF2B5EF4-FFF2-40B4-BE49-F238E27FC236}">
                <a16:creationId xmlns:a16="http://schemas.microsoft.com/office/drawing/2014/main" id="{72B6BE53-6F7E-45BF-9495-CD3006DCF822}"/>
              </a:ext>
            </a:extLst>
          </p:cNvPr>
          <p:cNvSpPr/>
          <p:nvPr/>
        </p:nvSpPr>
        <p:spPr>
          <a:xfrm>
            <a:off x="4913733" y="4391405"/>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Star: 5 Points 14">
            <a:extLst>
              <a:ext uri="{FF2B5EF4-FFF2-40B4-BE49-F238E27FC236}">
                <a16:creationId xmlns:a16="http://schemas.microsoft.com/office/drawing/2014/main" id="{806EBBF1-1392-47E8-8304-95AF630587C5}"/>
              </a:ext>
            </a:extLst>
          </p:cNvPr>
          <p:cNvSpPr/>
          <p:nvPr/>
        </p:nvSpPr>
        <p:spPr>
          <a:xfrm>
            <a:off x="4589883" y="3045396"/>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Star: 5 Points 15">
            <a:extLst>
              <a:ext uri="{FF2B5EF4-FFF2-40B4-BE49-F238E27FC236}">
                <a16:creationId xmlns:a16="http://schemas.microsoft.com/office/drawing/2014/main" id="{238CE2E1-E935-461A-A301-1BBC2C3136AF}"/>
              </a:ext>
            </a:extLst>
          </p:cNvPr>
          <p:cNvSpPr/>
          <p:nvPr/>
        </p:nvSpPr>
        <p:spPr>
          <a:xfrm>
            <a:off x="5099288" y="3596059"/>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Star: 5 Points 16">
            <a:extLst>
              <a:ext uri="{FF2B5EF4-FFF2-40B4-BE49-F238E27FC236}">
                <a16:creationId xmlns:a16="http://schemas.microsoft.com/office/drawing/2014/main" id="{A530AE3A-6860-4807-91C0-A9A0F7E669D8}"/>
              </a:ext>
            </a:extLst>
          </p:cNvPr>
          <p:cNvSpPr/>
          <p:nvPr/>
        </p:nvSpPr>
        <p:spPr>
          <a:xfrm>
            <a:off x="2822659" y="243977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Star: 5 Points 17">
            <a:extLst>
              <a:ext uri="{FF2B5EF4-FFF2-40B4-BE49-F238E27FC236}">
                <a16:creationId xmlns:a16="http://schemas.microsoft.com/office/drawing/2014/main" id="{0FA762FD-7B6F-439C-8B18-FC2557C25034}"/>
              </a:ext>
            </a:extLst>
          </p:cNvPr>
          <p:cNvSpPr/>
          <p:nvPr/>
        </p:nvSpPr>
        <p:spPr>
          <a:xfrm>
            <a:off x="4242593" y="39031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Star: 5 Points 18">
            <a:extLst>
              <a:ext uri="{FF2B5EF4-FFF2-40B4-BE49-F238E27FC236}">
                <a16:creationId xmlns:a16="http://schemas.microsoft.com/office/drawing/2014/main" id="{2A5038E9-3085-496A-9834-83E9A2091EBE}"/>
              </a:ext>
            </a:extLst>
          </p:cNvPr>
          <p:cNvSpPr/>
          <p:nvPr/>
        </p:nvSpPr>
        <p:spPr>
          <a:xfrm>
            <a:off x="3245701" y="2943554"/>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D004F295-B85E-4183-8C93-5A01518693F8}"/>
              </a:ext>
            </a:extLst>
          </p:cNvPr>
          <p:cNvSpPr/>
          <p:nvPr/>
        </p:nvSpPr>
        <p:spPr>
          <a:xfrm>
            <a:off x="4777364" y="3812473"/>
            <a:ext cx="323850" cy="304800"/>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78C0A920-A56C-453B-BC1D-D69EFC84AA51}"/>
              </a:ext>
            </a:extLst>
          </p:cNvPr>
          <p:cNvSpPr/>
          <p:nvPr/>
        </p:nvSpPr>
        <p:spPr>
          <a:xfrm>
            <a:off x="6627073" y="28162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3" name="Star: 5 Points 22">
            <a:extLst>
              <a:ext uri="{FF2B5EF4-FFF2-40B4-BE49-F238E27FC236}">
                <a16:creationId xmlns:a16="http://schemas.microsoft.com/office/drawing/2014/main" id="{FE4BD1E6-75CD-43B9-B756-699107A87DCA}"/>
              </a:ext>
            </a:extLst>
          </p:cNvPr>
          <p:cNvSpPr/>
          <p:nvPr/>
        </p:nvSpPr>
        <p:spPr>
          <a:xfrm>
            <a:off x="5966744" y="326513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B0AE66F6-DE3D-4A8F-842B-9D2D029F84DD}"/>
              </a:ext>
            </a:extLst>
          </p:cNvPr>
          <p:cNvSpPr/>
          <p:nvPr/>
        </p:nvSpPr>
        <p:spPr>
          <a:xfrm>
            <a:off x="7219744" y="365671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C8C6661E-AA90-441A-823D-317DDE6AB306}"/>
              </a:ext>
            </a:extLst>
          </p:cNvPr>
          <p:cNvSpPr/>
          <p:nvPr/>
        </p:nvSpPr>
        <p:spPr>
          <a:xfrm>
            <a:off x="7107819" y="2884644"/>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5D805239-1AC9-4D09-81AD-ADEA98368745}"/>
              </a:ext>
            </a:extLst>
          </p:cNvPr>
          <p:cNvSpPr/>
          <p:nvPr/>
        </p:nvSpPr>
        <p:spPr>
          <a:xfrm>
            <a:off x="6219656" y="3665948"/>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127CD0AF-9447-4045-969A-4E0FDD715CB7}"/>
              </a:ext>
            </a:extLst>
          </p:cNvPr>
          <p:cNvSpPr/>
          <p:nvPr/>
        </p:nvSpPr>
        <p:spPr>
          <a:xfrm>
            <a:off x="6998654" y="390583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Star: 5 Points 27">
            <a:extLst>
              <a:ext uri="{FF2B5EF4-FFF2-40B4-BE49-F238E27FC236}">
                <a16:creationId xmlns:a16="http://schemas.microsoft.com/office/drawing/2014/main" id="{818C7F78-BA18-4744-B3C7-7824D191EF8C}"/>
              </a:ext>
            </a:extLst>
          </p:cNvPr>
          <p:cNvSpPr/>
          <p:nvPr/>
        </p:nvSpPr>
        <p:spPr>
          <a:xfrm>
            <a:off x="7161865" y="317889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Star: 5 Points 28">
            <a:extLst>
              <a:ext uri="{FF2B5EF4-FFF2-40B4-BE49-F238E27FC236}">
                <a16:creationId xmlns:a16="http://schemas.microsoft.com/office/drawing/2014/main" id="{B20224EC-FEF8-4AA0-AD4E-8194FD60B20C}"/>
              </a:ext>
            </a:extLst>
          </p:cNvPr>
          <p:cNvSpPr/>
          <p:nvPr/>
        </p:nvSpPr>
        <p:spPr>
          <a:xfrm>
            <a:off x="6227708" y="2996071"/>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Star: 5 Points 31">
            <a:extLst>
              <a:ext uri="{FF2B5EF4-FFF2-40B4-BE49-F238E27FC236}">
                <a16:creationId xmlns:a16="http://schemas.microsoft.com/office/drawing/2014/main" id="{1C4DF4DC-82A7-4E7F-8070-87170B17F025}"/>
              </a:ext>
            </a:extLst>
          </p:cNvPr>
          <p:cNvSpPr/>
          <p:nvPr/>
        </p:nvSpPr>
        <p:spPr>
          <a:xfrm>
            <a:off x="6543506" y="4030896"/>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98194DC-EF77-4A2B-A441-2A5749D1D0BE}"/>
                  </a:ext>
                </a:extLst>
              </p:cNvPr>
              <p:cNvSpPr txBox="1"/>
              <p:nvPr/>
            </p:nvSpPr>
            <p:spPr>
              <a:xfrm>
                <a:off x="3583209" y="2715415"/>
                <a:ext cx="552459"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4" name="TextBox 33">
                <a:extLst>
                  <a:ext uri="{FF2B5EF4-FFF2-40B4-BE49-F238E27FC236}">
                    <a16:creationId xmlns:a16="http://schemas.microsoft.com/office/drawing/2014/main" id="{898194DC-EF77-4A2B-A441-2A5749D1D0BE}"/>
                  </a:ext>
                </a:extLst>
              </p:cNvPr>
              <p:cNvSpPr txBox="1">
                <a:spLocks noRot="1" noChangeAspect="1" noMove="1" noResize="1" noEditPoints="1" noAdjustHandles="1" noChangeArrowheads="1" noChangeShapeType="1" noTextEdit="1"/>
              </p:cNvSpPr>
              <p:nvPr/>
            </p:nvSpPr>
            <p:spPr>
              <a:xfrm>
                <a:off x="3583209" y="2715415"/>
                <a:ext cx="552459" cy="492443"/>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09CE2576-BDF3-4460-9026-EC23E2B8FACA}"/>
                  </a:ext>
                </a:extLst>
              </p:cNvPr>
              <p:cNvSpPr txBox="1"/>
              <p:nvPr/>
            </p:nvSpPr>
            <p:spPr>
              <a:xfrm>
                <a:off x="6580482" y="3038497"/>
                <a:ext cx="552459"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3200" b="0" i="1" smtClean="0">
                              <a:latin typeface="Cambria Math" panose="02040503050406030204" pitchFamily="18" charset="0"/>
                            </a:rPr>
                          </m:ctrlPr>
                        </m:sSubPr>
                        <m:e>
                          <m:r>
                            <a:rPr lang="en-IN" sz="3200" b="0" i="1" smtClean="0">
                              <a:latin typeface="Cambria Math" panose="02040503050406030204" pitchFamily="18" charset="0"/>
                            </a:rPr>
                            <m:t>𝜇</m:t>
                          </m:r>
                        </m:e>
                        <m:sub>
                          <m:r>
                            <a:rPr lang="en-IN" sz="3200" b="0" i="1" smtClean="0">
                              <a:latin typeface="Cambria Math" panose="02040503050406030204" pitchFamily="18" charset="0"/>
                            </a:rPr>
                            <m:t>+</m:t>
                          </m:r>
                        </m:sub>
                      </m:sSub>
                    </m:oMath>
                  </m:oMathPara>
                </a14:m>
                <a:endParaRPr lang="en-IN" sz="3200" dirty="0"/>
              </a:p>
            </p:txBody>
          </p:sp>
        </mc:Choice>
        <mc:Fallback xmlns="">
          <p:sp>
            <p:nvSpPr>
              <p:cNvPr id="35" name="TextBox 34">
                <a:extLst>
                  <a:ext uri="{FF2B5EF4-FFF2-40B4-BE49-F238E27FC236}">
                    <a16:creationId xmlns:a16="http://schemas.microsoft.com/office/drawing/2014/main" id="{09CE2576-BDF3-4460-9026-EC23E2B8FACA}"/>
                  </a:ext>
                </a:extLst>
              </p:cNvPr>
              <p:cNvSpPr txBox="1">
                <a:spLocks noRot="1" noChangeAspect="1" noMove="1" noResize="1" noEditPoints="1" noAdjustHandles="1" noChangeArrowheads="1" noChangeShapeType="1" noTextEdit="1"/>
              </p:cNvSpPr>
              <p:nvPr/>
            </p:nvSpPr>
            <p:spPr>
              <a:xfrm>
                <a:off x="6580482" y="3038497"/>
                <a:ext cx="552459" cy="492443"/>
              </a:xfrm>
              <a:prstGeom prst="rect">
                <a:avLst/>
              </a:prstGeom>
              <a:blipFill>
                <a:blip r:embed="rId4"/>
                <a:stretch>
                  <a:fillRect/>
                </a:stretch>
              </a:blipFill>
            </p:spPr>
            <p:txBody>
              <a:bodyPr/>
              <a:lstStyle/>
              <a:p>
                <a:r>
                  <a:rPr lang="en-IN">
                    <a:noFill/>
                  </a:rPr>
                  <a:t> </a:t>
                </a:r>
              </a:p>
            </p:txBody>
          </p:sp>
        </mc:Fallback>
      </mc:AlternateContent>
      <p:sp>
        <p:nvSpPr>
          <p:cNvPr id="36" name="Star: 5 Points 35">
            <a:extLst>
              <a:ext uri="{FF2B5EF4-FFF2-40B4-BE49-F238E27FC236}">
                <a16:creationId xmlns:a16="http://schemas.microsoft.com/office/drawing/2014/main" id="{40067887-8619-4439-9E80-5A25D3083F91}"/>
              </a:ext>
            </a:extLst>
          </p:cNvPr>
          <p:cNvSpPr/>
          <p:nvPr/>
        </p:nvSpPr>
        <p:spPr>
          <a:xfrm>
            <a:off x="6639639" y="3537039"/>
            <a:ext cx="323850" cy="304800"/>
          </a:xfrm>
          <a:prstGeom prst="star5">
            <a:avLst/>
          </a:prstGeom>
          <a:solidFill>
            <a:srgbClr val="00B05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Star: 5 Points 36">
            <a:extLst>
              <a:ext uri="{FF2B5EF4-FFF2-40B4-BE49-F238E27FC236}">
                <a16:creationId xmlns:a16="http://schemas.microsoft.com/office/drawing/2014/main" id="{A56ACDFE-67AD-484A-AEC4-D8CB67C612BB}"/>
              </a:ext>
            </a:extLst>
          </p:cNvPr>
          <p:cNvSpPr/>
          <p:nvPr/>
        </p:nvSpPr>
        <p:spPr>
          <a:xfrm>
            <a:off x="4063799" y="3173242"/>
            <a:ext cx="323850" cy="304800"/>
          </a:xfrm>
          <a:prstGeom prst="star5">
            <a:avLst/>
          </a:prstGeom>
          <a:solidFill>
            <a:srgbClr val="FF000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Star: 5 Points 37">
            <a:extLst>
              <a:ext uri="{FF2B5EF4-FFF2-40B4-BE49-F238E27FC236}">
                <a16:creationId xmlns:a16="http://schemas.microsoft.com/office/drawing/2014/main" id="{CD2A2D0A-44B2-45C2-A203-D8546F6924FA}"/>
              </a:ext>
            </a:extLst>
          </p:cNvPr>
          <p:cNvSpPr/>
          <p:nvPr/>
        </p:nvSpPr>
        <p:spPr>
          <a:xfrm>
            <a:off x="5717660" y="4506165"/>
            <a:ext cx="323850" cy="304800"/>
          </a:xfrm>
          <a:prstGeom prst="star5">
            <a:avLst/>
          </a:prstGeom>
          <a:solidFill>
            <a:schemeClr val="bg2">
              <a:lumMod val="9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50EB6023-8E18-47E4-9884-4EA49F2E2E56}"/>
                  </a:ext>
                </a:extLst>
              </p:cNvPr>
              <p:cNvSpPr txBox="1"/>
              <p:nvPr/>
            </p:nvSpPr>
            <p:spPr>
              <a:xfrm>
                <a:off x="5059759" y="4807347"/>
                <a:ext cx="1562094" cy="369332"/>
              </a:xfrm>
              <a:prstGeom prst="rect">
                <a:avLst/>
              </a:prstGeom>
              <a:noFill/>
            </p:spPr>
            <p:txBody>
              <a:bodyPr wrap="none" rtlCol="0">
                <a:spAutoFit/>
              </a:bodyPr>
              <a:lstStyle/>
              <a:p>
                <a:r>
                  <a:rPr lang="en-IN" dirty="0">
                    <a:latin typeface="Abadi Extra Light" panose="020B0204020104020204" pitchFamily="34" charset="0"/>
                  </a:rPr>
                  <a:t>Test example </a:t>
                </a:r>
                <a14:m>
                  <m:oMath xmlns:m="http://schemas.openxmlformats.org/officeDocument/2006/math">
                    <m:r>
                      <a:rPr lang="en-IN" b="1" i="0" smtClean="0">
                        <a:latin typeface="Cambria Math" panose="02040503050406030204" pitchFamily="18" charset="0"/>
                      </a:rPr>
                      <m:t>𝐱</m:t>
                    </m:r>
                  </m:oMath>
                </a14:m>
                <a:endParaRPr lang="en-IN" b="1" dirty="0">
                  <a:latin typeface="Abadi Extra Light" panose="020B0204020104020204" pitchFamily="34" charset="0"/>
                </a:endParaRPr>
              </a:p>
            </p:txBody>
          </p:sp>
        </mc:Choice>
        <mc:Fallback xmlns="">
          <p:sp>
            <p:nvSpPr>
              <p:cNvPr id="39" name="TextBox 38">
                <a:extLst>
                  <a:ext uri="{FF2B5EF4-FFF2-40B4-BE49-F238E27FC236}">
                    <a16:creationId xmlns:a16="http://schemas.microsoft.com/office/drawing/2014/main" id="{50EB6023-8E18-47E4-9884-4EA49F2E2E56}"/>
                  </a:ext>
                </a:extLst>
              </p:cNvPr>
              <p:cNvSpPr txBox="1">
                <a:spLocks noRot="1" noChangeAspect="1" noMove="1" noResize="1" noEditPoints="1" noAdjustHandles="1" noChangeArrowheads="1" noChangeShapeType="1" noTextEdit="1"/>
              </p:cNvSpPr>
              <p:nvPr/>
            </p:nvSpPr>
            <p:spPr>
              <a:xfrm>
                <a:off x="5059759" y="4807347"/>
                <a:ext cx="1562094" cy="369332"/>
              </a:xfrm>
              <a:prstGeom prst="rect">
                <a:avLst/>
              </a:prstGeom>
              <a:blipFill>
                <a:blip r:embed="rId5"/>
                <a:stretch>
                  <a:fillRect l="-3125" t="-10000" b="-26667"/>
                </a:stretch>
              </a:blipFill>
            </p:spPr>
            <p:txBody>
              <a:bodyPr/>
              <a:lstStyle/>
              <a:p>
                <a:r>
                  <a:rPr lang="en-IN">
                    <a:noFill/>
                  </a:rPr>
                  <a:t> </a:t>
                </a:r>
              </a:p>
            </p:txBody>
          </p:sp>
        </mc:Fallback>
      </mc:AlternateContent>
      <p:cxnSp>
        <p:nvCxnSpPr>
          <p:cNvPr id="40" name="Straight Connector 39">
            <a:extLst>
              <a:ext uri="{FF2B5EF4-FFF2-40B4-BE49-F238E27FC236}">
                <a16:creationId xmlns:a16="http://schemas.microsoft.com/office/drawing/2014/main" id="{FB64C094-3093-4474-9C0D-059BE8F875A5}"/>
              </a:ext>
            </a:extLst>
          </p:cNvPr>
          <p:cNvCxnSpPr>
            <a:cxnSpLocks/>
          </p:cNvCxnSpPr>
          <p:nvPr/>
        </p:nvCxnSpPr>
        <p:spPr>
          <a:xfrm flipH="1" flipV="1">
            <a:off x="4242593" y="3350196"/>
            <a:ext cx="1634332" cy="1346009"/>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8C144B4-9FD2-4B05-8872-6441113E3129}"/>
              </a:ext>
            </a:extLst>
          </p:cNvPr>
          <p:cNvCxnSpPr>
            <a:cxnSpLocks/>
          </p:cNvCxnSpPr>
          <p:nvPr/>
        </p:nvCxnSpPr>
        <p:spPr>
          <a:xfrm flipV="1">
            <a:off x="5870854" y="3707894"/>
            <a:ext cx="898010" cy="1008355"/>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48" name="Star: 5 Points 47">
            <a:extLst>
              <a:ext uri="{FF2B5EF4-FFF2-40B4-BE49-F238E27FC236}">
                <a16:creationId xmlns:a16="http://schemas.microsoft.com/office/drawing/2014/main" id="{FAEB4118-3017-4CA3-AB14-8E554CD21BF5}"/>
              </a:ext>
            </a:extLst>
          </p:cNvPr>
          <p:cNvSpPr/>
          <p:nvPr/>
        </p:nvSpPr>
        <p:spPr>
          <a:xfrm>
            <a:off x="5715000" y="4502547"/>
            <a:ext cx="323850" cy="304800"/>
          </a:xfrm>
          <a:prstGeom prst="star5">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9" name="Picture 48">
            <a:extLst>
              <a:ext uri="{FF2B5EF4-FFF2-40B4-BE49-F238E27FC236}">
                <a16:creationId xmlns:a16="http://schemas.microsoft.com/office/drawing/2014/main" id="{D5BC4B2D-65E7-4303-8793-6035D0A62119}"/>
              </a:ext>
            </a:extLst>
          </p:cNvPr>
          <p:cNvPicPr>
            <a:picLocks noChangeAspect="1"/>
          </p:cNvPicPr>
          <p:nvPr/>
        </p:nvPicPr>
        <p:blipFill>
          <a:blip r:embed="rId6"/>
          <a:stretch>
            <a:fillRect/>
          </a:stretch>
        </p:blipFill>
        <p:spPr>
          <a:xfrm>
            <a:off x="10936607" y="2179476"/>
            <a:ext cx="1010687" cy="965223"/>
          </a:xfrm>
          <a:prstGeom prst="rect">
            <a:avLst/>
          </a:prstGeom>
        </p:spPr>
      </p:pic>
      <p:sp>
        <p:nvSpPr>
          <p:cNvPr id="50" name="Speech Bubble: Rectangle 49">
            <a:extLst>
              <a:ext uri="{FF2B5EF4-FFF2-40B4-BE49-F238E27FC236}">
                <a16:creationId xmlns:a16="http://schemas.microsoft.com/office/drawing/2014/main" id="{1D42E504-7CAA-4890-9BFF-B7C062C6C911}"/>
              </a:ext>
            </a:extLst>
          </p:cNvPr>
          <p:cNvSpPr/>
          <p:nvPr/>
        </p:nvSpPr>
        <p:spPr>
          <a:xfrm>
            <a:off x="8067585" y="2138507"/>
            <a:ext cx="2781229" cy="965223"/>
          </a:xfrm>
          <a:prstGeom prst="wedgeRectCallout">
            <a:avLst>
              <a:gd name="adj1" fmla="val 65253"/>
              <a:gd name="adj2" fmla="val -395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Can use feature scaling or use </a:t>
            </a:r>
            <a:r>
              <a:rPr lang="en-IN" sz="1600" dirty="0" err="1">
                <a:solidFill>
                  <a:schemeClr val="tx1"/>
                </a:solidFill>
                <a:latin typeface="Abadi Extra Light" panose="020B0204020104020204" pitchFamily="34" charset="0"/>
              </a:rPr>
              <a:t>Mahalanobis</a:t>
            </a:r>
            <a:r>
              <a:rPr lang="en-IN" sz="1600" dirty="0">
                <a:solidFill>
                  <a:schemeClr val="tx1"/>
                </a:solidFill>
                <a:latin typeface="Abadi Extra Light" panose="020B0204020104020204" pitchFamily="34" charset="0"/>
              </a:rPr>
              <a:t> distance to handle such cases (will discuss this in the next lecture)</a:t>
            </a:r>
          </a:p>
        </p:txBody>
      </p:sp>
    </p:spTree>
    <p:custDataLst>
      <p:tags r:id="rId1"/>
    </p:custDataLst>
    <p:extLst>
      <p:ext uri="{BB962C8B-B14F-4D97-AF65-F5344CB8AC3E}">
        <p14:creationId xmlns:p14="http://schemas.microsoft.com/office/powerpoint/2010/main" val="2446156411"/>
      </p:ext>
    </p:extLst>
  </p:cSld>
  <p:clrMapOvr>
    <a:masterClrMapping/>
  </p:clrMapOvr>
  <mc:AlternateContent xmlns:mc="http://schemas.openxmlformats.org/markup-compatibility/2006" xmlns:p14="http://schemas.microsoft.com/office/powerpoint/2010/main">
    <mc:Choice Requires="p14">
      <p:transition spd="slow" p14:dur="2000" advTm="178394"/>
    </mc:Choice>
    <mc:Fallback xmlns="">
      <p:transition spd="slow" advTm="1783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down)">
                                      <p:cBhvr>
                                        <p:cTn id="15" dur="500"/>
                                        <p:tgtEl>
                                          <p:spTgt spid="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wipe(down)">
                                      <p:cBhvr>
                                        <p:cTn id="21" dur="500"/>
                                        <p:tgtEl>
                                          <p:spTgt spid="11"/>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down)">
                                      <p:cBhvr>
                                        <p:cTn id="24" dur="500"/>
                                        <p:tgtEl>
                                          <p:spTgt spid="13"/>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down)">
                                      <p:cBhvr>
                                        <p:cTn id="30" dur="500"/>
                                        <p:tgtEl>
                                          <p:spTgt spid="15"/>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wipe(down)">
                                      <p:cBhvr>
                                        <p:cTn id="33" dur="500"/>
                                        <p:tgtEl>
                                          <p:spTgt spid="16"/>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Effect transition="in" filter="wipe(down)">
                                      <p:cBhvr>
                                        <p:cTn id="36" dur="500"/>
                                        <p:tgtEl>
                                          <p:spTgt spid="17"/>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wipe(down)">
                                      <p:cBhvr>
                                        <p:cTn id="39" dur="500"/>
                                        <p:tgtEl>
                                          <p:spTgt spid="18"/>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down)">
                                      <p:cBhvr>
                                        <p:cTn id="42" dur="500"/>
                                        <p:tgtEl>
                                          <p:spTgt spid="19"/>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wipe(down)">
                                      <p:cBhvr>
                                        <p:cTn id="45" dur="500"/>
                                        <p:tgtEl>
                                          <p:spTgt spid="20"/>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wipe(down)">
                                      <p:cBhvr>
                                        <p:cTn id="48" dur="500"/>
                                        <p:tgtEl>
                                          <p:spTgt spid="2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23"/>
                                        </p:tgtEl>
                                        <p:attrNameLst>
                                          <p:attrName>style.visibility</p:attrName>
                                        </p:attrNameLst>
                                      </p:cBhvr>
                                      <p:to>
                                        <p:strVal val="visible"/>
                                      </p:to>
                                    </p:set>
                                    <p:animEffect transition="in" filter="wipe(down)">
                                      <p:cBhvr>
                                        <p:cTn id="51" dur="500"/>
                                        <p:tgtEl>
                                          <p:spTgt spid="2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4"/>
                                        </p:tgtEl>
                                        <p:attrNameLst>
                                          <p:attrName>style.visibility</p:attrName>
                                        </p:attrNameLst>
                                      </p:cBhvr>
                                      <p:to>
                                        <p:strVal val="visible"/>
                                      </p:to>
                                    </p:set>
                                    <p:animEffect transition="in" filter="wipe(down)">
                                      <p:cBhvr>
                                        <p:cTn id="54" dur="500"/>
                                        <p:tgtEl>
                                          <p:spTgt spid="2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animEffect transition="in" filter="wipe(down)">
                                      <p:cBhvr>
                                        <p:cTn id="57" dur="500"/>
                                        <p:tgtEl>
                                          <p:spTgt spid="2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26"/>
                                        </p:tgtEl>
                                        <p:attrNameLst>
                                          <p:attrName>style.visibility</p:attrName>
                                        </p:attrNameLst>
                                      </p:cBhvr>
                                      <p:to>
                                        <p:strVal val="visible"/>
                                      </p:to>
                                    </p:set>
                                    <p:animEffect transition="in" filter="wipe(down)">
                                      <p:cBhvr>
                                        <p:cTn id="60" dur="500"/>
                                        <p:tgtEl>
                                          <p:spTgt spid="26"/>
                                        </p:tgtEl>
                                      </p:cBhvr>
                                    </p:animEffect>
                                  </p:childTnLst>
                                </p:cTn>
                              </p:par>
                              <p:par>
                                <p:cTn id="61" presetID="22" presetClass="entr" presetSubtype="4" fill="hold" grpId="0" nodeType="with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down)">
                                      <p:cBhvr>
                                        <p:cTn id="63" dur="500"/>
                                        <p:tgtEl>
                                          <p:spTgt spid="27"/>
                                        </p:tgtEl>
                                      </p:cBhvr>
                                    </p:animEffect>
                                  </p:childTnLst>
                                </p:cTn>
                              </p:par>
                              <p:par>
                                <p:cTn id="64" presetID="22" presetClass="entr" presetSubtype="4" fill="hold" grpId="0" nodeType="withEffect">
                                  <p:stCondLst>
                                    <p:cond delay="0"/>
                                  </p:stCondLst>
                                  <p:childTnLst>
                                    <p:set>
                                      <p:cBhvr>
                                        <p:cTn id="65" dur="1" fill="hold">
                                          <p:stCondLst>
                                            <p:cond delay="0"/>
                                          </p:stCondLst>
                                        </p:cTn>
                                        <p:tgtEl>
                                          <p:spTgt spid="28"/>
                                        </p:tgtEl>
                                        <p:attrNameLst>
                                          <p:attrName>style.visibility</p:attrName>
                                        </p:attrNameLst>
                                      </p:cBhvr>
                                      <p:to>
                                        <p:strVal val="visible"/>
                                      </p:to>
                                    </p:set>
                                    <p:animEffect transition="in" filter="wipe(down)">
                                      <p:cBhvr>
                                        <p:cTn id="66" dur="500"/>
                                        <p:tgtEl>
                                          <p:spTgt spid="28"/>
                                        </p:tgtEl>
                                      </p:cBhvr>
                                    </p:animEffect>
                                  </p:childTnLst>
                                </p:cTn>
                              </p:par>
                              <p:par>
                                <p:cTn id="67" presetID="22" presetClass="entr" presetSubtype="4" fill="hold" grpId="0" nodeType="withEffect">
                                  <p:stCondLst>
                                    <p:cond delay="0"/>
                                  </p:stCondLst>
                                  <p:childTnLst>
                                    <p:set>
                                      <p:cBhvr>
                                        <p:cTn id="68" dur="1" fill="hold">
                                          <p:stCondLst>
                                            <p:cond delay="0"/>
                                          </p:stCondLst>
                                        </p:cTn>
                                        <p:tgtEl>
                                          <p:spTgt spid="29"/>
                                        </p:tgtEl>
                                        <p:attrNameLst>
                                          <p:attrName>style.visibility</p:attrName>
                                        </p:attrNameLst>
                                      </p:cBhvr>
                                      <p:to>
                                        <p:strVal val="visible"/>
                                      </p:to>
                                    </p:set>
                                    <p:animEffect transition="in" filter="wipe(down)">
                                      <p:cBhvr>
                                        <p:cTn id="69" dur="500"/>
                                        <p:tgtEl>
                                          <p:spTgt spid="29"/>
                                        </p:tgtEl>
                                      </p:cBhvr>
                                    </p:animEffect>
                                  </p:childTnLst>
                                </p:cTn>
                              </p:par>
                              <p:par>
                                <p:cTn id="70" presetID="22" presetClass="entr" presetSubtype="4" fill="hold" grpId="0" nodeType="withEffect">
                                  <p:stCondLst>
                                    <p:cond delay="0"/>
                                  </p:stCondLst>
                                  <p:childTnLst>
                                    <p:set>
                                      <p:cBhvr>
                                        <p:cTn id="71" dur="1" fill="hold">
                                          <p:stCondLst>
                                            <p:cond delay="0"/>
                                          </p:stCondLst>
                                        </p:cTn>
                                        <p:tgtEl>
                                          <p:spTgt spid="32"/>
                                        </p:tgtEl>
                                        <p:attrNameLst>
                                          <p:attrName>style.visibility</p:attrName>
                                        </p:attrNameLst>
                                      </p:cBhvr>
                                      <p:to>
                                        <p:strVal val="visible"/>
                                      </p:to>
                                    </p:set>
                                    <p:animEffect transition="in" filter="wipe(down)">
                                      <p:cBhvr>
                                        <p:cTn id="72" dur="500"/>
                                        <p:tgtEl>
                                          <p:spTgt spid="32"/>
                                        </p:tgtEl>
                                      </p:cBhvr>
                                    </p:animEffect>
                                  </p:childTnLst>
                                </p:cTn>
                              </p:par>
                              <p:par>
                                <p:cTn id="73" presetID="22" presetClass="entr" presetSubtype="4" fill="hold" grpId="0" nodeType="withEffect">
                                  <p:stCondLst>
                                    <p:cond delay="0"/>
                                  </p:stCondLst>
                                  <p:childTnLst>
                                    <p:set>
                                      <p:cBhvr>
                                        <p:cTn id="74" dur="1" fill="hold">
                                          <p:stCondLst>
                                            <p:cond delay="0"/>
                                          </p:stCondLst>
                                        </p:cTn>
                                        <p:tgtEl>
                                          <p:spTgt spid="34"/>
                                        </p:tgtEl>
                                        <p:attrNameLst>
                                          <p:attrName>style.visibility</p:attrName>
                                        </p:attrNameLst>
                                      </p:cBhvr>
                                      <p:to>
                                        <p:strVal val="visible"/>
                                      </p:to>
                                    </p:set>
                                    <p:animEffect transition="in" filter="wipe(down)">
                                      <p:cBhvr>
                                        <p:cTn id="75" dur="500"/>
                                        <p:tgtEl>
                                          <p:spTgt spid="34"/>
                                        </p:tgtEl>
                                      </p:cBhvr>
                                    </p:animEffect>
                                  </p:childTnLst>
                                </p:cTn>
                              </p:par>
                              <p:par>
                                <p:cTn id="76" presetID="22" presetClass="entr" presetSubtype="4" fill="hold" grpId="0" nodeType="with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par>
                                <p:cTn id="79" presetID="22" presetClass="entr" presetSubtype="4" fill="hold" grpId="0" nodeType="withEffect">
                                  <p:stCondLst>
                                    <p:cond delay="0"/>
                                  </p:stCondLst>
                                  <p:childTnLst>
                                    <p:set>
                                      <p:cBhvr>
                                        <p:cTn id="80" dur="1" fill="hold">
                                          <p:stCondLst>
                                            <p:cond delay="0"/>
                                          </p:stCondLst>
                                        </p:cTn>
                                        <p:tgtEl>
                                          <p:spTgt spid="36"/>
                                        </p:tgtEl>
                                        <p:attrNameLst>
                                          <p:attrName>style.visibility</p:attrName>
                                        </p:attrNameLst>
                                      </p:cBhvr>
                                      <p:to>
                                        <p:strVal val="visible"/>
                                      </p:to>
                                    </p:set>
                                    <p:animEffect transition="in" filter="wipe(down)">
                                      <p:cBhvr>
                                        <p:cTn id="81" dur="500"/>
                                        <p:tgtEl>
                                          <p:spTgt spid="3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down)">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wipe(down)">
                                      <p:cBhvr>
                                        <p:cTn id="89" dur="500"/>
                                        <p:tgtEl>
                                          <p:spTgt spid="38"/>
                                        </p:tgtEl>
                                      </p:cBhvr>
                                    </p:animEffect>
                                  </p:childTnLst>
                                </p:cTn>
                              </p:par>
                              <p:par>
                                <p:cTn id="90" presetID="22" presetClass="entr" presetSubtype="4"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wipe(down)">
                                      <p:cBhvr>
                                        <p:cTn id="92" dur="500"/>
                                        <p:tgtEl>
                                          <p:spTgt spid="39"/>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nodeType="clickEffect">
                                  <p:stCondLst>
                                    <p:cond delay="0"/>
                                  </p:stCondLst>
                                  <p:childTnLst>
                                    <p:set>
                                      <p:cBhvr>
                                        <p:cTn id="96" dur="1" fill="hold">
                                          <p:stCondLst>
                                            <p:cond delay="0"/>
                                          </p:stCondLst>
                                        </p:cTn>
                                        <p:tgtEl>
                                          <p:spTgt spid="40"/>
                                        </p:tgtEl>
                                        <p:attrNameLst>
                                          <p:attrName>style.visibility</p:attrName>
                                        </p:attrNameLst>
                                      </p:cBhvr>
                                      <p:to>
                                        <p:strVal val="visible"/>
                                      </p:to>
                                    </p:set>
                                    <p:animEffect transition="in" filter="wipe(down)">
                                      <p:cBhvr>
                                        <p:cTn id="97" dur="500"/>
                                        <p:tgtEl>
                                          <p:spTgt spid="40"/>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43"/>
                                        </p:tgtEl>
                                        <p:attrNameLst>
                                          <p:attrName>style.visibility</p:attrName>
                                        </p:attrNameLst>
                                      </p:cBhvr>
                                      <p:to>
                                        <p:strVal val="visible"/>
                                      </p:to>
                                    </p:set>
                                    <p:animEffect transition="in" filter="wipe(down)">
                                      <p:cBhvr>
                                        <p:cTn id="102" dur="500"/>
                                        <p:tgtEl>
                                          <p:spTgt spid="43"/>
                                        </p:tgtEl>
                                      </p:cBhvr>
                                    </p:animEffec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43"/>
                                        </p:tgtEl>
                                        <p:attrNameLst>
                                          <p:attrName>style.visibility</p:attrName>
                                        </p:attrNameLst>
                                      </p:cBhvr>
                                      <p:to>
                                        <p:strVal val="hidden"/>
                                      </p:to>
                                    </p:set>
                                  </p:childTnLst>
                                </p:cTn>
                              </p:par>
                              <p:par>
                                <p:cTn id="107" presetID="1" presetClass="exit" presetSubtype="0" fill="hold" nodeType="withEffect">
                                  <p:stCondLst>
                                    <p:cond delay="0"/>
                                  </p:stCondLst>
                                  <p:childTnLst>
                                    <p:set>
                                      <p:cBhvr>
                                        <p:cTn id="108" dur="1" fill="hold">
                                          <p:stCondLst>
                                            <p:cond delay="0"/>
                                          </p:stCondLst>
                                        </p:cTn>
                                        <p:tgtEl>
                                          <p:spTgt spid="4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38"/>
                                        </p:tgtEl>
                                        <p:attrNameLst>
                                          <p:attrName>style.visibility</p:attrName>
                                        </p:attrNameLst>
                                      </p:cBhvr>
                                      <p:to>
                                        <p:strVal val="hidden"/>
                                      </p:to>
                                    </p:se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48"/>
                                        </p:tgtEl>
                                        <p:attrNameLst>
                                          <p:attrName>style.visibility</p:attrName>
                                        </p:attrNameLst>
                                      </p:cBhvr>
                                      <p:to>
                                        <p:strVal val="visible"/>
                                      </p:to>
                                    </p:set>
                                    <p:animEffect transition="in" filter="wipe(down)">
                                      <p:cBhvr>
                                        <p:cTn id="115" dur="500"/>
                                        <p:tgtEl>
                                          <p:spTgt spid="48"/>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4" fill="hold" grpId="0" nodeType="clickEffect">
                                  <p:stCondLst>
                                    <p:cond delay="0"/>
                                  </p:stCondLst>
                                  <p:childTnLst>
                                    <p:set>
                                      <p:cBhvr>
                                        <p:cTn id="119" dur="1" fill="hold">
                                          <p:stCondLst>
                                            <p:cond delay="0"/>
                                          </p:stCondLst>
                                        </p:cTn>
                                        <p:tgtEl>
                                          <p:spTgt spid="4">
                                            <p:txEl>
                                              <p:pRg st="8" end="8"/>
                                            </p:txEl>
                                          </p:spTgt>
                                        </p:tgtEl>
                                        <p:attrNameLst>
                                          <p:attrName>style.visibility</p:attrName>
                                        </p:attrNameLst>
                                      </p:cBhvr>
                                      <p:to>
                                        <p:strVal val="visible"/>
                                      </p:to>
                                    </p:set>
                                    <p:animEffect transition="in" filter="wipe(down)">
                                      <p:cBhvr>
                                        <p:cTn id="120" dur="500"/>
                                        <p:tgtEl>
                                          <p:spTgt spid="4">
                                            <p:txEl>
                                              <p:pRg st="8" end="8"/>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4" fill="hold" nodeType="clickEffect">
                                  <p:stCondLst>
                                    <p:cond delay="0"/>
                                  </p:stCondLst>
                                  <p:childTnLst>
                                    <p:set>
                                      <p:cBhvr>
                                        <p:cTn id="124" dur="1" fill="hold">
                                          <p:stCondLst>
                                            <p:cond delay="0"/>
                                          </p:stCondLst>
                                        </p:cTn>
                                        <p:tgtEl>
                                          <p:spTgt spid="49"/>
                                        </p:tgtEl>
                                        <p:attrNameLst>
                                          <p:attrName>style.visibility</p:attrName>
                                        </p:attrNameLst>
                                      </p:cBhvr>
                                      <p:to>
                                        <p:strVal val="visible"/>
                                      </p:to>
                                    </p:set>
                                    <p:animEffect transition="in" filter="wipe(down)">
                                      <p:cBhvr>
                                        <p:cTn id="125" dur="500"/>
                                        <p:tgtEl>
                                          <p:spTgt spid="49"/>
                                        </p:tgtEl>
                                      </p:cBhvr>
                                    </p:animEffect>
                                  </p:childTnLst>
                                </p:cTn>
                              </p:par>
                              <p:par>
                                <p:cTn id="126" presetID="22" presetClass="entr" presetSubtype="4" fill="hold" grpId="0" nodeType="withEffect">
                                  <p:stCondLst>
                                    <p:cond delay="0"/>
                                  </p:stCondLst>
                                  <p:childTnLst>
                                    <p:set>
                                      <p:cBhvr>
                                        <p:cTn id="127" dur="1" fill="hold">
                                          <p:stCondLst>
                                            <p:cond delay="0"/>
                                          </p:stCondLst>
                                        </p:cTn>
                                        <p:tgtEl>
                                          <p:spTgt spid="50"/>
                                        </p:tgtEl>
                                        <p:attrNameLst>
                                          <p:attrName>style.visibility</p:attrName>
                                        </p:attrNameLst>
                                      </p:cBhvr>
                                      <p:to>
                                        <p:strVal val="visible"/>
                                      </p:to>
                                    </p:set>
                                    <p:animEffect transition="in" filter="wipe(down)">
                                      <p:cBhvr>
                                        <p:cTn id="128"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8" grpId="0" animBg="1"/>
      <p:bldP spid="9" grpId="0" animBg="1"/>
      <p:bldP spid="10" grpId="0" animBg="1"/>
      <p:bldP spid="11" grpId="0" animBg="1"/>
      <p:bldP spid="13" grpId="0" animBg="1"/>
      <p:bldP spid="14" grpId="0" animBg="1"/>
      <p:bldP spid="15" grpId="0" animBg="1"/>
      <p:bldP spid="16" grpId="0" animBg="1"/>
      <p:bldP spid="17" grpId="0" animBg="1"/>
      <p:bldP spid="18"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P spid="32" grpId="0" animBg="1"/>
      <p:bldP spid="34" grpId="0"/>
      <p:bldP spid="35" grpId="0"/>
      <p:bldP spid="36" grpId="0" animBg="1"/>
      <p:bldP spid="37" grpId="0" animBg="1"/>
      <p:bldP spid="38" grpId="0" animBg="1"/>
      <p:bldP spid="38" grpId="1" animBg="1"/>
      <p:bldP spid="39" grpId="0"/>
      <p:bldP spid="48" grpId="0" animBg="1"/>
      <p:bldP spid="50"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err="1">
                <a:solidFill>
                  <a:schemeClr val="accent2">
                    <a:lumMod val="75000"/>
                  </a:schemeClr>
                </a:solidFill>
              </a:rPr>
              <a:t>LwP</a:t>
            </a:r>
            <a:r>
              <a:rPr lang="en-IN" dirty="0">
                <a:solidFill>
                  <a:schemeClr val="accent2">
                    <a:lumMod val="75000"/>
                  </a:schemeClr>
                </a:solidFill>
              </a:rPr>
              <a:t>: Some Key Aspects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Very simple, interpretable, and lightweight model</a:t>
            </a:r>
          </a:p>
          <a:p>
            <a:pPr lvl="1">
              <a:buFont typeface="Wingdings" panose="05000000000000000000" pitchFamily="2" charset="2"/>
              <a:buChar char="§"/>
            </a:pPr>
            <a:r>
              <a:rPr lang="en-GB" dirty="0">
                <a:latin typeface="Abadi Extra Light" panose="020B0204020104020204" pitchFamily="34" charset="0"/>
              </a:rPr>
              <a:t>Just requires computing and storing the class prototype vectors</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Works with any number of classes (thus for multi-class classification as well)</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be generalized in various ways to improve it further, e.g., </a:t>
            </a:r>
          </a:p>
          <a:p>
            <a:pPr lvl="1">
              <a:buFont typeface="Wingdings" panose="05000000000000000000" pitchFamily="2" charset="2"/>
              <a:buChar char="§"/>
            </a:pPr>
            <a:r>
              <a:rPr lang="en-GB" dirty="0">
                <a:latin typeface="Abadi Extra Light" panose="020B0204020104020204" pitchFamily="34" charset="0"/>
              </a:rPr>
              <a:t>Modeling each class by a </a:t>
            </a:r>
            <a:r>
              <a:rPr lang="en-GB" dirty="0">
                <a:solidFill>
                  <a:srgbClr val="0000FF"/>
                </a:solidFill>
                <a:latin typeface="Abadi Extra Light" panose="020B0204020104020204" pitchFamily="34" charset="0"/>
              </a:rPr>
              <a:t>probability distribution </a:t>
            </a:r>
            <a:r>
              <a:rPr lang="en-GB" dirty="0">
                <a:latin typeface="Abadi Extra Light" panose="020B0204020104020204" pitchFamily="34" charset="0"/>
              </a:rPr>
              <a:t>rather than just a prototype vector</a:t>
            </a:r>
          </a:p>
          <a:p>
            <a:pPr lvl="1">
              <a:buFont typeface="Wingdings" panose="05000000000000000000" pitchFamily="2" charset="2"/>
              <a:buChar char="§"/>
            </a:pPr>
            <a:r>
              <a:rPr lang="en-GB" dirty="0">
                <a:latin typeface="Abadi Extra Light" panose="020B0204020104020204" pitchFamily="34" charset="0"/>
              </a:rPr>
              <a:t>Using distances other than the standard Euclidean distance (e.g., </a:t>
            </a:r>
            <a:r>
              <a:rPr lang="en-GB" dirty="0" err="1">
                <a:latin typeface="Abadi Extra Light" panose="020B0204020104020204" pitchFamily="34" charset="0"/>
              </a:rPr>
              <a:t>Mahalanobis</a:t>
            </a:r>
            <a:r>
              <a:rPr lang="en-GB" dirty="0">
                <a:latin typeface="Abadi Extra Light" panose="020B0204020104020204" pitchFamily="34" charset="0"/>
              </a:rPr>
              <a:t>)</a:t>
            </a:r>
          </a:p>
          <a:p>
            <a:pPr marL="457200" lvl="1"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With a learned distance function, can work very well even with very few examples from each class (used in some “few-shot learning” models nowadays – if interested, please refer to “Prototypical Networks for Few-shot Learning”)</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well </a:t>
            </a:r>
            <a:r>
              <a:rPr lang="en-GB" dirty="0" err="1">
                <a:latin typeface="Abadi Extra Light" panose="020B0204020104020204" pitchFamily="34" charset="0"/>
              </a:rPr>
              <a:t>LwP</a:t>
            </a:r>
            <a:r>
              <a:rPr lang="en-GB" dirty="0">
                <a:latin typeface="Abadi Extra Light" panose="020B0204020104020204" pitchFamily="34" charset="0"/>
              </a:rPr>
              <a:t> works depends crucially on the way we compute distances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224858440"/>
      </p:ext>
    </p:extLst>
  </p:cSld>
  <p:clrMapOvr>
    <a:masterClrMapping/>
  </p:clrMapOvr>
  <mc:AlternateContent xmlns:mc="http://schemas.openxmlformats.org/markup-compatibility/2006" xmlns:p14="http://schemas.microsoft.com/office/powerpoint/2010/main">
    <mc:Choice Requires="p14">
      <p:transition spd="slow" p14:dur="2000" advTm="250959"/>
    </mc:Choice>
    <mc:Fallback xmlns="">
      <p:transition spd="slow" advTm="2509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wipe(down)">
                                      <p:cBhvr>
                                        <p:cTn id="27" dur="5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wipe(down)">
                                      <p:cBhvr>
                                        <p:cTn id="42"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Next Class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Nearest Neighbors</a:t>
            </a:r>
          </a:p>
          <a:p>
            <a:pPr>
              <a:buFont typeface="Wingdings" panose="05000000000000000000" pitchFamily="2" charset="2"/>
              <a:buChar char="§"/>
            </a:pPr>
            <a:r>
              <a:rPr lang="en-GB" dirty="0">
                <a:latin typeface="Abadi Extra Light" panose="020B0204020104020204" pitchFamily="34" charset="0"/>
              </a:rPr>
              <a:t>Decision Trees and Forests/Ensembles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1100" dirty="0">
              <a:latin typeface="Abadi Extra Light" panose="020B0204020104020204" pitchFamily="34" charset="0"/>
            </a:endParaRPr>
          </a:p>
          <a:p>
            <a:pPr marL="0" indent="0">
              <a:buNone/>
            </a:pPr>
            <a:endParaRPr lang="en-GB" sz="1100" dirty="0">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2326896293"/>
      </p:ext>
    </p:extLst>
  </p:cSld>
  <p:clrMapOvr>
    <a:masterClrMapping/>
  </p:clrMapOvr>
  <mc:AlternateContent xmlns:mc="http://schemas.openxmlformats.org/markup-compatibility/2006" xmlns:p14="http://schemas.microsoft.com/office/powerpoint/2010/main">
    <mc:Choice Requires="p14">
      <p:transition spd="slow" p14:dur="2000" advTm="22892"/>
    </mc:Choice>
    <mc:Fallback xmlns="">
      <p:transition spd="slow" advTm="22892"/>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Data and Features</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ML algos require a numeric </a:t>
            </a:r>
            <a:r>
              <a:rPr lang="en-GB" dirty="0">
                <a:solidFill>
                  <a:srgbClr val="060AB2"/>
                </a:solidFill>
                <a:latin typeface="Abadi Extra Light" panose="020B0204020104020204" pitchFamily="34" charset="0"/>
              </a:rPr>
              <a:t>feature representation </a:t>
            </a:r>
            <a:r>
              <a:rPr lang="en-GB" dirty="0">
                <a:latin typeface="Abadi Extra Light" panose="020B0204020104020204" pitchFamily="34" charset="0"/>
              </a:rPr>
              <a:t>of the inputs</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Features can be obtained using one of the two approaches</a:t>
            </a:r>
          </a:p>
          <a:p>
            <a:pPr lvl="1">
              <a:buFont typeface="Wingdings" panose="05000000000000000000" pitchFamily="2" charset="2"/>
              <a:buChar char="§"/>
            </a:pPr>
            <a:r>
              <a:rPr lang="en-GB" sz="2800" dirty="0">
                <a:latin typeface="Abadi Extra Light" panose="020B0204020104020204" pitchFamily="34" charset="0"/>
              </a:rPr>
              <a:t>Approach 1: Extracting/constructing features </a:t>
            </a:r>
            <a:r>
              <a:rPr lang="en-GB" sz="2800" u="sng" dirty="0">
                <a:latin typeface="Abadi Extra Light" panose="020B0204020104020204" pitchFamily="34" charset="0"/>
              </a:rPr>
              <a:t>manually</a:t>
            </a:r>
            <a:r>
              <a:rPr lang="en-GB" sz="2800" dirty="0">
                <a:latin typeface="Abadi Extra Light" panose="020B0204020104020204" pitchFamily="34" charset="0"/>
              </a:rPr>
              <a:t> from raw inputs</a:t>
            </a:r>
          </a:p>
          <a:p>
            <a:pPr lvl="1">
              <a:buFont typeface="Wingdings" panose="05000000000000000000" pitchFamily="2" charset="2"/>
              <a:buChar char="§"/>
            </a:pPr>
            <a:r>
              <a:rPr lang="en-GB" sz="2800" dirty="0">
                <a:latin typeface="Abadi Extra Light" panose="020B0204020104020204" pitchFamily="34" charset="0"/>
              </a:rPr>
              <a:t>Approach 2: </a:t>
            </a:r>
            <a:r>
              <a:rPr lang="en-GB" sz="2800" u="sng" dirty="0">
                <a:latin typeface="Abadi Extra Light" panose="020B0204020104020204" pitchFamily="34" charset="0"/>
              </a:rPr>
              <a:t>Learning</a:t>
            </a:r>
            <a:r>
              <a:rPr lang="en-GB" sz="2800" dirty="0">
                <a:latin typeface="Abadi Extra Light" panose="020B0204020104020204" pitchFamily="34" charset="0"/>
              </a:rPr>
              <a:t> the features from raw inputs</a:t>
            </a:r>
          </a:p>
          <a:p>
            <a:pPr lvl="1">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what we will focus on primarily for now</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2 is what is followed in </a:t>
            </a:r>
            <a:r>
              <a:rPr lang="en-GB" dirty="0">
                <a:solidFill>
                  <a:srgbClr val="FF0000"/>
                </a:solidFill>
                <a:latin typeface="Abadi Extra Light" panose="020B0204020104020204" pitchFamily="34" charset="0"/>
              </a:rPr>
              <a:t>Deep Learning </a:t>
            </a:r>
            <a:r>
              <a:rPr lang="en-GB" dirty="0">
                <a:latin typeface="Abadi Extra Light" panose="020B0204020104020204" pitchFamily="34" charset="0"/>
              </a:rPr>
              <a:t>algorithms (will see later)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Approach 1 is not as powerful as Approach 2 but still used widely</a:t>
            </a:r>
          </a:p>
          <a:p>
            <a:pPr>
              <a:buFont typeface="Wingdings" panose="05000000000000000000" pitchFamily="2" charset="2"/>
              <a:buChar char="§"/>
            </a:pPr>
            <a:endParaRPr lang="en-GB" sz="2400" dirty="0"/>
          </a:p>
          <a:p>
            <a:pPr>
              <a:buFont typeface="Wingdings" panose="05000000000000000000" pitchFamily="2" charset="2"/>
              <a:buChar char="§"/>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18" name="Picture 17">
            <a:extLst>
              <a:ext uri="{FF2B5EF4-FFF2-40B4-BE49-F238E27FC236}">
                <a16:creationId xmlns:a16="http://schemas.microsoft.com/office/drawing/2014/main" id="{2873E054-A5A5-49FF-BBFE-DAD91D64CB83}"/>
              </a:ext>
            </a:extLst>
          </p:cNvPr>
          <p:cNvPicPr>
            <a:picLocks noChangeAspect="1"/>
          </p:cNvPicPr>
          <p:nvPr/>
        </p:nvPicPr>
        <p:blipFill>
          <a:blip r:embed="rId3"/>
          <a:stretch>
            <a:fillRect/>
          </a:stretch>
        </p:blipFill>
        <p:spPr>
          <a:xfrm>
            <a:off x="11119998" y="817172"/>
            <a:ext cx="1010687" cy="965223"/>
          </a:xfrm>
          <a:prstGeom prst="rect">
            <a:avLst/>
          </a:prstGeom>
        </p:spPr>
      </p:pic>
      <p:sp>
        <p:nvSpPr>
          <p:cNvPr id="19" name="Speech Bubble: Rectangle 18">
            <a:extLst>
              <a:ext uri="{FF2B5EF4-FFF2-40B4-BE49-F238E27FC236}">
                <a16:creationId xmlns:a16="http://schemas.microsoft.com/office/drawing/2014/main" id="{1EBA340A-C551-4D56-B729-7C178F36C624}"/>
              </a:ext>
            </a:extLst>
          </p:cNvPr>
          <p:cNvSpPr/>
          <p:nvPr/>
        </p:nvSpPr>
        <p:spPr>
          <a:xfrm>
            <a:off x="7148945" y="169682"/>
            <a:ext cx="3676073" cy="991182"/>
          </a:xfrm>
          <a:prstGeom prst="wedgeRectCallout">
            <a:avLst>
              <a:gd name="adj1" fmla="val 64779"/>
              <a:gd name="adj2" fmla="val 542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Features represent semantics of the inputs. Being able to extract good features is key to the success of ML algos</a:t>
            </a:r>
            <a:endParaRPr lang="en-IN" sz="16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4000446371"/>
      </p:ext>
    </p:extLst>
  </p:cSld>
  <p:clrMapOvr>
    <a:masterClrMapping/>
  </p:clrMapOvr>
  <mc:AlternateContent xmlns:mc="http://schemas.openxmlformats.org/markup-compatibility/2006" xmlns:p14="http://schemas.microsoft.com/office/powerpoint/2010/main">
    <mc:Choice Requires="p14">
      <p:transition spd="slow" p14:dur="2000" advTm="123805"/>
    </mc:Choice>
    <mc:Fallback xmlns="">
      <p:transition spd="slow" advTm="12380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down)">
                                      <p:cBhvr>
                                        <p:cTn id="12" dur="500"/>
                                        <p:tgtEl>
                                          <p:spTgt spid="18"/>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wipe(down)">
                                      <p:cBhvr>
                                        <p:cTn id="20" dur="500"/>
                                        <p:tgtEl>
                                          <p:spTgt spid="4">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wipe(down)">
                                      <p:cBhvr>
                                        <p:cTn id="25" dur="500"/>
                                        <p:tgtEl>
                                          <p:spTgt spid="4">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4" end="4"/>
                                            </p:txEl>
                                          </p:spTgt>
                                        </p:tgtEl>
                                        <p:attrNameLst>
                                          <p:attrName>style.visibility</p:attrName>
                                        </p:attrNameLst>
                                      </p:cBhvr>
                                      <p:to>
                                        <p:strVal val="visible"/>
                                      </p:to>
                                    </p:set>
                                    <p:animEffect transition="in" filter="wipe(down)">
                                      <p:cBhvr>
                                        <p:cTn id="30" dur="500"/>
                                        <p:tgtEl>
                                          <p:spTgt spid="4">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animEffect transition="in" filter="wipe(down)">
                                      <p:cBhvr>
                                        <p:cTn id="35" dur="500"/>
                                        <p:tgtEl>
                                          <p:spTgt spid="4">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animEffect transition="in" filter="wipe(down)">
                                      <p:cBhvr>
                                        <p:cTn id="45"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1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Text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dirty="0">
                <a:latin typeface="Abadi Extra Light" panose="020B0204020104020204" pitchFamily="34" charset="0"/>
              </a:rPr>
              <a:t>Consider some text data consisting of the following sentences: </a:t>
            </a:r>
          </a:p>
          <a:p>
            <a:pPr lvl="1">
              <a:buFont typeface="Wingdings" panose="05000000000000000000" pitchFamily="2" charset="2"/>
              <a:buChar char="§"/>
            </a:pPr>
            <a:r>
              <a:rPr lang="en-GB" dirty="0">
                <a:latin typeface="Abadi Extra Light" panose="020B0204020104020204" pitchFamily="34" charset="0"/>
              </a:rPr>
              <a:t>John likes to watch movies </a:t>
            </a:r>
          </a:p>
          <a:p>
            <a:pPr lvl="1">
              <a:buFont typeface="Wingdings" panose="05000000000000000000" pitchFamily="2" charset="2"/>
              <a:buChar char="§"/>
            </a:pPr>
            <a:r>
              <a:rPr lang="en-GB" dirty="0">
                <a:latin typeface="Abadi Extra Light" panose="020B0204020104020204" pitchFamily="34" charset="0"/>
              </a:rPr>
              <a:t>Mary likes movies too </a:t>
            </a:r>
          </a:p>
          <a:p>
            <a:pPr lvl="1">
              <a:buFont typeface="Wingdings" panose="05000000000000000000" pitchFamily="2" charset="2"/>
              <a:buChar char="§"/>
            </a:pPr>
            <a:r>
              <a:rPr lang="en-GB" dirty="0">
                <a:latin typeface="Abadi Extra Light" panose="020B0204020104020204" pitchFamily="34" charset="0"/>
              </a:rPr>
              <a:t>John also likes football</a:t>
            </a:r>
            <a:endParaRPr lang="en-GB" sz="2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Want to construct a </a:t>
            </a:r>
            <a:r>
              <a:rPr lang="en-GB" dirty="0">
                <a:solidFill>
                  <a:srgbClr val="FF0000"/>
                </a:solidFill>
                <a:latin typeface="Abadi Extra Light" panose="020B0204020104020204" pitchFamily="34" charset="0"/>
              </a:rPr>
              <a:t>feature representation </a:t>
            </a:r>
            <a:r>
              <a:rPr lang="en-GB" dirty="0">
                <a:latin typeface="Abadi Extra Light" panose="020B0204020104020204" pitchFamily="34" charset="0"/>
              </a:rPr>
              <a:t>for these sentences</a:t>
            </a:r>
          </a:p>
          <a:p>
            <a:pPr>
              <a:buFont typeface="Wingdings" panose="05000000000000000000" pitchFamily="2" charset="2"/>
              <a:buChar char="§"/>
            </a:pPr>
            <a:r>
              <a:rPr lang="en-GB" dirty="0">
                <a:latin typeface="Abadi Extra Light" panose="020B0204020104020204" pitchFamily="34" charset="0"/>
              </a:rPr>
              <a:t>Here is a </a:t>
            </a:r>
            <a:r>
              <a:rPr lang="en-GB" dirty="0">
                <a:solidFill>
                  <a:srgbClr val="FF0000"/>
                </a:solidFill>
                <a:latin typeface="Abadi Extra Light" panose="020B0204020104020204" pitchFamily="34" charset="0"/>
              </a:rPr>
              <a:t>“bag-of-words” </a:t>
            </a:r>
            <a:r>
              <a:rPr lang="en-GB" dirty="0">
                <a:latin typeface="Abadi Extra Light" panose="020B0204020104020204" pitchFamily="34" charset="0"/>
              </a:rPr>
              <a:t>(</a:t>
            </a:r>
            <a:r>
              <a:rPr lang="en-GB" dirty="0" err="1">
                <a:latin typeface="Abadi Extra Light" panose="020B0204020104020204" pitchFamily="34" charset="0"/>
              </a:rPr>
              <a:t>BoW</a:t>
            </a:r>
            <a:r>
              <a:rPr lang="en-GB" dirty="0">
                <a:latin typeface="Abadi Extra Light" panose="020B0204020104020204" pitchFamily="34" charset="0"/>
              </a:rPr>
              <a:t>) feature representation of these sentences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Each sentence is now represented as a </a:t>
            </a:r>
            <a:r>
              <a:rPr lang="en-IN" sz="2600" dirty="0">
                <a:solidFill>
                  <a:srgbClr val="FF0000"/>
                </a:solidFill>
                <a:latin typeface="Abadi Extra Light" panose="020B0204020104020204" pitchFamily="34" charset="0"/>
              </a:rPr>
              <a:t>binary vector </a:t>
            </a:r>
            <a:r>
              <a:rPr lang="en-IN" sz="2600" dirty="0">
                <a:latin typeface="Abadi Extra Light" panose="020B0204020104020204" pitchFamily="34" charset="0"/>
              </a:rPr>
              <a:t>(each feature is a binary value, denoting presence or absence of a word). </a:t>
            </a:r>
            <a:r>
              <a:rPr lang="en-IN" sz="2600" dirty="0" err="1">
                <a:latin typeface="Abadi Extra Light" panose="020B0204020104020204" pitchFamily="34" charset="0"/>
              </a:rPr>
              <a:t>BoW</a:t>
            </a:r>
            <a:r>
              <a:rPr lang="en-IN" sz="2600" dirty="0">
                <a:latin typeface="Abadi Extra Light" panose="020B0204020104020204" pitchFamily="34" charset="0"/>
              </a:rPr>
              <a:t> is also called </a:t>
            </a:r>
            <a:r>
              <a:rPr lang="en-IN" sz="2600" dirty="0">
                <a:solidFill>
                  <a:srgbClr val="FF0000"/>
                </a:solidFill>
                <a:latin typeface="Abadi Extra Light" panose="020B0204020104020204" pitchFamily="34" charset="0"/>
              </a:rPr>
              <a:t>“unigram” </a:t>
            </a:r>
            <a:r>
              <a:rPr lang="en-IN" sz="2600" dirty="0">
                <a:latin typeface="Abadi Extra Light" panose="020B0204020104020204" pitchFamily="34" charset="0"/>
              </a:rPr>
              <a:t>rep.</a:t>
            </a:r>
          </a:p>
        </p:txBody>
      </p:sp>
      <p:pic>
        <p:nvPicPr>
          <p:cNvPr id="1026" name="Picture 2">
            <a:extLst>
              <a:ext uri="{FF2B5EF4-FFF2-40B4-BE49-F238E27FC236}">
                <a16:creationId xmlns:a16="http://schemas.microsoft.com/office/drawing/2014/main" id="{1F5ECEA4-245C-45E2-B4A0-90331BE86F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096" y="4055856"/>
            <a:ext cx="8258860" cy="14259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F688746-B949-4CE4-97FA-68AF57AE96A1}"/>
              </a:ext>
            </a:extLst>
          </p:cNvPr>
          <p:cNvPicPr>
            <a:picLocks noChangeAspect="1"/>
          </p:cNvPicPr>
          <p:nvPr/>
        </p:nvPicPr>
        <p:blipFill>
          <a:blip r:embed="rId4"/>
          <a:stretch>
            <a:fillRect/>
          </a:stretch>
        </p:blipFill>
        <p:spPr>
          <a:xfrm>
            <a:off x="11117008" y="1982044"/>
            <a:ext cx="1010687" cy="965223"/>
          </a:xfrm>
          <a:prstGeom prst="rect">
            <a:avLst/>
          </a:prstGeom>
        </p:spPr>
      </p:pic>
      <p:sp>
        <p:nvSpPr>
          <p:cNvPr id="7" name="Speech Bubble: Rectangle 6">
            <a:extLst>
              <a:ext uri="{FF2B5EF4-FFF2-40B4-BE49-F238E27FC236}">
                <a16:creationId xmlns:a16="http://schemas.microsoft.com/office/drawing/2014/main" id="{CB3F3E5B-CE84-4B32-A165-E5268CA96ED7}"/>
              </a:ext>
            </a:extLst>
          </p:cNvPr>
          <p:cNvSpPr/>
          <p:nvPr/>
        </p:nvSpPr>
        <p:spPr>
          <a:xfrm>
            <a:off x="6585358" y="1629112"/>
            <a:ext cx="4129169" cy="1173032"/>
          </a:xfrm>
          <a:prstGeom prst="wedgeRectCallout">
            <a:avLst>
              <a:gd name="adj1" fmla="val 62280"/>
              <a:gd name="adj2" fmla="val 1195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err="1">
                <a:solidFill>
                  <a:schemeClr val="tx1"/>
                </a:solidFill>
                <a:latin typeface="Abadi Extra Light" panose="020B0204020104020204" pitchFamily="34" charset="0"/>
              </a:rPr>
              <a:t>BoW</a:t>
            </a:r>
            <a:r>
              <a:rPr lang="en-GB" sz="1600" dirty="0">
                <a:solidFill>
                  <a:schemeClr val="tx1"/>
                </a:solidFill>
                <a:latin typeface="Abadi Extra Light" panose="020B0204020104020204" pitchFamily="34" charset="0"/>
              </a:rPr>
              <a:t> is just one of the many ways of doing feature extraction for text data. Not the most optimal one, and has various flaws (can you think of some?), but often works reasonably well </a:t>
            </a:r>
            <a:endParaRPr lang="en-IN" sz="1600" dirty="0">
              <a:solidFill>
                <a:schemeClr val="tx1"/>
              </a:solidFill>
              <a:latin typeface="Abadi Extra Light" panose="020B0204020104020204" pitchFamily="34" charset="0"/>
            </a:endParaRPr>
          </a:p>
        </p:txBody>
      </p:sp>
      <p:sp>
        <p:nvSpPr>
          <p:cNvPr id="3" name="Speech Bubble: Rectangle 2">
            <a:extLst>
              <a:ext uri="{FF2B5EF4-FFF2-40B4-BE49-F238E27FC236}">
                <a16:creationId xmlns:a16="http://schemas.microsoft.com/office/drawing/2014/main" id="{1D23B404-2EE0-26D7-A6DF-D8266302675A}"/>
              </a:ext>
            </a:extLst>
          </p:cNvPr>
          <p:cNvSpPr/>
          <p:nvPr/>
        </p:nvSpPr>
        <p:spPr>
          <a:xfrm>
            <a:off x="9699956" y="524285"/>
            <a:ext cx="2427739" cy="965223"/>
          </a:xfrm>
          <a:prstGeom prst="wedgeRectCallout">
            <a:avLst>
              <a:gd name="adj1" fmla="val -40936"/>
              <a:gd name="adj2" fmla="val 693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Other similar approaches such as </a:t>
            </a:r>
            <a:r>
              <a:rPr lang="en-GB" sz="1400" dirty="0">
                <a:solidFill>
                  <a:srgbClr val="FF0000"/>
                </a:solidFill>
                <a:latin typeface="Abadi Extra Light" panose="020B0204020104020204" pitchFamily="34" charset="0"/>
              </a:rPr>
              <a:t>TF-IDF</a:t>
            </a:r>
            <a:r>
              <a:rPr lang="en-GB" sz="1400" dirty="0">
                <a:solidFill>
                  <a:schemeClr val="tx1"/>
                </a:solidFill>
                <a:latin typeface="Abadi Extra Light" panose="020B0204020104020204" pitchFamily="34" charset="0"/>
              </a:rPr>
              <a:t> (term frequency, inverse document frequency) are also widely used</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773015246"/>
      </p:ext>
    </p:extLst>
  </p:cSld>
  <p:clrMapOvr>
    <a:masterClrMapping/>
  </p:clrMapOvr>
  <mc:AlternateContent xmlns:mc="http://schemas.openxmlformats.org/markup-compatibility/2006" xmlns:p14="http://schemas.microsoft.com/office/powerpoint/2010/main">
    <mc:Choice Requires="p14">
      <p:transition spd="slow" p14:dur="2000" advTm="135355"/>
    </mc:Choice>
    <mc:Fallback xmlns="">
      <p:transition spd="slow" advTm="13535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26"/>
                                        </p:tgtEl>
                                        <p:attrNameLst>
                                          <p:attrName>style.visibility</p:attrName>
                                        </p:attrNameLst>
                                      </p:cBhvr>
                                      <p:to>
                                        <p:strVal val="visible"/>
                                      </p:to>
                                    </p:set>
                                    <p:animEffect transition="in" filter="wipe(down)">
                                      <p:cBhvr>
                                        <p:cTn id="37" dur="500"/>
                                        <p:tgtEl>
                                          <p:spTgt spid="10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down)">
                                      <p:cBhvr>
                                        <p:cTn id="47" dur="500"/>
                                        <p:tgtEl>
                                          <p:spTgt spid="6"/>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7"/>
                                        </p:tgtEl>
                                        <p:attrNameLst>
                                          <p:attrName>style.visibility</p:attrName>
                                        </p:attrNameLst>
                                      </p:cBhvr>
                                      <p:to>
                                        <p:strVal val="visible"/>
                                      </p:to>
                                    </p:set>
                                    <p:animEffect transition="in" filter="wipe(down)">
                                      <p:cBhvr>
                                        <p:cTn id="50" dur="500"/>
                                        <p:tgtEl>
                                          <p:spTgt spid="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
                                        </p:tgtEl>
                                        <p:attrNameLst>
                                          <p:attrName>style.visibility</p:attrName>
                                        </p:attrNameLst>
                                      </p:cBhvr>
                                      <p:to>
                                        <p:strVal val="visible"/>
                                      </p:to>
                                    </p:set>
                                    <p:animEffect transition="in" filter="wipe(down)">
                                      <p:cBhvr>
                                        <p:cTn id="5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Example: Feature Extraction for Image Data</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IN" dirty="0">
                <a:latin typeface="Abadi Extra Light" panose="020B0204020104020204" pitchFamily="34" charset="0"/>
              </a:rPr>
              <a:t>A very simple feature extraction approach for image data is </a:t>
            </a:r>
            <a:r>
              <a:rPr lang="en-IN" dirty="0">
                <a:solidFill>
                  <a:srgbClr val="FF0000"/>
                </a:solidFill>
                <a:latin typeface="Abadi Extra Light" panose="020B0204020104020204" pitchFamily="34" charset="0"/>
              </a:rPr>
              <a:t>flattening</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marL="0" indent="0">
              <a:buNone/>
            </a:pPr>
            <a:endParaRPr lang="en-IN" sz="2600" dirty="0">
              <a:latin typeface="Abadi Extra Light" panose="020B0204020104020204" pitchFamily="34" charset="0"/>
            </a:endParaRPr>
          </a:p>
          <a:p>
            <a:pPr>
              <a:buFont typeface="Wingdings" panose="05000000000000000000" pitchFamily="2" charset="2"/>
              <a:buChar char="§"/>
            </a:pPr>
            <a:r>
              <a:rPr lang="en-IN" sz="2600" dirty="0">
                <a:solidFill>
                  <a:srgbClr val="FF0000"/>
                </a:solidFill>
                <a:latin typeface="Abadi Extra Light" panose="020B0204020104020204" pitchFamily="34" charset="0"/>
              </a:rPr>
              <a:t>Histogram</a:t>
            </a:r>
            <a:r>
              <a:rPr lang="en-IN" sz="2600" dirty="0">
                <a:latin typeface="Abadi Extra Light" panose="020B0204020104020204" pitchFamily="34" charset="0"/>
              </a:rPr>
              <a:t> of visual patterns is another popular feature </a:t>
            </a:r>
            <a:r>
              <a:rPr lang="en-IN" sz="2600" dirty="0" err="1">
                <a:latin typeface="Abadi Extra Light" panose="020B0204020104020204" pitchFamily="34" charset="0"/>
              </a:rPr>
              <a:t>extr</a:t>
            </a:r>
            <a:r>
              <a:rPr lang="en-IN" sz="2600" dirty="0">
                <a:latin typeface="Abadi Extra Light" panose="020B0204020104020204" pitchFamily="34" charset="0"/>
              </a:rPr>
              <a:t>. method for images</a:t>
            </a: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endParaRPr lang="en-IN" sz="2600" dirty="0">
              <a:latin typeface="Abadi Extra Light" panose="020B0204020104020204" pitchFamily="34" charset="0"/>
            </a:endParaRPr>
          </a:p>
          <a:p>
            <a:pPr>
              <a:buFont typeface="Wingdings" panose="05000000000000000000" pitchFamily="2" charset="2"/>
              <a:buChar char="§"/>
            </a:pPr>
            <a:r>
              <a:rPr lang="en-IN" sz="2600" dirty="0">
                <a:latin typeface="Abadi Extra Light" panose="020B0204020104020204" pitchFamily="34" charset="0"/>
              </a:rPr>
              <a:t>Many other manual feature extraction techniques developed in computer vision and image processing communities (SIFT, </a:t>
            </a:r>
            <a:r>
              <a:rPr lang="en-IN" sz="2600" dirty="0" err="1">
                <a:latin typeface="Abadi Extra Light" panose="020B0204020104020204" pitchFamily="34" charset="0"/>
              </a:rPr>
              <a:t>HoG</a:t>
            </a:r>
            <a:r>
              <a:rPr lang="en-IN" sz="2600" dirty="0">
                <a:latin typeface="Abadi Extra Light" panose="020B0204020104020204" pitchFamily="34" charset="0"/>
              </a:rPr>
              <a:t>, and others)</a:t>
            </a:r>
          </a:p>
        </p:txBody>
      </p:sp>
      <p:pic>
        <p:nvPicPr>
          <p:cNvPr id="3" name="Picture 2">
            <a:extLst>
              <a:ext uri="{FF2B5EF4-FFF2-40B4-BE49-F238E27FC236}">
                <a16:creationId xmlns:a16="http://schemas.microsoft.com/office/drawing/2014/main" id="{B5EB7C6E-62D0-4ACC-8DB3-ACF500D80F82}"/>
              </a:ext>
            </a:extLst>
          </p:cNvPr>
          <p:cNvPicPr>
            <a:picLocks noChangeAspect="1"/>
          </p:cNvPicPr>
          <p:nvPr/>
        </p:nvPicPr>
        <p:blipFill>
          <a:blip r:embed="rId3"/>
          <a:stretch>
            <a:fillRect/>
          </a:stretch>
        </p:blipFill>
        <p:spPr>
          <a:xfrm>
            <a:off x="3763110" y="1655053"/>
            <a:ext cx="1778952" cy="1271495"/>
          </a:xfrm>
          <a:prstGeom prst="rect">
            <a:avLst/>
          </a:prstGeom>
        </p:spPr>
      </p:pic>
      <p:sp>
        <p:nvSpPr>
          <p:cNvPr id="5" name="TextBox 4">
            <a:extLst>
              <a:ext uri="{FF2B5EF4-FFF2-40B4-BE49-F238E27FC236}">
                <a16:creationId xmlns:a16="http://schemas.microsoft.com/office/drawing/2014/main" id="{BC363D1F-A65F-420E-811B-9909E83A0A4D}"/>
              </a:ext>
            </a:extLst>
          </p:cNvPr>
          <p:cNvSpPr txBox="1"/>
          <p:nvPr/>
        </p:nvSpPr>
        <p:spPr>
          <a:xfrm>
            <a:off x="3608032" y="2742986"/>
            <a:ext cx="1201163" cy="646331"/>
          </a:xfrm>
          <a:prstGeom prst="rect">
            <a:avLst/>
          </a:prstGeom>
          <a:noFill/>
        </p:spPr>
        <p:txBody>
          <a:bodyPr wrap="none" rtlCol="0">
            <a:spAutoFit/>
          </a:bodyPr>
          <a:lstStyle/>
          <a:p>
            <a:r>
              <a:rPr lang="en-IN" dirty="0">
                <a:latin typeface="Abadi Extra Light" panose="020B0204020104020204" pitchFamily="34" charset="0"/>
              </a:rPr>
              <a:t>7x7 image</a:t>
            </a:r>
          </a:p>
          <a:p>
            <a:r>
              <a:rPr lang="en-IN" dirty="0">
                <a:latin typeface="Abadi Extra Light" panose="020B0204020104020204" pitchFamily="34" charset="0"/>
              </a:rPr>
              <a:t>(49 pixels)</a:t>
            </a:r>
          </a:p>
        </p:txBody>
      </p:sp>
      <p:sp>
        <p:nvSpPr>
          <p:cNvPr id="10" name="TextBox 9">
            <a:extLst>
              <a:ext uri="{FF2B5EF4-FFF2-40B4-BE49-F238E27FC236}">
                <a16:creationId xmlns:a16="http://schemas.microsoft.com/office/drawing/2014/main" id="{2EF52B15-6B47-45B3-9371-CB4625329465}"/>
              </a:ext>
            </a:extLst>
          </p:cNvPr>
          <p:cNvSpPr txBox="1"/>
          <p:nvPr/>
        </p:nvSpPr>
        <p:spPr>
          <a:xfrm>
            <a:off x="4636611" y="2846154"/>
            <a:ext cx="1425455" cy="584775"/>
          </a:xfrm>
          <a:prstGeom prst="rect">
            <a:avLst/>
          </a:prstGeom>
          <a:noFill/>
        </p:spPr>
        <p:txBody>
          <a:bodyPr wrap="none" rtlCol="0">
            <a:spAutoFit/>
          </a:bodyPr>
          <a:lstStyle/>
          <a:p>
            <a:r>
              <a:rPr lang="en-IN" sz="1600" dirty="0">
                <a:latin typeface="Abadi Extra Light" panose="020B0204020104020204" pitchFamily="34" charset="0"/>
              </a:rPr>
              <a:t>Vector of pixel </a:t>
            </a:r>
          </a:p>
          <a:p>
            <a:r>
              <a:rPr lang="en-IN" sz="1600" dirty="0">
                <a:latin typeface="Abadi Extra Light" panose="020B0204020104020204" pitchFamily="34" charset="0"/>
              </a:rPr>
              <a:t>   intensities</a:t>
            </a:r>
          </a:p>
        </p:txBody>
      </p:sp>
      <p:pic>
        <p:nvPicPr>
          <p:cNvPr id="11" name="Picture 10">
            <a:extLst>
              <a:ext uri="{FF2B5EF4-FFF2-40B4-BE49-F238E27FC236}">
                <a16:creationId xmlns:a16="http://schemas.microsoft.com/office/drawing/2014/main" id="{FD4DD240-DB86-4802-B7DC-CF196D6302CA}"/>
              </a:ext>
            </a:extLst>
          </p:cNvPr>
          <p:cNvPicPr>
            <a:picLocks noChangeAspect="1"/>
          </p:cNvPicPr>
          <p:nvPr/>
        </p:nvPicPr>
        <p:blipFill>
          <a:blip r:embed="rId4"/>
          <a:stretch>
            <a:fillRect/>
          </a:stretch>
        </p:blipFill>
        <p:spPr>
          <a:xfrm>
            <a:off x="10429379" y="2179555"/>
            <a:ext cx="1010687" cy="965223"/>
          </a:xfrm>
          <a:prstGeom prst="rect">
            <a:avLst/>
          </a:prstGeom>
        </p:spPr>
      </p:pic>
      <p:sp>
        <p:nvSpPr>
          <p:cNvPr id="13" name="Speech Bubble: Rectangle 12">
            <a:extLst>
              <a:ext uri="{FF2B5EF4-FFF2-40B4-BE49-F238E27FC236}">
                <a16:creationId xmlns:a16="http://schemas.microsoft.com/office/drawing/2014/main" id="{1C1A8FEB-972F-4DA4-9142-C3DE8C5BCFD8}"/>
              </a:ext>
            </a:extLst>
          </p:cNvPr>
          <p:cNvSpPr/>
          <p:nvPr/>
        </p:nvSpPr>
        <p:spPr>
          <a:xfrm>
            <a:off x="6995326" y="1959542"/>
            <a:ext cx="3126822" cy="1075958"/>
          </a:xfrm>
          <a:prstGeom prst="wedgeRectCallout">
            <a:avLst>
              <a:gd name="adj1" fmla="val 64212"/>
              <a:gd name="adj2" fmla="val -44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600" dirty="0">
                <a:solidFill>
                  <a:schemeClr val="tx1"/>
                </a:solidFill>
                <a:latin typeface="Abadi Extra Light" panose="020B0204020104020204" pitchFamily="34" charset="0"/>
              </a:rPr>
              <a:t>Flattening and histogram based methods destroy the spatial information in the image but often still work reasonably well</a:t>
            </a:r>
            <a:endParaRPr lang="en-IN" sz="1600" dirty="0">
              <a:solidFill>
                <a:schemeClr val="tx1"/>
              </a:solidFill>
              <a:latin typeface="Abadi Extra Light" panose="020B0204020104020204" pitchFamily="34" charset="0"/>
            </a:endParaRPr>
          </a:p>
        </p:txBody>
      </p:sp>
      <p:pic>
        <p:nvPicPr>
          <p:cNvPr id="8" name="Picture 7">
            <a:extLst>
              <a:ext uri="{FF2B5EF4-FFF2-40B4-BE49-F238E27FC236}">
                <a16:creationId xmlns:a16="http://schemas.microsoft.com/office/drawing/2014/main" id="{857EB371-9B9F-4037-A9ED-F1B9EDF4298F}"/>
              </a:ext>
            </a:extLst>
          </p:cNvPr>
          <p:cNvPicPr>
            <a:picLocks noChangeAspect="1"/>
          </p:cNvPicPr>
          <p:nvPr/>
        </p:nvPicPr>
        <p:blipFill>
          <a:blip r:embed="rId5"/>
          <a:stretch>
            <a:fillRect/>
          </a:stretch>
        </p:blipFill>
        <p:spPr>
          <a:xfrm>
            <a:off x="3998239" y="4097915"/>
            <a:ext cx="1308693" cy="1054433"/>
          </a:xfrm>
          <a:prstGeom prst="rect">
            <a:avLst/>
          </a:prstGeom>
        </p:spPr>
      </p:pic>
      <p:pic>
        <p:nvPicPr>
          <p:cNvPr id="9" name="Picture 8">
            <a:extLst>
              <a:ext uri="{FF2B5EF4-FFF2-40B4-BE49-F238E27FC236}">
                <a16:creationId xmlns:a16="http://schemas.microsoft.com/office/drawing/2014/main" id="{4DD2193B-B465-4B09-BA28-91E74DE1F2A4}"/>
              </a:ext>
            </a:extLst>
          </p:cNvPr>
          <p:cNvPicPr>
            <a:picLocks noChangeAspect="1"/>
          </p:cNvPicPr>
          <p:nvPr/>
        </p:nvPicPr>
        <p:blipFill>
          <a:blip r:embed="rId6"/>
          <a:stretch>
            <a:fillRect/>
          </a:stretch>
        </p:blipFill>
        <p:spPr>
          <a:xfrm>
            <a:off x="6578804" y="4087153"/>
            <a:ext cx="1745894" cy="1075958"/>
          </a:xfrm>
          <a:prstGeom prst="rect">
            <a:avLst/>
          </a:prstGeom>
        </p:spPr>
      </p:pic>
      <p:sp>
        <p:nvSpPr>
          <p:cNvPr id="15" name="CustomShape 22">
            <a:extLst>
              <a:ext uri="{FF2B5EF4-FFF2-40B4-BE49-F238E27FC236}">
                <a16:creationId xmlns:a16="http://schemas.microsoft.com/office/drawing/2014/main" id="{1052D2E0-BB68-418B-9095-B44458594ECE}"/>
              </a:ext>
            </a:extLst>
          </p:cNvPr>
          <p:cNvSpPr/>
          <p:nvPr/>
        </p:nvSpPr>
        <p:spPr>
          <a:xfrm>
            <a:off x="5571876" y="4463349"/>
            <a:ext cx="701996" cy="191444"/>
          </a:xfrm>
          <a:custGeom>
            <a:avLst/>
            <a:gdLst/>
            <a:ahLst/>
            <a:cxnLst/>
            <a:rect l="0" t="0" r="r" b="b"/>
            <a:pathLst>
              <a:path w="4202" h="1002">
                <a:moveTo>
                  <a:pt x="0" y="250"/>
                </a:moveTo>
                <a:lnTo>
                  <a:pt x="3150" y="250"/>
                </a:lnTo>
                <a:lnTo>
                  <a:pt x="3150" y="0"/>
                </a:lnTo>
                <a:lnTo>
                  <a:pt x="4201" y="500"/>
                </a:lnTo>
                <a:lnTo>
                  <a:pt x="3150" y="1001"/>
                </a:lnTo>
                <a:lnTo>
                  <a:pt x="3150" y="750"/>
                </a:lnTo>
                <a:lnTo>
                  <a:pt x="0" y="750"/>
                </a:lnTo>
                <a:lnTo>
                  <a:pt x="0" y="250"/>
                </a:lnTo>
              </a:path>
            </a:pathLst>
          </a:custGeom>
          <a:solidFill>
            <a:srgbClr val="729FCF"/>
          </a:solidFill>
          <a:ln w="0">
            <a:solidFill>
              <a:srgbClr val="3465A4"/>
            </a:solidFill>
          </a:ln>
        </p:spPr>
        <p:style>
          <a:lnRef idx="0">
            <a:scrgbClr r="0" g="0" b="0"/>
          </a:lnRef>
          <a:fillRef idx="0">
            <a:scrgbClr r="0" g="0" b="0"/>
          </a:fillRef>
          <a:effectRef idx="0">
            <a:scrgbClr r="0" g="0" b="0"/>
          </a:effectRef>
          <a:fontRef idx="minor"/>
        </p:style>
        <p:txBody>
          <a:bodyPr/>
          <a:lstStyle/>
          <a:p>
            <a:endParaRPr lang="en-IN"/>
          </a:p>
        </p:txBody>
      </p:sp>
      <p:sp>
        <p:nvSpPr>
          <p:cNvPr id="14" name="TextShape 3">
            <a:extLst>
              <a:ext uri="{FF2B5EF4-FFF2-40B4-BE49-F238E27FC236}">
                <a16:creationId xmlns:a16="http://schemas.microsoft.com/office/drawing/2014/main" id="{1FDEB9CA-0B10-41F4-B0D0-EE6ED3145EE6}"/>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cat.uab.cat/Research/object-recognition</a:t>
            </a:r>
            <a:endParaRPr lang="en-IN" sz="1100" b="0" strike="noStrike" spc="-1" dirty="0">
              <a:solidFill>
                <a:srgbClr val="000000"/>
              </a:solidFill>
              <a:uFill>
                <a:solidFill>
                  <a:srgbClr val="FFFFFF"/>
                </a:solidFill>
              </a:uFill>
              <a:latin typeface="Arial"/>
            </a:endParaRPr>
          </a:p>
        </p:txBody>
      </p:sp>
      <p:sp>
        <p:nvSpPr>
          <p:cNvPr id="6" name="Speech Bubble: Rectangle 5">
            <a:extLst>
              <a:ext uri="{FF2B5EF4-FFF2-40B4-BE49-F238E27FC236}">
                <a16:creationId xmlns:a16="http://schemas.microsoft.com/office/drawing/2014/main" id="{D39E432F-7250-E08C-FD00-1A33D0B3D801}"/>
              </a:ext>
            </a:extLst>
          </p:cNvPr>
          <p:cNvSpPr/>
          <p:nvPr/>
        </p:nvSpPr>
        <p:spPr>
          <a:xfrm>
            <a:off x="5128161" y="5202947"/>
            <a:ext cx="2291421" cy="425066"/>
          </a:xfrm>
          <a:prstGeom prst="wedgeRectCallout">
            <a:avLst>
              <a:gd name="adj1" fmla="val 47857"/>
              <a:gd name="adj2" fmla="val -6537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chemeClr val="tx1"/>
                </a:solidFill>
                <a:latin typeface="Abadi Extra Light" panose="020B0204020104020204" pitchFamily="34" charset="0"/>
              </a:rPr>
              <a:t>Suppose these are typical patterns in the images in the dataset</a:t>
            </a:r>
            <a:endParaRPr lang="en-IN" sz="1200" dirty="0">
              <a:solidFill>
                <a:schemeClr val="tx1"/>
              </a:solidFill>
              <a:latin typeface="Abadi Extra Light" panose="020B0204020104020204" pitchFamily="34" charset="0"/>
            </a:endParaRPr>
          </a:p>
        </p:txBody>
      </p:sp>
      <p:sp>
        <p:nvSpPr>
          <p:cNvPr id="7" name="Speech Bubble: Rectangle 6">
            <a:extLst>
              <a:ext uri="{FF2B5EF4-FFF2-40B4-BE49-F238E27FC236}">
                <a16:creationId xmlns:a16="http://schemas.microsoft.com/office/drawing/2014/main" id="{F0ACE29C-4922-796C-D230-34A6559B1205}"/>
              </a:ext>
            </a:extLst>
          </p:cNvPr>
          <p:cNvSpPr/>
          <p:nvPr/>
        </p:nvSpPr>
        <p:spPr>
          <a:xfrm>
            <a:off x="8629630" y="4039255"/>
            <a:ext cx="3475684" cy="1036112"/>
          </a:xfrm>
          <a:prstGeom prst="wedgeRectCallout">
            <a:avLst>
              <a:gd name="adj1" fmla="val -61523"/>
              <a:gd name="adj2" fmla="val -547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Bar heights in the histogram denote how the </a:t>
            </a:r>
            <a:r>
              <a:rPr lang="en-GB" sz="1400" dirty="0">
                <a:solidFill>
                  <a:srgbClr val="FF0000"/>
                </a:solidFill>
                <a:latin typeface="Abadi Extra Light" panose="020B0204020104020204" pitchFamily="34" charset="0"/>
              </a:rPr>
              <a:t>frequency of occurrence</a:t>
            </a:r>
            <a:r>
              <a:rPr lang="en-GB" sz="1400" dirty="0">
                <a:solidFill>
                  <a:schemeClr val="tx1"/>
                </a:solidFill>
                <a:latin typeface="Abadi Extra Light" panose="020B0204020104020204" pitchFamily="34" charset="0"/>
              </a:rPr>
              <a:t> of each of the patterns in the given image (this vector of frequencies can be used as the extracted feature vector for this image)</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92723206"/>
      </p:ext>
    </p:extLst>
  </p:cSld>
  <p:clrMapOvr>
    <a:masterClrMapping/>
  </p:clrMapOvr>
  <mc:AlternateContent xmlns:mc="http://schemas.openxmlformats.org/markup-compatibility/2006" xmlns:p14="http://schemas.microsoft.com/office/powerpoint/2010/main">
    <mc:Choice Requires="p14">
      <p:transition spd="slow" p14:dur="2000" advTm="140677"/>
    </mc:Choice>
    <mc:Fallback xmlns="">
      <p:transition spd="slow" advTm="14067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down)">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animEffect transition="in" filter="wipe(down)">
                                      <p:cBhvr>
                                        <p:cTn id="23" dur="500"/>
                                        <p:tgtEl>
                                          <p:spTgt spid="4">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down)">
                                      <p:cBhvr>
                                        <p:cTn id="28" dur="500"/>
                                        <p:tgtEl>
                                          <p:spTgt spid="8"/>
                                        </p:tgtEl>
                                      </p:cBhvr>
                                    </p:animEffect>
                                  </p:childTnLst>
                                </p:cTn>
                              </p:par>
                              <p:par>
                                <p:cTn id="29" presetID="22" presetClass="entr" presetSubtype="4"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par>
                                <p:cTn id="32" presetID="22" presetClass="entr" presetSubtype="4"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wipe(down)">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4"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wipe(down)">
                                      <p:cBhvr>
                                        <p:cTn id="39" dur="500"/>
                                        <p:tgtEl>
                                          <p:spTgt spid="6"/>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wipe(down)">
                                      <p:cBhvr>
                                        <p:cTn id="44" dur="500"/>
                                        <p:tgtEl>
                                          <p:spTgt spid="7"/>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animEffect transition="in" filter="wipe(down)">
                                      <p:cBhvr>
                                        <p:cTn id="49" dur="500"/>
                                        <p:tgtEl>
                                          <p:spTgt spid="4">
                                            <p:txEl>
                                              <p:pRg st="9" end="9"/>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4" fill="hold"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wipe(down)">
                                      <p:cBhvr>
                                        <p:cTn id="54" dur="500"/>
                                        <p:tgtEl>
                                          <p:spTgt spid="11"/>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down)">
                                      <p:cBhvr>
                                        <p:cTn id="5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10" grpId="0"/>
      <p:bldP spid="13" grpId="0" animBg="1"/>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Feature Selection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lnSpcReduction="10000"/>
          </a:bodyPr>
          <a:lstStyle/>
          <a:p>
            <a:pPr>
              <a:buFont typeface="Wingdings" panose="05000000000000000000" pitchFamily="2" charset="2"/>
              <a:buChar char="§"/>
            </a:pPr>
            <a:r>
              <a:rPr lang="en-GB" dirty="0">
                <a:latin typeface="Abadi Extra Light" panose="020B0204020104020204" pitchFamily="34" charset="0"/>
              </a:rPr>
              <a:t>Not all the extracted features may be relevant for learning the model (some may even confuse the learner)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solidFill>
                  <a:srgbClr val="FF0000"/>
                </a:solidFill>
                <a:latin typeface="Abadi Extra Light" panose="020B0204020104020204" pitchFamily="34" charset="0"/>
              </a:rPr>
              <a:t>Feature selection </a:t>
            </a:r>
            <a:r>
              <a:rPr lang="en-GB" dirty="0">
                <a:latin typeface="Abadi Extra Light" panose="020B0204020104020204" pitchFamily="34" charset="0"/>
              </a:rPr>
              <a:t>(a step after feature extraction) can be used to identify the features that matter, and discard the others, for more effective learning</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Many techniques exist – some based on intuition, some based on algorithmic principles (will visit feature selection later)</a:t>
            </a:r>
          </a:p>
          <a:p>
            <a:pPr marL="0" indent="0">
              <a:buNone/>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More common in supervised learning but can also be done for </a:t>
            </a:r>
            <a:r>
              <a:rPr lang="en-GB" dirty="0" err="1">
                <a:latin typeface="Abadi Extra Light" panose="020B0204020104020204" pitchFamily="34" charset="0"/>
              </a:rPr>
              <a:t>unsup</a:t>
            </a:r>
            <a:r>
              <a:rPr lang="en-GB" dirty="0">
                <a:latin typeface="Abadi Extra Light" panose="020B0204020104020204" pitchFamily="34" charset="0"/>
              </a:rPr>
              <a:t>. learning</a:t>
            </a:r>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sp>
        <p:nvSpPr>
          <p:cNvPr id="3" name="TextBox 2">
            <a:extLst>
              <a:ext uri="{FF2B5EF4-FFF2-40B4-BE49-F238E27FC236}">
                <a16:creationId xmlns:a16="http://schemas.microsoft.com/office/drawing/2014/main" id="{FDEC35DF-7AFB-431C-8CB8-2D3CE6BA775C}"/>
              </a:ext>
            </a:extLst>
          </p:cNvPr>
          <p:cNvSpPr txBox="1"/>
          <p:nvPr/>
        </p:nvSpPr>
        <p:spPr>
          <a:xfrm>
            <a:off x="4219925" y="3247832"/>
            <a:ext cx="941861" cy="1323439"/>
          </a:xfrm>
          <a:prstGeom prst="rect">
            <a:avLst/>
          </a:prstGeom>
          <a:noFill/>
        </p:spPr>
        <p:txBody>
          <a:bodyPr wrap="none" rtlCol="0">
            <a:spAutoFit/>
          </a:bodyPr>
          <a:lstStyle/>
          <a:p>
            <a:r>
              <a:rPr lang="en-IN" sz="1600" dirty="0"/>
              <a:t>Age</a:t>
            </a:r>
          </a:p>
          <a:p>
            <a:r>
              <a:rPr lang="en-IN" sz="1600" dirty="0"/>
              <a:t>Gender</a:t>
            </a:r>
          </a:p>
          <a:p>
            <a:r>
              <a:rPr lang="en-IN" sz="1600" dirty="0"/>
              <a:t>Height</a:t>
            </a:r>
          </a:p>
          <a:p>
            <a:r>
              <a:rPr lang="en-IN" sz="1600" dirty="0"/>
              <a:t>Weight</a:t>
            </a:r>
          </a:p>
          <a:p>
            <a:r>
              <a:rPr lang="en-IN" sz="1600" dirty="0"/>
              <a:t>Eye </a:t>
            </a:r>
            <a:r>
              <a:rPr lang="en-IN" sz="1600" dirty="0" err="1"/>
              <a:t>color</a:t>
            </a:r>
            <a:endParaRPr lang="en-IN" sz="1600" dirty="0"/>
          </a:p>
        </p:txBody>
      </p:sp>
      <p:sp>
        <p:nvSpPr>
          <p:cNvPr id="5" name="Rectangle 4">
            <a:extLst>
              <a:ext uri="{FF2B5EF4-FFF2-40B4-BE49-F238E27FC236}">
                <a16:creationId xmlns:a16="http://schemas.microsoft.com/office/drawing/2014/main" id="{3F67FAAA-02FC-4A33-B74D-47DB43B0DFFF}"/>
              </a:ext>
            </a:extLst>
          </p:cNvPr>
          <p:cNvSpPr/>
          <p:nvPr/>
        </p:nvSpPr>
        <p:spPr>
          <a:xfrm>
            <a:off x="4168834" y="3255047"/>
            <a:ext cx="936170" cy="1249141"/>
          </a:xfrm>
          <a:prstGeom prst="rect">
            <a:avLst/>
          </a:prstGeom>
          <a:solidFill>
            <a:schemeClr val="bg1">
              <a:alpha val="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9ED5D2C-60B1-490D-AD72-F7393A6AB61A}"/>
              </a:ext>
            </a:extLst>
          </p:cNvPr>
          <p:cNvSpPr txBox="1"/>
          <p:nvPr/>
        </p:nvSpPr>
        <p:spPr>
          <a:xfrm>
            <a:off x="6007701" y="3676073"/>
            <a:ext cx="2337243" cy="369332"/>
          </a:xfrm>
          <a:prstGeom prst="rect">
            <a:avLst/>
          </a:prstGeom>
          <a:noFill/>
        </p:spPr>
        <p:txBody>
          <a:bodyPr wrap="none" rtlCol="0">
            <a:spAutoFit/>
          </a:bodyPr>
          <a:lstStyle/>
          <a:p>
            <a:r>
              <a:rPr lang="en-IN" dirty="0"/>
              <a:t>Body-mass index (BMI)</a:t>
            </a:r>
          </a:p>
        </p:txBody>
      </p:sp>
      <p:sp>
        <p:nvSpPr>
          <p:cNvPr id="7" name="Arrow: Right 6">
            <a:extLst>
              <a:ext uri="{FF2B5EF4-FFF2-40B4-BE49-F238E27FC236}">
                <a16:creationId xmlns:a16="http://schemas.microsoft.com/office/drawing/2014/main" id="{A068AFE4-370E-47CB-832C-F51F4EF336DE}"/>
              </a:ext>
            </a:extLst>
          </p:cNvPr>
          <p:cNvSpPr/>
          <p:nvPr/>
        </p:nvSpPr>
        <p:spPr>
          <a:xfrm>
            <a:off x="5161786" y="3676073"/>
            <a:ext cx="767960" cy="3036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 name="Straight Connector 10">
            <a:extLst>
              <a:ext uri="{FF2B5EF4-FFF2-40B4-BE49-F238E27FC236}">
                <a16:creationId xmlns:a16="http://schemas.microsoft.com/office/drawing/2014/main" id="{B253E177-73E1-4B07-B6D9-AEDB46705758}"/>
              </a:ext>
            </a:extLst>
          </p:cNvPr>
          <p:cNvCxnSpPr/>
          <p:nvPr/>
        </p:nvCxnSpPr>
        <p:spPr>
          <a:xfrm>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A109323-AE49-429B-8E7C-C63A8CBC346B}"/>
              </a:ext>
            </a:extLst>
          </p:cNvPr>
          <p:cNvCxnSpPr>
            <a:cxnSpLocks/>
          </p:cNvCxnSpPr>
          <p:nvPr/>
        </p:nvCxnSpPr>
        <p:spPr>
          <a:xfrm flipH="1">
            <a:off x="4403846" y="358526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EB980C0C-140E-4A11-8077-CCA72A5116F7}"/>
              </a:ext>
            </a:extLst>
          </p:cNvPr>
          <p:cNvCxnSpPr/>
          <p:nvPr/>
        </p:nvCxnSpPr>
        <p:spPr>
          <a:xfrm>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BE9F51F-0D5A-42C7-8B7A-F2A74471A253}"/>
              </a:ext>
            </a:extLst>
          </p:cNvPr>
          <p:cNvCxnSpPr>
            <a:cxnSpLocks/>
          </p:cNvCxnSpPr>
          <p:nvPr/>
        </p:nvCxnSpPr>
        <p:spPr>
          <a:xfrm flipH="1">
            <a:off x="4381197" y="3322128"/>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1A04AEA-ECFA-4266-925A-9E6E0DC7779D}"/>
              </a:ext>
            </a:extLst>
          </p:cNvPr>
          <p:cNvCxnSpPr/>
          <p:nvPr/>
        </p:nvCxnSpPr>
        <p:spPr>
          <a:xfrm>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24DC1649-72C4-4CFA-8035-34C651527A93}"/>
              </a:ext>
            </a:extLst>
          </p:cNvPr>
          <p:cNvCxnSpPr>
            <a:cxnSpLocks/>
          </p:cNvCxnSpPr>
          <p:nvPr/>
        </p:nvCxnSpPr>
        <p:spPr>
          <a:xfrm flipH="1">
            <a:off x="4424483" y="4257115"/>
            <a:ext cx="212436" cy="247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20" name="Picture 19">
            <a:extLst>
              <a:ext uri="{FF2B5EF4-FFF2-40B4-BE49-F238E27FC236}">
                <a16:creationId xmlns:a16="http://schemas.microsoft.com/office/drawing/2014/main" id="{DB2307C1-11F5-4331-8F09-7EB1EE6B6E4C}"/>
              </a:ext>
            </a:extLst>
          </p:cNvPr>
          <p:cNvPicPr>
            <a:picLocks noChangeAspect="1"/>
          </p:cNvPicPr>
          <p:nvPr/>
        </p:nvPicPr>
        <p:blipFill>
          <a:blip r:embed="rId3"/>
          <a:stretch>
            <a:fillRect/>
          </a:stretch>
        </p:blipFill>
        <p:spPr>
          <a:xfrm>
            <a:off x="11073130" y="3322128"/>
            <a:ext cx="1010687" cy="965223"/>
          </a:xfrm>
          <a:prstGeom prst="rect">
            <a:avLst/>
          </a:prstGeom>
        </p:spPr>
      </p:pic>
      <p:sp>
        <p:nvSpPr>
          <p:cNvPr id="21" name="Speech Bubble: Rectangle 20">
            <a:extLst>
              <a:ext uri="{FF2B5EF4-FFF2-40B4-BE49-F238E27FC236}">
                <a16:creationId xmlns:a16="http://schemas.microsoft.com/office/drawing/2014/main" id="{59B968BC-17E5-4600-89D9-5AB411A9E7ED}"/>
              </a:ext>
            </a:extLst>
          </p:cNvPr>
          <p:cNvSpPr/>
          <p:nvPr/>
        </p:nvSpPr>
        <p:spPr>
          <a:xfrm>
            <a:off x="8655053" y="3203311"/>
            <a:ext cx="2107967" cy="1249141"/>
          </a:xfrm>
          <a:prstGeom prst="wedgeRectCallout">
            <a:avLst>
              <a:gd name="adj1" fmla="val 73852"/>
              <a:gd name="adj2" fmla="val -676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Calculating BMI from this data doesn’t require ML but this simple example is just to illustrate the idea of feature selection </a:t>
            </a:r>
            <a:r>
              <a:rPr lang="en-GB"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277653860"/>
      </p:ext>
    </p:extLst>
  </p:cSld>
  <p:clrMapOvr>
    <a:masterClrMapping/>
  </p:clrMapOvr>
  <mc:AlternateContent xmlns:mc="http://schemas.openxmlformats.org/markup-compatibility/2006" xmlns:p14="http://schemas.microsoft.com/office/powerpoint/2010/main">
    <mc:Choice Requires="p14">
      <p:transition spd="slow" p14:dur="2000" advTm="158928"/>
    </mc:Choice>
    <mc:Fallback xmlns="">
      <p:transition spd="slow" advTm="15892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par>
                                <p:cTn id="24" presetID="22" presetClass="entr" presetSubtype="4"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wipe(down)">
                                      <p:cBhvr>
                                        <p:cTn id="26" dur="500"/>
                                        <p:tgtEl>
                                          <p:spTgt spid="3"/>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down)">
                                      <p:cBhvr>
                                        <p:cTn id="31" dur="500"/>
                                        <p:tgtEl>
                                          <p:spTgt spid="11"/>
                                        </p:tgtEl>
                                      </p:cBhvr>
                                    </p:animEffect>
                                  </p:childTnLst>
                                </p:cTn>
                              </p:par>
                              <p:par>
                                <p:cTn id="32" presetID="22" presetClass="entr" presetSubtype="4" fill="hold"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down)">
                                      <p:cBhvr>
                                        <p:cTn id="34" dur="500"/>
                                        <p:tgtEl>
                                          <p:spTgt spid="13"/>
                                        </p:tgtEl>
                                      </p:cBhvr>
                                    </p:animEffect>
                                  </p:childTnLst>
                                </p:cTn>
                              </p:par>
                              <p:par>
                                <p:cTn id="35" presetID="22" presetClass="entr" presetSubtype="4"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wipe(down)">
                                      <p:cBhvr>
                                        <p:cTn id="37" dur="500"/>
                                        <p:tgtEl>
                                          <p:spTgt spid="17"/>
                                        </p:tgtEl>
                                      </p:cBhvr>
                                    </p:animEffect>
                                  </p:childTnLst>
                                </p:cTn>
                              </p:par>
                              <p:par>
                                <p:cTn id="38" presetID="22" presetClass="entr" presetSubtype="4"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par>
                                <p:cTn id="41" presetID="22" presetClass="entr" presetSubtype="4" fill="hold" nodeType="with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down)">
                                      <p:cBhvr>
                                        <p:cTn id="43" dur="500"/>
                                        <p:tgtEl>
                                          <p:spTgt spid="19"/>
                                        </p:tgtEl>
                                      </p:cBhvr>
                                    </p:animEffect>
                                  </p:childTnLst>
                                </p:cTn>
                              </p:par>
                              <p:par>
                                <p:cTn id="44" presetID="22" presetClass="entr" presetSubtype="4" fill="hold"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ipe(down)">
                                      <p:cBhvr>
                                        <p:cTn id="46" dur="500"/>
                                        <p:tgtEl>
                                          <p:spTgt spid="18"/>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wipe(down)">
                                      <p:cBhvr>
                                        <p:cTn id="54" dur="500"/>
                                        <p:tgtEl>
                                          <p:spTgt spid="21"/>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4" fill="hold" grpId="0" nodeType="clickEffect">
                                  <p:stCondLst>
                                    <p:cond delay="0"/>
                                  </p:stCondLst>
                                  <p:childTnLst>
                                    <p:set>
                                      <p:cBhvr>
                                        <p:cTn id="58" dur="1" fill="hold">
                                          <p:stCondLst>
                                            <p:cond delay="0"/>
                                          </p:stCondLst>
                                        </p:cTn>
                                        <p:tgtEl>
                                          <p:spTgt spid="4">
                                            <p:txEl>
                                              <p:pRg st="6" end="6"/>
                                            </p:txEl>
                                          </p:spTgt>
                                        </p:tgtEl>
                                        <p:attrNameLst>
                                          <p:attrName>style.visibility</p:attrName>
                                        </p:attrNameLst>
                                      </p:cBhvr>
                                      <p:to>
                                        <p:strVal val="visible"/>
                                      </p:to>
                                    </p:set>
                                    <p:animEffect transition="in" filter="wipe(down)">
                                      <p:cBhvr>
                                        <p:cTn id="59" dur="500"/>
                                        <p:tgtEl>
                                          <p:spTgt spid="4">
                                            <p:txEl>
                                              <p:pRg st="6" end="6"/>
                                            </p:txEl>
                                          </p:spTgt>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4" fill="hold" grpId="0" nodeType="clickEffect">
                                  <p:stCondLst>
                                    <p:cond delay="0"/>
                                  </p:stCondLst>
                                  <p:childTnLst>
                                    <p:set>
                                      <p:cBhvr>
                                        <p:cTn id="63" dur="1" fill="hold">
                                          <p:stCondLst>
                                            <p:cond delay="0"/>
                                          </p:stCondLst>
                                        </p:cTn>
                                        <p:tgtEl>
                                          <p:spTgt spid="4">
                                            <p:txEl>
                                              <p:pRg st="8" end="8"/>
                                            </p:txEl>
                                          </p:spTgt>
                                        </p:tgtEl>
                                        <p:attrNameLst>
                                          <p:attrName>style.visibility</p:attrName>
                                        </p:attrNameLst>
                                      </p:cBhvr>
                                      <p:to>
                                        <p:strVal val="visible"/>
                                      </p:to>
                                    </p:set>
                                    <p:animEffect transition="in" filter="wipe(down)">
                                      <p:cBhvr>
                                        <p:cTn id="64"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3" grpId="0"/>
      <p:bldP spid="5" grpId="0" animBg="1"/>
      <p:bldP spid="6" grpId="0"/>
      <p:bldP spid="7" grpId="0" animBg="1"/>
      <p:bldP spid="2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More Postprocessing: Feature Scaling</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rmAutofit/>
          </a:bodyPr>
          <a:lstStyle/>
          <a:p>
            <a:pPr>
              <a:buFont typeface="Wingdings" panose="05000000000000000000" pitchFamily="2" charset="2"/>
              <a:buChar char="§"/>
            </a:pPr>
            <a:r>
              <a:rPr lang="en-GB" sz="2400" dirty="0">
                <a:latin typeface="Abadi Extra Light" panose="020B0204020104020204" pitchFamily="34" charset="0"/>
              </a:rPr>
              <a:t>Even after feature selection, the features may not be on the same scale</a:t>
            </a:r>
          </a:p>
          <a:p>
            <a:pPr>
              <a:buFont typeface="Wingdings" panose="05000000000000000000" pitchFamily="2" charset="2"/>
              <a:buChar char="§"/>
            </a:pPr>
            <a:r>
              <a:rPr lang="en-GB" sz="2400" dirty="0">
                <a:latin typeface="Abadi Extra Light" panose="020B0204020104020204" pitchFamily="34" charset="0"/>
              </a:rPr>
              <a:t>This can be problematic when comparing two inputs – features that have larger scales may dominate the result of such comparisons</a:t>
            </a:r>
          </a:p>
          <a:p>
            <a:pPr>
              <a:buFont typeface="Wingdings" panose="05000000000000000000" pitchFamily="2" charset="2"/>
              <a:buChar char="§"/>
            </a:pPr>
            <a:r>
              <a:rPr lang="en-GB" sz="2400" dirty="0">
                <a:latin typeface="Abadi Extra Light" panose="020B0204020104020204" pitchFamily="34" charset="0"/>
              </a:rPr>
              <a:t>Therefore helpful to standardize the features (e.g., by bringing all of them on the same scale such as between 0 to 1)</a:t>
            </a: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marL="0" indent="0">
              <a:buNone/>
            </a:pPr>
            <a:endParaRPr lang="en-GB" sz="2400" dirty="0">
              <a:latin typeface="Abadi Extra Light" panose="020B0204020104020204" pitchFamily="34" charset="0"/>
            </a:endParaRPr>
          </a:p>
          <a:p>
            <a:pPr>
              <a:buFont typeface="Wingdings" panose="05000000000000000000" pitchFamily="2" charset="2"/>
              <a:buChar char="§"/>
            </a:pPr>
            <a:endParaRPr lang="en-GB" sz="2400" dirty="0">
              <a:latin typeface="Abadi Extra Light" panose="020B0204020104020204" pitchFamily="34" charset="0"/>
            </a:endParaRPr>
          </a:p>
          <a:p>
            <a:pPr>
              <a:buFont typeface="Wingdings" panose="05000000000000000000" pitchFamily="2" charset="2"/>
              <a:buChar char="§"/>
            </a:pPr>
            <a:r>
              <a:rPr lang="en-GB" sz="2400" dirty="0">
                <a:latin typeface="Abadi Extra Light" panose="020B0204020104020204" pitchFamily="34" charset="0"/>
              </a:rPr>
              <a:t>Also helpful for stabilizing the optimization techniques used in ML algos</a:t>
            </a:r>
          </a:p>
          <a:p>
            <a:pPr>
              <a:buFont typeface="Wingdings" panose="05000000000000000000" pitchFamily="2" charset="2"/>
              <a:buChar char="§"/>
            </a:pPr>
            <a:endParaRPr lang="en-GB" sz="2400" dirty="0"/>
          </a:p>
          <a:p>
            <a:pPr marL="0" indent="0">
              <a:buNone/>
            </a:pPr>
            <a:endParaRPr lang="en-GB" dirty="0"/>
          </a:p>
          <a:p>
            <a:pPr marL="0" indent="0">
              <a:buNone/>
            </a:pPr>
            <a:endParaRPr lang="en-GB" dirty="0"/>
          </a:p>
          <a:p>
            <a:pPr marL="0" indent="0">
              <a:buNone/>
            </a:pPr>
            <a:endParaRPr lang="en-GB" sz="2400" dirty="0"/>
          </a:p>
          <a:p>
            <a:pPr marL="0" indent="0">
              <a:buNone/>
            </a:pPr>
            <a:endParaRPr lang="en-GB" sz="2400" dirty="0"/>
          </a:p>
          <a:p>
            <a:pPr>
              <a:buFont typeface="Wingdings" panose="05000000000000000000" pitchFamily="2" charset="2"/>
              <a:buChar char="§"/>
            </a:pPr>
            <a:endParaRPr lang="en-IN" sz="2600" dirty="0"/>
          </a:p>
        </p:txBody>
      </p:sp>
      <p:pic>
        <p:nvPicPr>
          <p:cNvPr id="5" name="Picture 4">
            <a:extLst>
              <a:ext uri="{FF2B5EF4-FFF2-40B4-BE49-F238E27FC236}">
                <a16:creationId xmlns:a16="http://schemas.microsoft.com/office/drawing/2014/main" id="{4929E617-A6B0-4EE3-8A77-FD4E11F4CCC5}"/>
              </a:ext>
            </a:extLst>
          </p:cNvPr>
          <p:cNvPicPr/>
          <p:nvPr/>
        </p:nvPicPr>
        <p:blipFill>
          <a:blip r:embed="rId3"/>
          <a:stretch/>
        </p:blipFill>
        <p:spPr>
          <a:xfrm>
            <a:off x="1074033" y="3199667"/>
            <a:ext cx="5299057" cy="2628478"/>
          </a:xfrm>
          <a:prstGeom prst="rect">
            <a:avLst/>
          </a:prstGeom>
          <a:ln>
            <a:noFill/>
          </a:ln>
        </p:spPr>
      </p:pic>
      <p:pic>
        <p:nvPicPr>
          <p:cNvPr id="1026" name="Picture 2" descr="Image for post">
            <a:extLst>
              <a:ext uri="{FF2B5EF4-FFF2-40B4-BE49-F238E27FC236}">
                <a16:creationId xmlns:a16="http://schemas.microsoft.com/office/drawing/2014/main" id="{9954D97E-1CEF-428B-BC4B-8F3098742A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27273" y="3188795"/>
            <a:ext cx="3971636" cy="2601422"/>
          </a:xfrm>
          <a:prstGeom prst="rect">
            <a:avLst/>
          </a:prstGeom>
          <a:noFill/>
          <a:extLst>
            <a:ext uri="{909E8E84-426E-40DD-AFC4-6F175D3DCCD1}">
              <a14:hiddenFill xmlns:a14="http://schemas.microsoft.com/office/drawing/2010/main">
                <a:solidFill>
                  <a:srgbClr val="FFFFFF"/>
                </a:solidFill>
              </a14:hiddenFill>
            </a:ext>
          </a:extLst>
        </p:spPr>
      </p:pic>
      <p:sp>
        <p:nvSpPr>
          <p:cNvPr id="7" name="TextShape 3">
            <a:extLst>
              <a:ext uri="{FF2B5EF4-FFF2-40B4-BE49-F238E27FC236}">
                <a16:creationId xmlns:a16="http://schemas.microsoft.com/office/drawing/2014/main" id="{65CF910D-0E93-495C-90AE-0A4E22EFD95B}"/>
              </a:ext>
            </a:extLst>
          </p:cNvPr>
          <p:cNvSpPr txBox="1"/>
          <p:nvPr/>
        </p:nvSpPr>
        <p:spPr>
          <a:xfrm>
            <a:off x="70109" y="6585382"/>
            <a:ext cx="8928000" cy="242540"/>
          </a:xfrm>
          <a:prstGeom prst="rect">
            <a:avLst/>
          </a:prstGeom>
          <a:noFill/>
          <a:ln>
            <a:noFill/>
          </a:ln>
        </p:spPr>
        <p:txBody>
          <a:bodyPr lIns="90000" tIns="45000" rIns="90000" bIns="45000"/>
          <a:lstStyle/>
          <a:p>
            <a:r>
              <a:rPr lang="en-IN" sz="1100" b="0" strike="noStrike" spc="-1" dirty="0">
                <a:solidFill>
                  <a:srgbClr val="000000"/>
                </a:solidFill>
                <a:uFill>
                  <a:solidFill>
                    <a:srgbClr val="FFFFFF"/>
                  </a:solidFill>
                </a:uFill>
                <a:latin typeface="Arial"/>
              </a:rPr>
              <a:t>Pic credit: </a:t>
            </a:r>
            <a:r>
              <a:rPr lang="en-IN" sz="1100" dirty="0"/>
              <a:t>https://becominghuman.ai/demystifying-feature-scaling-baff53e9b3fd</a:t>
            </a:r>
            <a:r>
              <a:rPr lang="en-IN" sz="1100" b="0" strike="noStrike" spc="-1" dirty="0">
                <a:solidFill>
                  <a:srgbClr val="000000"/>
                </a:solidFill>
                <a:uFill>
                  <a:solidFill>
                    <a:srgbClr val="FFFFFF"/>
                  </a:solidFill>
                </a:uFill>
                <a:latin typeface="Arial"/>
              </a:rPr>
              <a:t>, </a:t>
            </a:r>
            <a:r>
              <a:rPr lang="en-IN" sz="1100" dirty="0"/>
              <a:t>https://stackoverflow.com/</a:t>
            </a:r>
            <a:endParaRPr lang="en-IN" sz="1100" b="0" strike="noStrike" spc="-1" dirty="0">
              <a:solidFill>
                <a:srgbClr val="000000"/>
              </a:solidFill>
              <a:uFill>
                <a:solidFill>
                  <a:srgbClr val="FFFFFF"/>
                </a:solidFill>
              </a:uFill>
              <a:latin typeface="Arial"/>
            </a:endParaRPr>
          </a:p>
        </p:txBody>
      </p:sp>
    </p:spTree>
    <p:custDataLst>
      <p:tags r:id="rId1"/>
    </p:custDataLst>
    <p:extLst>
      <p:ext uri="{BB962C8B-B14F-4D97-AF65-F5344CB8AC3E}">
        <p14:creationId xmlns:p14="http://schemas.microsoft.com/office/powerpoint/2010/main" val="1487839840"/>
      </p:ext>
    </p:extLst>
  </p:cSld>
  <p:clrMapOvr>
    <a:masterClrMapping/>
  </p:clrMapOvr>
  <mc:AlternateContent xmlns:mc="http://schemas.openxmlformats.org/markup-compatibility/2006" xmlns:p14="http://schemas.microsoft.com/office/powerpoint/2010/main">
    <mc:Choice Requires="p14">
      <p:transition spd="slow" p14:dur="2000" advTm="123581"/>
    </mc:Choice>
    <mc:Fallback xmlns="">
      <p:transition spd="slow" advTm="12358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wipe(down)">
                                      <p:cBhvr>
                                        <p:cTn id="27" dur="500"/>
                                        <p:tgtEl>
                                          <p:spTgt spid="4">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Deep Learning: An End-to-End Approach to ML</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3" name="Picture 2">
            <a:extLst>
              <a:ext uri="{FF2B5EF4-FFF2-40B4-BE49-F238E27FC236}">
                <a16:creationId xmlns:a16="http://schemas.microsoft.com/office/drawing/2014/main" id="{F5051411-A021-4407-AC38-66BB3F42DFCE}"/>
              </a:ext>
            </a:extLst>
          </p:cNvPr>
          <p:cNvPicPr>
            <a:picLocks noChangeAspect="1"/>
          </p:cNvPicPr>
          <p:nvPr/>
        </p:nvPicPr>
        <p:blipFill>
          <a:blip r:embed="rId3"/>
          <a:stretch>
            <a:fillRect/>
          </a:stretch>
        </p:blipFill>
        <p:spPr>
          <a:xfrm>
            <a:off x="1255824" y="3403321"/>
            <a:ext cx="8096250" cy="2076450"/>
          </a:xfrm>
          <a:prstGeom prst="rect">
            <a:avLst/>
          </a:prstGeom>
        </p:spPr>
      </p:pic>
      <p:sp>
        <p:nvSpPr>
          <p:cNvPr id="4" name="Rectangle: Rounded Corners 3">
            <a:extLst>
              <a:ext uri="{FF2B5EF4-FFF2-40B4-BE49-F238E27FC236}">
                <a16:creationId xmlns:a16="http://schemas.microsoft.com/office/drawing/2014/main" id="{669F82D3-3796-47EC-BF1E-DBD8B015CB87}"/>
              </a:ext>
            </a:extLst>
          </p:cNvPr>
          <p:cNvSpPr/>
          <p:nvPr/>
        </p:nvSpPr>
        <p:spPr>
          <a:xfrm rot="21266449">
            <a:off x="3247099" y="5513193"/>
            <a:ext cx="4315341" cy="507674"/>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badi Extra Light" panose="020B0204020104020204" pitchFamily="34" charset="0"/>
              </a:rPr>
              <a:t>Feature Learning Module</a:t>
            </a:r>
          </a:p>
          <a:p>
            <a:pPr algn="ctr"/>
            <a:r>
              <a:rPr lang="en-IN" dirty="0">
                <a:solidFill>
                  <a:schemeClr val="tx1"/>
                </a:solidFill>
                <a:latin typeface="Abadi Extra Light" panose="020B0204020104020204" pitchFamily="34" charset="0"/>
              </a:rPr>
              <a:t>(one or more layers)</a:t>
            </a:r>
          </a:p>
        </p:txBody>
      </p:sp>
      <p:cxnSp>
        <p:nvCxnSpPr>
          <p:cNvPr id="6" name="Straight Arrow Connector 5">
            <a:extLst>
              <a:ext uri="{FF2B5EF4-FFF2-40B4-BE49-F238E27FC236}">
                <a16:creationId xmlns:a16="http://schemas.microsoft.com/office/drawing/2014/main" id="{FEDDB5D7-15AE-4824-B1E8-F0C48D117ED4}"/>
              </a:ext>
            </a:extLst>
          </p:cNvPr>
          <p:cNvCxnSpPr/>
          <p:nvPr/>
        </p:nvCxnSpPr>
        <p:spPr>
          <a:xfrm flipV="1">
            <a:off x="2659487" y="5281892"/>
            <a:ext cx="0" cy="4185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46C525E0-A118-45EE-881F-C8380819D8CA}"/>
              </a:ext>
            </a:extLst>
          </p:cNvPr>
          <p:cNvSpPr txBox="1"/>
          <p:nvPr/>
        </p:nvSpPr>
        <p:spPr>
          <a:xfrm>
            <a:off x="2091062" y="5676982"/>
            <a:ext cx="1136850" cy="369332"/>
          </a:xfrm>
          <a:prstGeom prst="rect">
            <a:avLst/>
          </a:prstGeom>
          <a:noFill/>
        </p:spPr>
        <p:txBody>
          <a:bodyPr wrap="none" rtlCol="0">
            <a:spAutoFit/>
          </a:bodyPr>
          <a:lstStyle/>
          <a:p>
            <a:r>
              <a:rPr lang="en-IN" dirty="0"/>
              <a:t>Raw Input</a:t>
            </a:r>
          </a:p>
        </p:txBody>
      </p:sp>
      <p:cxnSp>
        <p:nvCxnSpPr>
          <p:cNvPr id="9" name="Straight Arrow Connector 8">
            <a:extLst>
              <a:ext uri="{FF2B5EF4-FFF2-40B4-BE49-F238E27FC236}">
                <a16:creationId xmlns:a16="http://schemas.microsoft.com/office/drawing/2014/main" id="{A632D69A-8BC0-4158-BB2F-2D1FE6CE263D}"/>
              </a:ext>
            </a:extLst>
          </p:cNvPr>
          <p:cNvCxnSpPr>
            <a:cxnSpLocks/>
          </p:cNvCxnSpPr>
          <p:nvPr/>
        </p:nvCxnSpPr>
        <p:spPr>
          <a:xfrm flipH="1" flipV="1">
            <a:off x="7839332" y="5491174"/>
            <a:ext cx="441783" cy="2738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682613C-743D-4E4E-8742-C2C7C8198684}"/>
              </a:ext>
            </a:extLst>
          </p:cNvPr>
          <p:cNvSpPr txBox="1"/>
          <p:nvPr/>
        </p:nvSpPr>
        <p:spPr>
          <a:xfrm>
            <a:off x="7839332" y="5764988"/>
            <a:ext cx="2022798" cy="646331"/>
          </a:xfrm>
          <a:prstGeom prst="rect">
            <a:avLst/>
          </a:prstGeom>
          <a:noFill/>
        </p:spPr>
        <p:txBody>
          <a:bodyPr wrap="none" rtlCol="0">
            <a:spAutoFit/>
          </a:bodyPr>
          <a:lstStyle/>
          <a:p>
            <a:r>
              <a:rPr lang="en-IN" dirty="0">
                <a:latin typeface="Abadi Extra Light" panose="020B0204020104020204" pitchFamily="34" charset="0"/>
              </a:rPr>
              <a:t>Learned Features</a:t>
            </a:r>
          </a:p>
          <a:p>
            <a:r>
              <a:rPr lang="en-IN" dirty="0">
                <a:latin typeface="Abadi Extra Light" panose="020B0204020104020204" pitchFamily="34" charset="0"/>
              </a:rPr>
              <a:t>(penultimate  layer)</a:t>
            </a:r>
          </a:p>
        </p:txBody>
      </p:sp>
      <p:sp>
        <p:nvSpPr>
          <p:cNvPr id="13" name="Rectangle: Rounded Corners 12">
            <a:extLst>
              <a:ext uri="{FF2B5EF4-FFF2-40B4-BE49-F238E27FC236}">
                <a16:creationId xmlns:a16="http://schemas.microsoft.com/office/drawing/2014/main" id="{45960879-156C-4C2D-B25B-C2C0CECC7593}"/>
              </a:ext>
            </a:extLst>
          </p:cNvPr>
          <p:cNvSpPr/>
          <p:nvPr/>
        </p:nvSpPr>
        <p:spPr>
          <a:xfrm rot="21127126">
            <a:off x="6117465" y="2938001"/>
            <a:ext cx="2582214" cy="536217"/>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Abadi Extra Light" panose="020B0204020104020204" pitchFamily="34" charset="0"/>
              </a:rPr>
              <a:t>Classification Model Learning</a:t>
            </a:r>
          </a:p>
        </p:txBody>
      </p:sp>
      <p:sp>
        <p:nvSpPr>
          <p:cNvPr id="11" name="TextBox 10">
            <a:extLst>
              <a:ext uri="{FF2B5EF4-FFF2-40B4-BE49-F238E27FC236}">
                <a16:creationId xmlns:a16="http://schemas.microsoft.com/office/drawing/2014/main" id="{23A502CA-ED04-4601-9B8C-6809A066E309}"/>
              </a:ext>
            </a:extLst>
          </p:cNvPr>
          <p:cNvSpPr txBox="1"/>
          <p:nvPr/>
        </p:nvSpPr>
        <p:spPr>
          <a:xfrm>
            <a:off x="402350" y="1170952"/>
            <a:ext cx="10921580" cy="1384995"/>
          </a:xfrm>
          <a:prstGeom prst="rect">
            <a:avLst/>
          </a:prstGeom>
          <a:noFill/>
        </p:spPr>
        <p:txBody>
          <a:bodyPr wrap="none" rtlCol="0">
            <a:spAutoFit/>
          </a:bodyPr>
          <a:lstStyle/>
          <a:p>
            <a:r>
              <a:rPr lang="en-IN" sz="2800" dirty="0">
                <a:latin typeface="Abadi Extra Light" panose="020B0204020104020204" pitchFamily="34" charset="0"/>
              </a:rPr>
              <a:t>Deep Learning = ML with </a:t>
            </a:r>
            <a:r>
              <a:rPr lang="en-IN" sz="2800" dirty="0">
                <a:solidFill>
                  <a:srgbClr val="FF0000"/>
                </a:solidFill>
                <a:latin typeface="Abadi Extra Light" panose="020B0204020104020204" pitchFamily="34" charset="0"/>
              </a:rPr>
              <a:t>automated feature learning </a:t>
            </a:r>
            <a:r>
              <a:rPr lang="en-IN" sz="2800" dirty="0">
                <a:latin typeface="Abadi Extra Light" panose="020B0204020104020204" pitchFamily="34" charset="0"/>
              </a:rPr>
              <a:t>from the raw inputs</a:t>
            </a:r>
          </a:p>
          <a:p>
            <a:endParaRPr lang="en-IN" sz="2800" dirty="0">
              <a:latin typeface="Abadi Extra Light" panose="020B0204020104020204" pitchFamily="34" charset="0"/>
            </a:endParaRPr>
          </a:p>
          <a:p>
            <a:r>
              <a:rPr lang="en-IN" sz="2800" dirty="0">
                <a:latin typeface="Abadi Extra Light" panose="020B0204020104020204" pitchFamily="34" charset="0"/>
              </a:rPr>
              <a:t>Feature extraction part is automated via the feature learning module</a:t>
            </a:r>
          </a:p>
        </p:txBody>
      </p:sp>
      <p:sp>
        <p:nvSpPr>
          <p:cNvPr id="14" name="TextBox 13">
            <a:extLst>
              <a:ext uri="{FF2B5EF4-FFF2-40B4-BE49-F238E27FC236}">
                <a16:creationId xmlns:a16="http://schemas.microsoft.com/office/drawing/2014/main" id="{EA5812F0-F6D6-445D-8638-FBDB5A753453}"/>
              </a:ext>
            </a:extLst>
          </p:cNvPr>
          <p:cNvSpPr txBox="1"/>
          <p:nvPr/>
        </p:nvSpPr>
        <p:spPr>
          <a:xfrm>
            <a:off x="200851" y="6425907"/>
            <a:ext cx="3496470" cy="261610"/>
          </a:xfrm>
          <a:prstGeom prst="rect">
            <a:avLst/>
          </a:prstGeom>
          <a:noFill/>
        </p:spPr>
        <p:txBody>
          <a:bodyPr wrap="none" rtlCol="0">
            <a:spAutoFit/>
          </a:bodyPr>
          <a:lstStyle/>
          <a:p>
            <a:r>
              <a:rPr lang="en-IN" sz="1100" dirty="0"/>
              <a:t>Pic an adaptation of the original from: </a:t>
            </a:r>
            <a:r>
              <a:rPr lang="en-IN" sz="1100" dirty="0">
                <a:hlinkClick r:id="rId4"/>
              </a:rPr>
              <a:t>https://deepai.org/</a:t>
            </a:r>
            <a:endParaRPr lang="en-IN" sz="1100" dirty="0"/>
          </a:p>
        </p:txBody>
      </p:sp>
    </p:spTree>
    <p:custDataLst>
      <p:tags r:id="rId1"/>
    </p:custDataLst>
    <p:extLst>
      <p:ext uri="{BB962C8B-B14F-4D97-AF65-F5344CB8AC3E}">
        <p14:creationId xmlns:p14="http://schemas.microsoft.com/office/powerpoint/2010/main" val="1320086736"/>
      </p:ext>
    </p:extLst>
  </p:cSld>
  <p:clrMapOvr>
    <a:masterClrMapping/>
  </p:clrMapOvr>
  <mc:AlternateContent xmlns:mc="http://schemas.openxmlformats.org/markup-compatibility/2006" xmlns:p14="http://schemas.microsoft.com/office/powerpoint/2010/main">
    <mc:Choice Requires="p14">
      <p:transition spd="slow" p14:dur="2000" advTm="158312"/>
    </mc:Choice>
    <mc:Fallback xmlns="">
      <p:transition spd="slow" advTm="1583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down)">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1">
                                            <p:txEl>
                                              <p:pRg st="2" end="2"/>
                                            </p:txEl>
                                          </p:spTgt>
                                        </p:tgtEl>
                                        <p:attrNameLst>
                                          <p:attrName>style.visibility</p:attrName>
                                        </p:attrNameLst>
                                      </p:cBhvr>
                                      <p:to>
                                        <p:strVal val="visible"/>
                                      </p:to>
                                    </p:set>
                                    <p:animEffect transition="in" filter="wipe(down)">
                                      <p:cBhvr>
                                        <p:cTn id="12" dur="500"/>
                                        <p:tgtEl>
                                          <p:spTgt spid="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down)">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down)">
                                      <p:cBhvr>
                                        <p:cTn id="22" dur="500"/>
                                        <p:tgtEl>
                                          <p:spTgt spid="7"/>
                                        </p:tgtEl>
                                      </p:cBhvr>
                                    </p:animEffect>
                                  </p:childTnLst>
                                </p:cTn>
                              </p:par>
                              <p:par>
                                <p:cTn id="23" presetID="22" presetClass="entr" presetSubtype="4" fill="hold"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down)">
                                      <p:cBhvr>
                                        <p:cTn id="30" dur="500"/>
                                        <p:tgtEl>
                                          <p:spTgt spid="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down)">
                                      <p:cBhvr>
                                        <p:cTn id="35" dur="500"/>
                                        <p:tgtEl>
                                          <p:spTgt spid="10"/>
                                        </p:tgtEl>
                                      </p:cBhvr>
                                    </p:animEffect>
                                  </p:childTnLst>
                                </p:cTn>
                              </p:par>
                              <p:par>
                                <p:cTn id="36" presetID="22" presetClass="entr" presetSubtype="4" fill="hold" nodeType="with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down)">
                                      <p:cBhvr>
                                        <p:cTn id="38" dur="500"/>
                                        <p:tgtEl>
                                          <p:spTgt spid="9"/>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animEffect transition="in" filter="wipe(down)">
                                      <p:cBhvr>
                                        <p:cTn id="43" dur="500"/>
                                        <p:tgtEl>
                                          <p:spTgt spid="13"/>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14"/>
                                        </p:tgtEl>
                                        <p:attrNameLst>
                                          <p:attrName>style.visibility</p:attrName>
                                        </p:attrNameLst>
                                      </p:cBhvr>
                                      <p:to>
                                        <p:strVal val="visible"/>
                                      </p:to>
                                    </p:set>
                                    <p:animEffect transition="in" filter="wipe(down)">
                                      <p:cBhvr>
                                        <p:cTn id="4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10" grpId="0"/>
      <p:bldP spid="13" grpId="0" animBg="1"/>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Some Notation/Nomenclature/Convention</a:t>
            </a: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4294967295"/>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571867A3-7A18-448A-97D5-C2A63946A635}"/>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Sup. learning requires training data as </a:t>
                </a:r>
                <a14:m>
                  <m:oMath xmlns:m="http://schemas.openxmlformats.org/officeDocument/2006/math">
                    <m:r>
                      <a:rPr lang="en-IN" sz="2600" b="0" i="1" smtClean="0">
                        <a:latin typeface="Cambria Math" panose="02040503050406030204" pitchFamily="18" charset="0"/>
                      </a:rPr>
                      <m:t>𝑁</m:t>
                    </m:r>
                  </m:oMath>
                </a14:m>
                <a:r>
                  <a:rPr lang="en-GB" sz="2600" dirty="0">
                    <a:latin typeface="Abadi Extra Light" panose="020B0204020104020204" pitchFamily="34" charset="0"/>
                  </a:rPr>
                  <a:t> input-output pairs </a:t>
                </a:r>
                <a14:m>
                  <m:oMath xmlns:m="http://schemas.openxmlformats.org/officeDocument/2006/math">
                    <m:sSubSup>
                      <m:sSubSupPr>
                        <m:ctrlPr>
                          <a:rPr lang="pt-BR" sz="2600" i="1">
                            <a:latin typeface="Cambria Math" panose="02040503050406030204" pitchFamily="18" charset="0"/>
                          </a:rPr>
                        </m:ctrlPr>
                      </m:sSubSupPr>
                      <m:e>
                        <m:r>
                          <a:rPr lang="en-IN" sz="2600" b="0" i="1" smtClean="0">
                            <a:latin typeface="Cambria Math" panose="02040503050406030204" pitchFamily="18" charset="0"/>
                          </a:rPr>
                          <m:t>{</m:t>
                        </m:r>
                        <m:d>
                          <m:dPr>
                            <m:ctrlPr>
                              <a:rPr lang="pt-BR" sz="2600" i="1">
                                <a:latin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e>
                        </m:d>
                        <m:r>
                          <a:rPr lang="en-IN" sz="2600" b="0" i="1" smtClean="0">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Unsupervised learning requires training data as </a:t>
                </a:r>
                <a14:m>
                  <m:oMath xmlns:m="http://schemas.openxmlformats.org/officeDocument/2006/math">
                    <m:r>
                      <a:rPr lang="en-IN" sz="2600" i="1">
                        <a:latin typeface="Cambria Math" panose="02040503050406030204" pitchFamily="18" charset="0"/>
                      </a:rPr>
                      <m:t>𝑁</m:t>
                    </m:r>
                  </m:oMath>
                </a14:m>
                <a:r>
                  <a:rPr lang="en-GB" sz="2600" dirty="0">
                    <a:latin typeface="Abadi Extra Light" panose="020B0204020104020204" pitchFamily="34" charset="0"/>
                  </a:rPr>
                  <a:t> inputs </a:t>
                </a:r>
                <a14:m>
                  <m:oMath xmlns:m="http://schemas.openxmlformats.org/officeDocument/2006/math">
                    <m:sSubSup>
                      <m:sSubSupPr>
                        <m:ctrlPr>
                          <a:rPr lang="pt-BR" sz="2600" i="1">
                            <a:latin typeface="Cambria Math" panose="02040503050406030204" pitchFamily="18" charset="0"/>
                          </a:rPr>
                        </m:ctrlPr>
                      </m:sSubSupPr>
                      <m:e>
                        <m:r>
                          <a:rPr lang="en-IN"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r>
                          <a:rPr lang="en-IN" sz="2600" i="1">
                            <a:latin typeface="Cambria Math" panose="02040503050406030204" pitchFamily="18" charset="0"/>
                          </a:rPr>
                          <m:t>}</m:t>
                        </m:r>
                      </m:e>
                      <m:sub>
                        <m:r>
                          <a:rPr lang="pt-BR" sz="2600" i="1">
                            <a:latin typeface="Cambria Math" panose="02040503050406030204" pitchFamily="18" charset="0"/>
                          </a:rPr>
                          <m:t>𝑛</m:t>
                        </m:r>
                        <m:r>
                          <a:rPr lang="pt-BR" sz="2600" i="1">
                            <a:latin typeface="Cambria Math" panose="02040503050406030204" pitchFamily="18" charset="0"/>
                          </a:rPr>
                          <m:t>=1</m:t>
                        </m:r>
                      </m:sub>
                      <m:sup>
                        <m:r>
                          <a:rPr lang="en-IN" sz="2600" i="1">
                            <a:latin typeface="Cambria Math" panose="02040503050406030204" pitchFamily="18" charset="0"/>
                          </a:rPr>
                          <m:t>𝑁</m:t>
                        </m:r>
                      </m:sup>
                    </m:sSubSup>
                  </m:oMath>
                </a14:m>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Each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latin typeface="Abadi Extra Light" panose="020B0204020104020204" pitchFamily="34" charset="0"/>
                  </a:rPr>
                  <a:t> is (usually) a vector containing the values of the </a:t>
                </a:r>
                <a:r>
                  <a:rPr lang="en-GB" sz="2600" dirty="0">
                    <a:solidFill>
                      <a:srgbClr val="FF0000"/>
                    </a:solidFill>
                    <a:latin typeface="Abadi Extra Light" panose="020B0204020104020204" pitchFamily="34" charset="0"/>
                  </a:rPr>
                  <a:t>features</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attributes</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covariates</a:t>
                </a:r>
                <a:r>
                  <a:rPr lang="en-GB" sz="2600" dirty="0">
                    <a:latin typeface="Abadi Extra Light" panose="020B0204020104020204" pitchFamily="34" charset="0"/>
                  </a:rPr>
                  <a:t> that encode properties of the it represents, e.g.,</a:t>
                </a:r>
              </a:p>
              <a:p>
                <a:pPr lvl="1">
                  <a:buFont typeface="Wingdings" panose="05000000000000000000" pitchFamily="2" charset="2"/>
                  <a:buChar char="§"/>
                </a:pPr>
                <a:endParaRPr lang="en-GB" sz="1100" dirty="0">
                  <a:latin typeface="Abadi Extra Light" panose="020B0204020104020204" pitchFamily="34" charset="0"/>
                </a:endParaRPr>
              </a:p>
              <a:p>
                <a:pPr lvl="1">
                  <a:buFont typeface="Wingdings" panose="05000000000000000000" pitchFamily="2" charset="2"/>
                  <a:buChar char="§"/>
                </a:pPr>
                <a:r>
                  <a:rPr lang="en-GB" sz="2000" dirty="0">
                    <a:latin typeface="Abadi Extra Light" panose="020B0204020104020204" pitchFamily="34" charset="0"/>
                  </a:rPr>
                  <a:t>For a 7 × 7 image: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𝐱</m:t>
                        </m:r>
                      </m:e>
                      <m:sub>
                        <m:r>
                          <a:rPr lang="pt-BR" sz="2000" i="1">
                            <a:latin typeface="Cambria Math" panose="02040503050406030204" pitchFamily="18" charset="0"/>
                          </a:rPr>
                          <m:t>𝐧</m:t>
                        </m:r>
                      </m:sub>
                    </m:sSub>
                  </m:oMath>
                </a14:m>
                <a:r>
                  <a:rPr lang="en-GB" sz="2000" dirty="0">
                    <a:latin typeface="Abadi Extra Light" panose="020B0204020104020204" pitchFamily="34" charset="0"/>
                  </a:rPr>
                  <a:t> can be a 49 × 1 vector of pixel intensities</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(In sup. learning) Each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𝑦</m:t>
                        </m:r>
                      </m:e>
                      <m:sub>
                        <m:r>
                          <a:rPr lang="pt-BR" sz="2600" i="1">
                            <a:latin typeface="Cambria Math" panose="02040503050406030204" pitchFamily="18" charset="0"/>
                          </a:rPr>
                          <m:t>𝑛</m:t>
                        </m:r>
                      </m:sub>
                    </m:sSub>
                  </m:oMath>
                </a14:m>
                <a:r>
                  <a:rPr lang="en-GB" sz="2600" dirty="0">
                    <a:latin typeface="Abadi Extra Light" panose="020B0204020104020204" pitchFamily="34" charset="0"/>
                  </a:rPr>
                  <a:t> is the </a:t>
                </a:r>
                <a:r>
                  <a:rPr lang="en-GB" sz="2600" dirty="0">
                    <a:solidFill>
                      <a:srgbClr val="FF0000"/>
                    </a:solidFill>
                    <a:latin typeface="Abadi Extra Light" panose="020B0204020104020204" pitchFamily="34" charset="0"/>
                  </a:rPr>
                  <a:t>output</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response</a:t>
                </a:r>
                <a:r>
                  <a:rPr lang="en-GB" sz="2600" dirty="0">
                    <a:latin typeface="Abadi Extra Light" panose="020B0204020104020204" pitchFamily="34" charset="0"/>
                  </a:rPr>
                  <a:t> or </a:t>
                </a:r>
                <a:r>
                  <a:rPr lang="en-GB" sz="2600" dirty="0">
                    <a:solidFill>
                      <a:srgbClr val="FF0000"/>
                    </a:solidFill>
                    <a:latin typeface="Abadi Extra Light" panose="020B0204020104020204" pitchFamily="34" charset="0"/>
                  </a:rPr>
                  <a:t>label</a:t>
                </a:r>
                <a:r>
                  <a:rPr lang="en-GB" sz="2600" dirty="0">
                    <a:latin typeface="Abadi Extra Light" panose="020B0204020104020204" pitchFamily="34" charset="0"/>
                  </a:rPr>
                  <a:t> associated with input </a:t>
                </a:r>
                <a14:m>
                  <m:oMath xmlns:m="http://schemas.openxmlformats.org/officeDocument/2006/math">
                    <m:sSub>
                      <m:sSubPr>
                        <m:ctrlPr>
                          <a:rPr lang="pt-BR" sz="2600" i="1">
                            <a:latin typeface="Cambria Math" panose="02040503050406030204" pitchFamily="18" charset="0"/>
                          </a:rPr>
                        </m:ctrlPr>
                      </m:sSubPr>
                      <m:e>
                        <m:r>
                          <a:rPr lang="pt-BR" sz="2600" i="1">
                            <a:latin typeface="Cambria Math" panose="02040503050406030204" pitchFamily="18" charset="0"/>
                          </a:rPr>
                          <m:t>𝐱</m:t>
                        </m:r>
                      </m:e>
                      <m:sub>
                        <m:r>
                          <a:rPr lang="pt-BR" sz="2600" i="1">
                            <a:latin typeface="Cambria Math" panose="02040503050406030204" pitchFamily="18" charset="0"/>
                          </a:rPr>
                          <m:t>𝐧</m:t>
                        </m:r>
                      </m:sub>
                    </m:sSub>
                  </m:oMath>
                </a14:m>
                <a:r>
                  <a:rPr lang="en-GB" sz="2600" dirty="0">
                    <a:latin typeface="Abadi Extra Light" panose="020B0204020104020204" pitchFamily="34" charset="0"/>
                  </a:rPr>
                  <a:t> (and its value is known for the training inputs)</a:t>
                </a:r>
              </a:p>
              <a:p>
                <a:pPr marL="0" indent="0">
                  <a:buNone/>
                </a:pPr>
                <a:endParaRPr lang="en-GB" sz="800" dirty="0">
                  <a:latin typeface="Abadi Extra Light" panose="020B0204020104020204" pitchFamily="34" charset="0"/>
                </a:endParaRPr>
              </a:p>
              <a:p>
                <a:pPr lvl="1">
                  <a:buFont typeface="Wingdings" panose="05000000000000000000" pitchFamily="2" charset="2"/>
                  <a:buChar char="§"/>
                </a:pPr>
                <a:r>
                  <a:rPr lang="en-GB" sz="2000" dirty="0">
                    <a:latin typeface="Abadi Extra Light" panose="020B0204020104020204" pitchFamily="34" charset="0"/>
                  </a:rPr>
                  <a:t>Output can be a scalar, a vector of numbers, or even an structured object (more on this later)</a:t>
                </a:r>
                <a:endParaRPr lang="en-IN" sz="20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571867A3-7A18-448A-97D5-C2A63946A635}"/>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535" r="-1091"/>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1FBA54FA-5660-4B28-833B-C5842F438506}"/>
              </a:ext>
            </a:extLst>
          </p:cNvPr>
          <p:cNvPicPr>
            <a:picLocks noChangeAspect="1"/>
          </p:cNvPicPr>
          <p:nvPr/>
        </p:nvPicPr>
        <p:blipFill>
          <a:blip r:embed="rId4"/>
          <a:stretch>
            <a:fillRect/>
          </a:stretch>
        </p:blipFill>
        <p:spPr>
          <a:xfrm>
            <a:off x="11069066" y="3818659"/>
            <a:ext cx="1010687" cy="965223"/>
          </a:xfrm>
          <a:prstGeom prst="rect">
            <a:avLst/>
          </a:prstGeom>
        </p:spPr>
      </p:pic>
      <mc:AlternateContent xmlns:mc="http://schemas.openxmlformats.org/markup-compatibility/2006" xmlns:a14="http://schemas.microsoft.com/office/drawing/2010/main">
        <mc:Choice Requires="a14">
          <p:sp>
            <p:nvSpPr>
              <p:cNvPr id="7" name="Speech Bubble: Rectangle 6">
                <a:extLst>
                  <a:ext uri="{FF2B5EF4-FFF2-40B4-BE49-F238E27FC236}">
                    <a16:creationId xmlns:a16="http://schemas.microsoft.com/office/drawing/2014/main" id="{CFE07DCD-A654-465C-99D3-D0DF9477628E}"/>
                  </a:ext>
                </a:extLst>
              </p:cNvPr>
              <p:cNvSpPr/>
              <p:nvPr/>
            </p:nvSpPr>
            <p:spPr>
              <a:xfrm>
                <a:off x="7666172" y="4085975"/>
                <a:ext cx="3181221" cy="762472"/>
              </a:xfrm>
              <a:prstGeom prst="wedgeRectCallout">
                <a:avLst>
                  <a:gd name="adj1" fmla="val 62529"/>
                  <a:gd name="adj2" fmla="val -24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tx1"/>
                    </a:solidFill>
                    <a:latin typeface="Abadi Extra Light" panose="020B0204020104020204" pitchFamily="34" charset="0"/>
                  </a:rPr>
                  <a:t>Size or length of the input </a:t>
                </a:r>
                <a14:m>
                  <m:oMath xmlns:m="http://schemas.openxmlformats.org/officeDocument/2006/math">
                    <m:sSub>
                      <m:sSubPr>
                        <m:ctrlPr>
                          <a:rPr lang="pt-BR" sz="1400" i="1">
                            <a:solidFill>
                              <a:schemeClr val="tx1"/>
                            </a:solidFill>
                            <a:latin typeface="Cambria Math" panose="02040503050406030204" pitchFamily="18" charset="0"/>
                          </a:rPr>
                        </m:ctrlPr>
                      </m:sSubPr>
                      <m:e>
                        <m:r>
                          <a:rPr lang="pt-BR" sz="1400" i="1">
                            <a:solidFill>
                              <a:schemeClr val="tx1"/>
                            </a:solidFill>
                            <a:latin typeface="Cambria Math" panose="02040503050406030204" pitchFamily="18" charset="0"/>
                          </a:rPr>
                          <m:t>𝐱</m:t>
                        </m:r>
                      </m:e>
                      <m:sub>
                        <m:r>
                          <a:rPr lang="pt-BR" sz="1400" i="1">
                            <a:solidFill>
                              <a:schemeClr val="tx1"/>
                            </a:solidFill>
                            <a:latin typeface="Cambria Math" panose="02040503050406030204" pitchFamily="18" charset="0"/>
                          </a:rPr>
                          <m:t>𝐧</m:t>
                        </m:r>
                      </m:sub>
                    </m:sSub>
                  </m:oMath>
                </a14:m>
                <a:r>
                  <a:rPr lang="en-GB" sz="1400" dirty="0">
                    <a:solidFill>
                      <a:schemeClr val="tx1"/>
                    </a:solidFill>
                    <a:latin typeface="Abadi Extra Light" panose="020B0204020104020204" pitchFamily="34" charset="0"/>
                  </a:rPr>
                  <a:t> is commonly known as </a:t>
                </a:r>
                <a:r>
                  <a:rPr lang="en-GB" sz="1400" dirty="0">
                    <a:solidFill>
                      <a:srgbClr val="FF0000"/>
                    </a:solidFill>
                    <a:latin typeface="Abadi Extra Light" panose="020B0204020104020204" pitchFamily="34" charset="0"/>
                  </a:rPr>
                  <a:t>data/input dimensionality </a:t>
                </a:r>
                <a:r>
                  <a:rPr lang="en-GB" sz="1400" dirty="0">
                    <a:solidFill>
                      <a:schemeClr val="tx1"/>
                    </a:solidFill>
                    <a:latin typeface="Abadi Extra Light" panose="020B0204020104020204" pitchFamily="34" charset="0"/>
                  </a:rPr>
                  <a:t>or </a:t>
                </a:r>
                <a:r>
                  <a:rPr lang="en-GB" sz="1400" dirty="0">
                    <a:solidFill>
                      <a:srgbClr val="FF0000"/>
                    </a:solidFill>
                    <a:latin typeface="Abadi Extra Light" panose="020B0204020104020204" pitchFamily="34" charset="0"/>
                  </a:rPr>
                  <a:t>feature dimensionality </a:t>
                </a:r>
                <a:endParaRPr lang="en-IN" sz="1400" dirty="0">
                  <a:solidFill>
                    <a:srgbClr val="FF0000"/>
                  </a:solidFill>
                  <a:latin typeface="Abadi Extra Light" panose="020B0204020104020204" pitchFamily="34" charset="0"/>
                </a:endParaRPr>
              </a:p>
            </p:txBody>
          </p:sp>
        </mc:Choice>
        <mc:Fallback xmlns="">
          <p:sp>
            <p:nvSpPr>
              <p:cNvPr id="7" name="Speech Bubble: Rectangle 6">
                <a:extLst>
                  <a:ext uri="{FF2B5EF4-FFF2-40B4-BE49-F238E27FC236}">
                    <a16:creationId xmlns:a16="http://schemas.microsoft.com/office/drawing/2014/main" id="{CFE07DCD-A654-465C-99D3-D0DF9477628E}"/>
                  </a:ext>
                </a:extLst>
              </p:cNvPr>
              <p:cNvSpPr>
                <a:spLocks noRot="1" noChangeAspect="1" noMove="1" noResize="1" noEditPoints="1" noAdjustHandles="1" noChangeArrowheads="1" noChangeShapeType="1" noTextEdit="1"/>
              </p:cNvSpPr>
              <p:nvPr/>
            </p:nvSpPr>
            <p:spPr>
              <a:xfrm>
                <a:off x="7666172" y="4085975"/>
                <a:ext cx="3181221" cy="762472"/>
              </a:xfrm>
              <a:prstGeom prst="wedgeRectCallout">
                <a:avLst>
                  <a:gd name="adj1" fmla="val 62529"/>
                  <a:gd name="adj2" fmla="val -24936"/>
                </a:avLst>
              </a:prstGeom>
              <a:blipFill>
                <a:blip r:embed="rId5"/>
                <a:stretch>
                  <a:fillRect l="-336" b="-4688"/>
                </a:stretch>
              </a:blipFill>
              <a:ln w="19050">
                <a:solidFill>
                  <a:schemeClr val="accent2"/>
                </a:solidFill>
              </a:ln>
            </p:spPr>
            <p:txBody>
              <a:bodyPr/>
              <a:lstStyle/>
              <a:p>
                <a:r>
                  <a:rPr lang="en-IN">
                    <a:noFill/>
                  </a:rPr>
                  <a:t> </a:t>
                </a:r>
              </a:p>
            </p:txBody>
          </p:sp>
        </mc:Fallback>
      </mc:AlternateContent>
      <p:pic>
        <p:nvPicPr>
          <p:cNvPr id="8" name="Picture 7">
            <a:extLst>
              <a:ext uri="{FF2B5EF4-FFF2-40B4-BE49-F238E27FC236}">
                <a16:creationId xmlns:a16="http://schemas.microsoft.com/office/drawing/2014/main" id="{E373E387-2F47-4FD3-A4BC-4902DEC6E16B}"/>
              </a:ext>
            </a:extLst>
          </p:cNvPr>
          <p:cNvPicPr>
            <a:picLocks noChangeAspect="1"/>
          </p:cNvPicPr>
          <p:nvPr/>
        </p:nvPicPr>
        <p:blipFill>
          <a:blip r:embed="rId4"/>
          <a:stretch>
            <a:fillRect/>
          </a:stretch>
        </p:blipFill>
        <p:spPr>
          <a:xfrm>
            <a:off x="11121243" y="1711473"/>
            <a:ext cx="1010687" cy="965223"/>
          </a:xfrm>
          <a:prstGeom prst="rect">
            <a:avLst/>
          </a:prstGeom>
        </p:spPr>
      </p:pic>
      <p:sp>
        <p:nvSpPr>
          <p:cNvPr id="9" name="Speech Bubble: Rectangle 8">
            <a:extLst>
              <a:ext uri="{FF2B5EF4-FFF2-40B4-BE49-F238E27FC236}">
                <a16:creationId xmlns:a16="http://schemas.microsoft.com/office/drawing/2014/main" id="{B42477A3-5270-4FE4-AB4F-3D0899C6CE8E}"/>
              </a:ext>
            </a:extLst>
          </p:cNvPr>
          <p:cNvSpPr/>
          <p:nvPr/>
        </p:nvSpPr>
        <p:spPr>
          <a:xfrm>
            <a:off x="9384410" y="1711473"/>
            <a:ext cx="1735588" cy="762472"/>
          </a:xfrm>
          <a:prstGeom prst="wedgeRectCallout">
            <a:avLst>
              <a:gd name="adj1" fmla="val 65915"/>
              <a:gd name="adj2" fmla="val 53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RL and other </a:t>
            </a:r>
            <a:r>
              <a:rPr lang="en-IN" sz="1400" dirty="0" err="1">
                <a:solidFill>
                  <a:schemeClr val="tx1"/>
                </a:solidFill>
                <a:latin typeface="Abadi Extra Light" panose="020B0204020104020204" pitchFamily="34" charset="0"/>
              </a:rPr>
              <a:t>flavors</a:t>
            </a:r>
            <a:r>
              <a:rPr lang="en-IN" sz="1400" dirty="0">
                <a:solidFill>
                  <a:schemeClr val="tx1"/>
                </a:solidFill>
                <a:latin typeface="Abadi Extra Light" panose="020B0204020104020204" pitchFamily="34" charset="0"/>
              </a:rPr>
              <a:t> of ML problems also use similar notation</a:t>
            </a:r>
            <a:endParaRPr lang="en-IN" sz="1400" dirty="0">
              <a:solidFill>
                <a:srgbClr val="FF0000"/>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890504830"/>
      </p:ext>
    </p:extLst>
  </p:cSld>
  <p:clrMapOvr>
    <a:masterClrMapping/>
  </p:clrMapOvr>
  <mc:AlternateContent xmlns:mc="http://schemas.openxmlformats.org/markup-compatibility/2006" xmlns:p14="http://schemas.microsoft.com/office/powerpoint/2010/main">
    <mc:Choice Requires="p14">
      <p:transition spd="slow" p14:dur="2000" advTm="151410"/>
    </mc:Choice>
    <mc:Fallback xmlns="">
      <p:transition spd="slow" advTm="15141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00"/>
                                        <p:tgtEl>
                                          <p:spTgt spid="8"/>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down)">
                                      <p:cBhvr>
                                        <p:cTn id="20" dur="500"/>
                                        <p:tgtEl>
                                          <p:spTgt spid="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Effect transition="in" filter="wipe(down)">
                                      <p:cBhvr>
                                        <p:cTn id="25" dur="500"/>
                                        <p:tgtEl>
                                          <p:spTgt spid="4">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4">
                                            <p:txEl>
                                              <p:pRg st="6" end="6"/>
                                            </p:txEl>
                                          </p:spTgt>
                                        </p:tgtEl>
                                        <p:attrNameLst>
                                          <p:attrName>style.visibility</p:attrName>
                                        </p:attrNameLst>
                                      </p:cBhvr>
                                      <p:to>
                                        <p:strVal val="visible"/>
                                      </p:to>
                                    </p:set>
                                    <p:animEffect transition="in" filter="wipe(down)">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ipe(down)">
                                      <p:cBhvr>
                                        <p:cTn id="38" dur="5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animEffect transition="in" filter="wipe(down)">
                                      <p:cBhvr>
                                        <p:cTn id="43" dur="500"/>
                                        <p:tgtEl>
                                          <p:spTgt spid="4">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4">
                                            <p:txEl>
                                              <p:pRg st="10" end="10"/>
                                            </p:txEl>
                                          </p:spTgt>
                                        </p:tgtEl>
                                        <p:attrNameLst>
                                          <p:attrName>style.visibility</p:attrName>
                                        </p:attrNameLst>
                                      </p:cBhvr>
                                      <p:to>
                                        <p:strVal val="visible"/>
                                      </p:to>
                                    </p:set>
                                    <p:animEffect transition="in" filter="wipe(down)">
                                      <p:cBhvr>
                                        <p:cTn id="48"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7" grpId="0" animBg="1"/>
      <p:bldP spid="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4.7|7.9|6.4|10.4|15.5|13.2|13.1|15.6"/>
</p:tagLst>
</file>

<file path=ppt/tags/tag10.xml><?xml version="1.0" encoding="utf-8"?>
<p:tagLst xmlns:a="http://schemas.openxmlformats.org/drawingml/2006/main" xmlns:r="http://schemas.openxmlformats.org/officeDocument/2006/relationships" xmlns:p="http://schemas.openxmlformats.org/presentationml/2006/main">
  <p:tag name="TIMING" val="|4.7|7.5|2.4|2.4|0.9|4.7|3.5|1|1.5|2.9|2.6|32.6|22.1|10.6|7.7|19.4"/>
</p:tagLst>
</file>

<file path=ppt/tags/tag11.xml><?xml version="1.0" encoding="utf-8"?>
<p:tagLst xmlns:a="http://schemas.openxmlformats.org/drawingml/2006/main" xmlns:r="http://schemas.openxmlformats.org/officeDocument/2006/relationships" xmlns:p="http://schemas.openxmlformats.org/presentationml/2006/main">
  <p:tag name="TIMING" val="|6.3|10.5|6.5|10.2|26.1|38.3|18.7|22|51|6.6|10"/>
</p:tagLst>
</file>

<file path=ppt/tags/tag12.xml><?xml version="1.0" encoding="utf-8"?>
<p:tagLst xmlns:a="http://schemas.openxmlformats.org/drawingml/2006/main" xmlns:r="http://schemas.openxmlformats.org/officeDocument/2006/relationships" xmlns:p="http://schemas.openxmlformats.org/presentationml/2006/main">
  <p:tag name="TIMING" val="|8.4|7.9|5.5|6.9|9.6|4.5|4.8|1.2|2.4|1|2.7|4|0.1|1.8|3.6|18.7|6.3|5.3|3.6"/>
</p:tagLst>
</file>

<file path=ppt/tags/tag13.xml><?xml version="1.0" encoding="utf-8"?>
<p:tagLst xmlns:a="http://schemas.openxmlformats.org/drawingml/2006/main" xmlns:r="http://schemas.openxmlformats.org/officeDocument/2006/relationships" xmlns:p="http://schemas.openxmlformats.org/presentationml/2006/main">
  <p:tag name="TIMING" val="|0.2|17.3|8.5|7.4|19.2|9.6|15.1|18.6|15|17.3|5"/>
</p:tagLst>
</file>

<file path=ppt/tags/tag14.xml><?xml version="1.0" encoding="utf-8"?>
<p:tagLst xmlns:a="http://schemas.openxmlformats.org/drawingml/2006/main" xmlns:r="http://schemas.openxmlformats.org/officeDocument/2006/relationships" xmlns:p="http://schemas.openxmlformats.org/presentationml/2006/main">
  <p:tag name="TIMING" val="|7.3|11.1|10.5|9.4|7.3|9.7|26.8|15.7|11.2|10.6|17.3"/>
</p:tagLst>
</file>

<file path=ppt/tags/tag15.xml><?xml version="1.0" encoding="utf-8"?>
<p:tagLst xmlns:a="http://schemas.openxmlformats.org/drawingml/2006/main" xmlns:r="http://schemas.openxmlformats.org/officeDocument/2006/relationships" xmlns:p="http://schemas.openxmlformats.org/presentationml/2006/main">
  <p:tag name="TIMING" val="|14.7|8.1|29.9|23.5|4.1|8.8|45.9|37.9|33.1|1|50.7|12.6|3|43.6|10.3"/>
</p:tagLst>
</file>

<file path=ppt/tags/tag16.xml><?xml version="1.0" encoding="utf-8"?>
<p:tagLst xmlns:a="http://schemas.openxmlformats.org/drawingml/2006/main" xmlns:r="http://schemas.openxmlformats.org/officeDocument/2006/relationships" xmlns:p="http://schemas.openxmlformats.org/presentationml/2006/main">
  <p:tag name="TIMING" val="|1.8|11|16.3"/>
</p:tagLst>
</file>

<file path=ppt/tags/tag17.xml><?xml version="1.0" encoding="utf-8"?>
<p:tagLst xmlns:a="http://schemas.openxmlformats.org/drawingml/2006/main" xmlns:r="http://schemas.openxmlformats.org/officeDocument/2006/relationships" xmlns:p="http://schemas.openxmlformats.org/presentationml/2006/main">
  <p:tag name="TIMING" val="|9.9|11.2|12.8|9.3|9.2|38.7|16.9|32|73.6"/>
</p:tagLst>
</file>

<file path=ppt/tags/tag18.xml><?xml version="1.0" encoding="utf-8"?>
<p:tagLst xmlns:a="http://schemas.openxmlformats.org/drawingml/2006/main" xmlns:r="http://schemas.openxmlformats.org/officeDocument/2006/relationships" xmlns:p="http://schemas.openxmlformats.org/presentationml/2006/main">
  <p:tag name="TIMING" val="|6.9|14.9|12.5|4.2|18|6.6|9.4"/>
</p:tagLst>
</file>

<file path=ppt/tags/tag19.xml><?xml version="1.0" encoding="utf-8"?>
<p:tagLst xmlns:a="http://schemas.openxmlformats.org/drawingml/2006/main" xmlns:r="http://schemas.openxmlformats.org/officeDocument/2006/relationships" xmlns:p="http://schemas.openxmlformats.org/presentationml/2006/main">
  <p:tag name="TIMING" val="|5.3|8|15.7|19.6|21.3|41.2"/>
</p:tagLst>
</file>

<file path=ppt/tags/tag2.xml><?xml version="1.0" encoding="utf-8"?>
<p:tagLst xmlns:a="http://schemas.openxmlformats.org/drawingml/2006/main" xmlns:r="http://schemas.openxmlformats.org/officeDocument/2006/relationships" xmlns:p="http://schemas.openxmlformats.org/presentationml/2006/main">
  <p:tag name="TIMING" val="|1.1|12|45.7|7.7|6.9|5.8|6.2|20.3"/>
</p:tagLst>
</file>

<file path=ppt/tags/tag20.xml><?xml version="1.0" encoding="utf-8"?>
<p:tagLst xmlns:a="http://schemas.openxmlformats.org/drawingml/2006/main" xmlns:r="http://schemas.openxmlformats.org/officeDocument/2006/relationships" xmlns:p="http://schemas.openxmlformats.org/presentationml/2006/main">
  <p:tag name="TIMING" val="|5.8|11.1|16.8|7.2|9|18.5|10.2|4.4|3.6|9|2.8|1.6|9.3|17.5|0.1|3.7|5.6|8.5|3.7|1.2|5.7|6.8"/>
</p:tagLst>
</file>

<file path=ppt/tags/tag21.xml><?xml version="1.0" encoding="utf-8"?>
<p:tagLst xmlns:a="http://schemas.openxmlformats.org/drawingml/2006/main" xmlns:r="http://schemas.openxmlformats.org/officeDocument/2006/relationships" xmlns:p="http://schemas.openxmlformats.org/presentationml/2006/main">
  <p:tag name="TIMING" val="|7.5|2.4|8.4|11.7|19.3|13.6"/>
</p:tagLst>
</file>

<file path=ppt/tags/tag22.xml><?xml version="1.0" encoding="utf-8"?>
<p:tagLst xmlns:a="http://schemas.openxmlformats.org/drawingml/2006/main" xmlns:r="http://schemas.openxmlformats.org/officeDocument/2006/relationships" xmlns:p="http://schemas.openxmlformats.org/presentationml/2006/main">
  <p:tag name="TIMING" val="|8.5|1.2|15.5|5.6|25.8|37.3|14.8|6.2|5.5|14.5"/>
</p:tagLst>
</file>

<file path=ppt/tags/tag23.xml><?xml version="1.0" encoding="utf-8"?>
<p:tagLst xmlns:a="http://schemas.openxmlformats.org/drawingml/2006/main" xmlns:r="http://schemas.openxmlformats.org/officeDocument/2006/relationships" xmlns:p="http://schemas.openxmlformats.org/presentationml/2006/main">
  <p:tag name="TIMING" val="|11|1.6|24|9|1.1|13.6|0.6|40.1|63.3"/>
</p:tagLst>
</file>

<file path=ppt/tags/tag24.xml><?xml version="1.0" encoding="utf-8"?>
<p:tagLst xmlns:a="http://schemas.openxmlformats.org/drawingml/2006/main" xmlns:r="http://schemas.openxmlformats.org/officeDocument/2006/relationships" xmlns:p="http://schemas.openxmlformats.org/presentationml/2006/main">
  <p:tag name="TIMING" val="|13.9|59|1.5|12.4|14.8|44.4|10|92.5"/>
</p:tagLst>
</file>

<file path=ppt/tags/tag25.xml><?xml version="1.0" encoding="utf-8"?>
<p:tagLst xmlns:a="http://schemas.openxmlformats.org/drawingml/2006/main" xmlns:r="http://schemas.openxmlformats.org/officeDocument/2006/relationships" xmlns:p="http://schemas.openxmlformats.org/presentationml/2006/main">
  <p:tag name="TIMING" val="|1.8|11|16.3"/>
</p:tagLst>
</file>

<file path=ppt/tags/tag3.xml><?xml version="1.0" encoding="utf-8"?>
<p:tagLst xmlns:a="http://schemas.openxmlformats.org/drawingml/2006/main" xmlns:r="http://schemas.openxmlformats.org/officeDocument/2006/relationships" xmlns:p="http://schemas.openxmlformats.org/presentationml/2006/main">
  <p:tag name="TIMING" val="|6.3|6.6|1.1|0.8|1.8|5.1|9.8|23.6|47"/>
</p:tagLst>
</file>

<file path=ppt/tags/tag4.xml><?xml version="1.0" encoding="utf-8"?>
<p:tagLst xmlns:a="http://schemas.openxmlformats.org/drawingml/2006/main" xmlns:r="http://schemas.openxmlformats.org/officeDocument/2006/relationships" xmlns:p="http://schemas.openxmlformats.org/presentationml/2006/main">
  <p:tag name="TIMING" val="|5.3|9.1|25.4|0.2|42.1|32.4"/>
</p:tagLst>
</file>

<file path=ppt/tags/tag5.xml><?xml version="1.0" encoding="utf-8"?>
<p:tagLst xmlns:a="http://schemas.openxmlformats.org/drawingml/2006/main" xmlns:r="http://schemas.openxmlformats.org/officeDocument/2006/relationships" xmlns:p="http://schemas.openxmlformats.org/presentationml/2006/main">
  <p:tag name="TIMING" val="|11.9|18.3|30.4|14|21.7|26.8|17.2"/>
</p:tagLst>
</file>

<file path=ppt/tags/tag6.xml><?xml version="1.0" encoding="utf-8"?>
<p:tagLst xmlns:a="http://schemas.openxmlformats.org/drawingml/2006/main" xmlns:r="http://schemas.openxmlformats.org/officeDocument/2006/relationships" xmlns:p="http://schemas.openxmlformats.org/presentationml/2006/main">
  <p:tag name="TIMING" val="|12|9.4|22.9|10|38|10.8"/>
</p:tagLst>
</file>

<file path=ppt/tags/tag7.xml><?xml version="1.0" encoding="utf-8"?>
<p:tagLst xmlns:a="http://schemas.openxmlformats.org/drawingml/2006/main" xmlns:r="http://schemas.openxmlformats.org/officeDocument/2006/relationships" xmlns:p="http://schemas.openxmlformats.org/presentationml/2006/main">
  <p:tag name="TIMING" val="|45.5|5.9|7.9|26.4|2.8|0.1|56.4|12.3"/>
</p:tagLst>
</file>

<file path=ppt/tags/tag8.xml><?xml version="1.0" encoding="utf-8"?>
<p:tagLst xmlns:a="http://schemas.openxmlformats.org/drawingml/2006/main" xmlns:r="http://schemas.openxmlformats.org/officeDocument/2006/relationships" xmlns:p="http://schemas.openxmlformats.org/presentationml/2006/main">
  <p:tag name="TIMING" val="|9|16|13.6|9.4|35|12.4|17.3|18.6"/>
</p:tagLst>
</file>

<file path=ppt/tags/tag9.xml><?xml version="1.0" encoding="utf-8"?>
<p:tagLst xmlns:a="http://schemas.openxmlformats.org/drawingml/2006/main" xmlns:r="http://schemas.openxmlformats.org/officeDocument/2006/relationships" xmlns:p="http://schemas.openxmlformats.org/presentationml/2006/main">
  <p:tag name="TIMING" val="|8.3|5.3|12.9|13.6|17|13.2"/>
</p:tagLst>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3818</TotalTime>
  <Words>2975</Words>
  <Application>Microsoft Office PowerPoint</Application>
  <PresentationFormat>Widescreen</PresentationFormat>
  <Paragraphs>425</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Abadi Extra Light</vt:lpstr>
      <vt:lpstr>Arial</vt:lpstr>
      <vt:lpstr>Calibri</vt:lpstr>
      <vt:lpstr>Calibri Light</vt:lpstr>
      <vt:lpstr>Cambria Math</vt:lpstr>
      <vt:lpstr>Garamond</vt:lpstr>
      <vt:lpstr>Wingdings</vt:lpstr>
      <vt:lpstr>Office Theme</vt:lpstr>
      <vt:lpstr>Data and Features, Supervised Learning by Computing Distances</vt:lpstr>
      <vt:lpstr>Announcements</vt:lpstr>
      <vt:lpstr>Data and Features</vt:lpstr>
      <vt:lpstr>Example: Feature Extraction for Text Data</vt:lpstr>
      <vt:lpstr>Example: Feature Extraction for Image Data</vt:lpstr>
      <vt:lpstr>Feature Selection</vt:lpstr>
      <vt:lpstr>Some More Postprocessing: Feature Scaling</vt:lpstr>
      <vt:lpstr>Deep Learning: An End-to-End Approach to ML</vt:lpstr>
      <vt:lpstr>Some Notation/Nomenclature/Convention</vt:lpstr>
      <vt:lpstr>Types of Features and Types of Outputs</vt:lpstr>
      <vt:lpstr>Supervised Learning</vt:lpstr>
      <vt:lpstr>Some Types of Supervised Learning Problems</vt:lpstr>
      <vt:lpstr>Some Notation and Conventions</vt:lpstr>
      <vt:lpstr>Some Notation and Conventions</vt:lpstr>
      <vt:lpstr>Some Basic Operations on Vectors</vt:lpstr>
      <vt:lpstr>Computing Distances</vt:lpstr>
      <vt:lpstr>Our First Supervised Learner</vt:lpstr>
      <vt:lpstr>Prelude: A Very Primitive Classifier</vt:lpstr>
      <vt:lpstr>Improving Our Primitive Classifier</vt:lpstr>
      <vt:lpstr>Learning with Prototypes (LwP)</vt:lpstr>
      <vt:lpstr>Learning with Prototypes (LwP): An Illustration</vt:lpstr>
      <vt:lpstr>LwP: The Prediction Rule, Mathematically</vt:lpstr>
      <vt:lpstr>LwP: The Prediction Rule, Mathematically</vt:lpstr>
      <vt:lpstr>LwP: Some Failure Cases</vt:lpstr>
      <vt:lpstr>LwP: Some Key Aspects</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and Logistics</dc:title>
  <dc:creator>Piyush Rai</dc:creator>
  <cp:lastModifiedBy>Havi Bohra</cp:lastModifiedBy>
  <cp:revision>166</cp:revision>
  <dcterms:created xsi:type="dcterms:W3CDTF">2020-07-07T20:42:16Z</dcterms:created>
  <dcterms:modified xsi:type="dcterms:W3CDTF">2023-10-09T10:00:33Z</dcterms:modified>
</cp:coreProperties>
</file>