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604" r:id="rId3"/>
    <p:sldId id="607" r:id="rId4"/>
    <p:sldId id="606" r:id="rId5"/>
    <p:sldId id="608" r:id="rId6"/>
    <p:sldId id="627" r:id="rId7"/>
    <p:sldId id="628" r:id="rId8"/>
    <p:sldId id="629" r:id="rId9"/>
    <p:sldId id="614" r:id="rId10"/>
    <p:sldId id="639" r:id="rId11"/>
    <p:sldId id="638" r:id="rId12"/>
    <p:sldId id="618" r:id="rId13"/>
    <p:sldId id="619" r:id="rId14"/>
    <p:sldId id="617" r:id="rId15"/>
    <p:sldId id="622" r:id="rId16"/>
    <p:sldId id="623" r:id="rId17"/>
    <p:sldId id="611" r:id="rId18"/>
    <p:sldId id="612" r:id="rId19"/>
    <p:sldId id="613" r:id="rId20"/>
    <p:sldId id="635" r:id="rId21"/>
    <p:sldId id="630" r:id="rId22"/>
    <p:sldId id="632" r:id="rId23"/>
    <p:sldId id="636" r:id="rId24"/>
    <p:sldId id="634" r:id="rId25"/>
    <p:sldId id="637" r:id="rId26"/>
    <p:sldId id="6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46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3.jpeg"/><Relationship Id="rId11" Type="http://schemas.openxmlformats.org/officeDocument/2006/relationships/image" Target="../media/image26.jpeg"/><Relationship Id="rId5" Type="http://schemas.openxmlformats.org/officeDocument/2006/relationships/image" Target="../media/image22.jpeg"/><Relationship Id="rId10" Type="http://schemas.openxmlformats.org/officeDocument/2006/relationships/image" Target="../media/image43.png"/><Relationship Id="rId4" Type="http://schemas.openxmlformats.org/officeDocument/2006/relationships/image" Target="../media/image21.jpe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93" y="2969125"/>
            <a:ext cx="11294737" cy="9197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The Last Few Bits..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Good Features by Comparison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4" y="1130786"/>
            <a:ext cx="11740617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Can learn good features by comparing/”contrasting” similar and dissimilar object pairs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Such pairs can be provided by to the algorithm (as supervision), or the algorithm can generate such pairs </a:t>
            </a:r>
            <a:r>
              <a:rPr lang="en-IN" sz="2600" u="sng" dirty="0">
                <a:latin typeface="Abadi Extra Light" panose="020B0204020104020204" pitchFamily="34" charset="0"/>
              </a:rPr>
              <a:t>by itself</a:t>
            </a:r>
            <a:r>
              <a:rPr lang="en-IN" sz="2600" dirty="0">
                <a:latin typeface="Abadi Extra Light" panose="020B0204020104020204" pitchFamily="34" charset="0"/>
              </a:rPr>
              <a:t> using </a:t>
            </a:r>
            <a:r>
              <a:rPr lang="en-IN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“data augmentation” </a:t>
            </a:r>
            <a:r>
              <a:rPr lang="en-IN" sz="2600" dirty="0">
                <a:latin typeface="Abadi Extra Light" panose="020B0204020104020204" pitchFamily="34" charset="0"/>
              </a:rPr>
              <a:t>(as shown in example below)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Such “contrastive learning” of features is also related to </a:t>
            </a:r>
            <a:r>
              <a:rPr lang="en-IN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“distance metric learning” </a:t>
            </a:r>
            <a:r>
              <a:rPr lang="en-IN" sz="2600" dirty="0">
                <a:latin typeface="Abadi Extra Light" panose="020B0204020104020204" pitchFamily="34" charset="0"/>
              </a:rPr>
              <a:t>algos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88E804-D6B6-16F6-96BE-2DB96728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01" y="2971941"/>
            <a:ext cx="3389132" cy="3091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13EE4D-74DC-8602-24DF-D1262B44C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479" y="2526762"/>
            <a:ext cx="3389132" cy="3566037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41AE922-DBE8-E9F4-0289-B70D8BE370AB}"/>
              </a:ext>
            </a:extLst>
          </p:cNvPr>
          <p:cNvSpPr/>
          <p:nvPr/>
        </p:nvSpPr>
        <p:spPr>
          <a:xfrm>
            <a:off x="238400" y="5096452"/>
            <a:ext cx="1999735" cy="758581"/>
          </a:xfrm>
          <a:prstGeom prst="wedgeRectCallout">
            <a:avLst>
              <a:gd name="adj1" fmla="val 60518"/>
              <a:gd name="adj2" fmla="val -1349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Augmentation by cropping and resizing. The class of the image remains unchanged in this augmentation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549E53E-23FF-8894-180A-FBCA09889AA0}"/>
              </a:ext>
            </a:extLst>
          </p:cNvPr>
          <p:cNvSpPr/>
          <p:nvPr/>
        </p:nvSpPr>
        <p:spPr>
          <a:xfrm>
            <a:off x="242611" y="2774337"/>
            <a:ext cx="1692807" cy="758582"/>
          </a:xfrm>
          <a:prstGeom prst="wedgeRectCallout">
            <a:avLst>
              <a:gd name="adj1" fmla="val 84004"/>
              <a:gd name="adj2" fmla="val -60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corresponding embeddings for such pairs must be close (“attract”) to each other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B806B54-83EC-B7F4-887F-987534F6781E}"/>
              </a:ext>
            </a:extLst>
          </p:cNvPr>
          <p:cNvSpPr/>
          <p:nvPr/>
        </p:nvSpPr>
        <p:spPr>
          <a:xfrm>
            <a:off x="9283981" y="2672156"/>
            <a:ext cx="2216926" cy="599570"/>
          </a:xfrm>
          <a:prstGeom prst="wedgeRectCallout">
            <a:avLst>
              <a:gd name="adj1" fmla="val -68767"/>
              <a:gd name="adj2" fmla="val 16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embeddings for “non-match” pairs must be far away (“repel”) from each other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C093153-F856-6670-E6F9-F1A0A7486B61}"/>
              </a:ext>
            </a:extLst>
          </p:cNvPr>
          <p:cNvSpPr/>
          <p:nvPr/>
        </p:nvSpPr>
        <p:spPr>
          <a:xfrm>
            <a:off x="9400781" y="220410"/>
            <a:ext cx="2216284" cy="821500"/>
          </a:xfrm>
          <a:prstGeom prst="wedgeRectCallout">
            <a:avLst>
              <a:gd name="adj1" fmla="val 39463"/>
              <a:gd name="adj2" fmla="val 7470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Or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“triplets”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(e.g., “cat” is more similar to “dog” than to a “table”)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30DBBCE-13C0-39A7-5219-697BA0FA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24" y="4968633"/>
            <a:ext cx="2411043" cy="12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3CE977-36A0-274D-6DDE-36299D665043}"/>
                  </a:ext>
                </a:extLst>
              </p:cNvPr>
              <p:cNvSpPr txBox="1"/>
              <p:nvPr/>
            </p:nvSpPr>
            <p:spPr>
              <a:xfrm>
                <a:off x="9400781" y="4479515"/>
                <a:ext cx="2750304" cy="438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4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3CE977-36A0-274D-6DDE-36299D66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781" y="4479515"/>
                <a:ext cx="2750304" cy="438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622E742-BCDC-17C3-EC4A-B8F78A682764}"/>
                  </a:ext>
                </a:extLst>
              </p:cNvPr>
              <p:cNvSpPr/>
              <p:nvPr/>
            </p:nvSpPr>
            <p:spPr>
              <a:xfrm>
                <a:off x="9857382" y="3762935"/>
                <a:ext cx="2027285" cy="599570"/>
              </a:xfrm>
              <a:prstGeom prst="wedgeRectCallout">
                <a:avLst>
                  <a:gd name="adj1" fmla="val 37639"/>
                  <a:gd name="adj2" fmla="val 653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Distance metric learning by learning </a:t>
                </a:r>
                <a14:m>
                  <m:oMath xmlns:m="http://schemas.openxmlformats.org/officeDocument/2006/math">
                    <m:r>
                      <a:rPr lang="en-IN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IN" sz="14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similar/dissimilar pairs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622E742-BCDC-17C3-EC4A-B8F78A68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382" y="3762935"/>
                <a:ext cx="2027285" cy="599570"/>
              </a:xfrm>
              <a:prstGeom prst="wedgeRectCallout">
                <a:avLst>
                  <a:gd name="adj1" fmla="val 37639"/>
                  <a:gd name="adj2" fmla="val 65383"/>
                </a:avLst>
              </a:prstGeom>
              <a:blipFill>
                <a:blip r:embed="rId7"/>
                <a:stretch>
                  <a:fillRect l="-595" t="-9322" b="-25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519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65" y="2268024"/>
            <a:ext cx="6254371" cy="1838907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Ensemble Methods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84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Simple Ensembles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Voting</a:t>
            </a:r>
            <a:r>
              <a:rPr lang="en-GB" sz="2600" dirty="0">
                <a:latin typeface="Abadi Extra Light" panose="020B0204020104020204" pitchFamily="34" charset="0"/>
              </a:rPr>
              <a:t> or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Averaging</a:t>
            </a:r>
            <a:r>
              <a:rPr lang="en-GB" sz="2600" dirty="0">
                <a:latin typeface="Abadi Extra Light" panose="020B0204020104020204" pitchFamily="34" charset="0"/>
              </a:rPr>
              <a:t> of predictions of multiple models trained on the same data</a:t>
            </a: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“Stacking”</a:t>
            </a:r>
            <a:r>
              <a:rPr lang="en-GB" sz="2600" dirty="0">
                <a:latin typeface="Abadi Extra Light" panose="020B0204020104020204" pitchFamily="34" charset="0"/>
              </a:rPr>
              <a:t>: Use predictions of multiple already trained models as “features” to train a new model and use the new model to make predictions on test data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698E33-81C3-CC28-1210-ABB6655B1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603" y="1757625"/>
            <a:ext cx="425767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81E8B45-63D4-F2E9-1165-840137D9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646" y="4582880"/>
            <a:ext cx="7102153" cy="169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5E7EFC6-41A3-2DB0-F7DE-44B210E87FCE}"/>
              </a:ext>
            </a:extLst>
          </p:cNvPr>
          <p:cNvSpPr/>
          <p:nvPr/>
        </p:nvSpPr>
        <p:spPr>
          <a:xfrm>
            <a:off x="1333850" y="4140192"/>
            <a:ext cx="2431977" cy="758581"/>
          </a:xfrm>
          <a:prstGeom prst="wedgeRectCallout">
            <a:avLst>
              <a:gd name="adj1" fmla="val 58421"/>
              <a:gd name="adj2" fmla="val 2521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Stacking sort of has a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flavor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of deep learning where hidden layers extract good features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43F0556-B041-2F6B-9EF0-620E5F9FDD4E}"/>
              </a:ext>
            </a:extLst>
          </p:cNvPr>
          <p:cNvSpPr/>
          <p:nvPr/>
        </p:nvSpPr>
        <p:spPr>
          <a:xfrm>
            <a:off x="755009" y="5009803"/>
            <a:ext cx="1812591" cy="758581"/>
          </a:xfrm>
          <a:prstGeom prst="wedgeRectCallout">
            <a:avLst>
              <a:gd name="adj1" fmla="val 52149"/>
              <a:gd name="adj2" fmla="val -6768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Here, that role is being played by these other already trained models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7613746-6D68-DD9D-850E-D9FA188CAC6E}"/>
              </a:ext>
            </a:extLst>
          </p:cNvPr>
          <p:cNvSpPr/>
          <p:nvPr/>
        </p:nvSpPr>
        <p:spPr>
          <a:xfrm>
            <a:off x="236567" y="5929737"/>
            <a:ext cx="2508556" cy="758581"/>
          </a:xfrm>
          <a:prstGeom prst="wedgeRectCallout">
            <a:avLst>
              <a:gd name="adj1" fmla="val 40779"/>
              <a:gd name="adj2" fmla="val -7652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 stacking, level 1 and level 2 models are trained independently (first level 1 and then level 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1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Mixture of Experts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MoE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 based Ensemble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Mixture of Experts (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MoE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) is a very general idea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assume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“simple” models, usually of the same type, e.g.,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linear SVMs or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logistic regression models, or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deep neural nets (usually all with same architecture)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600" dirty="0" err="1">
                    <a:latin typeface="Abadi Extra Light" panose="020B0204020104020204" pitchFamily="34" charset="0"/>
                  </a:rPr>
                  <a:t>MoE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is very popular in classical ML as well as “modern” deep learning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987" b="-35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E1FAE-980F-8945-634B-A4BCC6A61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223" y="2547178"/>
            <a:ext cx="5803266" cy="355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4A12D91-D69D-F08A-45C4-3F37632F0063}"/>
                  </a:ext>
                </a:extLst>
              </p:cNvPr>
              <p:cNvSpPr/>
              <p:nvPr/>
            </p:nvSpPr>
            <p:spPr>
              <a:xfrm>
                <a:off x="8436126" y="2932700"/>
                <a:ext cx="3140681" cy="1119589"/>
              </a:xfrm>
              <a:prstGeom prst="wedgeRectCallout">
                <a:avLst>
                  <a:gd name="adj1" fmla="val -62511"/>
                  <a:gd name="adj2" fmla="val 763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Gating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(also called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“routing”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function which outputs an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dimensional vector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indicates us how much importance should be given to each expert for this input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4A12D91-D69D-F08A-45C4-3F37632F0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126" y="2932700"/>
                <a:ext cx="3140681" cy="1119589"/>
              </a:xfrm>
              <a:prstGeom prst="wedgeRectCallout">
                <a:avLst>
                  <a:gd name="adj1" fmla="val -62511"/>
                  <a:gd name="adj2" fmla="val 7635"/>
                </a:avLst>
              </a:prstGeom>
              <a:blipFill>
                <a:blip r:embed="rId5"/>
                <a:stretch>
                  <a:fillRect t="-2139" b="-58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4E7072D-192E-B108-D227-46FDD72E1B63}"/>
              </a:ext>
            </a:extLst>
          </p:cNvPr>
          <p:cNvSpPr/>
          <p:nvPr/>
        </p:nvSpPr>
        <p:spPr>
          <a:xfrm>
            <a:off x="444616" y="3143775"/>
            <a:ext cx="2004566" cy="908514"/>
          </a:xfrm>
          <a:prstGeom prst="wedgeRectCallout">
            <a:avLst>
              <a:gd name="adj1" fmla="val 64078"/>
              <a:gd name="adj2" fmla="val 2794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Experts models and the gating/routing function are learned jointly using all the training data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B69955C-FCB2-1CEE-5387-E2F618A4AC41}"/>
              </a:ext>
            </a:extLst>
          </p:cNvPr>
          <p:cNvSpPr/>
          <p:nvPr/>
        </p:nvSpPr>
        <p:spPr>
          <a:xfrm>
            <a:off x="9137094" y="4249561"/>
            <a:ext cx="1889322" cy="728154"/>
          </a:xfrm>
          <a:prstGeom prst="wedgeRectCallout">
            <a:avLst>
              <a:gd name="adj1" fmla="val -56886"/>
              <a:gd name="adj2" fmla="val -821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 variants of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MoE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pick only one expert or a small subset of expert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EF5A27F8-E455-AC18-FBE3-E4065AAC7D6F}"/>
                  </a:ext>
                </a:extLst>
              </p:cNvPr>
              <p:cNvSpPr/>
              <p:nvPr/>
            </p:nvSpPr>
            <p:spPr>
              <a:xfrm>
                <a:off x="9061805" y="5148408"/>
                <a:ext cx="1889322" cy="728154"/>
              </a:xfrm>
              <a:prstGeom prst="wedgeRectCallout">
                <a:avLst>
                  <a:gd name="adj1" fmla="val -40457"/>
                  <a:gd name="adj2" fmla="val -7521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that case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a one-hot or sparse binary vector </a:t>
                </a: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EF5A27F8-E455-AC18-FBE3-E4065AAC7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805" y="5148408"/>
                <a:ext cx="1889322" cy="728154"/>
              </a:xfrm>
              <a:prstGeom prst="wedgeRectCallout">
                <a:avLst>
                  <a:gd name="adj1" fmla="val -40457"/>
                  <a:gd name="adj2" fmla="val -75213"/>
                </a:avLst>
              </a:prstGeom>
              <a:blipFill>
                <a:blip r:embed="rId6"/>
                <a:stretch>
                  <a:fillRect l="-641" b="-584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71A003B-60AC-10AC-00CA-A8EAECCF3601}"/>
              </a:ext>
            </a:extLst>
          </p:cNvPr>
          <p:cNvSpPr/>
          <p:nvPr/>
        </p:nvSpPr>
        <p:spPr>
          <a:xfrm>
            <a:off x="2449182" y="5512485"/>
            <a:ext cx="2004566" cy="696935"/>
          </a:xfrm>
          <a:prstGeom prst="wedgeRectCallout">
            <a:avLst>
              <a:gd name="adj1" fmla="val 77321"/>
              <a:gd name="adj2" fmla="val -1101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combination is much more powerful than the individual expert models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0D91F1E-75C8-9E75-E8B7-FDF454C9956D}"/>
              </a:ext>
            </a:extLst>
          </p:cNvPr>
          <p:cNvSpPr/>
          <p:nvPr/>
        </p:nvSpPr>
        <p:spPr>
          <a:xfrm>
            <a:off x="195104" y="4191893"/>
            <a:ext cx="2091538" cy="998694"/>
          </a:xfrm>
          <a:prstGeom prst="wedgeRectCallout">
            <a:avLst>
              <a:gd name="adj1" fmla="val 53020"/>
              <a:gd name="adj2" fmla="val -7168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MoE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can also be formulated like a latent variable model and learned using ALT-OPT or 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54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Ensembles using </a:t>
            </a:r>
            <a:r>
              <a:rPr lang="en-IN" dirty="0">
                <a:solidFill>
                  <a:srgbClr val="FF0000"/>
                </a:solidFill>
              </a:rPr>
              <a:t>Bagging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IN" dirty="0">
                <a:solidFill>
                  <a:srgbClr val="FF0000"/>
                </a:solidFill>
              </a:rPr>
              <a:t>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Both use a single training set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learn an ensemble consisting of several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Both construct 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datasets from the original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learn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Bagging can do this in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parallel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for all the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Boosting requires a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sequential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approach for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rounds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AC37D-FA49-C0AE-54E0-22B55C411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4" y="2496902"/>
            <a:ext cx="4888756" cy="299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CBDB03B-D884-8528-D3CC-507C89E7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858" y="2496902"/>
            <a:ext cx="4508129" cy="294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2B8DC-2EE3-9BBE-69D6-90C51A436D75}"/>
              </a:ext>
            </a:extLst>
          </p:cNvPr>
          <p:cNvSpPr txBox="1"/>
          <p:nvPr/>
        </p:nvSpPr>
        <p:spPr>
          <a:xfrm>
            <a:off x="0" y="6554716"/>
            <a:ext cx="5243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credit: https://www.blog.dailydoseofds.com/p/an-animated-guide-to-bagging-and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87DD0-BCFB-B894-FEBB-2E386992C647}"/>
              </a:ext>
            </a:extLst>
          </p:cNvPr>
          <p:cNvSpPr txBox="1"/>
          <p:nvPr/>
        </p:nvSpPr>
        <p:spPr>
          <a:xfrm>
            <a:off x="2809470" y="2127570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Bagging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C9089-651F-FB8D-2A8B-9A4A3926BE21}"/>
              </a:ext>
            </a:extLst>
          </p:cNvPr>
          <p:cNvSpPr txBox="1"/>
          <p:nvPr/>
        </p:nvSpPr>
        <p:spPr>
          <a:xfrm>
            <a:off x="8163134" y="212757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Boosting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61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Bagging (Bootstrap Aggregation)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A5DAF2-F270-DE88-AB76-AF5AC797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37" y="2188042"/>
            <a:ext cx="6877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40A16-8C6A-09A1-0B3D-70D088B56B35}"/>
              </a:ext>
            </a:extLst>
          </p:cNvPr>
          <p:cNvSpPr txBox="1"/>
          <p:nvPr/>
        </p:nvSpPr>
        <p:spPr>
          <a:xfrm>
            <a:off x="0" y="6554716"/>
            <a:ext cx="5734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adapted from: https://www.blog.dailydoseofds.com/p/an-animated-guide-to-bagging-and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E1B6100-7F34-58E9-079D-BA0AA933AF22}"/>
              </a:ext>
            </a:extLst>
          </p:cNvPr>
          <p:cNvSpPr/>
          <p:nvPr/>
        </p:nvSpPr>
        <p:spPr>
          <a:xfrm>
            <a:off x="989493" y="1609983"/>
            <a:ext cx="1877638" cy="842869"/>
          </a:xfrm>
          <a:prstGeom prst="wedgeRectCallout">
            <a:avLst>
              <a:gd name="adj1" fmla="val 59610"/>
              <a:gd name="adj2" fmla="val 7048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Generated bootstrapped datasets using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sampling with replacement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from original training data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73EC7D2-1EE7-F6F8-1333-91933E4871E9}"/>
              </a:ext>
            </a:extLst>
          </p:cNvPr>
          <p:cNvSpPr/>
          <p:nvPr/>
        </p:nvSpPr>
        <p:spPr>
          <a:xfrm>
            <a:off x="5929617" y="1275303"/>
            <a:ext cx="2266425" cy="908514"/>
          </a:xfrm>
          <a:prstGeom prst="wedgeRectCallout">
            <a:avLst>
              <a:gd name="adj1" fmla="val -46965"/>
              <a:gd name="adj2" fmla="val 72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Sampling with replacement will give about 63% unique training examples (if both datasets are of equal size)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B02DE3F-74D1-73F3-09C3-F1DAF64B2D6A}"/>
              </a:ext>
            </a:extLst>
          </p:cNvPr>
          <p:cNvSpPr/>
          <p:nvPr/>
        </p:nvSpPr>
        <p:spPr>
          <a:xfrm>
            <a:off x="9334316" y="3583390"/>
            <a:ext cx="2266425" cy="908514"/>
          </a:xfrm>
          <a:prstGeom prst="wedgeRectCallout">
            <a:avLst>
              <a:gd name="adj1" fmla="val -63992"/>
              <a:gd name="adj2" fmla="val 76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output for a new test input, we apply all these models and average their predictions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153AE73-7195-B2DA-AE25-1C1AB7FB1CB4}"/>
              </a:ext>
            </a:extLst>
          </p:cNvPr>
          <p:cNvSpPr/>
          <p:nvPr/>
        </p:nvSpPr>
        <p:spPr>
          <a:xfrm>
            <a:off x="3572752" y="1308125"/>
            <a:ext cx="1651244" cy="842869"/>
          </a:xfrm>
          <a:prstGeom prst="wedgeRectCallout">
            <a:avLst>
              <a:gd name="adj1" fmla="val 53416"/>
              <a:gd name="adj2" fmla="val 794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bootstrapped dataset consists of a subset of all the training examples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8D5A270-B5D5-65D2-7C70-990AE82BA7F6}"/>
              </a:ext>
            </a:extLst>
          </p:cNvPr>
          <p:cNvSpPr/>
          <p:nvPr/>
        </p:nvSpPr>
        <p:spPr>
          <a:xfrm>
            <a:off x="8381041" y="951985"/>
            <a:ext cx="2415589" cy="908514"/>
          </a:xfrm>
          <a:prstGeom prst="wedgeRectCallout">
            <a:avLst>
              <a:gd name="adj1" fmla="val -63941"/>
              <a:gd name="adj2" fmla="val 326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Bootstrapping can also be done at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feature level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(each model using a randomly chosen subset of all the features)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62AF560-C755-181B-F181-4EB5C5D44208}"/>
              </a:ext>
            </a:extLst>
          </p:cNvPr>
          <p:cNvSpPr/>
          <p:nvPr/>
        </p:nvSpPr>
        <p:spPr>
          <a:xfrm>
            <a:off x="9379807" y="2031417"/>
            <a:ext cx="2175445" cy="788937"/>
          </a:xfrm>
          <a:prstGeom prst="wedgeRectCallout">
            <a:avLst>
              <a:gd name="adj1" fmla="val -1738"/>
              <a:gd name="adj2" fmla="val -760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Random forests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use both bootstrapping at examples level and at features level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E4EAD31-C840-A745-0927-95C3698157AF}"/>
              </a:ext>
            </a:extLst>
          </p:cNvPr>
          <p:cNvSpPr/>
          <p:nvPr/>
        </p:nvSpPr>
        <p:spPr>
          <a:xfrm>
            <a:off x="620786" y="5227748"/>
            <a:ext cx="3027968" cy="1145177"/>
          </a:xfrm>
          <a:prstGeom prst="wedgeRectCallout">
            <a:avLst>
              <a:gd name="adj1" fmla="val 61477"/>
              <a:gd name="adj2" fmla="val -378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Bagging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primarily reduces the variance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(reduces chances of overfitting by not relying completely on some example(s) since each model only uses a subset) but can also reduce bias to some extent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4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Boosting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8636DB-9000-5844-8452-AF6C967C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49" y="1784639"/>
            <a:ext cx="68770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03221A-FC5B-F2F8-D486-D22753A9D545}"/>
              </a:ext>
            </a:extLst>
          </p:cNvPr>
          <p:cNvSpPr txBox="1"/>
          <p:nvPr/>
        </p:nvSpPr>
        <p:spPr>
          <a:xfrm>
            <a:off x="0" y="6554716"/>
            <a:ext cx="5734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adapted from: https://www.blog.dailydoseofds.com/p/an-animated-guide-to-bagging-and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550BB0F-A017-6568-77C5-D0416B9AA21F}"/>
              </a:ext>
            </a:extLst>
          </p:cNvPr>
          <p:cNvSpPr/>
          <p:nvPr/>
        </p:nvSpPr>
        <p:spPr>
          <a:xfrm>
            <a:off x="9530395" y="3896098"/>
            <a:ext cx="2444396" cy="718596"/>
          </a:xfrm>
          <a:prstGeom prst="wedgeRectCallout">
            <a:avLst>
              <a:gd name="adj1" fmla="val -56656"/>
              <a:gd name="adj2" fmla="val -363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final model will be an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important-weighted combination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of all these models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BDA654D-984C-39BF-1AC3-EF3A61AB298E}"/>
              </a:ext>
            </a:extLst>
          </p:cNvPr>
          <p:cNvSpPr/>
          <p:nvPr/>
        </p:nvSpPr>
        <p:spPr>
          <a:xfrm>
            <a:off x="9617199" y="2179304"/>
            <a:ext cx="1639611" cy="440710"/>
          </a:xfrm>
          <a:prstGeom prst="wedgeRectCallout">
            <a:avLst>
              <a:gd name="adj1" fmla="val -60260"/>
              <a:gd name="adj2" fmla="val 110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Importance of each model is its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D245F-1FA7-0CCC-0398-DFC46889B945}"/>
                  </a:ext>
                </a:extLst>
              </p:cNvPr>
              <p:cNvSpPr txBox="1"/>
              <p:nvPr/>
            </p:nvSpPr>
            <p:spPr>
              <a:xfrm>
                <a:off x="4818490" y="1578820"/>
                <a:ext cx="4355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AD245F-1FA7-0CCC-0398-DFC46889B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490" y="1578820"/>
                <a:ext cx="43556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E1EC-A388-1263-CB61-CB6B6F510B94}"/>
                  </a:ext>
                </a:extLst>
              </p:cNvPr>
              <p:cNvSpPr txBox="1"/>
              <p:nvPr/>
            </p:nvSpPr>
            <p:spPr>
              <a:xfrm>
                <a:off x="4771947" y="3189682"/>
                <a:ext cx="4450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E1EC-A388-1263-CB61-CB6B6F51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947" y="3189682"/>
                <a:ext cx="44505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AD3FD-A5C4-0B28-9D4E-FE8D887583DC}"/>
                  </a:ext>
                </a:extLst>
              </p:cNvPr>
              <p:cNvSpPr txBox="1"/>
              <p:nvPr/>
            </p:nvSpPr>
            <p:spPr>
              <a:xfrm>
                <a:off x="4742003" y="4614694"/>
                <a:ext cx="5049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AD3FD-A5C4-0B28-9D4E-FE8D88758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03" y="4614694"/>
                <a:ext cx="504946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0ACCDD8-1FEB-45E7-5A01-FC64A675F455}"/>
              </a:ext>
            </a:extLst>
          </p:cNvPr>
          <p:cNvSpPr/>
          <p:nvPr/>
        </p:nvSpPr>
        <p:spPr>
          <a:xfrm>
            <a:off x="186138" y="2979174"/>
            <a:ext cx="2444395" cy="1412663"/>
          </a:xfrm>
          <a:prstGeom prst="wedgeRectCallout">
            <a:avLst>
              <a:gd name="adj1" fmla="val 73666"/>
              <a:gd name="adj2" fmla="val 141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“Weighted data” means that we are increasing the importance of examples that were mis-predicted in the previous round and decrease it for examples that were correctly predicted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3D8888C-F912-0580-035E-79FAEA3422AB}"/>
              </a:ext>
            </a:extLst>
          </p:cNvPr>
          <p:cNvSpPr/>
          <p:nvPr/>
        </p:nvSpPr>
        <p:spPr>
          <a:xfrm>
            <a:off x="374074" y="1773665"/>
            <a:ext cx="2068521" cy="1035905"/>
          </a:xfrm>
          <a:prstGeom prst="wedgeRectCallout">
            <a:avLst>
              <a:gd name="adj1" fmla="val 41857"/>
              <a:gd name="adj2" fmla="val 6629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here we have two types of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importances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: importance of each training example and importance of each model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4AC47CD-D7A4-F415-9D9F-DD8ADEBD259C}"/>
              </a:ext>
            </a:extLst>
          </p:cNvPr>
          <p:cNvSpPr/>
          <p:nvPr/>
        </p:nvSpPr>
        <p:spPr>
          <a:xfrm>
            <a:off x="2803448" y="731473"/>
            <a:ext cx="2068521" cy="871515"/>
          </a:xfrm>
          <a:prstGeom prst="wedgeRectCallout">
            <a:avLst>
              <a:gd name="adj1" fmla="val 45101"/>
              <a:gd name="adj2" fmla="val 749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Boosting assumes that the individual models are simple/weak models that can be easily learned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FE2DA82-8366-96B6-DC81-31066824810B}"/>
              </a:ext>
            </a:extLst>
          </p:cNvPr>
          <p:cNvSpPr/>
          <p:nvPr/>
        </p:nvSpPr>
        <p:spPr>
          <a:xfrm>
            <a:off x="5183966" y="580432"/>
            <a:ext cx="2068521" cy="871515"/>
          </a:xfrm>
          <a:prstGeom prst="wedgeRectCallout">
            <a:avLst>
              <a:gd name="adj1" fmla="val -67238"/>
              <a:gd name="adj2" fmla="val 37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Boosting trains them sequentially and combines them to get a “boosted” powerful model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1ECAC8F-6D06-29EA-B0D8-7114AED479AC}"/>
              </a:ext>
            </a:extLst>
          </p:cNvPr>
          <p:cNvSpPr/>
          <p:nvPr/>
        </p:nvSpPr>
        <p:spPr>
          <a:xfrm>
            <a:off x="553672" y="5135262"/>
            <a:ext cx="2368645" cy="1145177"/>
          </a:xfrm>
          <a:prstGeom prst="wedgeRectCallout">
            <a:avLst>
              <a:gd name="adj1" fmla="val 61477"/>
              <a:gd name="adj2" fmla="val -378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Boosting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primarily reduces the bias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by making the weak (underfitted) models stronger but can also reduce variance to some extent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67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Boosting Algo: AdaBoost (Adaptive Boosting)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In many ML problems, we can assign importance weight to each example, e.g., by weighing each term in the loss functions, i.e.,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AdaBoost is based on optimizing such a loss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Initialize the ensemble as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i="1" dirty="0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For round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add it to ensemble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Define the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total loss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Compute the </a:t>
                </a:r>
                <a:r>
                  <a:rPr lang="en-IN" sz="2400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“importance”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for the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Increase/decrease importance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of each training instance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for next round as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IN" sz="2400" i="1" dirty="0">
                  <a:latin typeface="Abadi Extra Light" panose="020B0204020104020204" pitchFamily="34" charset="0"/>
                  <a:ea typeface="Cambria Math" panose="020405030504060302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IN" sz="2400" i="1" dirty="0">
                  <a:latin typeface="Abadi Extra Light" panose="020B0204020104020204" pitchFamily="34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Final 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IN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importance-weighted average of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’s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987" b="-146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0982AC9-D877-9C86-217E-0A34E24A7BBF}"/>
                  </a:ext>
                </a:extLst>
              </p:cNvPr>
              <p:cNvSpPr/>
              <p:nvPr/>
            </p:nvSpPr>
            <p:spPr>
              <a:xfrm>
                <a:off x="9352963" y="4395536"/>
                <a:ext cx="2652899" cy="380811"/>
              </a:xfrm>
              <a:prstGeom prst="wedgeRectCallout">
                <a:avLst>
                  <a:gd name="adj1" fmla="val -58008"/>
                  <a:gd name="adj2" fmla="val 1163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some function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is high if total loss </a:t>
                </a:r>
                <a14:m>
                  <m:oMath xmlns:m="http://schemas.openxmlformats.org/officeDocument/2006/math">
                    <m:r>
                      <a:rPr lang="en-IN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1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is low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and vice-versa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0982AC9-D877-9C86-217E-0A34E24A7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963" y="4395536"/>
                <a:ext cx="2652899" cy="380811"/>
              </a:xfrm>
              <a:prstGeom prst="wedgeRectCallout">
                <a:avLst>
                  <a:gd name="adj1" fmla="val -58008"/>
                  <a:gd name="adj2" fmla="val 11633"/>
                </a:avLst>
              </a:prstGeom>
              <a:blipFill>
                <a:blip r:embed="rId4"/>
                <a:stretch>
                  <a:fillRect t="-9091" r="-626" b="-181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9BE89E-37E2-D595-B797-7922C224E081}"/>
                  </a:ext>
                </a:extLst>
              </p:cNvPr>
              <p:cNvSpPr txBox="1"/>
              <p:nvPr/>
            </p:nvSpPr>
            <p:spPr>
              <a:xfrm>
                <a:off x="1583374" y="5134366"/>
                <a:ext cx="5409173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∝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I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IN" sz="2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eqAr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9BE89E-37E2-D595-B797-7922C224E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74" y="5134366"/>
                <a:ext cx="5409173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D86456-B8FE-109D-CBF9-922EDAA99DA7}"/>
                  </a:ext>
                </a:extLst>
              </p:cNvPr>
              <p:cNvSpPr txBox="1"/>
              <p:nvPr/>
            </p:nvSpPr>
            <p:spPr>
              <a:xfrm>
                <a:off x="7180188" y="5812709"/>
                <a:ext cx="46953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(Decrease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correctly predicted 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D86456-B8FE-109D-CBF9-922EDAA99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188" y="5812709"/>
                <a:ext cx="4695388" cy="380810"/>
              </a:xfrm>
              <a:prstGeom prst="rect">
                <a:avLst/>
              </a:prstGeom>
              <a:blipFill>
                <a:blip r:embed="rId6"/>
                <a:stretch>
                  <a:fillRect l="-1169" t="-6452" r="-130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AD3831-949F-5CFA-FBA9-D7EF1E9AF4C7}"/>
                  </a:ext>
                </a:extLst>
              </p:cNvPr>
              <p:cNvSpPr txBox="1"/>
              <p:nvPr/>
            </p:nvSpPr>
            <p:spPr>
              <a:xfrm>
                <a:off x="7180188" y="5282439"/>
                <a:ext cx="379828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(Increase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mispredicted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AD3831-949F-5CFA-FBA9-D7EF1E9AF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188" y="5282439"/>
                <a:ext cx="3798284" cy="380810"/>
              </a:xfrm>
              <a:prstGeom prst="rect">
                <a:avLst/>
              </a:prstGeom>
              <a:blipFill>
                <a:blip r:embed="rId7"/>
                <a:stretch>
                  <a:fillRect l="-1445" t="-6452" r="-321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2A39CF9-1140-3FC4-57F8-7DB22DA2C641}"/>
                  </a:ext>
                </a:extLst>
              </p:cNvPr>
              <p:cNvSpPr/>
              <p:nvPr/>
            </p:nvSpPr>
            <p:spPr>
              <a:xfrm>
                <a:off x="6900474" y="818789"/>
                <a:ext cx="1947243" cy="380811"/>
              </a:xfrm>
              <a:prstGeom prst="wedgeRectCallout">
                <a:avLst>
                  <a:gd name="adj1" fmla="val 40414"/>
                  <a:gd name="adj2" fmla="val 7312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Importance of the training example </a:t>
                </a:r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A2A39CF9-1140-3FC4-57F8-7DB22DA2C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74" y="818789"/>
                <a:ext cx="1947243" cy="380811"/>
              </a:xfrm>
              <a:prstGeom prst="wedgeRectCallout">
                <a:avLst>
                  <a:gd name="adj1" fmla="val 40414"/>
                  <a:gd name="adj2" fmla="val 73126"/>
                </a:avLst>
              </a:prstGeom>
              <a:blipFill>
                <a:blip r:embed="rId8"/>
                <a:stretch>
                  <a:fillRect l="-621" t="-14634" b="-48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BF587B7-4734-B065-BDF1-6EB126D6E39D}"/>
              </a:ext>
            </a:extLst>
          </p:cNvPr>
          <p:cNvSpPr/>
          <p:nvPr/>
        </p:nvSpPr>
        <p:spPr>
          <a:xfrm>
            <a:off x="8847717" y="1904437"/>
            <a:ext cx="1687185" cy="638578"/>
          </a:xfrm>
          <a:prstGeom prst="wedgeRectCallout">
            <a:avLst>
              <a:gd name="adj1" fmla="val -57350"/>
              <a:gd name="adj2" fmla="val 4002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Initially assume equal importance for all training examples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B1C61E0-2E7C-EDB0-A463-272FD19120C3}"/>
              </a:ext>
            </a:extLst>
          </p:cNvPr>
          <p:cNvSpPr/>
          <p:nvPr/>
        </p:nvSpPr>
        <p:spPr>
          <a:xfrm>
            <a:off x="9066701" y="781984"/>
            <a:ext cx="2558641" cy="422271"/>
          </a:xfrm>
          <a:prstGeom prst="wedgeRectCallout">
            <a:avLst>
              <a:gd name="adj1" fmla="val -59031"/>
              <a:gd name="adj2" fmla="val 364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We might know this beforehand or estimate it during training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36A412B-7BBD-136C-DB02-B8DC29317F1A}"/>
              </a:ext>
            </a:extLst>
          </p:cNvPr>
          <p:cNvSpPr/>
          <p:nvPr/>
        </p:nvSpPr>
        <p:spPr>
          <a:xfrm>
            <a:off x="10054813" y="3902451"/>
            <a:ext cx="1570529" cy="353481"/>
          </a:xfrm>
          <a:prstGeom prst="wedgeRectCallout">
            <a:avLst>
              <a:gd name="adj1" fmla="val -68188"/>
              <a:gd name="adj2" fmla="val 358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Or the importance weighted total error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16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AdaBoost: An Illustration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Suppose we have a binary classification problems with each input having 2 features.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Suppose we have a weak model like a simple DT (decision stump)</a:t>
            </a: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Illustration of AdaBoost using a decision stump if run for 3 rounds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The ensemble represents the overall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We got a nonlinear model from 3 simple linear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Note that the ensemble was constructed sequentially</a:t>
            </a:r>
            <a:endParaRPr lang="en-IN" sz="1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F86BC6-5345-5C3C-13A6-5F5F371BD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4" y="2880055"/>
            <a:ext cx="1488054" cy="151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D5251A4-1A5F-7F41-39F1-1DD4587C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982" y="2886744"/>
            <a:ext cx="1357307" cy="142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57F19C-8C74-CD7D-D6A9-58081BCD1D1E}"/>
              </a:ext>
            </a:extLst>
          </p:cNvPr>
          <p:cNvSpPr/>
          <p:nvPr/>
        </p:nvSpPr>
        <p:spPr>
          <a:xfrm>
            <a:off x="14970948" y="-1177603"/>
            <a:ext cx="740709" cy="189679"/>
          </a:xfrm>
          <a:prstGeom prst="wedgeRectCallout">
            <a:avLst>
              <a:gd name="adj1" fmla="val 33798"/>
              <a:gd name="adj2" fmla="val 153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B4312145-BA88-7E48-07EE-6CC6C3597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64" y="2880055"/>
            <a:ext cx="1508704" cy="151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ED3C88-DC18-645D-E8EA-052BA25C5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93" y="2933437"/>
            <a:ext cx="1405157" cy="143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266B7DA-B555-BFD4-47FC-372DBDC96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439" y="2864263"/>
            <a:ext cx="1458032" cy="15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5C2E73F-F541-AAAA-8855-D5D184DC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76" y="2880055"/>
            <a:ext cx="1405157" cy="148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2FCD-20C4-68AC-63D1-D19960083913}"/>
              </a:ext>
            </a:extLst>
          </p:cNvPr>
          <p:cNvSpPr txBox="1"/>
          <p:nvPr/>
        </p:nvSpPr>
        <p:spPr>
          <a:xfrm>
            <a:off x="1657885" y="2440921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Round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DF55F-5121-5807-F74C-E36E05D967C4}"/>
              </a:ext>
            </a:extLst>
          </p:cNvPr>
          <p:cNvSpPr txBox="1"/>
          <p:nvPr/>
        </p:nvSpPr>
        <p:spPr>
          <a:xfrm>
            <a:off x="5660699" y="2439962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Round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C093E-11C4-3CFD-3B8B-94100560ED87}"/>
              </a:ext>
            </a:extLst>
          </p:cNvPr>
          <p:cNvSpPr txBox="1"/>
          <p:nvPr/>
        </p:nvSpPr>
        <p:spPr>
          <a:xfrm>
            <a:off x="9383138" y="2456057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Round 3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F6878A37-751E-17F5-D038-66AC1DECF0E1}"/>
              </a:ext>
            </a:extLst>
          </p:cNvPr>
          <p:cNvSpPr/>
          <p:nvPr/>
        </p:nvSpPr>
        <p:spPr>
          <a:xfrm>
            <a:off x="2931023" y="4219435"/>
            <a:ext cx="710296" cy="192105"/>
          </a:xfrm>
          <a:prstGeom prst="wedgeRectCallout">
            <a:avLst>
              <a:gd name="adj1" fmla="val -71488"/>
              <a:gd name="adj2" fmla="val -443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Correct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5AC2B7D-7E47-45F3-C84D-BC3003CE1C49}"/>
              </a:ext>
            </a:extLst>
          </p:cNvPr>
          <p:cNvSpPr/>
          <p:nvPr/>
        </p:nvSpPr>
        <p:spPr>
          <a:xfrm>
            <a:off x="3219285" y="2769423"/>
            <a:ext cx="740709" cy="189679"/>
          </a:xfrm>
          <a:prstGeom prst="wedgeRectCallout">
            <a:avLst>
              <a:gd name="adj1" fmla="val -48413"/>
              <a:gd name="adj2" fmla="val 907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37557A00-7039-9D6A-289E-2C191BB7C9F7}"/>
                  </a:ext>
                </a:extLst>
              </p:cNvPr>
              <p:cNvSpPr/>
              <p:nvPr/>
            </p:nvSpPr>
            <p:spPr>
              <a:xfrm>
                <a:off x="3942867" y="3064542"/>
                <a:ext cx="967494" cy="215331"/>
              </a:xfrm>
              <a:prstGeom prst="wedgeRectCallout">
                <a:avLst>
                  <a:gd name="adj1" fmla="val 56215"/>
                  <a:gd name="adj2" fmla="val 5242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37557A00-7039-9D6A-289E-2C191BB7C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67" y="3064542"/>
                <a:ext cx="967494" cy="215331"/>
              </a:xfrm>
              <a:prstGeom prst="wedgeRectCallout">
                <a:avLst>
                  <a:gd name="adj1" fmla="val 56215"/>
                  <a:gd name="adj2" fmla="val 52427"/>
                </a:avLst>
              </a:prstGeom>
              <a:blipFill>
                <a:blip r:embed="rId9"/>
                <a:stretch>
                  <a:fillRect t="-11628" b="-139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3AAD420-3BCF-06B3-0EC4-769A8164D8BA}"/>
                  </a:ext>
                </a:extLst>
              </p:cNvPr>
              <p:cNvSpPr/>
              <p:nvPr/>
            </p:nvSpPr>
            <p:spPr>
              <a:xfrm>
                <a:off x="5109201" y="4196209"/>
                <a:ext cx="1004016" cy="215331"/>
              </a:xfrm>
              <a:prstGeom prst="wedgeRectCallout">
                <a:avLst>
                  <a:gd name="adj1" fmla="val -59248"/>
                  <a:gd name="adj2" fmla="val -428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D3AAD420-3BCF-06B3-0EC4-769A8164D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201" y="4196209"/>
                <a:ext cx="1004016" cy="215331"/>
              </a:xfrm>
              <a:prstGeom prst="wedgeRectCallout">
                <a:avLst>
                  <a:gd name="adj1" fmla="val -59248"/>
                  <a:gd name="adj2" fmla="val -42821"/>
                </a:avLst>
              </a:prstGeom>
              <a:blipFill>
                <a:blip r:embed="rId10"/>
                <a:stretch>
                  <a:fillRect t="-10256" b="-2820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4673579-7D9C-D5A4-4C0B-9C802910159A}"/>
              </a:ext>
            </a:extLst>
          </p:cNvPr>
          <p:cNvSpPr/>
          <p:nvPr/>
        </p:nvSpPr>
        <p:spPr>
          <a:xfrm>
            <a:off x="6357744" y="3740872"/>
            <a:ext cx="740709" cy="189679"/>
          </a:xfrm>
          <a:prstGeom prst="wedgeRectCallout">
            <a:avLst>
              <a:gd name="adj1" fmla="val 40424"/>
              <a:gd name="adj2" fmla="val -939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Mistakes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87F20A5-61C1-035C-E02E-237614C74CE2}"/>
              </a:ext>
            </a:extLst>
          </p:cNvPr>
          <p:cNvSpPr/>
          <p:nvPr/>
        </p:nvSpPr>
        <p:spPr>
          <a:xfrm>
            <a:off x="6060910" y="2853985"/>
            <a:ext cx="710296" cy="192105"/>
          </a:xfrm>
          <a:prstGeom prst="wedgeRectCallout">
            <a:avLst>
              <a:gd name="adj1" fmla="val 39201"/>
              <a:gd name="adj2" fmla="val 8907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Correct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16FACB0E-13C5-AD7A-3048-57D3231C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77" y="4666616"/>
            <a:ext cx="4852587" cy="216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8E170CFC-8A69-B26D-B664-3D3F0BD0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57" y="184861"/>
            <a:ext cx="1326694" cy="13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CD1309B6-F5A8-8EFE-D5E7-3943B7903761}"/>
              </a:ext>
            </a:extLst>
          </p:cNvPr>
          <p:cNvSpPr/>
          <p:nvPr/>
        </p:nvSpPr>
        <p:spPr>
          <a:xfrm>
            <a:off x="9864231" y="392466"/>
            <a:ext cx="740709" cy="516187"/>
          </a:xfrm>
          <a:prstGeom prst="wedgeRectCallout">
            <a:avLst>
              <a:gd name="adj1" fmla="val 72410"/>
              <a:gd name="adj2" fmla="val -341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Original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6BDBEE7B-A79D-9CFB-12DB-69FFDFA00FA4}"/>
                  </a:ext>
                </a:extLst>
              </p:cNvPr>
              <p:cNvSpPr/>
              <p:nvPr/>
            </p:nvSpPr>
            <p:spPr>
              <a:xfrm>
                <a:off x="8593686" y="3673977"/>
                <a:ext cx="967494" cy="215331"/>
              </a:xfrm>
              <a:prstGeom prst="wedgeRectCallout">
                <a:avLst>
                  <a:gd name="adj1" fmla="val 3370"/>
                  <a:gd name="adj2" fmla="val -7542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6BDBEE7B-A79D-9CFB-12DB-69FFDFA00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686" y="3673977"/>
                <a:ext cx="967494" cy="215331"/>
              </a:xfrm>
              <a:prstGeom prst="wedgeRectCallout">
                <a:avLst>
                  <a:gd name="adj1" fmla="val 3370"/>
                  <a:gd name="adj2" fmla="val -75424"/>
                </a:avLst>
              </a:prstGeom>
              <a:blipFill>
                <a:blip r:embed="rId12"/>
                <a:stretch>
                  <a:fillRect b="-2291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9957D10D-0A09-AAAE-89DF-7C98614699FB}"/>
                  </a:ext>
                </a:extLst>
              </p:cNvPr>
              <p:cNvSpPr/>
              <p:nvPr/>
            </p:nvSpPr>
            <p:spPr>
              <a:xfrm>
                <a:off x="7810595" y="2842371"/>
                <a:ext cx="1004016" cy="215331"/>
              </a:xfrm>
              <a:prstGeom prst="wedgeRectCallout">
                <a:avLst>
                  <a:gd name="adj1" fmla="val 44557"/>
                  <a:gd name="adj2" fmla="val 941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9957D10D-0A09-AAAE-89DF-7C9861469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95" y="2842371"/>
                <a:ext cx="1004016" cy="215331"/>
              </a:xfrm>
              <a:prstGeom prst="wedgeRectCallout">
                <a:avLst>
                  <a:gd name="adj1" fmla="val 44557"/>
                  <a:gd name="adj2" fmla="val 94163"/>
                </a:avLst>
              </a:prstGeom>
              <a:blipFill>
                <a:blip r:embed="rId13"/>
                <a:stretch>
                  <a:fillRect t="-70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36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16" grpId="0" animBg="1"/>
      <p:bldP spid="14" grpId="0" animBg="1"/>
      <p:bldP spid="25" grpId="0" animBg="1"/>
      <p:bldP spid="26" grpId="0" animBg="1"/>
      <p:bldP spid="28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991182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learning a function </a:t>
                </a:r>
                <a14:m>
                  <m:oMath xmlns:m="http://schemas.openxmlformats.org/officeDocument/2006/math"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minimizing a squared loss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Gradient boosting is a sequential way to construct such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simplicity, assume we 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Given previously learned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let’s assume the following “improvement” to it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Thus the goal for the next round is to learn the “residual”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Residual is negative gradient of the loss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- thus called “gradient boosting”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final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once the residual is sufficiently small, is what we will use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idea of gradient boosting is applicable to classification too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XGBoost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eXtreme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Gradient Boosting) is a very popular grad boosting algo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991182"/>
                <a:ext cx="11596788" cy="5557532"/>
              </a:xfrm>
              <a:blipFill>
                <a:blip r:embed="rId3"/>
                <a:stretch>
                  <a:fillRect l="-841" b="-5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57F19C-8C74-CD7D-D6A9-58081BCD1D1E}"/>
              </a:ext>
            </a:extLst>
          </p:cNvPr>
          <p:cNvSpPr/>
          <p:nvPr/>
        </p:nvSpPr>
        <p:spPr>
          <a:xfrm>
            <a:off x="14970948" y="-1177603"/>
            <a:ext cx="740709" cy="189679"/>
          </a:xfrm>
          <a:prstGeom prst="wedgeRectCallout">
            <a:avLst>
              <a:gd name="adj1" fmla="val 33798"/>
              <a:gd name="adj2" fmla="val 153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72537-F406-940F-DFCF-1744CEB51E16}"/>
                  </a:ext>
                </a:extLst>
              </p:cNvPr>
              <p:cNvSpPr txBox="1"/>
              <p:nvPr/>
            </p:nvSpPr>
            <p:spPr>
              <a:xfrm>
                <a:off x="2995301" y="3632553"/>
                <a:ext cx="501586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F72537-F406-940F-DFCF-1744CEB51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01" y="3632553"/>
                <a:ext cx="501586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C78436D9-DF35-66D3-BB53-86821465F190}"/>
                  </a:ext>
                </a:extLst>
              </p:cNvPr>
              <p:cNvSpPr/>
              <p:nvPr/>
            </p:nvSpPr>
            <p:spPr>
              <a:xfrm>
                <a:off x="8079527" y="3530776"/>
                <a:ext cx="1784129" cy="757551"/>
              </a:xfrm>
              <a:prstGeom prst="wedgeRectCallout">
                <a:avLst>
                  <a:gd name="adj1" fmla="val -58743"/>
                  <a:gd name="adj2" fmla="val 750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“Residual” which, if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will make the new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closer to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C78436D9-DF35-66D3-BB53-86821465F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27" y="3530776"/>
                <a:ext cx="1784129" cy="757551"/>
              </a:xfrm>
              <a:prstGeom prst="wedgeRectCallout">
                <a:avLst>
                  <a:gd name="adj1" fmla="val -58743"/>
                  <a:gd name="adj2" fmla="val 7501"/>
                </a:avLst>
              </a:prstGeom>
              <a:blipFill>
                <a:blip r:embed="rId5"/>
                <a:stretch>
                  <a:fillRect t="-3937" b="-944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35A6CD4A-1A22-2455-064A-8D672CEC34BF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FA2FBC-802C-4F55-643E-3F93C460FCCB}"/>
              </a:ext>
            </a:extLst>
          </p:cNvPr>
          <p:cNvSpPr/>
          <p:nvPr/>
        </p:nvSpPr>
        <p:spPr>
          <a:xfrm>
            <a:off x="10019298" y="5876650"/>
            <a:ext cx="2143431" cy="438998"/>
          </a:xfrm>
          <a:prstGeom prst="wedgeRectCallout">
            <a:avLst>
              <a:gd name="adj1" fmla="val -47525"/>
              <a:gd name="adj2" fmla="val 6797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Based on sequentially constructing a DT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60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62" y="2647950"/>
            <a:ext cx="8682038" cy="1838907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Debugging ML Algorithms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7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9" y="2268024"/>
            <a:ext cx="10953632" cy="1838907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                 Active Learning</a:t>
            </a:r>
            <a:br>
              <a:rPr lang="en-IN" sz="6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(an example of learning with human-in-the-loop)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6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Active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Standard supervised learning is “passive” (learner has no control; we just give it data)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We take a random sample of inputs, get them labelled by an expert, and train a model</a:t>
            </a: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57F19C-8C74-CD7D-D6A9-58081BCD1D1E}"/>
              </a:ext>
            </a:extLst>
          </p:cNvPr>
          <p:cNvSpPr/>
          <p:nvPr/>
        </p:nvSpPr>
        <p:spPr>
          <a:xfrm>
            <a:off x="14970948" y="-1177603"/>
            <a:ext cx="740709" cy="189679"/>
          </a:xfrm>
          <a:prstGeom prst="wedgeRectCallout">
            <a:avLst>
              <a:gd name="adj1" fmla="val 33798"/>
              <a:gd name="adj2" fmla="val 153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35A6CD4A-1A22-2455-064A-8D672CEC34BF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22E03F1-EAD9-4BDD-1487-A4DF7AEA4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92" y="2401277"/>
            <a:ext cx="7048035" cy="43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63224C5-59D2-0E65-C63C-04A29657EE06}"/>
              </a:ext>
            </a:extLst>
          </p:cNvPr>
          <p:cNvSpPr/>
          <p:nvPr/>
        </p:nvSpPr>
        <p:spPr>
          <a:xfrm>
            <a:off x="1136592" y="2401277"/>
            <a:ext cx="2138258" cy="1512697"/>
          </a:xfrm>
          <a:prstGeom prst="wedgeRectCallout">
            <a:avLst>
              <a:gd name="adj1" fmla="val 48789"/>
              <a:gd name="adj2" fmla="val 706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 had no say in what data I want to learn from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 I was just provided some randomly chosen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labeled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 data and was asked to learn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50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Active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In active learning, learner can request what training examples it wants to learn from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57F19C-8C74-CD7D-D6A9-58081BCD1D1E}"/>
              </a:ext>
            </a:extLst>
          </p:cNvPr>
          <p:cNvSpPr/>
          <p:nvPr/>
        </p:nvSpPr>
        <p:spPr>
          <a:xfrm>
            <a:off x="14970948" y="-1177603"/>
            <a:ext cx="740709" cy="189679"/>
          </a:xfrm>
          <a:prstGeom prst="wedgeRectCallout">
            <a:avLst>
              <a:gd name="adj1" fmla="val 33798"/>
              <a:gd name="adj2" fmla="val 153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35A6CD4A-1A22-2455-064A-8D672CEC34BF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E77DFE0-3ED1-5089-6289-D76EB0761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075" y="2076338"/>
            <a:ext cx="6136009" cy="386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EA7AFB5-595D-3915-FD94-DEBA09B5780B}"/>
                  </a:ext>
                </a:extLst>
              </p:cNvPr>
              <p:cNvSpPr/>
              <p:nvPr/>
            </p:nvSpPr>
            <p:spPr>
              <a:xfrm>
                <a:off x="47329" y="2595715"/>
                <a:ext cx="2557230" cy="2325545"/>
              </a:xfrm>
              <a:prstGeom prst="wedgeRectCallout">
                <a:avLst>
                  <a:gd name="adj1" fmla="val 74071"/>
                  <a:gd name="adj2" fmla="val 724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My current model in round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 have identified some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unlabeled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inputs that are “hard” for me to predict correctly (with high confidence). Please provide me their true labels. I will add them to my current training set and retrain to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EA7AFB5-595D-3915-FD94-DEBA09B57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9" y="2595715"/>
                <a:ext cx="2557230" cy="2325545"/>
              </a:xfrm>
              <a:prstGeom prst="wedgeRectCallout">
                <a:avLst>
                  <a:gd name="adj1" fmla="val 74071"/>
                  <a:gd name="adj2" fmla="val 7249"/>
                </a:avLst>
              </a:prstGeom>
              <a:blipFill>
                <a:blip r:embed="rId4"/>
                <a:stretch>
                  <a:fillRect l="-951" b="-208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82515E9-AB9B-E0B2-B940-2743EE29BCA0}"/>
              </a:ext>
            </a:extLst>
          </p:cNvPr>
          <p:cNvSpPr/>
          <p:nvPr/>
        </p:nvSpPr>
        <p:spPr>
          <a:xfrm>
            <a:off x="7032747" y="1684132"/>
            <a:ext cx="2123458" cy="1250454"/>
          </a:xfrm>
          <a:prstGeom prst="wedgeRectCallout">
            <a:avLst>
              <a:gd name="adj1" fmla="val -58513"/>
              <a:gd name="adj2" fmla="val 1777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Many ways to identify what “hard” inputs are. One way is to look at the confidence of the current model’s predictions on each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unlabeled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input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B39D080-8991-38E8-12F1-3BFBF442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805" y="2095882"/>
            <a:ext cx="2964866" cy="83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FCEB8E3-B982-4192-38CE-FC03DF70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109" y="3563308"/>
            <a:ext cx="1739057" cy="14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68A459-D85E-6B59-420B-EE5B061BCE43}"/>
              </a:ext>
            </a:extLst>
          </p:cNvPr>
          <p:cNvSpPr txBox="1"/>
          <p:nvPr/>
        </p:nvSpPr>
        <p:spPr>
          <a:xfrm>
            <a:off x="9762175" y="1614673"/>
            <a:ext cx="227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Can use entropy as confidence in classification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E2047-586C-4CB3-3637-D6AEA78E084F}"/>
              </a:ext>
            </a:extLst>
          </p:cNvPr>
          <p:cNvSpPr txBox="1"/>
          <p:nvPr/>
        </p:nvSpPr>
        <p:spPr>
          <a:xfrm>
            <a:off x="9769109" y="3119735"/>
            <a:ext cx="210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badi Extra Light" panose="020B0204020104020204" pitchFamily="34" charset="0"/>
              </a:rPr>
              <a:t>Can use variance as confidence in regression problems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9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09" y="2818701"/>
            <a:ext cx="10953632" cy="1288230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            Learning in the wild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7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Domain Adaptation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7007226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We may have a “source” model trained on data from some domain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We might want to deploy it in a new domain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Performance of the source model will suffer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To prevent this, we usually perform “domain adaptation” or “transfer learning”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These are broad terms covering a variety of techniques that “finetune” the source model using labelled/</a:t>
            </a:r>
            <a:r>
              <a:rPr lang="en-IN" sz="2600" dirty="0" err="1">
                <a:latin typeface="Abadi Extra Light" panose="020B0204020104020204" pitchFamily="34" charset="0"/>
              </a:rPr>
              <a:t>unlabeled</a:t>
            </a:r>
            <a:r>
              <a:rPr lang="en-IN" sz="2600" dirty="0">
                <a:latin typeface="Abadi Extra Light" panose="020B0204020104020204" pitchFamily="34" charset="0"/>
              </a:rPr>
              <a:t> data from the new domain</a:t>
            </a:r>
            <a:endParaRPr lang="en-IN" sz="22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57F19C-8C74-CD7D-D6A9-58081BCD1D1E}"/>
              </a:ext>
            </a:extLst>
          </p:cNvPr>
          <p:cNvSpPr/>
          <p:nvPr/>
        </p:nvSpPr>
        <p:spPr>
          <a:xfrm>
            <a:off x="14970948" y="-1177603"/>
            <a:ext cx="740709" cy="189679"/>
          </a:xfrm>
          <a:prstGeom prst="wedgeRectCallout">
            <a:avLst>
              <a:gd name="adj1" fmla="val 33798"/>
              <a:gd name="adj2" fmla="val 153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35A6CD4A-1A22-2455-064A-8D672CEC34BF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B39EAFD-71DE-5A36-70DC-2668537F4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96" y="2022461"/>
            <a:ext cx="4522687" cy="263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0CDED08-6B0A-B88B-A844-84116F731AFB}"/>
              </a:ext>
            </a:extLst>
          </p:cNvPr>
          <p:cNvSpPr/>
          <p:nvPr/>
        </p:nvSpPr>
        <p:spPr>
          <a:xfrm>
            <a:off x="9331565" y="632403"/>
            <a:ext cx="2359082" cy="1250454"/>
          </a:xfrm>
          <a:prstGeom prst="wedgeRectCallout">
            <a:avLst>
              <a:gd name="adj1" fmla="val -61492"/>
              <a:gd name="adj2" fmla="val 5057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We do expect some “commonality” (e.g., some common set of features) between the two domains otherwise we can’t hope to have any adaptation/transfer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4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Zero-Shot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62134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What if our training data doesn’t have the test data classes?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Several methods to solve ZSL using deep learning. CLIP is a recent approach</a:t>
            </a:r>
            <a:endParaRPr lang="en-IN" sz="2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57F19C-8C74-CD7D-D6A9-58081BCD1D1E}"/>
              </a:ext>
            </a:extLst>
          </p:cNvPr>
          <p:cNvSpPr/>
          <p:nvPr/>
        </p:nvSpPr>
        <p:spPr>
          <a:xfrm>
            <a:off x="14970948" y="-1177603"/>
            <a:ext cx="740709" cy="189679"/>
          </a:xfrm>
          <a:prstGeom prst="wedgeRectCallout">
            <a:avLst>
              <a:gd name="adj1" fmla="val 33798"/>
              <a:gd name="adj2" fmla="val 153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35A6CD4A-1A22-2455-064A-8D672CEC34BF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4374BC-DE72-2C91-7ED5-D17BAFEC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9" y="2705758"/>
            <a:ext cx="5460597" cy="3863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930D44-551C-909E-8811-4A1D86109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548" y="2814169"/>
            <a:ext cx="5095728" cy="3874149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C423085-DB00-2B38-2A9D-1E0DE297D5F3}"/>
              </a:ext>
            </a:extLst>
          </p:cNvPr>
          <p:cNvSpPr/>
          <p:nvPr/>
        </p:nvSpPr>
        <p:spPr>
          <a:xfrm>
            <a:off x="9365293" y="2622613"/>
            <a:ext cx="2462086" cy="751146"/>
          </a:xfrm>
          <a:prstGeom prst="wedgeRectCallout">
            <a:avLst>
              <a:gd name="adj1" fmla="val -42327"/>
              <a:gd name="adj2" fmla="val 637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Suppose, at test time, we want our predicted labels to be of the form “a photo of a {object}”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17170A1-1E03-BB05-1D31-A9367FD13B2E}"/>
              </a:ext>
            </a:extLst>
          </p:cNvPr>
          <p:cNvSpPr/>
          <p:nvPr/>
        </p:nvSpPr>
        <p:spPr>
          <a:xfrm>
            <a:off x="2733643" y="2783972"/>
            <a:ext cx="2200868" cy="498939"/>
          </a:xfrm>
          <a:prstGeom prst="wedgeRectCallout">
            <a:avLst>
              <a:gd name="adj1" fmla="val -44698"/>
              <a:gd name="adj2" fmla="val 6599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Suppose our training data contains image-caption pairs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203C6-DCC5-E7A4-88EA-F8D9162677F5}"/>
              </a:ext>
            </a:extLst>
          </p:cNvPr>
          <p:cNvSpPr txBox="1"/>
          <p:nvPr/>
        </p:nvSpPr>
        <p:spPr>
          <a:xfrm>
            <a:off x="2929265" y="2113677"/>
            <a:ext cx="679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CLIP: “Contrastive Language-Image Pre-training” (Radford et al, 2021)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9C73B4-B6F1-6877-D5F1-0EDD50202D5F}"/>
              </a:ext>
            </a:extLst>
          </p:cNvPr>
          <p:cNvCxnSpPr/>
          <p:nvPr/>
        </p:nvCxnSpPr>
        <p:spPr>
          <a:xfrm>
            <a:off x="3834077" y="4487461"/>
            <a:ext cx="1943579" cy="189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F88ABF5-5A24-DAA0-8C87-2C2DBD634ADE}"/>
              </a:ext>
            </a:extLst>
          </p:cNvPr>
          <p:cNvSpPr/>
          <p:nvPr/>
        </p:nvSpPr>
        <p:spPr>
          <a:xfrm>
            <a:off x="6298250" y="6118259"/>
            <a:ext cx="3253099" cy="709663"/>
          </a:xfrm>
          <a:prstGeom prst="wedgeRectCallout">
            <a:avLst>
              <a:gd name="adj1" fmla="val -55057"/>
              <a:gd name="adj2" fmla="val -422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Learn the text and image encoders such that the embeddings of the image and its corresponding text have high similarity 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AEFC573-9EAE-09D2-AD2C-5ACF459A5E56}"/>
              </a:ext>
            </a:extLst>
          </p:cNvPr>
          <p:cNvSpPr/>
          <p:nvPr/>
        </p:nvSpPr>
        <p:spPr>
          <a:xfrm>
            <a:off x="7929347" y="169682"/>
            <a:ext cx="3023788" cy="912939"/>
          </a:xfrm>
          <a:prstGeom prst="wedgeRectCallout">
            <a:avLst>
              <a:gd name="adj1" fmla="val -42327"/>
              <a:gd name="adj2" fmla="val 637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Recall Homework 1 programming problem where we used some simple methods to solve it using attribute vector (an embedding) of each class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65E3D4E-1C65-4029-395B-5F380CACCEF6}"/>
              </a:ext>
            </a:extLst>
          </p:cNvPr>
          <p:cNvSpPr/>
          <p:nvPr/>
        </p:nvSpPr>
        <p:spPr>
          <a:xfrm>
            <a:off x="4972694" y="2483009"/>
            <a:ext cx="1428106" cy="854417"/>
          </a:xfrm>
          <a:prstGeom prst="wedgeRectCallout">
            <a:avLst>
              <a:gd name="adj1" fmla="val 54365"/>
              <a:gd name="adj2" fmla="val 622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List of all possible objects that an image could be about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89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9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ending note..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Good features are important for learning well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The “classical” ML methods we studied in this course still continue to have high relevance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Success of deep learning is largely attributed to (automatically learned) good features</a:t>
            </a:r>
            <a:endParaRPr lang="en-GB" sz="2000" dirty="0">
              <a:latin typeface="Abadi Extra Light" panose="020B02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Deep learning is not a panacea – often simple classical models can do comparably/better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First understand your data (plot/visualize/look at some statistics of the data, etc)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Always start with a simple model that you understand well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Try to first understand if your data really needs a complex model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Think carefully about your features, how you compute similarities, etc.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Helps to learn to first diagnose a learning algorithm rather than trying new ones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Understanding of optimization algos, loss function, bias-variance trade-offs, etc is important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 free lunch. No learning algorithm is “universally” good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57F19C-8C74-CD7D-D6A9-58081BCD1D1E}"/>
              </a:ext>
            </a:extLst>
          </p:cNvPr>
          <p:cNvSpPr/>
          <p:nvPr/>
        </p:nvSpPr>
        <p:spPr>
          <a:xfrm>
            <a:off x="14970948" y="-1177603"/>
            <a:ext cx="740709" cy="189679"/>
          </a:xfrm>
          <a:prstGeom prst="wedgeRectCallout">
            <a:avLst>
              <a:gd name="adj1" fmla="val 33798"/>
              <a:gd name="adj2" fmla="val 1532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Mistakes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35A6CD4A-1A22-2455-064A-8D672CEC34BF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What is going wrong?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What to do when our model (say logistic regression) isn’t doing well on test data</a:t>
            </a: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Use more training examples?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Use a smaller number of features?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Introduce new features (can be combinations of existing features)?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Try tuning the regularization parameter?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Run (the iterative) optimizer longer, i.e., for more iterations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Change the optimization algorithm (e.g., GD to SGD or Newton..) or the learning rate?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Give up and switch to a different model (e.g., SVM or deep neural net)?</a:t>
            </a:r>
            <a:endParaRPr lang="en-IN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High-Bias or High-Variance?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 bad performance (low accuracy on test data) of a model could be due either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 Bias: </a:t>
            </a:r>
            <a:r>
              <a:rPr lang="en-GB" sz="2200" dirty="0">
                <a:latin typeface="Abadi Extra Light" panose="020B0204020104020204" pitchFamily="34" charset="0"/>
              </a:rPr>
              <a:t>Too simple model; doesn’t even do well on training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 Variance</a:t>
            </a:r>
            <a:r>
              <a:rPr lang="en-GB" sz="2200" dirty="0">
                <a:latin typeface="Abadi Extra Light" panose="020B0204020104020204" pitchFamily="34" charset="0"/>
              </a:rPr>
              <a:t>: Even small changes in training data lead to high fluctuation in model’s performance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High bias means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underfitting</a:t>
            </a:r>
            <a:r>
              <a:rPr lang="en-GB" sz="2600" dirty="0">
                <a:latin typeface="Abadi Extra Light" panose="020B0204020104020204" pitchFamily="34" charset="0"/>
              </a:rPr>
              <a:t>, high variance means </a:t>
            </a:r>
            <a:r>
              <a:rPr lang="en-GB" sz="2600" dirty="0">
                <a:solidFill>
                  <a:srgbClr val="FF0000"/>
                </a:solidFill>
                <a:latin typeface="Abadi Extra Light" panose="020B0204020104020204" pitchFamily="34" charset="0"/>
              </a:rPr>
              <a:t>overfitting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Looking at the training and test error can tell which of the two is the case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81E1DDC-5C18-2C21-B91A-ADC7FB36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19" y="3959377"/>
            <a:ext cx="3443287" cy="22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18392F6-2563-6385-F9FD-1CBC63CD2DAB}"/>
              </a:ext>
            </a:extLst>
          </p:cNvPr>
          <p:cNvSpPr/>
          <p:nvPr/>
        </p:nvSpPr>
        <p:spPr>
          <a:xfrm>
            <a:off x="8021755" y="4415124"/>
            <a:ext cx="2967037" cy="866775"/>
          </a:xfrm>
          <a:prstGeom prst="wedgeRectCallout">
            <a:avLst>
              <a:gd name="adj1" fmla="val -39566"/>
              <a:gd name="adj2" fmla="val -639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Adding more training examples can possibly help here because we possibly have a complex model but not enough training data to learn it well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03489A-BD56-6E0C-8469-72292B6E31AE}"/>
              </a:ext>
            </a:extLst>
          </p:cNvPr>
          <p:cNvSpPr/>
          <p:nvPr/>
        </p:nvSpPr>
        <p:spPr>
          <a:xfrm>
            <a:off x="8021755" y="5376425"/>
            <a:ext cx="2967037" cy="701578"/>
          </a:xfrm>
          <a:prstGeom prst="wedgeRectCallout">
            <a:avLst>
              <a:gd name="adj1" fmla="val 44028"/>
              <a:gd name="adj2" fmla="val -689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Or regularize the model better to prevent overfitting or use fewer features, or switch to a simpler model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ACDD83-678E-7E33-7A4E-9FC3B6E1FE82}"/>
              </a:ext>
            </a:extLst>
          </p:cNvPr>
          <p:cNvSpPr/>
          <p:nvPr/>
        </p:nvSpPr>
        <p:spPr>
          <a:xfrm>
            <a:off x="2185551" y="3921399"/>
            <a:ext cx="1769258" cy="494500"/>
          </a:xfrm>
          <a:prstGeom prst="wedgeRectCallout">
            <a:avLst>
              <a:gd name="adj1" fmla="val 64001"/>
              <a:gd name="adj2" fmla="val 95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Both training and test errors are large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393AF73-05AB-9FA4-8453-96DC32F47F8E}"/>
              </a:ext>
            </a:extLst>
          </p:cNvPr>
          <p:cNvSpPr/>
          <p:nvPr/>
        </p:nvSpPr>
        <p:spPr>
          <a:xfrm>
            <a:off x="1119824" y="4489688"/>
            <a:ext cx="2834985" cy="494500"/>
          </a:xfrm>
          <a:prstGeom prst="wedgeRectCallout">
            <a:avLst>
              <a:gd name="adj1" fmla="val 38697"/>
              <a:gd name="adj2" fmla="val -701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Adding more training examples won’t help as the model itself is too simple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C399FD9-41A3-FE2C-5089-E59DF12DACAD}"/>
              </a:ext>
            </a:extLst>
          </p:cNvPr>
          <p:cNvSpPr/>
          <p:nvPr/>
        </p:nvSpPr>
        <p:spPr>
          <a:xfrm>
            <a:off x="1652687" y="5123792"/>
            <a:ext cx="1769258" cy="661296"/>
          </a:xfrm>
          <a:prstGeom prst="wedgeRectCallout">
            <a:avLst>
              <a:gd name="adj1" fmla="val 56529"/>
              <a:gd name="adj2" fmla="val -753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Use a more complex model or increase the number of features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D67A810-0E4A-5F63-3E52-0898A6CD5D4A}"/>
              </a:ext>
            </a:extLst>
          </p:cNvPr>
          <p:cNvSpPr/>
          <p:nvPr/>
        </p:nvSpPr>
        <p:spPr>
          <a:xfrm>
            <a:off x="7670139" y="3826098"/>
            <a:ext cx="1742702" cy="494500"/>
          </a:xfrm>
          <a:prstGeom prst="wedgeRectCallout">
            <a:avLst>
              <a:gd name="adj1" fmla="val -61428"/>
              <a:gd name="adj2" fmla="val -680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Small training error and large test error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7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  <p:bldP spid="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65" y="2268024"/>
            <a:ext cx="6254371" cy="1838907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Learning from Imbalanced Data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49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when classes are imbalanced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When classes are imbalanced, even a “stupid” classifier can give high accuracy but looking at accuracy alone may be misleading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43CDBF9-A577-5BEA-C272-C923D930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26" y="2125258"/>
            <a:ext cx="2347583" cy="40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43E66FF-A7F9-DB48-02FE-F7FC112FCFF9}"/>
              </a:ext>
            </a:extLst>
          </p:cNvPr>
          <p:cNvSpPr/>
          <p:nvPr/>
        </p:nvSpPr>
        <p:spPr>
          <a:xfrm>
            <a:off x="2773445" y="3381587"/>
            <a:ext cx="2471961" cy="740612"/>
          </a:xfrm>
          <a:prstGeom prst="wedgeRectCallout">
            <a:avLst>
              <a:gd name="adj1" fmla="val 57969"/>
              <a:gd name="adj2" fmla="val 306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stupid classifier: Simply predict everything as non-phishing. Gives close to 100% accuracy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D30D7D4-0A2B-57CC-1F91-8AC77D42F187}"/>
              </a:ext>
            </a:extLst>
          </p:cNvPr>
          <p:cNvSpPr/>
          <p:nvPr/>
        </p:nvSpPr>
        <p:spPr>
          <a:xfrm>
            <a:off x="65018" y="3687602"/>
            <a:ext cx="2558790" cy="740612"/>
          </a:xfrm>
          <a:prstGeom prst="wedgeRectCallout">
            <a:avLst>
              <a:gd name="adj1" fmla="val 57258"/>
              <a:gd name="adj2" fmla="val -316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likely to do badly on test data, particularly phishing mails (all will be predicted as non-phishing)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8181635-30F5-083A-759F-27215B5DA076}"/>
              </a:ext>
            </a:extLst>
          </p:cNvPr>
          <p:cNvSpPr/>
          <p:nvPr/>
        </p:nvSpPr>
        <p:spPr>
          <a:xfrm>
            <a:off x="975958" y="4567818"/>
            <a:ext cx="3172064" cy="938363"/>
          </a:xfrm>
          <a:prstGeom prst="wedgeRectCallout">
            <a:avLst>
              <a:gd name="adj1" fmla="val -962"/>
              <a:gd name="adj2" fmla="val -676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If we use classification loss/accuracy as our loss function, the learned model may indeed prefer simply predicting each input to be from the majority class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EA5E63E-F71C-8707-EE77-EFD09178F32C}"/>
              </a:ext>
            </a:extLst>
          </p:cNvPr>
          <p:cNvSpPr/>
          <p:nvPr/>
        </p:nvSpPr>
        <p:spPr>
          <a:xfrm>
            <a:off x="7501436" y="3119545"/>
            <a:ext cx="2909302" cy="938363"/>
          </a:xfrm>
          <a:prstGeom prst="wedgeRectCallout">
            <a:avLst>
              <a:gd name="adj1" fmla="val -61260"/>
              <a:gd name="adj2" fmla="val 746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such data with imbalanced classes, we need ways so that the majority class is not given undue importance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53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Solution 1: Balancing the training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 balanced the training data by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Under-sampling the majority class examples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Over-sampling the minority class examples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1E499CC-F86F-9496-2707-900AD561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72" y="4521664"/>
            <a:ext cx="3245960" cy="20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0F67F7A-18EF-9696-6005-DDBFCBF5A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5" y="2063998"/>
            <a:ext cx="3293640" cy="179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4F50809-E884-5E4F-B9F3-530651B0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846" y="2660549"/>
            <a:ext cx="4084909" cy="186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4C0ABF6-B0C1-42AF-48F0-8105F1546ADA}"/>
                  </a:ext>
                </a:extLst>
              </p:cNvPr>
              <p:cNvSpPr/>
              <p:nvPr/>
            </p:nvSpPr>
            <p:spPr>
              <a:xfrm>
                <a:off x="9297099" y="1969370"/>
                <a:ext cx="2472655" cy="551575"/>
              </a:xfrm>
              <a:prstGeom prst="wedgeRectCallout">
                <a:avLst>
                  <a:gd name="adj1" fmla="val -42161"/>
                  <a:gd name="adj2" fmla="val 6673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64C0ABF6-B0C1-42AF-48F0-8105F1546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099" y="1969370"/>
                <a:ext cx="2472655" cy="551575"/>
              </a:xfrm>
              <a:prstGeom prst="wedgeRectCallout">
                <a:avLst>
                  <a:gd name="adj1" fmla="val -42161"/>
                  <a:gd name="adj2" fmla="val 66734"/>
                </a:avLst>
              </a:prstGeom>
              <a:blipFill>
                <a:blip r:embed="rId6"/>
                <a:stretch>
                  <a:fillRect l="-489" t="-43243" b="-216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55C4B1-1E7F-7196-09A9-73499DAA7F53}"/>
              </a:ext>
            </a:extLst>
          </p:cNvPr>
          <p:cNvSpPr/>
          <p:nvPr/>
        </p:nvSpPr>
        <p:spPr>
          <a:xfrm rot="19554363">
            <a:off x="6919844" y="4937785"/>
            <a:ext cx="1378784" cy="3071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00707-13D6-AF44-CCD5-B807825616B6}"/>
              </a:ext>
            </a:extLst>
          </p:cNvPr>
          <p:cNvSpPr txBox="1"/>
          <p:nvPr/>
        </p:nvSpPr>
        <p:spPr>
          <a:xfrm>
            <a:off x="7432646" y="5167300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Equivalent to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E5810E3-D5B4-ED28-1233-8DCDA53232A7}"/>
              </a:ext>
            </a:extLst>
          </p:cNvPr>
          <p:cNvSpPr/>
          <p:nvPr/>
        </p:nvSpPr>
        <p:spPr>
          <a:xfrm>
            <a:off x="9297099" y="1023924"/>
            <a:ext cx="2708763" cy="868299"/>
          </a:xfrm>
          <a:prstGeom prst="wedgeRectCallout">
            <a:avLst>
              <a:gd name="adj1" fmla="val -42161"/>
              <a:gd name="adj2" fmla="val 667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Weighted loss function with much larger importance given to loss function terms of positive examples than negative examples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6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Solution 2: Changing 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Don’t use loss functions that define loss or accuracy on per-example basis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Instead, use loss function that use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example pairs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(one positive and one negative)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Assuming our model to be defined by some function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), define a loss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D13E8B-3E74-42B6-33C3-4303CAE9A12E}"/>
                  </a:ext>
                </a:extLst>
              </p:cNvPr>
              <p:cNvSpPr txBox="1"/>
              <p:nvPr/>
            </p:nvSpPr>
            <p:spPr>
              <a:xfrm>
                <a:off x="3842158" y="1740715"/>
                <a:ext cx="3968779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D13E8B-3E74-42B6-33C3-4303CAE9A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158" y="1740715"/>
                <a:ext cx="3968779" cy="881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C1055C0-953E-B874-8177-C1E3C00F9E2D}"/>
              </a:ext>
            </a:extLst>
          </p:cNvPr>
          <p:cNvSpPr/>
          <p:nvPr/>
        </p:nvSpPr>
        <p:spPr>
          <a:xfrm>
            <a:off x="702293" y="1662463"/>
            <a:ext cx="2850579" cy="719090"/>
          </a:xfrm>
          <a:prstGeom prst="wedgeRectCallout">
            <a:avLst>
              <a:gd name="adj1" fmla="val 58476"/>
              <a:gd name="adj2" fmla="val 272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loss function is a simple sum of losses on individual training examples. Not ideal for imbalanced classes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7D48C1B-F628-3FF4-A1CA-AAAB4A85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39" y="3770620"/>
            <a:ext cx="58197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BB365D8-8D88-8FA5-E361-F23D1CF9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23" y="4977965"/>
            <a:ext cx="5505231" cy="12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3E422B6-16B3-9694-7672-57D59E18F024}"/>
              </a:ext>
            </a:extLst>
          </p:cNvPr>
          <p:cNvSpPr/>
          <p:nvPr/>
        </p:nvSpPr>
        <p:spPr>
          <a:xfrm>
            <a:off x="126620" y="4623450"/>
            <a:ext cx="2850579" cy="1156716"/>
          </a:xfrm>
          <a:prstGeom prst="wedgeRectCallout">
            <a:avLst>
              <a:gd name="adj1" fmla="val 62007"/>
              <a:gd name="adj2" fmla="val 193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Now we don’t care about per-example accuracy but care about whether the positive examples get a higher score than the negative examples (i.e., we are only preserving their relative rank)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27AF0F-2844-3904-FDCA-750A19D50A1F}"/>
              </a:ext>
            </a:extLst>
          </p:cNvPr>
          <p:cNvSpPr/>
          <p:nvPr/>
        </p:nvSpPr>
        <p:spPr>
          <a:xfrm>
            <a:off x="425556" y="5864385"/>
            <a:ext cx="2393145" cy="588425"/>
          </a:xfrm>
          <a:prstGeom prst="wedgeRectCallout">
            <a:avLst>
              <a:gd name="adj1" fmla="val 52893"/>
              <a:gd name="adj2" fmla="val -733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loss functions can known as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“pairwise loss functions”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9F14F62-B2DD-BD9C-D2C9-BE870D9E81D8}"/>
                  </a:ext>
                </a:extLst>
              </p:cNvPr>
              <p:cNvSpPr/>
              <p:nvPr/>
            </p:nvSpPr>
            <p:spPr>
              <a:xfrm>
                <a:off x="8223019" y="4977965"/>
                <a:ext cx="1854118" cy="336381"/>
              </a:xfrm>
              <a:prstGeom prst="wedgeRectCallout">
                <a:avLst>
                  <a:gd name="adj1" fmla="val -42104"/>
                  <a:gd name="adj2" fmla="val 7634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Usual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regularaizer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9F14F62-B2DD-BD9C-D2C9-BE870D9E8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019" y="4977965"/>
                <a:ext cx="1854118" cy="336381"/>
              </a:xfrm>
              <a:prstGeom prst="wedgeRectCallout">
                <a:avLst>
                  <a:gd name="adj1" fmla="val -42104"/>
                  <a:gd name="adj2" fmla="val 76344"/>
                </a:avLst>
              </a:prstGeom>
              <a:blipFill>
                <a:blip r:embed="rId7"/>
                <a:stretch>
                  <a:fillRect l="-65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0CDD5F7-CCFE-8D03-4B05-F1FBA4A98940}"/>
              </a:ext>
            </a:extLst>
          </p:cNvPr>
          <p:cNvSpPr/>
          <p:nvPr/>
        </p:nvSpPr>
        <p:spPr>
          <a:xfrm>
            <a:off x="2745759" y="3631016"/>
            <a:ext cx="1096399" cy="418403"/>
          </a:xfrm>
          <a:prstGeom prst="wedgeRectCallout">
            <a:avLst>
              <a:gd name="adj1" fmla="val 47029"/>
              <a:gd name="adj2" fmla="val 7385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An input with positive label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082D8B8-D4D5-0505-0E88-5B914E4D2088}"/>
              </a:ext>
            </a:extLst>
          </p:cNvPr>
          <p:cNvSpPr/>
          <p:nvPr/>
        </p:nvSpPr>
        <p:spPr>
          <a:xfrm>
            <a:off x="4180838" y="3631016"/>
            <a:ext cx="1179727" cy="418403"/>
          </a:xfrm>
          <a:prstGeom prst="wedgeRectCallout">
            <a:avLst>
              <a:gd name="adj1" fmla="val 4946"/>
              <a:gd name="adj2" fmla="val 8187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An input with negative label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8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65" y="2268024"/>
            <a:ext cx="6696683" cy="1838907"/>
          </a:xfrm>
        </p:spPr>
        <p:txBody>
          <a:bodyPr>
            <a:noAutofit/>
          </a:bodyPr>
          <a:lstStyle/>
          <a:p>
            <a:r>
              <a:rPr lang="en-IN" sz="6000" dirty="0">
                <a:solidFill>
                  <a:schemeClr val="accent2">
                    <a:lumMod val="75000"/>
                  </a:schemeClr>
                </a:solidFill>
              </a:rPr>
              <a:t>Contrastive Learning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94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45852</TotalTime>
  <Words>2515</Words>
  <Application>Microsoft Office PowerPoint</Application>
  <PresentationFormat>Widescreen</PresentationFormat>
  <Paragraphs>364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The Last Few Bits..</vt:lpstr>
      <vt:lpstr>Debugging ML Algorithms</vt:lpstr>
      <vt:lpstr>What is going wrong?</vt:lpstr>
      <vt:lpstr>High-Bias or High-Variance?</vt:lpstr>
      <vt:lpstr>Learning from Imbalanced Data</vt:lpstr>
      <vt:lpstr>Learning when classes are imbalanced</vt:lpstr>
      <vt:lpstr>Solution 1: Balancing the training data</vt:lpstr>
      <vt:lpstr>Solution 2: Changing the loss function</vt:lpstr>
      <vt:lpstr>Contrastive Learning</vt:lpstr>
      <vt:lpstr>Learning Good Features by Comparison</vt:lpstr>
      <vt:lpstr>Ensemble Methods</vt:lpstr>
      <vt:lpstr>Some Simple Ensembles</vt:lpstr>
      <vt:lpstr>Mixture of Experts (MoE) based Ensemble</vt:lpstr>
      <vt:lpstr>Ensembles using Bagging and Boosting</vt:lpstr>
      <vt:lpstr>Bagging (Bootstrap Aggregation)</vt:lpstr>
      <vt:lpstr>Boosting</vt:lpstr>
      <vt:lpstr>A Boosting Algo: AdaBoost (Adaptive Boosting)</vt:lpstr>
      <vt:lpstr>AdaBoost: An Illustration</vt:lpstr>
      <vt:lpstr>Gradient Boosting</vt:lpstr>
      <vt:lpstr>                 Active Learning (an example of learning with human-in-the-loop)</vt:lpstr>
      <vt:lpstr>Active Learning</vt:lpstr>
      <vt:lpstr>Active Learning</vt:lpstr>
      <vt:lpstr>            Learning in the wild</vt:lpstr>
      <vt:lpstr>Domain Adaptation</vt:lpstr>
      <vt:lpstr>Zero-Shot Learning</vt:lpstr>
      <vt:lpstr>The ending note..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Nets and Transformers</dc:title>
  <dc:creator>Piyush Rai</dc:creator>
  <cp:lastModifiedBy>Piyush Rai</cp:lastModifiedBy>
  <cp:revision>939</cp:revision>
  <dcterms:created xsi:type="dcterms:W3CDTF">2020-07-07T20:42:16Z</dcterms:created>
  <dcterms:modified xsi:type="dcterms:W3CDTF">2023-11-13T14:35:49Z</dcterms:modified>
</cp:coreProperties>
</file>