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95" r:id="rId3"/>
    <p:sldId id="394" r:id="rId4"/>
    <p:sldId id="386" r:id="rId5"/>
    <p:sldId id="387" r:id="rId6"/>
    <p:sldId id="388" r:id="rId7"/>
    <p:sldId id="374" r:id="rId8"/>
    <p:sldId id="375" r:id="rId9"/>
    <p:sldId id="376" r:id="rId10"/>
    <p:sldId id="392" r:id="rId11"/>
    <p:sldId id="379" r:id="rId12"/>
    <p:sldId id="393" r:id="rId13"/>
    <p:sldId id="391" r:id="rId14"/>
    <p:sldId id="371" r:id="rId15"/>
    <p:sldId id="364" r:id="rId16"/>
    <p:sldId id="365" r:id="rId17"/>
    <p:sldId id="366" r:id="rId18"/>
    <p:sldId id="367" r:id="rId19"/>
    <p:sldId id="3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 Bohra" userId="fa2425a5-a17c-4ff4-a3e9-ad162dccfc59" providerId="ADAL" clId="{27956944-87DC-44A4-9780-8F2960B57D97}"/>
    <pc:docChg chg="modSld">
      <pc:chgData name="Havi Bohra" userId="fa2425a5-a17c-4ff4-a3e9-ad162dccfc59" providerId="ADAL" clId="{27956944-87DC-44A4-9780-8F2960B57D97}" dt="2023-09-22T19:21:30.948" v="2" actId="1037"/>
      <pc:docMkLst>
        <pc:docMk/>
      </pc:docMkLst>
      <pc:sldChg chg="modSp mod">
        <pc:chgData name="Havi Bohra" userId="fa2425a5-a17c-4ff4-a3e9-ad162dccfc59" providerId="ADAL" clId="{27956944-87DC-44A4-9780-8F2960B57D97}" dt="2023-09-22T19:21:30.948" v="2" actId="1037"/>
        <pc:sldMkLst>
          <pc:docMk/>
          <pc:sldMk cId="433224388" sldId="256"/>
        </pc:sldMkLst>
        <pc:spChg chg="mod">
          <ac:chgData name="Havi Bohra" userId="fa2425a5-a17c-4ff4-a3e9-ad162dccfc59" providerId="ADAL" clId="{27956944-87DC-44A4-9780-8F2960B57D97}" dt="2023-09-22T19:21:30.948" v="2" actId="1037"/>
          <ac:spMkLst>
            <pc:docMk/>
            <pc:sldMk cId="433224388" sldId="256"/>
            <ac:spMk id="2" creationId="{71E7AC89-BE04-43C0-8DE4-613238CF26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2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352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image" Target="../media/image412.png"/><Relationship Id="rId7" Type="http://schemas.openxmlformats.org/officeDocument/2006/relationships/image" Target="../media/image351.png"/><Relationship Id="rId12" Type="http://schemas.openxmlformats.org/officeDocument/2006/relationships/image" Target="../media/image4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41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9" Type="http://schemas.openxmlformats.org/officeDocument/2006/relationships/image" Target="../media/image371.png"/><Relationship Id="rId14" Type="http://schemas.openxmlformats.org/officeDocument/2006/relationships/image" Target="../media/image4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430.png"/><Relationship Id="rId10" Type="http://schemas.openxmlformats.org/officeDocument/2006/relationships/image" Target="../media/image48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5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10" Type="http://schemas.openxmlformats.org/officeDocument/2006/relationships/image" Target="../media/image580.png"/><Relationship Id="rId9" Type="http://schemas.openxmlformats.org/officeDocument/2006/relationships/image" Target="../media/image570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620.png"/><Relationship Id="rId5" Type="http://schemas.openxmlformats.org/officeDocument/2006/relationships/image" Target="../media/image6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2.png"/><Relationship Id="rId3" Type="http://schemas.openxmlformats.org/officeDocument/2006/relationships/image" Target="../media/image2.png"/><Relationship Id="rId7" Type="http://schemas.openxmlformats.org/officeDocument/2006/relationships/image" Target="../media/image7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14.png"/><Relationship Id="rId5" Type="http://schemas.openxmlformats.org/officeDocument/2006/relationships/image" Target="../media/image515.png"/><Relationship Id="rId4" Type="http://schemas.openxmlformats.org/officeDocument/2006/relationships/image" Target="../media/image4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2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2.png"/><Relationship Id="rId5" Type="http://schemas.openxmlformats.org/officeDocument/2006/relationships/image" Target="../media/image14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image" Target="../media/image161.png"/><Relationship Id="rId12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4.png"/><Relationship Id="rId11" Type="http://schemas.openxmlformats.org/officeDocument/2006/relationships/image" Target="../media/image4.png"/><Relationship Id="rId5" Type="http://schemas.openxmlformats.org/officeDocument/2006/relationships/image" Target="../media/image141.png"/><Relationship Id="rId10" Type="http://schemas.openxmlformats.org/officeDocument/2006/relationships/image" Target="../media/image19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49" y="2580014"/>
            <a:ext cx="10877550" cy="17138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 Techniques for ML (wrap-up)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the following constrained minimization problem (using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Note: If constraints of the form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handle multiple inequality and equality constraints too (will see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transform the above into the following equivalent </a:t>
                </a:r>
                <a:r>
                  <a:rPr lang="en-GB" u="sng" dirty="0">
                    <a:latin typeface="Abadi Extra Light" panose="020B0204020104020204" pitchFamily="34" charset="0"/>
                  </a:rPr>
                  <a:t>unconstrained</a:t>
                </a:r>
                <a:r>
                  <a:rPr lang="en-GB" dirty="0">
                    <a:latin typeface="Abadi Extra Light" panose="020B0204020104020204" pitchFamily="34" charset="0"/>
                  </a:rPr>
                  <a:t>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Our problem can now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C009378-746B-4AC9-B4EC-54F64B53D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40" y="1600200"/>
            <a:ext cx="55340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B79CAF-8274-4C6B-9D9A-78E85D4D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781425"/>
            <a:ext cx="3733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A783D88-5666-4DF9-AD83-33B2FC78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40" y="4333875"/>
            <a:ext cx="8005762" cy="10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FC4791-8F59-4C3E-8268-F6E61B71CDA2}"/>
                  </a:ext>
                </a:extLst>
              </p:cNvPr>
              <p:cNvSpPr txBox="1"/>
              <p:nvPr/>
            </p:nvSpPr>
            <p:spPr>
              <a:xfrm>
                <a:off x="3596054" y="5749372"/>
                <a:ext cx="541731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FC4791-8F59-4C3E-8268-F6E61B71C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054" y="5749372"/>
                <a:ext cx="5417317" cy="672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6CE5F52-DF33-8BE0-4630-5C4A76DE03BD}"/>
              </a:ext>
            </a:extLst>
          </p:cNvPr>
          <p:cNvSpPr/>
          <p:nvPr/>
        </p:nvSpPr>
        <p:spPr>
          <a:xfrm>
            <a:off x="3368540" y="5749372"/>
            <a:ext cx="5713914" cy="727628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87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283"/>
    </mc:Choice>
    <mc:Fallback xmlns="">
      <p:transition spd="slow" advTm="348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Constrained Opt. via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Lagrangian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Therefore, we can write our original problem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is now optimized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(Lagrange multiplier)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Primal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Dual</a:t>
                </a:r>
                <a:r>
                  <a:rPr lang="en-GB" dirty="0">
                    <a:latin typeface="Abadi Extra Light" panose="020B0204020104020204" pitchFamily="34" charset="0"/>
                  </a:rPr>
                  <a:t> problem as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5E3C593-EAB3-4F49-AA09-D7A7D8BBF644}"/>
              </a:ext>
            </a:extLst>
          </p:cNvPr>
          <p:cNvSpPr/>
          <p:nvPr/>
        </p:nvSpPr>
        <p:spPr>
          <a:xfrm>
            <a:off x="8772350" y="1703740"/>
            <a:ext cx="2314748" cy="676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/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The </a:t>
                </a:r>
                <a:r>
                  <a:rPr lang="en-IN" sz="2800" dirty="0" err="1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Lagrangian</a:t>
                </a:r>
                <a:r>
                  <a:rPr lang="en-IN" sz="2800" dirty="0"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90C02-14BA-4C09-8AF7-B776217D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814" y="869812"/>
                <a:ext cx="3560014" cy="430887"/>
              </a:xfrm>
              <a:prstGeom prst="rect">
                <a:avLst/>
              </a:prstGeom>
              <a:blipFill>
                <a:blip r:embed="rId5"/>
                <a:stretch>
                  <a:fillRect l="-5993" t="-25714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4148AA-CD80-4257-8EA1-6D2707B6B3BC}"/>
              </a:ext>
            </a:extLst>
          </p:cNvPr>
          <p:cNvCxnSpPr>
            <a:cxnSpLocks/>
          </p:cNvCxnSpPr>
          <p:nvPr/>
        </p:nvCxnSpPr>
        <p:spPr>
          <a:xfrm flipH="1">
            <a:off x="10135300" y="1286067"/>
            <a:ext cx="362715" cy="417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84ABCA-4F0D-4F57-9867-F1FAD32EF683}"/>
              </a:ext>
            </a:extLst>
          </p:cNvPr>
          <p:cNvSpPr/>
          <p:nvPr/>
        </p:nvSpPr>
        <p:spPr>
          <a:xfrm>
            <a:off x="1876102" y="3733011"/>
            <a:ext cx="748641" cy="16383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/>
              <p:nvPr/>
            </p:nvSpPr>
            <p:spPr>
              <a:xfrm>
                <a:off x="568922" y="5505370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Both equal if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 set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0 </m:t>
                    </m:r>
                  </m:oMath>
                </a14:m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are convex</a:t>
                </a:r>
                <a:endParaRPr lang="en-IN" sz="20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38219FD7-6837-4A0D-9197-858339D34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2" y="5505370"/>
                <a:ext cx="3017217" cy="557148"/>
              </a:xfrm>
              <a:prstGeom prst="wedgeRectCallout">
                <a:avLst>
                  <a:gd name="adj1" fmla="val -3923"/>
                  <a:gd name="adj2" fmla="val -82681"/>
                </a:avLst>
              </a:prstGeom>
              <a:blipFill>
                <a:blip r:embed="rId6"/>
                <a:stretch>
                  <a:fillRect l="-1811" r="-402" b="-224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>
            <a:extLst>
              <a:ext uri="{FF2B5EF4-FFF2-40B4-BE49-F238E27FC236}">
                <a16:creationId xmlns:a16="http://schemas.microsoft.com/office/drawing/2014/main" id="{2284897E-8DA4-4B3D-970B-738F60AE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5681229"/>
            <a:ext cx="2742820" cy="7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2F5C06C-1513-40F1-9A23-477282E9BD31}"/>
              </a:ext>
            </a:extLst>
          </p:cNvPr>
          <p:cNvSpPr/>
          <p:nvPr/>
        </p:nvSpPr>
        <p:spPr>
          <a:xfrm>
            <a:off x="7545600" y="5969687"/>
            <a:ext cx="3778330" cy="557148"/>
          </a:xfrm>
          <a:prstGeom prst="wedgeRectCallout">
            <a:avLst>
              <a:gd name="adj1" fmla="val -61944"/>
              <a:gd name="adj2" fmla="val -111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complimentary slackness/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Karush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-Kuhn-Tucker (KKT) condition</a:t>
            </a:r>
            <a:endParaRPr lang="en-IN" sz="20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8267D-2CCD-81EB-01C0-69E201A52EED}"/>
                  </a:ext>
                </a:extLst>
              </p:cNvPr>
              <p:cNvSpPr txBox="1"/>
              <p:nvPr/>
            </p:nvSpPr>
            <p:spPr>
              <a:xfrm>
                <a:off x="568922" y="1729379"/>
                <a:ext cx="541731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8267D-2CCD-81EB-01C0-69E201A5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2" y="1729379"/>
                <a:ext cx="5417317" cy="672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DA9806-A6A4-0B02-CFD8-C1B83CF27B14}"/>
                  </a:ext>
                </a:extLst>
              </p:cNvPr>
              <p:cNvSpPr txBox="1"/>
              <p:nvPr/>
            </p:nvSpPr>
            <p:spPr>
              <a:xfrm>
                <a:off x="2002228" y="3591000"/>
                <a:ext cx="6004015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DA9806-A6A4-0B02-CFD8-C1B83CF27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28" y="3591000"/>
                <a:ext cx="6004015" cy="9611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665397-334B-32F6-CCF2-11E2931B3299}"/>
                  </a:ext>
                </a:extLst>
              </p:cNvPr>
              <p:cNvSpPr txBox="1"/>
              <p:nvPr/>
            </p:nvSpPr>
            <p:spPr>
              <a:xfrm>
                <a:off x="2044281" y="4549907"/>
                <a:ext cx="5877891" cy="76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665397-334B-32F6-CCF2-11E2931B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1" y="4549907"/>
                <a:ext cx="5877891" cy="7682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66DB7A0-ABE4-E124-3F8F-3100C18FCB09}"/>
              </a:ext>
            </a:extLst>
          </p:cNvPr>
          <p:cNvSpPr txBox="1"/>
          <p:nvPr/>
        </p:nvSpPr>
        <p:spPr>
          <a:xfrm>
            <a:off x="8312117" y="3769974"/>
            <a:ext cx="224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(Primal Problem)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B63BC-25D9-4972-BB63-D97F6136A55A}"/>
              </a:ext>
            </a:extLst>
          </p:cNvPr>
          <p:cNvSpPr txBox="1"/>
          <p:nvPr/>
        </p:nvSpPr>
        <p:spPr>
          <a:xfrm>
            <a:off x="8285227" y="4638997"/>
            <a:ext cx="205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(Dual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AB037E-A74F-05BC-A227-0C0BF1FEE4FB}"/>
                  </a:ext>
                </a:extLst>
              </p:cNvPr>
              <p:cNvSpPr txBox="1"/>
              <p:nvPr/>
            </p:nvSpPr>
            <p:spPr>
              <a:xfrm>
                <a:off x="5998418" y="1554566"/>
                <a:ext cx="5365187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AB037E-A74F-05BC-A227-0C0BF1FEE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18" y="1554566"/>
                <a:ext cx="5365187" cy="9611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3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09"/>
    </mc:Choice>
    <mc:Fallback xmlns="">
      <p:transition spd="slow" advTm="254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17" grpId="0" animBg="1"/>
      <p:bldP spid="20" grpId="0" animBg="1"/>
      <p:bldP spid="6" grpId="0"/>
      <p:bldP spid="10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Constrained Opt. with Multiple Constraints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 can also have multiple inequality and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equality</a:t>
                </a:r>
                <a:r>
                  <a:rPr lang="en-GB" dirty="0">
                    <a:latin typeface="Abadi Extra Light" panose="020B0204020104020204" pitchFamily="34" charset="0"/>
                  </a:rPr>
                  <a:t> constraints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dirty="0">
                    <a:latin typeface="Abadi Extra Light" panose="020B0204020104020204" pitchFamily="34" charset="0"/>
                  </a:rPr>
                  <a:t> based primal and dual problems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4DC73F4-7AA2-42DF-B283-065BAA97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03" y="1833196"/>
            <a:ext cx="544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1CF6BA-D4EB-9F96-15A2-710C05D4B88C}"/>
                  </a:ext>
                </a:extLst>
              </p:cNvPr>
              <p:cNvSpPr txBox="1"/>
              <p:nvPr/>
            </p:nvSpPr>
            <p:spPr>
              <a:xfrm>
                <a:off x="806474" y="4608125"/>
                <a:ext cx="10044032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I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1CF6BA-D4EB-9F96-15A2-710C05D4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4" y="4608125"/>
                <a:ext cx="10044032" cy="11190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850FC7-7C36-BD35-5C70-92D798F2069C}"/>
                  </a:ext>
                </a:extLst>
              </p:cNvPr>
              <p:cNvSpPr txBox="1"/>
              <p:nvPr/>
            </p:nvSpPr>
            <p:spPr>
              <a:xfrm>
                <a:off x="806474" y="5648222"/>
                <a:ext cx="9914317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850FC7-7C36-BD35-5C70-92D798F20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4" y="5648222"/>
                <a:ext cx="9914317" cy="1119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383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89"/>
    </mc:Choice>
    <mc:Fallback xmlns="">
      <p:transition spd="slow" advTm="115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912" y="2708031"/>
            <a:ext cx="9924176" cy="1621082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Optimization of Non-differentiable </a:t>
            </a:r>
            <a:br>
              <a:rPr lang="en-IN" sz="5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                    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93"/>
    </mc:Choice>
    <mc:Fallback xmlns="">
      <p:transition spd="slow" advTm="151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Dealing with Non-differentiable Functions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ML problems, the objective function will be non-differentiable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that we have already seen: Linear regression with absolute loss, or Huber loss,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-insensitive loss; even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norm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is non-diff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any function in which there are points with kink is non-diff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such points, the function is non-differentiable and thus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gradients not defined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Reason: Can’t define a unique tangent at such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3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5">
            <a:extLst>
              <a:ext uri="{FF2B5EF4-FFF2-40B4-BE49-F238E27FC236}">
                <a16:creationId xmlns:a16="http://schemas.microsoft.com/office/drawing/2014/main" id="{68BF0F14-DFCD-42E1-9180-FE52F0C1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228" y="328852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/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blipFill>
                <a:blip r:embed="rId6"/>
                <a:stretch>
                  <a:fillRect l="-6161" t="-2174" r="-663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43DF9A-41F7-4F3A-9B45-B72A762CC6AC}"/>
              </a:ext>
            </a:extLst>
          </p:cNvPr>
          <p:cNvSpPr txBox="1"/>
          <p:nvPr/>
        </p:nvSpPr>
        <p:spPr>
          <a:xfrm>
            <a:off x="1942785" y="30323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F270DB0-16D2-4162-BBAE-7AE08996E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7470" y="340170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A31A0AA-7A60-419E-BBED-00063283E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15108" y="344989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D6CC93B6-DEE9-4C49-8DEB-1C3BE55CF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232" y="480476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/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blipFill>
                <a:blip r:embed="rId7"/>
                <a:stretch>
                  <a:fillRect l="-7735" t="-28889" r="-13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5">
            <a:extLst>
              <a:ext uri="{FF2B5EF4-FFF2-40B4-BE49-F238E27FC236}">
                <a16:creationId xmlns:a16="http://schemas.microsoft.com/office/drawing/2014/main" id="{FB8D346B-D94E-4D55-B364-4D2395A16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634" y="3274617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A39F9-4F55-4ED5-BD21-1CE72479EE43}"/>
              </a:ext>
            </a:extLst>
          </p:cNvPr>
          <p:cNvSpPr txBox="1"/>
          <p:nvPr/>
        </p:nvSpPr>
        <p:spPr>
          <a:xfrm>
            <a:off x="5416191" y="30184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95E92F12-9F34-4A31-B62F-CC108833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10" y="3425125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09BE6D88-68FB-44A4-AE06-28AA778E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411" y="3440232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323B63CF-DBEC-407B-A88C-040091C0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809" y="4423252"/>
            <a:ext cx="630372" cy="341734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333 w 9333"/>
              <a:gd name="connsiteY0" fmla="*/ 0 h 10000"/>
              <a:gd name="connsiteX1" fmla="*/ 0 w 93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3" h="10000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1167DF61-23C9-49F4-815B-67A00EE070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0719" y="4410961"/>
            <a:ext cx="624749" cy="348665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211 w 9211"/>
              <a:gd name="connsiteY0" fmla="*/ 0 h 7747"/>
              <a:gd name="connsiteX1" fmla="*/ 0 w 9211"/>
              <a:gd name="connsiteY1" fmla="*/ 7652 h 7747"/>
              <a:gd name="connsiteX0" fmla="*/ 10000 w 10000"/>
              <a:gd name="connsiteY0" fmla="*/ 0 h 9877"/>
              <a:gd name="connsiteX1" fmla="*/ 0 w 10000"/>
              <a:gd name="connsiteY1" fmla="*/ 9877 h 9877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9524 w 9524"/>
              <a:gd name="connsiteY0" fmla="*/ 0 h 11342"/>
              <a:gd name="connsiteX1" fmla="*/ 0 w 9524"/>
              <a:gd name="connsiteY1" fmla="*/ 11342 h 11342"/>
              <a:gd name="connsiteX0" fmla="*/ 9700 w 9700"/>
              <a:gd name="connsiteY0" fmla="*/ 0 h 9155"/>
              <a:gd name="connsiteX1" fmla="*/ 0 w 9700"/>
              <a:gd name="connsiteY1" fmla="*/ 9155 h 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00" h="9155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A55CC2E7-6D8F-4477-8FB6-8C31FE628D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8003" y="3812407"/>
            <a:ext cx="722461" cy="711163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/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7">
            <a:extLst>
              <a:ext uri="{FF2B5EF4-FFF2-40B4-BE49-F238E27FC236}">
                <a16:creationId xmlns:a16="http://schemas.microsoft.com/office/drawing/2014/main" id="{74C542BC-304B-4A44-A6E0-E786D4460C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911" y="3787757"/>
            <a:ext cx="763691" cy="731309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/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blipFill>
                <a:blip r:embed="rId9"/>
                <a:stretch>
                  <a:fillRect l="-16279" r="-44186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/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blipFill>
                <a:blip r:embed="rId10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4">
            <a:extLst>
              <a:ext uri="{FF2B5EF4-FFF2-40B4-BE49-F238E27FC236}">
                <a16:creationId xmlns:a16="http://schemas.microsoft.com/office/drawing/2014/main" id="{48779944-0BC9-4C04-9896-BD447101C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5087" y="477231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76FD1C8D-47F6-47D0-99BE-02D5E844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2233" y="3226981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/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blipFill>
                <a:blip r:embed="rId11"/>
                <a:stretch>
                  <a:fillRect l="-337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212663C-0EA6-4308-8B79-1330D8DC4870}"/>
              </a:ext>
            </a:extLst>
          </p:cNvPr>
          <p:cNvSpPr txBox="1"/>
          <p:nvPr/>
        </p:nvSpPr>
        <p:spPr>
          <a:xfrm>
            <a:off x="9024790" y="297083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211F719F-49B3-44FB-A356-664D06EE6F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1379" y="3237149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74DF588B-626F-4F55-B2EC-F261081DC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0922" y="3262463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91EE354-E832-4663-90C9-C81C57116D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75432" y="4705644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/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blipFill>
                <a:blip r:embed="rId1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/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blipFill>
                <a:blip r:embed="rId13"/>
                <a:stretch>
                  <a:fillRect l="-17500" r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76579AC-EE5D-4458-BAD3-B0F88D1343E1}"/>
              </a:ext>
            </a:extLst>
          </p:cNvPr>
          <p:cNvSpPr/>
          <p:nvPr/>
        </p:nvSpPr>
        <p:spPr>
          <a:xfrm>
            <a:off x="1416287" y="4981997"/>
            <a:ext cx="1276376" cy="321303"/>
          </a:xfrm>
          <a:prstGeom prst="wedgeRectCallout">
            <a:avLst>
              <a:gd name="adj1" fmla="val 34471"/>
              <a:gd name="adj2" fmla="val -9013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/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blipFill>
                <a:blip r:embed="rId14"/>
                <a:stretch>
                  <a:fillRect l="-7692" t="-28889" r="-1263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4">
            <a:extLst>
              <a:ext uri="{FF2B5EF4-FFF2-40B4-BE49-F238E27FC236}">
                <a16:creationId xmlns:a16="http://schemas.microsoft.com/office/drawing/2014/main" id="{AB47E85A-045C-40DF-90FD-F16A88570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0209" y="4723784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3A60A3E8-2EA5-46A2-B5E5-2DE543FC3E0F}"/>
              </a:ext>
            </a:extLst>
          </p:cNvPr>
          <p:cNvSpPr/>
          <p:nvPr/>
        </p:nvSpPr>
        <p:spPr>
          <a:xfrm>
            <a:off x="3874531" y="4381212"/>
            <a:ext cx="1276376" cy="321303"/>
          </a:xfrm>
          <a:prstGeom prst="wedgeRectCallout">
            <a:avLst>
              <a:gd name="adj1" fmla="val 70005"/>
              <a:gd name="adj2" fmla="val -1272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03E1FDD-0914-4F68-93D8-BF1C0C9F1067}"/>
              </a:ext>
            </a:extLst>
          </p:cNvPr>
          <p:cNvSpPr/>
          <p:nvPr/>
        </p:nvSpPr>
        <p:spPr>
          <a:xfrm>
            <a:off x="6769916" y="4371105"/>
            <a:ext cx="1276376" cy="321303"/>
          </a:xfrm>
          <a:prstGeom prst="wedgeRectCallout">
            <a:avLst>
              <a:gd name="adj1" fmla="val -61813"/>
              <a:gd name="adj2" fmla="val 54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1E08B0F0-27D4-4928-A5AF-89BCE22E0096}"/>
              </a:ext>
            </a:extLst>
          </p:cNvPr>
          <p:cNvSpPr/>
          <p:nvPr/>
        </p:nvSpPr>
        <p:spPr>
          <a:xfrm>
            <a:off x="8110691" y="4904904"/>
            <a:ext cx="1276376" cy="321303"/>
          </a:xfrm>
          <a:prstGeom prst="wedgeRectCallout">
            <a:avLst>
              <a:gd name="adj1" fmla="val 41922"/>
              <a:gd name="adj2" fmla="val -924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604B6FC-716F-43F6-A83D-140B0295850E}"/>
              </a:ext>
            </a:extLst>
          </p:cNvPr>
          <p:cNvSpPr/>
          <p:nvPr/>
        </p:nvSpPr>
        <p:spPr>
          <a:xfrm>
            <a:off x="9455256" y="4912415"/>
            <a:ext cx="1276376" cy="321303"/>
          </a:xfrm>
          <a:prstGeom prst="wedgeRectCallout">
            <a:avLst>
              <a:gd name="adj1" fmla="val -15390"/>
              <a:gd name="adj2" fmla="val -9469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40"/>
    </mc:Choice>
    <mc:Fallback xmlns="">
      <p:transition spd="slow" advTm="121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/>
      <p:bldP spid="3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non-diff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r>
                  <a:rPr lang="en-GB" dirty="0">
                    <a:latin typeface="Abadi Extra Light" panose="020B0204020104020204" pitchFamily="34" charset="0"/>
                  </a:rPr>
                  <a:t>,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sub-gradients </a:t>
                </a:r>
                <a:r>
                  <a:rPr lang="en-GB" dirty="0">
                    <a:latin typeface="Abadi Extra Light" panose="020B0204020104020204" pitchFamily="34" charset="0"/>
                  </a:rPr>
                  <a:t>at point(s) of non-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differentiabilty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convex,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sub-gradient at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any</a:t>
                </a:r>
                <a:r>
                  <a:rPr lang="en-GB" dirty="0">
                    <a:latin typeface="Abadi Extra Light" panose="020B0204020104020204" pitchFamily="34" charset="0"/>
                  </a:rPr>
                  <a:t>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14">
            <a:extLst>
              <a:ext uri="{FF2B5EF4-FFF2-40B4-BE49-F238E27FC236}">
                <a16:creationId xmlns:a16="http://schemas.microsoft.com/office/drawing/2014/main" id="{3A9B6E2F-156A-4CC7-9FCF-1273E3CF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002" y="1894306"/>
            <a:ext cx="4319588" cy="2879725"/>
          </a:xfrm>
          <a:custGeom>
            <a:avLst/>
            <a:gdLst>
              <a:gd name="T0" fmla="*/ 0 w 12001"/>
              <a:gd name="T1" fmla="*/ 0 h 8001"/>
              <a:gd name="T2" fmla="*/ 9549 w 12001"/>
              <a:gd name="T3" fmla="*/ 5800 h 8001"/>
              <a:gd name="T4" fmla="*/ 12000 w 12001"/>
              <a:gd name="T5" fmla="*/ 0 h 8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1" h="8001">
                <a:moveTo>
                  <a:pt x="0" y="0"/>
                </a:moveTo>
                <a:cubicBezTo>
                  <a:pt x="600" y="4300"/>
                  <a:pt x="4149" y="8000"/>
                  <a:pt x="9549" y="5800"/>
                </a:cubicBezTo>
                <a:cubicBezTo>
                  <a:pt x="10849" y="3600"/>
                  <a:pt x="11449" y="1555"/>
                  <a:pt x="12000" y="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0716A955-7EA4-4F17-AB9D-AB9C54D8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690" y="1951456"/>
            <a:ext cx="1476375" cy="233997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061E2B67-DD8C-462D-ACC4-01DFE0C42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894" y="3175418"/>
            <a:ext cx="813132" cy="154420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1CCF6BC1-BAC5-4B4E-8E0C-93BA28FB5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9726" y="3678656"/>
            <a:ext cx="1609039" cy="68262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Oval 75">
            <a:extLst>
              <a:ext uri="{FF2B5EF4-FFF2-40B4-BE49-F238E27FC236}">
                <a16:creationId xmlns:a16="http://schemas.microsoft.com/office/drawing/2014/main" id="{F1D77E07-36E6-4DB9-B95E-698DF32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90" y="2849981"/>
            <a:ext cx="144462" cy="144463"/>
          </a:xfrm>
          <a:prstGeom prst="ellipse">
            <a:avLst/>
          </a:prstGeom>
          <a:solidFill>
            <a:srgbClr val="3333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Oval 76">
            <a:extLst>
              <a:ext uri="{FF2B5EF4-FFF2-40B4-BE49-F238E27FC236}">
                <a16:creationId xmlns:a16="http://schemas.microsoft.com/office/drawing/2014/main" id="{D3398097-9AE0-4590-805F-6A54F5EF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77" y="3858044"/>
            <a:ext cx="144463" cy="144462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Text Box 77">
            <a:extLst>
              <a:ext uri="{FF2B5EF4-FFF2-40B4-BE49-F238E27FC236}">
                <a16:creationId xmlns:a16="http://schemas.microsoft.com/office/drawing/2014/main" id="{BF4E0FE5-EFEF-48C9-AAD7-D6AB5A6A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240" y="2418181"/>
            <a:ext cx="14811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differentiable</a:t>
            </a:r>
          </a:p>
          <a:p>
            <a:r>
              <a:rPr lang="en-IN" altLang="en-US" dirty="0"/>
              <a:t>       here</a:t>
            </a:r>
          </a:p>
        </p:txBody>
      </p:sp>
      <p:sp>
        <p:nvSpPr>
          <p:cNvPr id="100" name="Line 78">
            <a:extLst>
              <a:ext uri="{FF2B5EF4-FFF2-40B4-BE49-F238E27FC236}">
                <a16:creationId xmlns:a16="http://schemas.microsoft.com/office/drawing/2014/main" id="{40500DC2-C0CE-428D-9A3F-F809A83C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0215" y="2815056"/>
            <a:ext cx="434975" cy="10795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" name="Text Box 79">
            <a:extLst>
              <a:ext uri="{FF2B5EF4-FFF2-40B4-BE49-F238E27FC236}">
                <a16:creationId xmlns:a16="http://schemas.microsoft.com/office/drawing/2014/main" id="{5527E402-9802-44FF-B40A-455453F9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02" y="3175419"/>
            <a:ext cx="19367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non-differentiable</a:t>
            </a:r>
          </a:p>
          <a:p>
            <a:r>
              <a:rPr lang="en-IN" altLang="en-US" dirty="0"/>
              <a:t>          here</a:t>
            </a:r>
          </a:p>
        </p:txBody>
      </p:sp>
      <p:sp>
        <p:nvSpPr>
          <p:cNvPr id="102" name="Line 80">
            <a:extLst>
              <a:ext uri="{FF2B5EF4-FFF2-40B4-BE49-F238E27FC236}">
                <a16:creationId xmlns:a16="http://schemas.microsoft.com/office/drawing/2014/main" id="{19B3471C-A249-4C1E-BC93-C377691B2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802" y="3534194"/>
            <a:ext cx="576263" cy="287337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81">
            <a:extLst>
              <a:ext uri="{FF2B5EF4-FFF2-40B4-BE49-F238E27FC236}">
                <a16:creationId xmlns:a16="http://schemas.microsoft.com/office/drawing/2014/main" id="{88E29FDF-DBFC-4F3A-BC87-D735AED7F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940" y="4831181"/>
            <a:ext cx="6408737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Line 82">
            <a:extLst>
              <a:ext uri="{FF2B5EF4-FFF2-40B4-BE49-F238E27FC236}">
                <a16:creationId xmlns:a16="http://schemas.microsoft.com/office/drawing/2014/main" id="{BA849587-4460-4E00-B915-B8408FC6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902" y="3030956"/>
            <a:ext cx="1588" cy="1763713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" name="Line 83">
            <a:extLst>
              <a:ext uri="{FF2B5EF4-FFF2-40B4-BE49-F238E27FC236}">
                <a16:creationId xmlns:a16="http://schemas.microsoft.com/office/drawing/2014/main" id="{87574D4C-0DB8-478D-86CB-9D46D5303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527" y="4002506"/>
            <a:ext cx="1588" cy="82867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/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Equation of unique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blipFill>
                <a:blip r:embed="rId6"/>
                <a:stretch>
                  <a:fillRect l="-4800" t="-14286"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/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/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One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blipFill>
                <a:blip r:embed="rId8"/>
                <a:stretch>
                  <a:fillRect t="-14286" b="-17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/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 The other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blipFill>
                <a:blip r:embed="rId9"/>
                <a:stretch>
                  <a:fillRect t="-14130" b="-16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/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Partial Circle 124">
            <a:extLst>
              <a:ext uri="{FF2B5EF4-FFF2-40B4-BE49-F238E27FC236}">
                <a16:creationId xmlns:a16="http://schemas.microsoft.com/office/drawing/2014/main" id="{ED261C15-31CF-4D9B-B193-197C752ACADA}"/>
              </a:ext>
            </a:extLst>
          </p:cNvPr>
          <p:cNvSpPr/>
          <p:nvPr/>
        </p:nvSpPr>
        <p:spPr>
          <a:xfrm rot="18086739">
            <a:off x="6595223" y="3361670"/>
            <a:ext cx="1278349" cy="1171942"/>
          </a:xfrm>
          <a:prstGeom prst="pie">
            <a:avLst>
              <a:gd name="adj1" fmla="val 21389204"/>
              <a:gd name="adj2" fmla="val 22869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6" name="Line 78">
            <a:extLst>
              <a:ext uri="{FF2B5EF4-FFF2-40B4-BE49-F238E27FC236}">
                <a16:creationId xmlns:a16="http://schemas.microsoft.com/office/drawing/2014/main" id="{37908D7B-A5D8-4A15-9BFB-55EE65DE5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27" y="3099511"/>
            <a:ext cx="352678" cy="187535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" name="Line 78">
            <a:extLst>
              <a:ext uri="{FF2B5EF4-FFF2-40B4-BE49-F238E27FC236}">
                <a16:creationId xmlns:a16="http://schemas.microsoft.com/office/drawing/2014/main" id="{39C5419F-299C-47F1-ABE6-E9F997AFB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494" y="3904035"/>
            <a:ext cx="247296" cy="171009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" name="Line 16">
            <a:extLst>
              <a:ext uri="{FF2B5EF4-FFF2-40B4-BE49-F238E27FC236}">
                <a16:creationId xmlns:a16="http://schemas.microsoft.com/office/drawing/2014/main" id="{EF82CBCB-AD5A-4C76-85FD-09D1C1886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770" y="3287047"/>
            <a:ext cx="1104609" cy="1334016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256B97F8-9678-459D-ADB3-C2A7D8BA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857" y="3451577"/>
            <a:ext cx="1397772" cy="108071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0" name="Line 78">
            <a:extLst>
              <a:ext uri="{FF2B5EF4-FFF2-40B4-BE49-F238E27FC236}">
                <a16:creationId xmlns:a16="http://schemas.microsoft.com/office/drawing/2014/main" id="{AAFA1FA4-ABE0-4609-A8D2-9ED509573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3416" y="3595509"/>
            <a:ext cx="584368" cy="1636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B875F4-6C60-4E02-9C11-01B7B31A5711}"/>
              </a:ext>
            </a:extLst>
          </p:cNvPr>
          <p:cNvSpPr txBox="1"/>
          <p:nvPr/>
        </p:nvSpPr>
        <p:spPr>
          <a:xfrm>
            <a:off x="8258489" y="3468447"/>
            <a:ext cx="3347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0" dirty="0">
                <a:latin typeface="Abadi Extra Light" panose="020B0204020104020204" pitchFamily="34" charset="0"/>
              </a:rPr>
              <a:t>   Region containing all sub-gradients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/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/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Speech Bubble: Rectangle 133">
            <a:extLst>
              <a:ext uri="{FF2B5EF4-FFF2-40B4-BE49-F238E27FC236}">
                <a16:creationId xmlns:a16="http://schemas.microsoft.com/office/drawing/2014/main" id="{51548E52-77BA-44CD-A93F-1BC4265D2107}"/>
              </a:ext>
            </a:extLst>
          </p:cNvPr>
          <p:cNvSpPr/>
          <p:nvPr/>
        </p:nvSpPr>
        <p:spPr>
          <a:xfrm>
            <a:off x="8455024" y="1680174"/>
            <a:ext cx="2341345" cy="657858"/>
          </a:xfrm>
          <a:prstGeom prst="wedgeRectCallout">
            <a:avLst>
              <a:gd name="adj1" fmla="val -72702"/>
              <a:gd name="adj2" fmla="val -127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Convex, thus lies above all its tangents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8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735"/>
    </mc:Choice>
    <mc:Fallback xmlns="">
      <p:transition spd="slow" advTm="264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97" grpId="0" animBg="1"/>
      <p:bldP spid="98" grpId="0" animBg="1"/>
      <p:bldP spid="99" grpId="0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18" grpId="0"/>
      <p:bldP spid="119" grpId="0"/>
      <p:bldP spid="120" grpId="0"/>
      <p:bldP spid="121" grpId="0"/>
      <p:bldP spid="123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/>
      <p:bldP spid="1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60FFB0-DBDB-4341-9662-B5044CD077F8}"/>
              </a:ext>
            </a:extLst>
          </p:cNvPr>
          <p:cNvSpPr/>
          <p:nvPr/>
        </p:nvSpPr>
        <p:spPr>
          <a:xfrm>
            <a:off x="1906327" y="1687399"/>
            <a:ext cx="7622438" cy="60331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Sub-gradients, Sub-differential, and Some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Set of all sub-gradient at a non-diff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sub-differential</a:t>
                </a: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basic rules of sub-diff calculus to keep in mind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Scaling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Sum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Affine trans: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we calculate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stationary point for a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if the zero vector belongs to the sub-differential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/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b="1" i="0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8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800" b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B39B4AE-58CA-41F3-A4CA-D6C479BCD885}"/>
              </a:ext>
            </a:extLst>
          </p:cNvPr>
          <p:cNvSpPr/>
          <p:nvPr/>
        </p:nvSpPr>
        <p:spPr>
          <a:xfrm>
            <a:off x="9349149" y="2430317"/>
            <a:ext cx="2688438" cy="821500"/>
          </a:xfrm>
          <a:prstGeom prst="wedgeRectCallout">
            <a:avLst>
              <a:gd name="adj1" fmla="val -69395"/>
              <a:gd name="adj2" fmla="val 1243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affine transform rule is a special case of the more general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chain rule</a:t>
            </a:r>
            <a:endParaRPr lang="en-IN" sz="20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4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232"/>
    </mc:Choice>
    <mc:Fallback xmlns="">
      <p:transition spd="slow" advTm="369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For Absolute Loss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loss function for linear reg. with absolute loss: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Non-differentiable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use the affine transform and max rule of sub-diff calculus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×1=−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∈ [−1,+1]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b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5">
            <a:extLst>
              <a:ext uri="{FF2B5EF4-FFF2-40B4-BE49-F238E27FC236}">
                <a16:creationId xmlns:a16="http://schemas.microsoft.com/office/drawing/2014/main" id="{DF3009E1-A828-4D0F-B269-0D1270CA7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722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56F07776-C685-4A2C-AD61-439AA7286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964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7153BB98-D631-4262-A30B-DDA512729F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9602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E9412E0A-6673-46A8-B4F2-8035C9037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7726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/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F3830AF-7950-4F55-97A5-57362AFA4342}"/>
              </a:ext>
            </a:extLst>
          </p:cNvPr>
          <p:cNvSpPr txBox="1"/>
          <p:nvPr/>
        </p:nvSpPr>
        <p:spPr>
          <a:xfrm>
            <a:off x="2574235" y="31124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/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5">
            <a:extLst>
              <a:ext uri="{FF2B5EF4-FFF2-40B4-BE49-F238E27FC236}">
                <a16:creationId xmlns:a16="http://schemas.microsoft.com/office/drawing/2014/main" id="{88CDB4ED-BA95-4CE8-A5A6-6980DD816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899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0BFC8212-44F5-415F-8837-0B3EE5863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0141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ED9269A-B2AC-4228-A429-F69734C6B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7779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4">
            <a:extLst>
              <a:ext uri="{FF2B5EF4-FFF2-40B4-BE49-F238E27FC236}">
                <a16:creationId xmlns:a16="http://schemas.microsoft.com/office/drawing/2014/main" id="{1BEE657E-02A6-456D-871C-2C3A53CE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5903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/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A5D6393-37FC-4BD0-BB6E-C344890E0E66}"/>
              </a:ext>
            </a:extLst>
          </p:cNvPr>
          <p:cNvSpPr txBox="1"/>
          <p:nvPr/>
        </p:nvSpPr>
        <p:spPr>
          <a:xfrm>
            <a:off x="7969868" y="3019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/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32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/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/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/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15">
            <a:extLst>
              <a:ext uri="{FF2B5EF4-FFF2-40B4-BE49-F238E27FC236}">
                <a16:creationId xmlns:a16="http://schemas.microsoft.com/office/drawing/2014/main" id="{BC511AFF-9CE7-407F-B927-805E55BF9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077" y="2592197"/>
            <a:ext cx="494534" cy="624833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6C8B5A40-956B-4EE8-B961-03BC94CBDD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4801" y="2491965"/>
            <a:ext cx="583852" cy="717112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5E7AA09B-6D78-4503-9215-C9F9D084D22F}"/>
              </a:ext>
            </a:extLst>
          </p:cNvPr>
          <p:cNvSpPr/>
          <p:nvPr/>
        </p:nvSpPr>
        <p:spPr>
          <a:xfrm rot="18086739">
            <a:off x="6809616" y="2533508"/>
            <a:ext cx="614222" cy="699829"/>
          </a:xfrm>
          <a:prstGeom prst="pie">
            <a:avLst>
              <a:gd name="adj1" fmla="val 448581"/>
              <a:gd name="adj2" fmla="val 667221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C25E51D6-073C-BA19-BAD4-D194BC102C54}"/>
                  </a:ext>
                </a:extLst>
              </p:cNvPr>
              <p:cNvSpPr/>
              <p:nvPr/>
            </p:nvSpPr>
            <p:spPr>
              <a:xfrm>
                <a:off x="9676913" y="746361"/>
                <a:ext cx="2344840" cy="769442"/>
              </a:xfrm>
              <a:prstGeom prst="wedgeRectCallout">
                <a:avLst>
                  <a:gd name="adj1" fmla="val -40354"/>
                  <a:gd name="adj2" fmla="val 7148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max rule of sub-differentials and using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16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C25E51D6-073C-BA19-BAD4-D194BC102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913" y="746361"/>
                <a:ext cx="2344840" cy="769442"/>
              </a:xfrm>
              <a:prstGeom prst="wedgeRectCallout">
                <a:avLst>
                  <a:gd name="adj1" fmla="val -40354"/>
                  <a:gd name="adj2" fmla="val 71489"/>
                </a:avLst>
              </a:prstGeom>
              <a:blipFill>
                <a:blip r:embed="rId13"/>
                <a:stretch>
                  <a:fillRect l="-1034" t="-37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967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68"/>
    </mc:Choice>
    <mc:Fallback xmlns="">
      <p:transition spd="slow" advTm="207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1" grpId="0"/>
      <p:bldP spid="32" grpId="0"/>
      <p:bldP spid="30" grpId="0" animBg="1"/>
      <p:bldP spid="33" grpId="0" animBg="1"/>
      <p:bldP spid="34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Suppose we have a non-differentiable function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Sub-gradient descent is almost identical to GD except we use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subgradients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12D14-472E-4C08-B19A-C6DDD937392E}"/>
              </a:ext>
            </a:extLst>
          </p:cNvPr>
          <p:cNvSpPr/>
          <p:nvPr/>
        </p:nvSpPr>
        <p:spPr>
          <a:xfrm>
            <a:off x="1567182" y="3024261"/>
            <a:ext cx="8029305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/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sub-gradient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</a:t>
                </a:r>
                <a:r>
                  <a:rPr lang="en-IN" sz="28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subgradient</a:t>
                </a:r>
                <a:endParaRPr lang="en-IN" sz="28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blipFill>
                <a:blip r:embed="rId6"/>
                <a:stretch>
                  <a:fillRect l="-1321" t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E59CBCB-D9A4-451E-A0AA-545D3A27D51E}"/>
              </a:ext>
            </a:extLst>
          </p:cNvPr>
          <p:cNvSpPr txBox="1"/>
          <p:nvPr/>
        </p:nvSpPr>
        <p:spPr>
          <a:xfrm>
            <a:off x="3884460" y="2321169"/>
            <a:ext cx="426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Sub-Gradient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/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55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24"/>
    </mc:Choice>
    <mc:Fallback xmlns="">
      <p:transition spd="slow" advTm="79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for ML: Some Final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Gradient methods are simple to understand and implement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More sophisticated optimization methods also often use gradient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Backpropagation</a:t>
            </a:r>
            <a:r>
              <a:rPr lang="en-GB" sz="2600" dirty="0">
                <a:latin typeface="Abadi Extra Light" panose="020B0204020104020204" pitchFamily="34" charset="0"/>
              </a:rPr>
              <a:t> algo used in deep neural nets is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GD + chain rule </a:t>
            </a:r>
            <a:r>
              <a:rPr lang="en-GB" sz="2600" dirty="0">
                <a:latin typeface="Abadi Extra Light" panose="020B0204020104020204" pitchFamily="34" charset="0"/>
              </a:rPr>
              <a:t>of differentiation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Use </a:t>
            </a:r>
            <a:r>
              <a:rPr lang="en-GB" sz="26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subgradient</a:t>
            </a:r>
            <a:r>
              <a:rPr lang="en-GB" sz="2600" dirty="0">
                <a:latin typeface="Abadi Extra Light" panose="020B0204020104020204" pitchFamily="34" charset="0"/>
              </a:rPr>
              <a:t> methods if function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not differentiable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Constrained optimization </a:t>
            </a:r>
            <a:r>
              <a:rPr lang="en-GB" sz="2600" dirty="0">
                <a:latin typeface="Abadi Extra Light" panose="020B0204020104020204" pitchFamily="34" charset="0"/>
              </a:rPr>
              <a:t>can use </a:t>
            </a:r>
            <a:r>
              <a:rPr lang="en-GB" sz="26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Lagrangian</a:t>
            </a:r>
            <a:r>
              <a:rPr lang="en-GB" sz="2600" dirty="0">
                <a:latin typeface="Abadi Extra Light" panose="020B0204020104020204" pitchFamily="34" charset="0"/>
              </a:rPr>
              <a:t> or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projected GD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Second order methods </a:t>
            </a:r>
            <a:r>
              <a:rPr lang="en-GB" sz="2600" dirty="0">
                <a:latin typeface="Abadi Extra Light" panose="020B0204020104020204" pitchFamily="34" charset="0"/>
              </a:rPr>
              <a:t>such as Newton’s method faster but computationally expensive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But computing all this gradient related stuff by hand looks scary to me. Any help?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Don’t worry. </a:t>
            </a:r>
            <a:r>
              <a:rPr lang="en-GB" sz="22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Automatic Differentiation (AD) </a:t>
            </a:r>
            <a:r>
              <a:rPr lang="en-GB" sz="2200" dirty="0">
                <a:latin typeface="Abadi Extra Light" panose="020B0204020104020204" pitchFamily="34" charset="0"/>
              </a:rPr>
              <a:t>methods available now (will see them later)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AD only requires specifying the loss function (especially useful for deep neural nets)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Many packages such as </a:t>
            </a:r>
            <a:r>
              <a:rPr lang="en-GB" sz="2200" dirty="0" err="1">
                <a:latin typeface="Abadi Extra Light" panose="020B0204020104020204" pitchFamily="34" charset="0"/>
              </a:rPr>
              <a:t>Tensorflow</a:t>
            </a:r>
            <a:r>
              <a:rPr lang="en-GB" sz="2200" dirty="0">
                <a:latin typeface="Abadi Extra Light" panose="020B0204020104020204" pitchFamily="34" charset="0"/>
              </a:rPr>
              <a:t>, </a:t>
            </a:r>
            <a:r>
              <a:rPr lang="en-GB" sz="2200" dirty="0" err="1">
                <a:latin typeface="Abadi Extra Light" panose="020B0204020104020204" pitchFamily="34" charset="0"/>
              </a:rPr>
              <a:t>PyTorch</a:t>
            </a:r>
            <a:r>
              <a:rPr lang="en-GB" sz="2200" dirty="0">
                <a:latin typeface="Abadi Extra Light" panose="020B0204020104020204" pitchFamily="34" charset="0"/>
              </a:rPr>
              <a:t>, etc. provide AD support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But having a good understanding of optimization is still helpful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04"/>
    </mc:Choice>
    <mc:Fallback xmlns="">
      <p:transition spd="slow" advTm="272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Today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Some practical aspects for optimization for 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Constrained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Optimization of non-differentiable functions</a:t>
            </a: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5"/>
    </mc:Choice>
    <mc:Fallback xmlns="">
      <p:transition spd="slow" advTm="419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83A673A-717C-4307-1F23-0229D5C2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519" y="3541630"/>
            <a:ext cx="892255" cy="857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Iterate Averaging for SGD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SGD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GB" sz="2000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can be noisy (recall SGD computes gradients using randomly picked single training example, or a small minibatch)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dirty="0" err="1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Polyak</a:t>
                </a:r>
                <a:r>
                  <a:rPr lang="en-GB" b="1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-Ruppert Averaging: </a:t>
                </a:r>
                <a:r>
                  <a:rPr lang="en-GB" dirty="0">
                    <a:latin typeface="Abadi Extra Light" panose="020B0204020104020204" pitchFamily="34" charset="0"/>
                  </a:rPr>
                  <a:t>Average SGD iterates and use the average in the end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Averaging is quite popular for SGD. </a:t>
                </a:r>
                <a:r>
                  <a:rPr lang="en-GB" b="1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Stochastic Weighted Averaging (SWA)</a:t>
                </a:r>
                <a:r>
                  <a:rPr lang="en-GB" dirty="0">
                    <a:latin typeface="Abadi Extra Light" panose="020B0204020104020204" pitchFamily="34" charset="0"/>
                  </a:rPr>
                  <a:t> is another such recently proposed scheme (similar to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Polyak</a:t>
                </a:r>
                <a:r>
                  <a:rPr lang="en-GB" dirty="0">
                    <a:latin typeface="Abadi Extra Light" panose="020B0204020104020204" pitchFamily="34" charset="0"/>
                  </a:rPr>
                  <a:t>-Ruppert Averaging) used for deep neural networks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535" b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621561-0EA2-16B1-9EDE-C462986CAC7C}"/>
                  </a:ext>
                </a:extLst>
              </p:cNvPr>
              <p:cNvSpPr txBox="1"/>
              <p:nvPr/>
            </p:nvSpPr>
            <p:spPr>
              <a:xfrm>
                <a:off x="2118377" y="3020654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621561-0EA2-16B1-9EDE-C462986CA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77" y="3020654"/>
                <a:ext cx="5643321" cy="577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3A4FD-3664-E46E-1ADD-BBDB9EDD0285}"/>
                  </a:ext>
                </a:extLst>
              </p:cNvPr>
              <p:cNvSpPr txBox="1"/>
              <p:nvPr/>
            </p:nvSpPr>
            <p:spPr>
              <a:xfrm>
                <a:off x="2378257" y="4109780"/>
                <a:ext cx="7104140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IN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IN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IN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3A4FD-3664-E46E-1ADD-BBDB9EDD0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257" y="4109780"/>
                <a:ext cx="7104140" cy="1050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8121A8E-CE61-3FE7-97E8-6DBF87D373A9}"/>
                  </a:ext>
                </a:extLst>
              </p:cNvPr>
              <p:cNvSpPr/>
              <p:nvPr/>
            </p:nvSpPr>
            <p:spPr>
              <a:xfrm>
                <a:off x="184942" y="2987513"/>
                <a:ext cx="2235438" cy="552493"/>
              </a:xfrm>
              <a:prstGeom prst="wedgeRectCallout">
                <a:avLst>
                  <a:gd name="adj1" fmla="val 59770"/>
                  <a:gd name="adj2" fmla="val 1681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SGD/mini-batch SGD update at iteration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8121A8E-CE61-3FE7-97E8-6DBF87D37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2" y="2987513"/>
                <a:ext cx="2235438" cy="552493"/>
              </a:xfrm>
              <a:prstGeom prst="wedgeRectCallout">
                <a:avLst>
                  <a:gd name="adj1" fmla="val 59770"/>
                  <a:gd name="adj2" fmla="val 16817"/>
                </a:avLst>
              </a:prstGeom>
              <a:blipFill>
                <a:blip r:embed="rId7"/>
                <a:stretch>
                  <a:fillRect l="-980" t="-4301" b="-1505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D254FC7-F368-DA79-8C1C-C33529A726F9}"/>
                  </a:ext>
                </a:extLst>
              </p:cNvPr>
              <p:cNvSpPr/>
              <p:nvPr/>
            </p:nvSpPr>
            <p:spPr>
              <a:xfrm>
                <a:off x="142819" y="3813986"/>
                <a:ext cx="2235438" cy="552493"/>
              </a:xfrm>
              <a:prstGeom prst="wedgeRectCallout">
                <a:avLst>
                  <a:gd name="adj1" fmla="val 54605"/>
                  <a:gd name="adj2" fmla="val 86663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Running average weight vector at iteration </a:t>
                </a:r>
                <a14:m>
                  <m:oMath xmlns:m="http://schemas.openxmlformats.org/officeDocument/2006/math"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D254FC7-F368-DA79-8C1C-C33529A72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9" y="3813986"/>
                <a:ext cx="2235438" cy="552493"/>
              </a:xfrm>
              <a:prstGeom prst="wedgeRectCallout">
                <a:avLst>
                  <a:gd name="adj1" fmla="val 54605"/>
                  <a:gd name="adj2" fmla="val 86663"/>
                </a:avLst>
              </a:prstGeom>
              <a:blipFill>
                <a:blip r:embed="rId8"/>
                <a:stretch>
                  <a:fillRect l="-1018" t="-393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0295C-BC3D-98CE-D2BE-3F10745DF14D}"/>
                  </a:ext>
                </a:extLst>
              </p:cNvPr>
              <p:cNvSpPr/>
              <p:nvPr/>
            </p:nvSpPr>
            <p:spPr>
              <a:xfrm>
                <a:off x="5268327" y="3668447"/>
                <a:ext cx="2041094" cy="552493"/>
              </a:xfrm>
              <a:prstGeom prst="wedgeRectCallout">
                <a:avLst>
                  <a:gd name="adj1" fmla="val -35994"/>
                  <a:gd name="adj2" fmla="val 7451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Averaged weight vector at previous iteration </a:t>
                </a:r>
                <a14:m>
                  <m:oMath xmlns:m="http://schemas.openxmlformats.org/officeDocument/2006/math"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0295C-BC3D-98CE-D2BE-3F10745D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27" y="3668447"/>
                <a:ext cx="2041094" cy="552493"/>
              </a:xfrm>
              <a:prstGeom prst="wedgeRectCallout">
                <a:avLst>
                  <a:gd name="adj1" fmla="val -35994"/>
                  <a:gd name="adj2" fmla="val 74516"/>
                </a:avLst>
              </a:prstGeom>
              <a:blipFill>
                <a:blip r:embed="rId9"/>
                <a:stretch>
                  <a:fillRect l="-1187" t="-3478" r="-415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492C71F-D8C6-01F2-526B-3AD33409D8C3}"/>
                  </a:ext>
                </a:extLst>
              </p:cNvPr>
              <p:cNvSpPr/>
              <p:nvPr/>
            </p:nvSpPr>
            <p:spPr>
              <a:xfrm>
                <a:off x="7694282" y="2424141"/>
                <a:ext cx="3834834" cy="1050032"/>
              </a:xfrm>
              <a:prstGeom prst="wedgeRectCallout">
                <a:avLst>
                  <a:gd name="adj1" fmla="val 47796"/>
                  <a:gd name="adj2" fmla="val 8311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way of computing the average is the same as doing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but to avoid storing the previous weights, so we compute a running average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492C71F-D8C6-01F2-526B-3AD33409D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282" y="2424141"/>
                <a:ext cx="3834834" cy="1050032"/>
              </a:xfrm>
              <a:prstGeom prst="wedgeRectCallout">
                <a:avLst>
                  <a:gd name="adj1" fmla="val 47796"/>
                  <a:gd name="adj2" fmla="val 83118"/>
                </a:avLst>
              </a:prstGeom>
              <a:blipFill>
                <a:blip r:embed="rId10"/>
                <a:stretch>
                  <a:fillRect l="-634" t="-858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B7A42B3-51C1-DF31-235D-9C8F1B57326B}"/>
              </a:ext>
            </a:extLst>
          </p:cNvPr>
          <p:cNvSpPr/>
          <p:nvPr/>
        </p:nvSpPr>
        <p:spPr>
          <a:xfrm>
            <a:off x="7776310" y="3541630"/>
            <a:ext cx="2634511" cy="771583"/>
          </a:xfrm>
          <a:prstGeom prst="wedgeRectCallout">
            <a:avLst>
              <a:gd name="adj1" fmla="val 83460"/>
              <a:gd name="adj2" fmla="val -92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Sometimes, we don’t start averaging from iteration 1 but after some warm-up iterations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D38D85D-7F6A-F423-9BE4-F40DC40447E5}"/>
              </a:ext>
            </a:extLst>
          </p:cNvPr>
          <p:cNvSpPr/>
          <p:nvPr/>
        </p:nvSpPr>
        <p:spPr>
          <a:xfrm>
            <a:off x="4345472" y="2432805"/>
            <a:ext cx="2541890" cy="552493"/>
          </a:xfrm>
          <a:prstGeom prst="wedgeRectCallout">
            <a:avLst>
              <a:gd name="adj1" fmla="val 37827"/>
              <a:gd name="adj2" fmla="val 7451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Stochastic gradient on a single/minibatch of examples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B13FC-31E3-129C-7117-63D06DAF506B}"/>
              </a:ext>
            </a:extLst>
          </p:cNvPr>
          <p:cNvSpPr txBox="1"/>
          <p:nvPr/>
        </p:nvSpPr>
        <p:spPr>
          <a:xfrm>
            <a:off x="0" y="6579078"/>
            <a:ext cx="5091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Averaging Weights Leads to Wider Optima and Better Generalization (</a:t>
            </a:r>
            <a:r>
              <a:rPr lang="en-IN" sz="1000" dirty="0" err="1"/>
              <a:t>Izmailov</a:t>
            </a:r>
            <a:r>
              <a:rPr lang="en-IN" sz="1000" dirty="0"/>
              <a:t> et al, </a:t>
            </a:r>
            <a:r>
              <a:rPr lang="en-GB" sz="1000" dirty="0"/>
              <a:t>UAI 2018)</a:t>
            </a:r>
            <a:endParaRPr lang="en-IN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6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5"/>
    </mc:Choice>
    <mc:Fallback xmlns="">
      <p:transition spd="slow" advTm="41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C3F5307-43E0-44F2-95D1-F6B6EB44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500" y="4628468"/>
            <a:ext cx="892255" cy="857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Assessing Convergence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Various ways to assess convergence, e.g. consider converged if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(on train set) ceases to change much across iterations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parameter values cease to change much across iterations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			 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Above condition is also equivalent to saying that the gradients are close to zero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has become small enough that we are happy with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Use a validation set to assess if the model’s performance is acceptable (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early stopping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)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99B69-8102-46EF-B046-C95B2C50EFC8}"/>
                  </a:ext>
                </a:extLst>
              </p:cNvPr>
              <p:cNvSpPr txBox="1"/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IN" sz="2800" dirty="0"/>
                  <a:t>) -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99B69-8102-46EF-B046-C95B2C5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blipFill>
                <a:blip r:embed="rId4"/>
                <a:stretch>
                  <a:fillRect t="-12346" b="-39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A09A7-1B5F-42ED-B3AC-948039C1E8A9}"/>
                  </a:ext>
                </a:extLst>
              </p:cNvPr>
              <p:cNvSpPr txBox="1"/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A09A7-1B5F-42ED-B3AC-948039C1E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blipFill>
                <a:blip r:embed="rId5"/>
                <a:stretch>
                  <a:fillRect l="-181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5DD0B-8F90-418C-B679-FCAB439256CE}"/>
                  </a:ext>
                </a:extLst>
              </p:cNvPr>
              <p:cNvSpPr txBox="1"/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5DD0B-8F90-418C-B679-FCAB43925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5450CC-F778-4A7B-8725-F571BEBCE78E}"/>
                  </a:ext>
                </a:extLst>
              </p:cNvPr>
              <p:cNvSpPr/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5450CC-F778-4A7B-8725-F571BEBCE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  <a:blipFill>
                <a:blip r:embed="rId7"/>
                <a:stretch>
                  <a:fillRect l="-1653" t="-10000" r="-82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53970E-5D24-4A53-A39C-5C986F5E29A4}"/>
                  </a:ext>
                </a:extLst>
              </p:cNvPr>
              <p:cNvSpPr txBox="1"/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IN" sz="2800" dirty="0"/>
                  <a:t>0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53970E-5D24-4A53-A39C-5C986F5E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blipFill>
                <a:blip r:embed="rId8"/>
                <a:stretch>
                  <a:fillRect t="-15000" r="-9969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581D0E3-6ECB-424D-89E8-2378F04127B1}"/>
              </a:ext>
            </a:extLst>
          </p:cNvPr>
          <p:cNvSpPr/>
          <p:nvPr/>
        </p:nvSpPr>
        <p:spPr>
          <a:xfrm>
            <a:off x="8141743" y="4428676"/>
            <a:ext cx="2741138" cy="552493"/>
          </a:xfrm>
          <a:prstGeom prst="wedgeRectCallout">
            <a:avLst>
              <a:gd name="adj1" fmla="val 57518"/>
              <a:gd name="adj2" fmla="val 426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Caution: May not yet be at the optima. Use at your own risk!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8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565"/>
    </mc:Choice>
    <mc:Fallback xmlns="">
      <p:transition spd="slow" advTm="282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6" grpId="0"/>
      <p:bldP spid="11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Learning Rate (Step Size)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guidelines to select good learning rate (a.k.a. step size)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8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functions,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something like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often works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step-sizes are actually theoretically optimal in some settings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general, we want the learning rates to satisfy the following conditions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becomes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large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(needed to ensure that we can potentially reach anywhere in the parameter space)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 carefully chosen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constant learning rates</a:t>
                </a:r>
                <a:r>
                  <a:rPr lang="en-GB" dirty="0">
                    <a:latin typeface="Abadi Extra Light" panose="020B0204020104020204" pitchFamily="34" charset="0"/>
                  </a:rPr>
                  <a:t> (usually small, or initially large and later small) also work well in practice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search for the “best” step-size by solving an opt. problem in each step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faster alternative to line search is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Armijo-Goldstein</a:t>
                </a:r>
                <a:r>
                  <a:rPr lang="en-GB" dirty="0">
                    <a:latin typeface="Abadi Extra Light" panose="020B0204020104020204" pitchFamily="34" charset="0"/>
                  </a:rPr>
                  <a:t> rule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Starting with current (or some large) learning rate (from prev.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), and try a few values in decreasing order until the objective’s value has a sufficient reduction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727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8A1CC2-FEFF-49C2-A91D-47E6C52C6A49}"/>
                  </a:ext>
                </a:extLst>
              </p:cNvPr>
              <p:cNvSpPr/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8A1CC2-FEFF-49C2-A91D-47E6C52C6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11350B7-325E-4D8A-A557-A77032BA1D22}"/>
                  </a:ext>
                </a:extLst>
              </p:cNvPr>
              <p:cNvSpPr/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one-dim optimization problem 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fixed)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11350B7-325E-4D8A-A557-A77032BA1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blipFill>
                <a:blip r:embed="rId5"/>
                <a:stretch>
                  <a:fillRect t="-5435" b="-1739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A861E5C-29EC-453B-A9C2-34396A11EFAF}"/>
              </a:ext>
            </a:extLst>
          </p:cNvPr>
          <p:cNvSpPr/>
          <p:nvPr/>
        </p:nvSpPr>
        <p:spPr>
          <a:xfrm>
            <a:off x="1926739" y="4874248"/>
            <a:ext cx="1186455" cy="552493"/>
          </a:xfrm>
          <a:prstGeom prst="wedgeRectCallout">
            <a:avLst>
              <a:gd name="adj1" fmla="val 91243"/>
              <a:gd name="adj2" fmla="val -36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called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“line search”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41F5B3C-F161-416A-8CB4-1EAEA96A8B64}"/>
              </a:ext>
            </a:extLst>
          </p:cNvPr>
          <p:cNvSpPr/>
          <p:nvPr/>
        </p:nvSpPr>
        <p:spPr>
          <a:xfrm>
            <a:off x="10021269" y="1130786"/>
            <a:ext cx="2085006" cy="412889"/>
          </a:xfrm>
          <a:prstGeom prst="wedgeRectCallout">
            <a:avLst>
              <a:gd name="adj1" fmla="val -40542"/>
              <a:gd name="adj2" fmla="val 969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 is a hyperparameter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8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899"/>
    </mc:Choice>
    <mc:Fallback xmlns="">
      <p:transition spd="slow" advTm="404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84006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Adaptive Gradient Methods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use different learning rate in different dimensions                          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momentum</a:t>
                </a:r>
                <a:r>
                  <a:rPr lang="en-GB" dirty="0">
                    <a:latin typeface="Abadi Extra Light" panose="020B0204020104020204" pitchFamily="34" charset="0"/>
                  </a:rPr>
                  <a:t> term to stabilize gradients by reusing info from past grads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Move faster along directions that were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previously</a:t>
                </a:r>
                <a:r>
                  <a:rPr lang="en-GB" dirty="0">
                    <a:latin typeface="Abadi Extra Light" panose="020B0204020104020204" pitchFamily="34" charset="0"/>
                  </a:rPr>
                  <a:t> good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Slow down along directions where gradient has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changed abruptly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exist several more advanced methods that combine the above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RMS-Prop: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AdaGrad</a:t>
                </a:r>
                <a:r>
                  <a:rPr lang="en-GB" dirty="0">
                    <a:latin typeface="Abadi Extra Light" panose="020B0204020104020204" pitchFamily="34" charset="0"/>
                  </a:rPr>
                  <a:t> + Momentum, Adam: NAG + RMS-Prop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methods are part of packages such as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PyTorch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Tensorflow</a:t>
                </a:r>
                <a:r>
                  <a:rPr lang="en-GB" dirty="0">
                    <a:latin typeface="Abadi Extra Light" panose="020B0204020104020204" pitchFamily="34" charset="0"/>
                  </a:rPr>
                  <a:t>, etc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50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9DCA5-A4A1-41C1-92FF-0BAF047863C5}"/>
                  </a:ext>
                </a:extLst>
              </p:cNvPr>
              <p:cNvSpPr/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9DCA5-A4A1-41C1-92FF-0BAF04786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A2CD874-16F9-49B8-B550-38B1B9348623}"/>
              </a:ext>
            </a:extLst>
          </p:cNvPr>
          <p:cNvSpPr/>
          <p:nvPr/>
        </p:nvSpPr>
        <p:spPr>
          <a:xfrm>
            <a:off x="1735921" y="2278777"/>
            <a:ext cx="2217423" cy="552493"/>
          </a:xfrm>
          <a:prstGeom prst="wedgeRectCallout">
            <a:avLst>
              <a:gd name="adj1" fmla="val 38915"/>
              <a:gd name="adj2" fmla="val -871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Vector of learning rates along each dimension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DE06180-51AF-453A-B102-11FA5C19F4B1}"/>
              </a:ext>
            </a:extLst>
          </p:cNvPr>
          <p:cNvSpPr/>
          <p:nvPr/>
        </p:nvSpPr>
        <p:spPr>
          <a:xfrm>
            <a:off x="4231418" y="2278777"/>
            <a:ext cx="2217423" cy="552493"/>
          </a:xfrm>
          <a:prstGeom prst="wedgeRectCallout">
            <a:avLst>
              <a:gd name="adj1" fmla="val -39019"/>
              <a:gd name="adj2" fmla="val -84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Element-wise product of two vectors 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9B3D82-1C57-4D3E-8817-09E301C590BC}"/>
                  </a:ext>
                </a:extLst>
              </p:cNvPr>
              <p:cNvSpPr txBox="1"/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I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9B3D82-1C57-4D3E-8817-09E301C5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0F30F82-D41D-40AA-BAE8-69AD48240FE0}"/>
              </a:ext>
            </a:extLst>
          </p:cNvPr>
          <p:cNvSpPr/>
          <p:nvPr/>
        </p:nvSpPr>
        <p:spPr>
          <a:xfrm>
            <a:off x="9748808" y="897410"/>
            <a:ext cx="2309399" cy="2063904"/>
          </a:xfrm>
          <a:prstGeom prst="wedgeRectCallout">
            <a:avLst>
              <a:gd name="adj1" fmla="val -56186"/>
              <a:gd name="adj2" fmla="val -9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some dimension had big updates recently (marked by large gradient values), slow down along those directions by using smaller learning rates - </a:t>
            </a:r>
            <a:r>
              <a:rPr lang="en-IN" sz="16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AdaGrad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(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Duchi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et al, 2011)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3F49BA9-F729-409F-BE30-2190BC3A42B0}"/>
                  </a:ext>
                </a:extLst>
              </p:cNvPr>
              <p:cNvSpPr/>
              <p:nvPr/>
            </p:nvSpPr>
            <p:spPr>
              <a:xfrm>
                <a:off x="9161180" y="3713135"/>
                <a:ext cx="2909997" cy="1907521"/>
              </a:xfrm>
              <a:prstGeom prst="wedgeRectCallout">
                <a:avLst>
                  <a:gd name="adj1" fmla="val -87496"/>
                  <a:gd name="adj2" fmla="val 133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an even faster version of this,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replaced by the gradient computed at the next step if previous direction were used,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</a:t>
                </a: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Called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Nesterov’s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Accelerated Gradient (NAG) method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3F49BA9-F729-409F-BE30-2190BC3A4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180" y="3713135"/>
                <a:ext cx="2909997" cy="1907521"/>
              </a:xfrm>
              <a:prstGeom prst="wedgeRectCallout">
                <a:avLst>
                  <a:gd name="adj1" fmla="val -87496"/>
                  <a:gd name="adj2" fmla="val 1338"/>
                </a:avLst>
              </a:prstGeom>
              <a:blipFill>
                <a:blip r:embed="rId6"/>
                <a:stretch>
                  <a:fillRect b="-158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C421AFF-BB09-426C-92DB-3FACB14C4372}"/>
              </a:ext>
            </a:extLst>
          </p:cNvPr>
          <p:cNvSpPr/>
          <p:nvPr/>
        </p:nvSpPr>
        <p:spPr>
          <a:xfrm>
            <a:off x="1810935" y="4568022"/>
            <a:ext cx="2067394" cy="662400"/>
          </a:xfrm>
          <a:prstGeom prst="wedgeRectCallout">
            <a:avLst>
              <a:gd name="adj1" fmla="val 68960"/>
              <a:gd name="adj2" fmla="val -259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“momentum” term. Set to 0 at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01DCE2D7-260B-40FF-AA62-ADBCF567ADC0}"/>
                  </a:ext>
                </a:extLst>
              </p:cNvPr>
              <p:cNvSpPr/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usually set as 0.9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01DCE2D7-260B-40FF-AA62-ADBCF567A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blipFill>
                <a:blip r:embed="rId7"/>
                <a:stretch>
                  <a:fillRect l="-1556" b="-450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63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928"/>
    </mc:Choice>
    <mc:Fallback xmlns="">
      <p:transition spd="slow" advTm="561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16" y="2795436"/>
            <a:ext cx="9924176" cy="821500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Constrained Optimization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63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93"/>
    </mc:Choice>
    <mc:Fallback xmlns="">
      <p:transition spd="slow" advTm="151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Projected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Gradient Descent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Consider an optimization problem of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Projected GD is very similar to GD with an extra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projection step</a:t>
                </a:r>
              </a:p>
              <a:p>
                <a:pPr marL="0" indent="0">
                  <a:buNone/>
                </a:pPr>
                <a:endParaRPr lang="en-GB" sz="8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iteration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will be of the form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Perform update: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satisfies constraints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project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/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CD6C76-7905-4F21-BBF4-DFFFB922A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6" y="1665214"/>
                <a:ext cx="3859903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">
            <a:extLst>
              <a:ext uri="{FF2B5EF4-FFF2-40B4-BE49-F238E27FC236}">
                <a16:creationId xmlns:a16="http://schemas.microsoft.com/office/drawing/2014/main" id="{61AE304E-C88C-4625-BAC1-0BCB8BDA03CE}"/>
              </a:ext>
            </a:extLst>
          </p:cNvPr>
          <p:cNvSpPr>
            <a:spLocks noChangeArrowheads="1"/>
          </p:cNvSpPr>
          <p:nvPr/>
        </p:nvSpPr>
        <p:spPr bwMode="auto">
          <a:xfrm rot="660000">
            <a:off x="6772593" y="3630929"/>
            <a:ext cx="3203575" cy="2195512"/>
          </a:xfrm>
          <a:prstGeom prst="pentagon">
            <a:avLst/>
          </a:prstGeom>
          <a:solidFill>
            <a:srgbClr val="FFCC00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060DF347-FB73-4A22-8F90-70E7B9C9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06" y="4496116"/>
            <a:ext cx="179387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3EC583EB-07E4-4E0E-8FDF-5DE3EF4A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756" y="3813491"/>
            <a:ext cx="179387" cy="179388"/>
          </a:xfrm>
          <a:prstGeom prst="ellipse">
            <a:avLst/>
          </a:prstGeom>
          <a:solidFill>
            <a:srgbClr val="0000FF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09EA6EBA-D958-4BCE-ADD7-99B18B87D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9793" y="3918266"/>
            <a:ext cx="1260475" cy="61595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36891652-1337-48E1-B71F-68844B8D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518" y="4245291"/>
            <a:ext cx="179388" cy="179388"/>
          </a:xfrm>
          <a:prstGeom prst="ellipse">
            <a:avLst/>
          </a:prstGeom>
          <a:solidFill>
            <a:srgbClr val="FF3333"/>
          </a:solidFill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2D036F7F-A887-42CE-8802-B8A21E3D2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1806" y="3992879"/>
            <a:ext cx="363537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7B33400E-8738-44EB-874C-A6BC866F14EC}"/>
              </a:ext>
            </a:extLst>
          </p:cNvPr>
          <p:cNvGrpSpPr>
            <a:grpSpLocks/>
          </p:cNvGrpSpPr>
          <p:nvPr/>
        </p:nvGrpSpPr>
        <p:grpSpPr bwMode="auto">
          <a:xfrm>
            <a:off x="7636193" y="4300854"/>
            <a:ext cx="665163" cy="338137"/>
            <a:chOff x="2744" y="2167"/>
            <a:chExt cx="419" cy="213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702EE93-AB92-447D-B605-5CE4BF879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168"/>
              <a:ext cx="419" cy="210"/>
            </a:xfrm>
            <a:custGeom>
              <a:avLst/>
              <a:gdLst>
                <a:gd name="T0" fmla="*/ 928 w 1853"/>
                <a:gd name="T1" fmla="*/ 930 h 931"/>
                <a:gd name="T2" fmla="*/ 0 w 1853"/>
                <a:gd name="T3" fmla="*/ 930 h 931"/>
                <a:gd name="T4" fmla="*/ 0 w 1853"/>
                <a:gd name="T5" fmla="*/ 0 h 931"/>
                <a:gd name="T6" fmla="*/ 1852 w 1853"/>
                <a:gd name="T7" fmla="*/ 0 h 931"/>
                <a:gd name="T8" fmla="*/ 1852 w 1853"/>
                <a:gd name="T9" fmla="*/ 930 h 931"/>
                <a:gd name="T10" fmla="*/ 928 w 1853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3" h="931">
                  <a:moveTo>
                    <a:pt x="928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1852" y="0"/>
                  </a:lnTo>
                  <a:lnTo>
                    <a:pt x="1852" y="930"/>
                  </a:lnTo>
                  <a:lnTo>
                    <a:pt x="928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36263E0-5E69-4643-8747-37A0C91F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2277"/>
              <a:ext cx="180" cy="104"/>
            </a:xfrm>
            <a:custGeom>
              <a:avLst/>
              <a:gdLst>
                <a:gd name="T0" fmla="*/ 547 w 799"/>
                <a:gd name="T1" fmla="*/ 96 h 461"/>
                <a:gd name="T2" fmla="*/ 557 w 799"/>
                <a:gd name="T3" fmla="*/ 52 h 461"/>
                <a:gd name="T4" fmla="*/ 507 w 799"/>
                <a:gd name="T5" fmla="*/ 9 h 461"/>
                <a:gd name="T6" fmla="*/ 441 w 799"/>
                <a:gd name="T7" fmla="*/ 61 h 461"/>
                <a:gd name="T8" fmla="*/ 384 w 799"/>
                <a:gd name="T9" fmla="*/ 265 h 461"/>
                <a:gd name="T10" fmla="*/ 379 w 799"/>
                <a:gd name="T11" fmla="*/ 324 h 461"/>
                <a:gd name="T12" fmla="*/ 382 w 799"/>
                <a:gd name="T13" fmla="*/ 359 h 461"/>
                <a:gd name="T14" fmla="*/ 291 w 799"/>
                <a:gd name="T15" fmla="*/ 425 h 461"/>
                <a:gd name="T16" fmla="*/ 207 w 799"/>
                <a:gd name="T17" fmla="*/ 341 h 461"/>
                <a:gd name="T18" fmla="*/ 264 w 799"/>
                <a:gd name="T19" fmla="*/ 153 h 461"/>
                <a:gd name="T20" fmla="*/ 281 w 799"/>
                <a:gd name="T21" fmla="*/ 89 h 461"/>
                <a:gd name="T22" fmla="*/ 163 w 799"/>
                <a:gd name="T23" fmla="*/ 0 h 461"/>
                <a:gd name="T24" fmla="*/ 0 w 799"/>
                <a:gd name="T25" fmla="*/ 155 h 461"/>
                <a:gd name="T26" fmla="*/ 27 w 799"/>
                <a:gd name="T27" fmla="*/ 169 h 461"/>
                <a:gd name="T28" fmla="*/ 49 w 799"/>
                <a:gd name="T29" fmla="*/ 157 h 461"/>
                <a:gd name="T30" fmla="*/ 158 w 799"/>
                <a:gd name="T31" fmla="*/ 38 h 461"/>
                <a:gd name="T32" fmla="*/ 175 w 799"/>
                <a:gd name="T33" fmla="*/ 59 h 461"/>
                <a:gd name="T34" fmla="*/ 150 w 799"/>
                <a:gd name="T35" fmla="*/ 136 h 461"/>
                <a:gd name="T36" fmla="*/ 94 w 799"/>
                <a:gd name="T37" fmla="*/ 324 h 461"/>
                <a:gd name="T38" fmla="*/ 283 w 799"/>
                <a:gd name="T39" fmla="*/ 460 h 461"/>
                <a:gd name="T40" fmla="*/ 401 w 799"/>
                <a:gd name="T41" fmla="*/ 404 h 461"/>
                <a:gd name="T42" fmla="*/ 559 w 799"/>
                <a:gd name="T43" fmla="*/ 460 h 461"/>
                <a:gd name="T44" fmla="*/ 724 w 799"/>
                <a:gd name="T45" fmla="*/ 345 h 461"/>
                <a:gd name="T46" fmla="*/ 798 w 799"/>
                <a:gd name="T47" fmla="*/ 89 h 461"/>
                <a:gd name="T48" fmla="*/ 727 w 799"/>
                <a:gd name="T49" fmla="*/ 0 h 461"/>
                <a:gd name="T50" fmla="*/ 648 w 799"/>
                <a:gd name="T51" fmla="*/ 75 h 461"/>
                <a:gd name="T52" fmla="*/ 680 w 799"/>
                <a:gd name="T53" fmla="*/ 117 h 461"/>
                <a:gd name="T54" fmla="*/ 729 w 799"/>
                <a:gd name="T55" fmla="*/ 183 h 461"/>
                <a:gd name="T56" fmla="*/ 670 w 799"/>
                <a:gd name="T57" fmla="*/ 348 h 461"/>
                <a:gd name="T58" fmla="*/ 564 w 799"/>
                <a:gd name="T59" fmla="*/ 425 h 461"/>
                <a:gd name="T60" fmla="*/ 490 w 799"/>
                <a:gd name="T61" fmla="*/ 348 h 461"/>
                <a:gd name="T62" fmla="*/ 505 w 799"/>
                <a:gd name="T63" fmla="*/ 256 h 461"/>
                <a:gd name="T64" fmla="*/ 532 w 799"/>
                <a:gd name="T65" fmla="*/ 153 h 461"/>
                <a:gd name="T66" fmla="*/ 547 w 799"/>
                <a:gd name="T67" fmla="*/ 9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9" h="461">
                  <a:moveTo>
                    <a:pt x="547" y="96"/>
                  </a:moveTo>
                  <a:cubicBezTo>
                    <a:pt x="549" y="85"/>
                    <a:pt x="557" y="59"/>
                    <a:pt x="557" y="52"/>
                  </a:cubicBezTo>
                  <a:cubicBezTo>
                    <a:pt x="557" y="31"/>
                    <a:pt x="537" y="9"/>
                    <a:pt x="507" y="9"/>
                  </a:cubicBezTo>
                  <a:cubicBezTo>
                    <a:pt x="490" y="9"/>
                    <a:pt x="453" y="16"/>
                    <a:pt x="441" y="61"/>
                  </a:cubicBezTo>
                  <a:cubicBezTo>
                    <a:pt x="419" y="125"/>
                    <a:pt x="401" y="197"/>
                    <a:pt x="384" y="265"/>
                  </a:cubicBezTo>
                  <a:cubicBezTo>
                    <a:pt x="379" y="303"/>
                    <a:pt x="379" y="312"/>
                    <a:pt x="379" y="324"/>
                  </a:cubicBezTo>
                  <a:cubicBezTo>
                    <a:pt x="379" y="352"/>
                    <a:pt x="382" y="352"/>
                    <a:pt x="382" y="359"/>
                  </a:cubicBezTo>
                  <a:cubicBezTo>
                    <a:pt x="382" y="364"/>
                    <a:pt x="352" y="425"/>
                    <a:pt x="291" y="425"/>
                  </a:cubicBezTo>
                  <a:cubicBezTo>
                    <a:pt x="207" y="425"/>
                    <a:pt x="207" y="364"/>
                    <a:pt x="207" y="341"/>
                  </a:cubicBezTo>
                  <a:cubicBezTo>
                    <a:pt x="207" y="303"/>
                    <a:pt x="219" y="254"/>
                    <a:pt x="264" y="153"/>
                  </a:cubicBezTo>
                  <a:cubicBezTo>
                    <a:pt x="268" y="129"/>
                    <a:pt x="281" y="108"/>
                    <a:pt x="281" y="89"/>
                  </a:cubicBezTo>
                  <a:cubicBezTo>
                    <a:pt x="281" y="33"/>
                    <a:pt x="219" y="0"/>
                    <a:pt x="163" y="0"/>
                  </a:cubicBezTo>
                  <a:cubicBezTo>
                    <a:pt x="54" y="0"/>
                    <a:pt x="0" y="136"/>
                    <a:pt x="0" y="155"/>
                  </a:cubicBezTo>
                  <a:cubicBezTo>
                    <a:pt x="0" y="169"/>
                    <a:pt x="17" y="169"/>
                    <a:pt x="27" y="169"/>
                  </a:cubicBezTo>
                  <a:cubicBezTo>
                    <a:pt x="39" y="169"/>
                    <a:pt x="44" y="169"/>
                    <a:pt x="49" y="157"/>
                  </a:cubicBezTo>
                  <a:cubicBezTo>
                    <a:pt x="84" y="47"/>
                    <a:pt x="138" y="38"/>
                    <a:pt x="158" y="38"/>
                  </a:cubicBezTo>
                  <a:cubicBezTo>
                    <a:pt x="163" y="38"/>
                    <a:pt x="175" y="38"/>
                    <a:pt x="175" y="59"/>
                  </a:cubicBezTo>
                  <a:cubicBezTo>
                    <a:pt x="175" y="82"/>
                    <a:pt x="163" y="108"/>
                    <a:pt x="150" y="136"/>
                  </a:cubicBezTo>
                  <a:cubicBezTo>
                    <a:pt x="113" y="230"/>
                    <a:pt x="94" y="282"/>
                    <a:pt x="94" y="324"/>
                  </a:cubicBezTo>
                  <a:cubicBezTo>
                    <a:pt x="94" y="435"/>
                    <a:pt x="195" y="460"/>
                    <a:pt x="283" y="460"/>
                  </a:cubicBezTo>
                  <a:cubicBezTo>
                    <a:pt x="305" y="460"/>
                    <a:pt x="352" y="460"/>
                    <a:pt x="401" y="404"/>
                  </a:cubicBezTo>
                  <a:cubicBezTo>
                    <a:pt x="431" y="437"/>
                    <a:pt x="475" y="460"/>
                    <a:pt x="559" y="460"/>
                  </a:cubicBezTo>
                  <a:cubicBezTo>
                    <a:pt x="621" y="460"/>
                    <a:pt x="677" y="432"/>
                    <a:pt x="724" y="345"/>
                  </a:cubicBezTo>
                  <a:cubicBezTo>
                    <a:pt x="763" y="268"/>
                    <a:pt x="798" y="141"/>
                    <a:pt x="798" y="89"/>
                  </a:cubicBezTo>
                  <a:cubicBezTo>
                    <a:pt x="798" y="0"/>
                    <a:pt x="727" y="0"/>
                    <a:pt x="727" y="0"/>
                  </a:cubicBezTo>
                  <a:cubicBezTo>
                    <a:pt x="685" y="0"/>
                    <a:pt x="648" y="40"/>
                    <a:pt x="648" y="75"/>
                  </a:cubicBezTo>
                  <a:cubicBezTo>
                    <a:pt x="648" y="103"/>
                    <a:pt x="667" y="115"/>
                    <a:pt x="680" y="117"/>
                  </a:cubicBezTo>
                  <a:cubicBezTo>
                    <a:pt x="719" y="143"/>
                    <a:pt x="729" y="164"/>
                    <a:pt x="729" y="183"/>
                  </a:cubicBezTo>
                  <a:cubicBezTo>
                    <a:pt x="729" y="197"/>
                    <a:pt x="704" y="294"/>
                    <a:pt x="670" y="348"/>
                  </a:cubicBezTo>
                  <a:cubicBezTo>
                    <a:pt x="645" y="397"/>
                    <a:pt x="608" y="425"/>
                    <a:pt x="564" y="425"/>
                  </a:cubicBezTo>
                  <a:cubicBezTo>
                    <a:pt x="490" y="425"/>
                    <a:pt x="490" y="366"/>
                    <a:pt x="490" y="348"/>
                  </a:cubicBezTo>
                  <a:cubicBezTo>
                    <a:pt x="490" y="319"/>
                    <a:pt x="490" y="305"/>
                    <a:pt x="505" y="256"/>
                  </a:cubicBezTo>
                  <a:cubicBezTo>
                    <a:pt x="515" y="226"/>
                    <a:pt x="527" y="174"/>
                    <a:pt x="532" y="153"/>
                  </a:cubicBezTo>
                  <a:lnTo>
                    <a:pt x="547" y="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211FB80-FF63-4218-B196-B273E28CA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167"/>
              <a:ext cx="43" cy="158"/>
            </a:xfrm>
            <a:custGeom>
              <a:avLst/>
              <a:gdLst>
                <a:gd name="T0" fmla="*/ 177 w 193"/>
                <a:gd name="T1" fmla="*/ 0 h 699"/>
                <a:gd name="T2" fmla="*/ 0 w 193"/>
                <a:gd name="T3" fmla="*/ 348 h 699"/>
                <a:gd name="T4" fmla="*/ 177 w 193"/>
                <a:gd name="T5" fmla="*/ 698 h 699"/>
                <a:gd name="T6" fmla="*/ 192 w 193"/>
                <a:gd name="T7" fmla="*/ 688 h 699"/>
                <a:gd name="T8" fmla="*/ 182 w 193"/>
                <a:gd name="T9" fmla="*/ 677 h 699"/>
                <a:gd name="T10" fmla="*/ 49 w 193"/>
                <a:gd name="T11" fmla="*/ 348 h 699"/>
                <a:gd name="T12" fmla="*/ 187 w 193"/>
                <a:gd name="T13" fmla="*/ 16 h 699"/>
                <a:gd name="T14" fmla="*/ 192 w 193"/>
                <a:gd name="T15" fmla="*/ 9 h 699"/>
                <a:gd name="T16" fmla="*/ 177 w 193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699">
                  <a:moveTo>
                    <a:pt x="177" y="0"/>
                  </a:moveTo>
                  <a:cubicBezTo>
                    <a:pt x="39" y="94"/>
                    <a:pt x="0" y="242"/>
                    <a:pt x="0" y="348"/>
                  </a:cubicBezTo>
                  <a:cubicBezTo>
                    <a:pt x="0" y="446"/>
                    <a:pt x="30" y="599"/>
                    <a:pt x="177" y="698"/>
                  </a:cubicBezTo>
                  <a:cubicBezTo>
                    <a:pt x="182" y="698"/>
                    <a:pt x="192" y="698"/>
                    <a:pt x="192" y="688"/>
                  </a:cubicBezTo>
                  <a:cubicBezTo>
                    <a:pt x="192" y="686"/>
                    <a:pt x="190" y="684"/>
                    <a:pt x="182" y="677"/>
                  </a:cubicBezTo>
                  <a:cubicBezTo>
                    <a:pt x="86" y="594"/>
                    <a:pt x="49" y="475"/>
                    <a:pt x="49" y="348"/>
                  </a:cubicBezTo>
                  <a:cubicBezTo>
                    <a:pt x="49" y="160"/>
                    <a:pt x="123" y="68"/>
                    <a:pt x="187" y="16"/>
                  </a:cubicBezTo>
                  <a:cubicBezTo>
                    <a:pt x="190" y="14"/>
                    <a:pt x="192" y="12"/>
                    <a:pt x="192" y="9"/>
                  </a:cubicBezTo>
                  <a:cubicBezTo>
                    <a:pt x="192" y="0"/>
                    <a:pt x="182" y="0"/>
                    <a:pt x="17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D88B56FF-43CA-427A-A27C-6E86A0F58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187"/>
              <a:ext cx="56" cy="100"/>
            </a:xfrm>
            <a:custGeom>
              <a:avLst/>
              <a:gdLst>
                <a:gd name="T0" fmla="*/ 148 w 250"/>
                <a:gd name="T1" fmla="*/ 160 h 445"/>
                <a:gd name="T2" fmla="*/ 224 w 250"/>
                <a:gd name="T3" fmla="*/ 160 h 445"/>
                <a:gd name="T4" fmla="*/ 249 w 250"/>
                <a:gd name="T5" fmla="*/ 143 h 445"/>
                <a:gd name="T6" fmla="*/ 227 w 250"/>
                <a:gd name="T7" fmla="*/ 136 h 445"/>
                <a:gd name="T8" fmla="*/ 158 w 250"/>
                <a:gd name="T9" fmla="*/ 136 h 445"/>
                <a:gd name="T10" fmla="*/ 182 w 250"/>
                <a:gd name="T11" fmla="*/ 31 h 445"/>
                <a:gd name="T12" fmla="*/ 187 w 250"/>
                <a:gd name="T13" fmla="*/ 23 h 445"/>
                <a:gd name="T14" fmla="*/ 160 w 250"/>
                <a:gd name="T15" fmla="*/ 0 h 445"/>
                <a:gd name="T16" fmla="*/ 123 w 250"/>
                <a:gd name="T17" fmla="*/ 28 h 445"/>
                <a:gd name="T18" fmla="*/ 101 w 250"/>
                <a:gd name="T19" fmla="*/ 136 h 445"/>
                <a:gd name="T20" fmla="*/ 25 w 250"/>
                <a:gd name="T21" fmla="*/ 136 h 445"/>
                <a:gd name="T22" fmla="*/ 0 w 250"/>
                <a:gd name="T23" fmla="*/ 153 h 445"/>
                <a:gd name="T24" fmla="*/ 20 w 250"/>
                <a:gd name="T25" fmla="*/ 160 h 445"/>
                <a:gd name="T26" fmla="*/ 91 w 250"/>
                <a:gd name="T27" fmla="*/ 160 h 445"/>
                <a:gd name="T28" fmla="*/ 47 w 250"/>
                <a:gd name="T29" fmla="*/ 324 h 445"/>
                <a:gd name="T30" fmla="*/ 39 w 250"/>
                <a:gd name="T31" fmla="*/ 378 h 445"/>
                <a:gd name="T32" fmla="*/ 116 w 250"/>
                <a:gd name="T33" fmla="*/ 444 h 445"/>
                <a:gd name="T34" fmla="*/ 241 w 250"/>
                <a:gd name="T35" fmla="*/ 336 h 445"/>
                <a:gd name="T36" fmla="*/ 232 w 250"/>
                <a:gd name="T37" fmla="*/ 327 h 445"/>
                <a:gd name="T38" fmla="*/ 219 w 250"/>
                <a:gd name="T39" fmla="*/ 341 h 445"/>
                <a:gd name="T40" fmla="*/ 118 w 250"/>
                <a:gd name="T41" fmla="*/ 425 h 445"/>
                <a:gd name="T42" fmla="*/ 91 w 250"/>
                <a:gd name="T43" fmla="*/ 390 h 445"/>
                <a:gd name="T44" fmla="*/ 99 w 250"/>
                <a:gd name="T45" fmla="*/ 362 h 445"/>
                <a:gd name="T46" fmla="*/ 148 w 250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445">
                  <a:moveTo>
                    <a:pt x="148" y="160"/>
                  </a:moveTo>
                  <a:lnTo>
                    <a:pt x="224" y="160"/>
                  </a:lnTo>
                  <a:cubicBezTo>
                    <a:pt x="239" y="160"/>
                    <a:pt x="249" y="160"/>
                    <a:pt x="249" y="143"/>
                  </a:cubicBezTo>
                  <a:cubicBezTo>
                    <a:pt x="249" y="136"/>
                    <a:pt x="239" y="136"/>
                    <a:pt x="227" y="136"/>
                  </a:cubicBezTo>
                  <a:lnTo>
                    <a:pt x="158" y="136"/>
                  </a:lnTo>
                  <a:lnTo>
                    <a:pt x="182" y="31"/>
                  </a:lnTo>
                  <a:cubicBezTo>
                    <a:pt x="182" y="28"/>
                    <a:pt x="187" y="26"/>
                    <a:pt x="187" y="23"/>
                  </a:cubicBezTo>
                  <a:cubicBezTo>
                    <a:pt x="187" y="9"/>
                    <a:pt x="175" y="0"/>
                    <a:pt x="160" y="0"/>
                  </a:cubicBezTo>
                  <a:cubicBezTo>
                    <a:pt x="143" y="0"/>
                    <a:pt x="133" y="12"/>
                    <a:pt x="123" y="28"/>
                  </a:cubicBezTo>
                  <a:cubicBezTo>
                    <a:pt x="121" y="47"/>
                    <a:pt x="131" y="14"/>
                    <a:pt x="101" y="136"/>
                  </a:cubicBezTo>
                  <a:lnTo>
                    <a:pt x="25" y="136"/>
                  </a:lnTo>
                  <a:cubicBezTo>
                    <a:pt x="10" y="136"/>
                    <a:pt x="0" y="136"/>
                    <a:pt x="0" y="153"/>
                  </a:cubicBezTo>
                  <a:cubicBezTo>
                    <a:pt x="0" y="160"/>
                    <a:pt x="10" y="160"/>
                    <a:pt x="20" y="160"/>
                  </a:cubicBezTo>
                  <a:lnTo>
                    <a:pt x="91" y="160"/>
                  </a:lnTo>
                  <a:lnTo>
                    <a:pt x="47" y="324"/>
                  </a:lnTo>
                  <a:cubicBezTo>
                    <a:pt x="44" y="345"/>
                    <a:pt x="39" y="369"/>
                    <a:pt x="39" y="378"/>
                  </a:cubicBezTo>
                  <a:cubicBezTo>
                    <a:pt x="39" y="418"/>
                    <a:pt x="74" y="444"/>
                    <a:pt x="116" y="444"/>
                  </a:cubicBezTo>
                  <a:cubicBezTo>
                    <a:pt x="197" y="444"/>
                    <a:pt x="241" y="348"/>
                    <a:pt x="241" y="336"/>
                  </a:cubicBezTo>
                  <a:cubicBezTo>
                    <a:pt x="241" y="327"/>
                    <a:pt x="234" y="327"/>
                    <a:pt x="232" y="327"/>
                  </a:cubicBezTo>
                  <a:cubicBezTo>
                    <a:pt x="222" y="327"/>
                    <a:pt x="222" y="331"/>
                    <a:pt x="219" y="341"/>
                  </a:cubicBezTo>
                  <a:cubicBezTo>
                    <a:pt x="195" y="383"/>
                    <a:pt x="160" y="425"/>
                    <a:pt x="118" y="425"/>
                  </a:cubicBezTo>
                  <a:cubicBezTo>
                    <a:pt x="101" y="425"/>
                    <a:pt x="91" y="416"/>
                    <a:pt x="91" y="390"/>
                  </a:cubicBezTo>
                  <a:cubicBezTo>
                    <a:pt x="91" y="381"/>
                    <a:pt x="94" y="369"/>
                    <a:pt x="99" y="362"/>
                  </a:cubicBezTo>
                  <a:lnTo>
                    <a:pt x="148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038304E-4447-4952-BF5E-F5779690C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167"/>
              <a:ext cx="43" cy="158"/>
            </a:xfrm>
            <a:custGeom>
              <a:avLst/>
              <a:gdLst>
                <a:gd name="T0" fmla="*/ 15 w 193"/>
                <a:gd name="T1" fmla="*/ 0 h 699"/>
                <a:gd name="T2" fmla="*/ 0 w 193"/>
                <a:gd name="T3" fmla="*/ 9 h 699"/>
                <a:gd name="T4" fmla="*/ 5 w 193"/>
                <a:gd name="T5" fmla="*/ 16 h 699"/>
                <a:gd name="T6" fmla="*/ 138 w 193"/>
                <a:gd name="T7" fmla="*/ 348 h 699"/>
                <a:gd name="T8" fmla="*/ 15 w 193"/>
                <a:gd name="T9" fmla="*/ 672 h 699"/>
                <a:gd name="T10" fmla="*/ 0 w 193"/>
                <a:gd name="T11" fmla="*/ 688 h 699"/>
                <a:gd name="T12" fmla="*/ 10 w 193"/>
                <a:gd name="T13" fmla="*/ 698 h 699"/>
                <a:gd name="T14" fmla="*/ 135 w 193"/>
                <a:gd name="T15" fmla="*/ 561 h 699"/>
                <a:gd name="T16" fmla="*/ 192 w 193"/>
                <a:gd name="T17" fmla="*/ 348 h 699"/>
                <a:gd name="T18" fmla="*/ 15 w 193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699">
                  <a:moveTo>
                    <a:pt x="15" y="0"/>
                  </a:moveTo>
                  <a:cubicBezTo>
                    <a:pt x="10" y="0"/>
                    <a:pt x="0" y="0"/>
                    <a:pt x="0" y="9"/>
                  </a:cubicBezTo>
                  <a:cubicBezTo>
                    <a:pt x="0" y="12"/>
                    <a:pt x="2" y="14"/>
                    <a:pt x="5" y="16"/>
                  </a:cubicBezTo>
                  <a:cubicBezTo>
                    <a:pt x="71" y="73"/>
                    <a:pt x="138" y="167"/>
                    <a:pt x="138" y="348"/>
                  </a:cubicBezTo>
                  <a:cubicBezTo>
                    <a:pt x="138" y="493"/>
                    <a:pt x="91" y="604"/>
                    <a:pt x="15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10" y="698"/>
                  </a:cubicBezTo>
                  <a:cubicBezTo>
                    <a:pt x="17" y="698"/>
                    <a:pt x="89" y="651"/>
                    <a:pt x="135" y="561"/>
                  </a:cubicBezTo>
                  <a:cubicBezTo>
                    <a:pt x="172" y="505"/>
                    <a:pt x="192" y="430"/>
                    <a:pt x="192" y="348"/>
                  </a:cubicBezTo>
                  <a:cubicBezTo>
                    <a:pt x="192" y="251"/>
                    <a:pt x="160" y="96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25709140-2C14-4687-AFA5-23F65202AE3F}"/>
              </a:ext>
            </a:extLst>
          </p:cNvPr>
          <p:cNvGrpSpPr>
            <a:grpSpLocks/>
          </p:cNvGrpSpPr>
          <p:nvPr/>
        </p:nvGrpSpPr>
        <p:grpSpPr bwMode="auto">
          <a:xfrm>
            <a:off x="9399906" y="3416616"/>
            <a:ext cx="722312" cy="338138"/>
            <a:chOff x="3855" y="1610"/>
            <a:chExt cx="455" cy="213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32B902-4DB0-4D5D-93FB-B4FF9F3E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611"/>
              <a:ext cx="455" cy="210"/>
            </a:xfrm>
            <a:custGeom>
              <a:avLst/>
              <a:gdLst>
                <a:gd name="T0" fmla="*/ 1005 w 2011"/>
                <a:gd name="T1" fmla="*/ 930 h 931"/>
                <a:gd name="T2" fmla="*/ 0 w 2011"/>
                <a:gd name="T3" fmla="*/ 930 h 931"/>
                <a:gd name="T4" fmla="*/ 0 w 2011"/>
                <a:gd name="T5" fmla="*/ 0 h 931"/>
                <a:gd name="T6" fmla="*/ 2010 w 2011"/>
                <a:gd name="T7" fmla="*/ 0 h 931"/>
                <a:gd name="T8" fmla="*/ 2010 w 2011"/>
                <a:gd name="T9" fmla="*/ 930 h 931"/>
                <a:gd name="T10" fmla="*/ 1005 w 2011"/>
                <a:gd name="T11" fmla="*/ 93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1" h="931">
                  <a:moveTo>
                    <a:pt x="1005" y="930"/>
                  </a:moveTo>
                  <a:lnTo>
                    <a:pt x="0" y="930"/>
                  </a:lnTo>
                  <a:lnTo>
                    <a:pt x="0" y="0"/>
                  </a:lnTo>
                  <a:lnTo>
                    <a:pt x="2010" y="0"/>
                  </a:lnTo>
                  <a:lnTo>
                    <a:pt x="2010" y="930"/>
                  </a:lnTo>
                  <a:lnTo>
                    <a:pt x="1005" y="93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88ADC0-AE58-4277-A87A-1C8758E56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" y="1719"/>
              <a:ext cx="89" cy="104"/>
            </a:xfrm>
            <a:custGeom>
              <a:avLst/>
              <a:gdLst>
                <a:gd name="T0" fmla="*/ 158 w 396"/>
                <a:gd name="T1" fmla="*/ 110 h 461"/>
                <a:gd name="T2" fmla="*/ 192 w 396"/>
                <a:gd name="T3" fmla="*/ 110 h 461"/>
                <a:gd name="T4" fmla="*/ 294 w 396"/>
                <a:gd name="T5" fmla="*/ 103 h 461"/>
                <a:gd name="T6" fmla="*/ 179 w 396"/>
                <a:gd name="T7" fmla="*/ 221 h 461"/>
                <a:gd name="T8" fmla="*/ 0 w 396"/>
                <a:gd name="T9" fmla="*/ 446 h 461"/>
                <a:gd name="T10" fmla="*/ 19 w 396"/>
                <a:gd name="T11" fmla="*/ 460 h 461"/>
                <a:gd name="T12" fmla="*/ 38 w 396"/>
                <a:gd name="T13" fmla="*/ 449 h 461"/>
                <a:gd name="T14" fmla="*/ 109 w 396"/>
                <a:gd name="T15" fmla="*/ 392 h 461"/>
                <a:gd name="T16" fmla="*/ 160 w 396"/>
                <a:gd name="T17" fmla="*/ 418 h 461"/>
                <a:gd name="T18" fmla="*/ 235 w 396"/>
                <a:gd name="T19" fmla="*/ 460 h 461"/>
                <a:gd name="T20" fmla="*/ 384 w 396"/>
                <a:gd name="T21" fmla="*/ 298 h 461"/>
                <a:gd name="T22" fmla="*/ 363 w 396"/>
                <a:gd name="T23" fmla="*/ 284 h 461"/>
                <a:gd name="T24" fmla="*/ 348 w 396"/>
                <a:gd name="T25" fmla="*/ 294 h 461"/>
                <a:gd name="T26" fmla="*/ 279 w 396"/>
                <a:gd name="T27" fmla="*/ 348 h 461"/>
                <a:gd name="T28" fmla="*/ 102 w 396"/>
                <a:gd name="T29" fmla="*/ 359 h 461"/>
                <a:gd name="T30" fmla="*/ 216 w 396"/>
                <a:gd name="T31" fmla="*/ 237 h 461"/>
                <a:gd name="T32" fmla="*/ 395 w 396"/>
                <a:gd name="T33" fmla="*/ 14 h 461"/>
                <a:gd name="T34" fmla="*/ 376 w 396"/>
                <a:gd name="T35" fmla="*/ 0 h 461"/>
                <a:gd name="T36" fmla="*/ 359 w 396"/>
                <a:gd name="T37" fmla="*/ 9 h 461"/>
                <a:gd name="T38" fmla="*/ 305 w 396"/>
                <a:gd name="T39" fmla="*/ 68 h 461"/>
                <a:gd name="T40" fmla="*/ 248 w 396"/>
                <a:gd name="T41" fmla="*/ 38 h 461"/>
                <a:gd name="T42" fmla="*/ 181 w 396"/>
                <a:gd name="T43" fmla="*/ 0 h 461"/>
                <a:gd name="T44" fmla="*/ 66 w 396"/>
                <a:gd name="T45" fmla="*/ 117 h 461"/>
                <a:gd name="T46" fmla="*/ 83 w 396"/>
                <a:gd name="T47" fmla="*/ 132 h 461"/>
                <a:gd name="T48" fmla="*/ 102 w 396"/>
                <a:gd name="T49" fmla="*/ 117 h 461"/>
                <a:gd name="T50" fmla="*/ 143 w 396"/>
                <a:gd name="T51" fmla="*/ 110 h 461"/>
                <a:gd name="T52" fmla="*/ 158 w 396"/>
                <a:gd name="T53" fmla="*/ 11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6" h="461">
                  <a:moveTo>
                    <a:pt x="158" y="110"/>
                  </a:moveTo>
                  <a:cubicBezTo>
                    <a:pt x="169" y="110"/>
                    <a:pt x="181" y="110"/>
                    <a:pt x="192" y="110"/>
                  </a:cubicBezTo>
                  <a:cubicBezTo>
                    <a:pt x="224" y="108"/>
                    <a:pt x="262" y="103"/>
                    <a:pt x="294" y="103"/>
                  </a:cubicBezTo>
                  <a:cubicBezTo>
                    <a:pt x="271" y="129"/>
                    <a:pt x="258" y="146"/>
                    <a:pt x="179" y="221"/>
                  </a:cubicBezTo>
                  <a:cubicBezTo>
                    <a:pt x="19" y="376"/>
                    <a:pt x="0" y="439"/>
                    <a:pt x="0" y="446"/>
                  </a:cubicBezTo>
                  <a:cubicBezTo>
                    <a:pt x="0" y="460"/>
                    <a:pt x="11" y="460"/>
                    <a:pt x="19" y="460"/>
                  </a:cubicBezTo>
                  <a:cubicBezTo>
                    <a:pt x="32" y="460"/>
                    <a:pt x="32" y="460"/>
                    <a:pt x="38" y="449"/>
                  </a:cubicBezTo>
                  <a:cubicBezTo>
                    <a:pt x="68" y="397"/>
                    <a:pt x="94" y="392"/>
                    <a:pt x="109" y="392"/>
                  </a:cubicBezTo>
                  <a:cubicBezTo>
                    <a:pt x="132" y="392"/>
                    <a:pt x="149" y="409"/>
                    <a:pt x="160" y="418"/>
                  </a:cubicBezTo>
                  <a:cubicBezTo>
                    <a:pt x="184" y="439"/>
                    <a:pt x="203" y="460"/>
                    <a:pt x="235" y="460"/>
                  </a:cubicBezTo>
                  <a:cubicBezTo>
                    <a:pt x="326" y="460"/>
                    <a:pt x="384" y="336"/>
                    <a:pt x="384" y="298"/>
                  </a:cubicBezTo>
                  <a:cubicBezTo>
                    <a:pt x="384" y="284"/>
                    <a:pt x="369" y="284"/>
                    <a:pt x="363" y="284"/>
                  </a:cubicBezTo>
                  <a:cubicBezTo>
                    <a:pt x="358" y="284"/>
                    <a:pt x="348" y="284"/>
                    <a:pt x="348" y="294"/>
                  </a:cubicBezTo>
                  <a:cubicBezTo>
                    <a:pt x="339" y="312"/>
                    <a:pt x="331" y="338"/>
                    <a:pt x="279" y="348"/>
                  </a:cubicBezTo>
                  <a:cubicBezTo>
                    <a:pt x="273" y="348"/>
                    <a:pt x="117" y="355"/>
                    <a:pt x="102" y="359"/>
                  </a:cubicBezTo>
                  <a:cubicBezTo>
                    <a:pt x="122" y="331"/>
                    <a:pt x="136" y="312"/>
                    <a:pt x="216" y="237"/>
                  </a:cubicBezTo>
                  <a:cubicBezTo>
                    <a:pt x="376" y="85"/>
                    <a:pt x="395" y="16"/>
                    <a:pt x="395" y="14"/>
                  </a:cubicBezTo>
                  <a:cubicBezTo>
                    <a:pt x="395" y="0"/>
                    <a:pt x="384" y="0"/>
                    <a:pt x="376" y="0"/>
                  </a:cubicBezTo>
                  <a:cubicBezTo>
                    <a:pt x="365" y="0"/>
                    <a:pt x="363" y="0"/>
                    <a:pt x="359" y="9"/>
                  </a:cubicBezTo>
                  <a:cubicBezTo>
                    <a:pt x="339" y="45"/>
                    <a:pt x="326" y="68"/>
                    <a:pt x="305" y="68"/>
                  </a:cubicBezTo>
                  <a:cubicBezTo>
                    <a:pt x="284" y="68"/>
                    <a:pt x="267" y="52"/>
                    <a:pt x="248" y="38"/>
                  </a:cubicBezTo>
                  <a:cubicBezTo>
                    <a:pt x="230" y="16"/>
                    <a:pt x="211" y="0"/>
                    <a:pt x="181" y="0"/>
                  </a:cubicBezTo>
                  <a:cubicBezTo>
                    <a:pt x="111" y="0"/>
                    <a:pt x="66" y="87"/>
                    <a:pt x="66" y="117"/>
                  </a:cubicBezTo>
                  <a:cubicBezTo>
                    <a:pt x="66" y="132"/>
                    <a:pt x="77" y="132"/>
                    <a:pt x="83" y="132"/>
                  </a:cubicBezTo>
                  <a:cubicBezTo>
                    <a:pt x="90" y="132"/>
                    <a:pt x="100" y="132"/>
                    <a:pt x="102" y="117"/>
                  </a:cubicBezTo>
                  <a:cubicBezTo>
                    <a:pt x="113" y="113"/>
                    <a:pt x="120" y="113"/>
                    <a:pt x="143" y="110"/>
                  </a:cubicBezTo>
                  <a:lnTo>
                    <a:pt x="158" y="1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8892734-D69F-4636-BDE0-E876D95F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610"/>
              <a:ext cx="33" cy="158"/>
            </a:xfrm>
            <a:custGeom>
              <a:avLst/>
              <a:gdLst>
                <a:gd name="T0" fmla="*/ 136 w 148"/>
                <a:gd name="T1" fmla="*/ 0 h 699"/>
                <a:gd name="T2" fmla="*/ 0 w 148"/>
                <a:gd name="T3" fmla="*/ 348 h 699"/>
                <a:gd name="T4" fmla="*/ 136 w 148"/>
                <a:gd name="T5" fmla="*/ 698 h 699"/>
                <a:gd name="T6" fmla="*/ 147 w 148"/>
                <a:gd name="T7" fmla="*/ 688 h 699"/>
                <a:gd name="T8" fmla="*/ 139 w 148"/>
                <a:gd name="T9" fmla="*/ 677 h 699"/>
                <a:gd name="T10" fmla="*/ 38 w 148"/>
                <a:gd name="T11" fmla="*/ 348 h 699"/>
                <a:gd name="T12" fmla="*/ 143 w 148"/>
                <a:gd name="T13" fmla="*/ 16 h 699"/>
                <a:gd name="T14" fmla="*/ 147 w 148"/>
                <a:gd name="T15" fmla="*/ 9 h 699"/>
                <a:gd name="T16" fmla="*/ 136 w 148"/>
                <a:gd name="T17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699">
                  <a:moveTo>
                    <a:pt x="136" y="0"/>
                  </a:moveTo>
                  <a:cubicBezTo>
                    <a:pt x="30" y="94"/>
                    <a:pt x="0" y="242"/>
                    <a:pt x="0" y="348"/>
                  </a:cubicBezTo>
                  <a:cubicBezTo>
                    <a:pt x="0" y="446"/>
                    <a:pt x="23" y="599"/>
                    <a:pt x="136" y="698"/>
                  </a:cubicBezTo>
                  <a:cubicBezTo>
                    <a:pt x="139" y="698"/>
                    <a:pt x="147" y="698"/>
                    <a:pt x="147" y="688"/>
                  </a:cubicBezTo>
                  <a:cubicBezTo>
                    <a:pt x="147" y="686"/>
                    <a:pt x="145" y="684"/>
                    <a:pt x="139" y="677"/>
                  </a:cubicBezTo>
                  <a:cubicBezTo>
                    <a:pt x="66" y="594"/>
                    <a:pt x="38" y="475"/>
                    <a:pt x="38" y="348"/>
                  </a:cubicBezTo>
                  <a:cubicBezTo>
                    <a:pt x="38" y="160"/>
                    <a:pt x="94" y="68"/>
                    <a:pt x="143" y="16"/>
                  </a:cubicBezTo>
                  <a:cubicBezTo>
                    <a:pt x="145" y="14"/>
                    <a:pt x="147" y="12"/>
                    <a:pt x="147" y="9"/>
                  </a:cubicBezTo>
                  <a:cubicBezTo>
                    <a:pt x="147" y="0"/>
                    <a:pt x="139" y="0"/>
                    <a:pt x="13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D975529-92BF-4E8C-A04C-794ACA04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630"/>
              <a:ext cx="42" cy="100"/>
            </a:xfrm>
            <a:custGeom>
              <a:avLst/>
              <a:gdLst>
                <a:gd name="T0" fmla="*/ 113 w 191"/>
                <a:gd name="T1" fmla="*/ 160 h 445"/>
                <a:gd name="T2" fmla="*/ 171 w 191"/>
                <a:gd name="T3" fmla="*/ 160 h 445"/>
                <a:gd name="T4" fmla="*/ 190 w 191"/>
                <a:gd name="T5" fmla="*/ 143 h 445"/>
                <a:gd name="T6" fmla="*/ 173 w 191"/>
                <a:gd name="T7" fmla="*/ 136 h 445"/>
                <a:gd name="T8" fmla="*/ 120 w 191"/>
                <a:gd name="T9" fmla="*/ 136 h 445"/>
                <a:gd name="T10" fmla="*/ 139 w 191"/>
                <a:gd name="T11" fmla="*/ 31 h 445"/>
                <a:gd name="T12" fmla="*/ 143 w 191"/>
                <a:gd name="T13" fmla="*/ 23 h 445"/>
                <a:gd name="T14" fmla="*/ 122 w 191"/>
                <a:gd name="T15" fmla="*/ 0 h 445"/>
                <a:gd name="T16" fmla="*/ 94 w 191"/>
                <a:gd name="T17" fmla="*/ 28 h 445"/>
                <a:gd name="T18" fmla="*/ 77 w 191"/>
                <a:gd name="T19" fmla="*/ 136 h 445"/>
                <a:gd name="T20" fmla="*/ 19 w 191"/>
                <a:gd name="T21" fmla="*/ 136 h 445"/>
                <a:gd name="T22" fmla="*/ 0 w 191"/>
                <a:gd name="T23" fmla="*/ 153 h 445"/>
                <a:gd name="T24" fmla="*/ 15 w 191"/>
                <a:gd name="T25" fmla="*/ 160 h 445"/>
                <a:gd name="T26" fmla="*/ 70 w 191"/>
                <a:gd name="T27" fmla="*/ 160 h 445"/>
                <a:gd name="T28" fmla="*/ 36 w 191"/>
                <a:gd name="T29" fmla="*/ 324 h 445"/>
                <a:gd name="T30" fmla="*/ 30 w 191"/>
                <a:gd name="T31" fmla="*/ 378 h 445"/>
                <a:gd name="T32" fmla="*/ 88 w 191"/>
                <a:gd name="T33" fmla="*/ 444 h 445"/>
                <a:gd name="T34" fmla="*/ 184 w 191"/>
                <a:gd name="T35" fmla="*/ 336 h 445"/>
                <a:gd name="T36" fmla="*/ 177 w 191"/>
                <a:gd name="T37" fmla="*/ 327 h 445"/>
                <a:gd name="T38" fmla="*/ 168 w 191"/>
                <a:gd name="T39" fmla="*/ 341 h 445"/>
                <a:gd name="T40" fmla="*/ 90 w 191"/>
                <a:gd name="T41" fmla="*/ 425 h 445"/>
                <a:gd name="T42" fmla="*/ 70 w 191"/>
                <a:gd name="T43" fmla="*/ 390 h 445"/>
                <a:gd name="T44" fmla="*/ 75 w 191"/>
                <a:gd name="T45" fmla="*/ 362 h 445"/>
                <a:gd name="T46" fmla="*/ 113 w 191"/>
                <a:gd name="T47" fmla="*/ 16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1" h="445">
                  <a:moveTo>
                    <a:pt x="113" y="160"/>
                  </a:moveTo>
                  <a:lnTo>
                    <a:pt x="171" y="160"/>
                  </a:lnTo>
                  <a:cubicBezTo>
                    <a:pt x="183" y="160"/>
                    <a:pt x="190" y="160"/>
                    <a:pt x="190" y="143"/>
                  </a:cubicBezTo>
                  <a:cubicBezTo>
                    <a:pt x="190" y="136"/>
                    <a:pt x="183" y="136"/>
                    <a:pt x="173" y="136"/>
                  </a:cubicBezTo>
                  <a:lnTo>
                    <a:pt x="120" y="136"/>
                  </a:lnTo>
                  <a:lnTo>
                    <a:pt x="139" y="31"/>
                  </a:lnTo>
                  <a:cubicBezTo>
                    <a:pt x="139" y="28"/>
                    <a:pt x="143" y="26"/>
                    <a:pt x="143" y="23"/>
                  </a:cubicBezTo>
                  <a:cubicBezTo>
                    <a:pt x="143" y="9"/>
                    <a:pt x="134" y="0"/>
                    <a:pt x="122" y="0"/>
                  </a:cubicBezTo>
                  <a:cubicBezTo>
                    <a:pt x="109" y="0"/>
                    <a:pt x="102" y="12"/>
                    <a:pt x="94" y="28"/>
                  </a:cubicBezTo>
                  <a:cubicBezTo>
                    <a:pt x="92" y="47"/>
                    <a:pt x="100" y="14"/>
                    <a:pt x="77" y="136"/>
                  </a:cubicBezTo>
                  <a:lnTo>
                    <a:pt x="19" y="136"/>
                  </a:lnTo>
                  <a:cubicBezTo>
                    <a:pt x="8" y="136"/>
                    <a:pt x="0" y="136"/>
                    <a:pt x="0" y="153"/>
                  </a:cubicBezTo>
                  <a:cubicBezTo>
                    <a:pt x="0" y="160"/>
                    <a:pt x="8" y="160"/>
                    <a:pt x="15" y="160"/>
                  </a:cubicBezTo>
                  <a:lnTo>
                    <a:pt x="70" y="160"/>
                  </a:lnTo>
                  <a:lnTo>
                    <a:pt x="36" y="324"/>
                  </a:lnTo>
                  <a:cubicBezTo>
                    <a:pt x="34" y="345"/>
                    <a:pt x="30" y="369"/>
                    <a:pt x="30" y="378"/>
                  </a:cubicBezTo>
                  <a:cubicBezTo>
                    <a:pt x="30" y="418"/>
                    <a:pt x="56" y="444"/>
                    <a:pt x="88" y="444"/>
                  </a:cubicBezTo>
                  <a:cubicBezTo>
                    <a:pt x="151" y="444"/>
                    <a:pt x="184" y="348"/>
                    <a:pt x="184" y="336"/>
                  </a:cubicBezTo>
                  <a:cubicBezTo>
                    <a:pt x="184" y="327"/>
                    <a:pt x="179" y="327"/>
                    <a:pt x="177" y="327"/>
                  </a:cubicBezTo>
                  <a:cubicBezTo>
                    <a:pt x="169" y="327"/>
                    <a:pt x="169" y="331"/>
                    <a:pt x="168" y="341"/>
                  </a:cubicBezTo>
                  <a:cubicBezTo>
                    <a:pt x="149" y="383"/>
                    <a:pt x="122" y="425"/>
                    <a:pt x="90" y="425"/>
                  </a:cubicBezTo>
                  <a:cubicBezTo>
                    <a:pt x="77" y="425"/>
                    <a:pt x="70" y="416"/>
                    <a:pt x="70" y="390"/>
                  </a:cubicBezTo>
                  <a:cubicBezTo>
                    <a:pt x="70" y="381"/>
                    <a:pt x="72" y="369"/>
                    <a:pt x="75" y="362"/>
                  </a:cubicBezTo>
                  <a:lnTo>
                    <a:pt x="113" y="1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4AEF1B5-71D3-42B2-ADE8-752C58C9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630"/>
              <a:ext cx="92" cy="116"/>
            </a:xfrm>
            <a:custGeom>
              <a:avLst/>
              <a:gdLst>
                <a:gd name="T0" fmla="*/ 218 w 411"/>
                <a:gd name="T1" fmla="*/ 275 h 518"/>
                <a:gd name="T2" fmla="*/ 391 w 411"/>
                <a:gd name="T3" fmla="*/ 275 h 518"/>
                <a:gd name="T4" fmla="*/ 410 w 411"/>
                <a:gd name="T5" fmla="*/ 256 h 518"/>
                <a:gd name="T6" fmla="*/ 391 w 411"/>
                <a:gd name="T7" fmla="*/ 240 h 518"/>
                <a:gd name="T8" fmla="*/ 218 w 411"/>
                <a:gd name="T9" fmla="*/ 240 h 518"/>
                <a:gd name="T10" fmla="*/ 218 w 411"/>
                <a:gd name="T11" fmla="*/ 26 h 518"/>
                <a:gd name="T12" fmla="*/ 205 w 411"/>
                <a:gd name="T13" fmla="*/ 0 h 518"/>
                <a:gd name="T14" fmla="*/ 192 w 411"/>
                <a:gd name="T15" fmla="*/ 26 h 518"/>
                <a:gd name="T16" fmla="*/ 192 w 411"/>
                <a:gd name="T17" fmla="*/ 240 h 518"/>
                <a:gd name="T18" fmla="*/ 21 w 411"/>
                <a:gd name="T19" fmla="*/ 240 h 518"/>
                <a:gd name="T20" fmla="*/ 0 w 411"/>
                <a:gd name="T21" fmla="*/ 256 h 518"/>
                <a:gd name="T22" fmla="*/ 21 w 411"/>
                <a:gd name="T23" fmla="*/ 275 h 518"/>
                <a:gd name="T24" fmla="*/ 192 w 411"/>
                <a:gd name="T25" fmla="*/ 275 h 518"/>
                <a:gd name="T26" fmla="*/ 192 w 411"/>
                <a:gd name="T27" fmla="*/ 489 h 518"/>
                <a:gd name="T28" fmla="*/ 205 w 411"/>
                <a:gd name="T29" fmla="*/ 517 h 518"/>
                <a:gd name="T30" fmla="*/ 218 w 411"/>
                <a:gd name="T31" fmla="*/ 489 h 518"/>
                <a:gd name="T32" fmla="*/ 218 w 411"/>
                <a:gd name="T33" fmla="*/ 27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518">
                  <a:moveTo>
                    <a:pt x="218" y="275"/>
                  </a:moveTo>
                  <a:lnTo>
                    <a:pt x="391" y="275"/>
                  </a:lnTo>
                  <a:cubicBezTo>
                    <a:pt x="397" y="275"/>
                    <a:pt x="410" y="275"/>
                    <a:pt x="410" y="256"/>
                  </a:cubicBezTo>
                  <a:cubicBezTo>
                    <a:pt x="410" y="240"/>
                    <a:pt x="397" y="240"/>
                    <a:pt x="391" y="240"/>
                  </a:cubicBezTo>
                  <a:lnTo>
                    <a:pt x="218" y="240"/>
                  </a:lnTo>
                  <a:lnTo>
                    <a:pt x="218" y="26"/>
                  </a:lnTo>
                  <a:cubicBezTo>
                    <a:pt x="218" y="16"/>
                    <a:pt x="218" y="0"/>
                    <a:pt x="205" y="0"/>
                  </a:cubicBezTo>
                  <a:cubicBezTo>
                    <a:pt x="192" y="0"/>
                    <a:pt x="192" y="16"/>
                    <a:pt x="192" y="26"/>
                  </a:cubicBezTo>
                  <a:lnTo>
                    <a:pt x="192" y="240"/>
                  </a:lnTo>
                  <a:lnTo>
                    <a:pt x="21" y="240"/>
                  </a:lnTo>
                  <a:cubicBezTo>
                    <a:pt x="13" y="240"/>
                    <a:pt x="0" y="240"/>
                    <a:pt x="0" y="256"/>
                  </a:cubicBezTo>
                  <a:cubicBezTo>
                    <a:pt x="0" y="275"/>
                    <a:pt x="13" y="275"/>
                    <a:pt x="21" y="275"/>
                  </a:cubicBezTo>
                  <a:lnTo>
                    <a:pt x="192" y="275"/>
                  </a:lnTo>
                  <a:lnTo>
                    <a:pt x="192" y="489"/>
                  </a:lnTo>
                  <a:cubicBezTo>
                    <a:pt x="192" y="496"/>
                    <a:pt x="192" y="517"/>
                    <a:pt x="205" y="517"/>
                  </a:cubicBezTo>
                  <a:cubicBezTo>
                    <a:pt x="218" y="517"/>
                    <a:pt x="218" y="500"/>
                    <a:pt x="218" y="489"/>
                  </a:cubicBezTo>
                  <a:lnTo>
                    <a:pt x="218" y="2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9718125-93EA-4841-AFBD-CAEC8667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624"/>
              <a:ext cx="45" cy="104"/>
            </a:xfrm>
            <a:custGeom>
              <a:avLst/>
              <a:gdLst>
                <a:gd name="T0" fmla="*/ 126 w 204"/>
                <a:gd name="T1" fmla="*/ 19 h 464"/>
                <a:gd name="T2" fmla="*/ 111 w 204"/>
                <a:gd name="T3" fmla="*/ 0 h 464"/>
                <a:gd name="T4" fmla="*/ 0 w 204"/>
                <a:gd name="T5" fmla="*/ 45 h 464"/>
                <a:gd name="T6" fmla="*/ 0 w 204"/>
                <a:gd name="T7" fmla="*/ 70 h 464"/>
                <a:gd name="T8" fmla="*/ 81 w 204"/>
                <a:gd name="T9" fmla="*/ 52 h 464"/>
                <a:gd name="T10" fmla="*/ 81 w 204"/>
                <a:gd name="T11" fmla="*/ 406 h 464"/>
                <a:gd name="T12" fmla="*/ 24 w 204"/>
                <a:gd name="T13" fmla="*/ 437 h 464"/>
                <a:gd name="T14" fmla="*/ 4 w 204"/>
                <a:gd name="T15" fmla="*/ 437 h 464"/>
                <a:gd name="T16" fmla="*/ 4 w 204"/>
                <a:gd name="T17" fmla="*/ 463 h 464"/>
                <a:gd name="T18" fmla="*/ 104 w 204"/>
                <a:gd name="T19" fmla="*/ 460 h 464"/>
                <a:gd name="T20" fmla="*/ 203 w 204"/>
                <a:gd name="T21" fmla="*/ 463 h 464"/>
                <a:gd name="T22" fmla="*/ 203 w 204"/>
                <a:gd name="T23" fmla="*/ 437 h 464"/>
                <a:gd name="T24" fmla="*/ 183 w 204"/>
                <a:gd name="T25" fmla="*/ 437 h 464"/>
                <a:gd name="T26" fmla="*/ 126 w 204"/>
                <a:gd name="T27" fmla="*/ 406 h 464"/>
                <a:gd name="T28" fmla="*/ 126 w 204"/>
                <a:gd name="T29" fmla="*/ 1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4" h="464">
                  <a:moveTo>
                    <a:pt x="126" y="19"/>
                  </a:moveTo>
                  <a:cubicBezTo>
                    <a:pt x="126" y="0"/>
                    <a:pt x="124" y="0"/>
                    <a:pt x="111" y="0"/>
                  </a:cubicBezTo>
                  <a:cubicBezTo>
                    <a:pt x="75" y="42"/>
                    <a:pt x="23" y="45"/>
                    <a:pt x="0" y="45"/>
                  </a:cubicBezTo>
                  <a:lnTo>
                    <a:pt x="0" y="70"/>
                  </a:lnTo>
                  <a:cubicBezTo>
                    <a:pt x="13" y="70"/>
                    <a:pt x="49" y="70"/>
                    <a:pt x="81" y="52"/>
                  </a:cubicBezTo>
                  <a:lnTo>
                    <a:pt x="81" y="406"/>
                  </a:lnTo>
                  <a:cubicBezTo>
                    <a:pt x="81" y="430"/>
                    <a:pt x="81" y="437"/>
                    <a:pt x="24" y="437"/>
                  </a:cubicBezTo>
                  <a:lnTo>
                    <a:pt x="4" y="437"/>
                  </a:lnTo>
                  <a:lnTo>
                    <a:pt x="4" y="463"/>
                  </a:lnTo>
                  <a:cubicBezTo>
                    <a:pt x="13" y="463"/>
                    <a:pt x="83" y="460"/>
                    <a:pt x="104" y="460"/>
                  </a:cubicBezTo>
                  <a:cubicBezTo>
                    <a:pt x="122" y="460"/>
                    <a:pt x="192" y="463"/>
                    <a:pt x="203" y="463"/>
                  </a:cubicBezTo>
                  <a:lnTo>
                    <a:pt x="203" y="437"/>
                  </a:lnTo>
                  <a:lnTo>
                    <a:pt x="183" y="437"/>
                  </a:lnTo>
                  <a:cubicBezTo>
                    <a:pt x="126" y="437"/>
                    <a:pt x="126" y="430"/>
                    <a:pt x="126" y="406"/>
                  </a:cubicBezTo>
                  <a:lnTo>
                    <a:pt x="126" y="1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668C758-667E-4B94-96CD-802055C8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610"/>
              <a:ext cx="33" cy="158"/>
            </a:xfrm>
            <a:custGeom>
              <a:avLst/>
              <a:gdLst>
                <a:gd name="T0" fmla="*/ 11 w 148"/>
                <a:gd name="T1" fmla="*/ 0 h 699"/>
                <a:gd name="T2" fmla="*/ 0 w 148"/>
                <a:gd name="T3" fmla="*/ 9 h 699"/>
                <a:gd name="T4" fmla="*/ 4 w 148"/>
                <a:gd name="T5" fmla="*/ 16 h 699"/>
                <a:gd name="T6" fmla="*/ 105 w 148"/>
                <a:gd name="T7" fmla="*/ 348 h 699"/>
                <a:gd name="T8" fmla="*/ 11 w 148"/>
                <a:gd name="T9" fmla="*/ 672 h 699"/>
                <a:gd name="T10" fmla="*/ 0 w 148"/>
                <a:gd name="T11" fmla="*/ 688 h 699"/>
                <a:gd name="T12" fmla="*/ 8 w 148"/>
                <a:gd name="T13" fmla="*/ 698 h 699"/>
                <a:gd name="T14" fmla="*/ 104 w 148"/>
                <a:gd name="T15" fmla="*/ 561 h 699"/>
                <a:gd name="T16" fmla="*/ 147 w 148"/>
                <a:gd name="T17" fmla="*/ 348 h 699"/>
                <a:gd name="T18" fmla="*/ 11 w 148"/>
                <a:gd name="T19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699">
                  <a:moveTo>
                    <a:pt x="11" y="0"/>
                  </a:moveTo>
                  <a:cubicBezTo>
                    <a:pt x="8" y="0"/>
                    <a:pt x="0" y="0"/>
                    <a:pt x="0" y="9"/>
                  </a:cubicBezTo>
                  <a:cubicBezTo>
                    <a:pt x="0" y="12"/>
                    <a:pt x="2" y="14"/>
                    <a:pt x="4" y="16"/>
                  </a:cubicBezTo>
                  <a:cubicBezTo>
                    <a:pt x="55" y="73"/>
                    <a:pt x="105" y="167"/>
                    <a:pt x="105" y="348"/>
                  </a:cubicBezTo>
                  <a:cubicBezTo>
                    <a:pt x="105" y="493"/>
                    <a:pt x="70" y="604"/>
                    <a:pt x="11" y="672"/>
                  </a:cubicBezTo>
                  <a:cubicBezTo>
                    <a:pt x="0" y="686"/>
                    <a:pt x="0" y="686"/>
                    <a:pt x="0" y="688"/>
                  </a:cubicBezTo>
                  <a:cubicBezTo>
                    <a:pt x="0" y="691"/>
                    <a:pt x="2" y="698"/>
                    <a:pt x="8" y="698"/>
                  </a:cubicBezTo>
                  <a:cubicBezTo>
                    <a:pt x="13" y="698"/>
                    <a:pt x="68" y="651"/>
                    <a:pt x="104" y="561"/>
                  </a:cubicBezTo>
                  <a:cubicBezTo>
                    <a:pt x="132" y="505"/>
                    <a:pt x="147" y="430"/>
                    <a:pt x="147" y="348"/>
                  </a:cubicBezTo>
                  <a:cubicBezTo>
                    <a:pt x="147" y="251"/>
                    <a:pt x="122" y="96"/>
                    <a:pt x="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2F6A79B7-B971-44F4-93F0-06ADC348D955}"/>
              </a:ext>
            </a:extLst>
          </p:cNvPr>
          <p:cNvGrpSpPr>
            <a:grpSpLocks/>
          </p:cNvGrpSpPr>
          <p:nvPr/>
        </p:nvGrpSpPr>
        <p:grpSpPr bwMode="auto">
          <a:xfrm>
            <a:off x="8823643" y="4496116"/>
            <a:ext cx="849313" cy="301625"/>
            <a:chOff x="3492" y="2290"/>
            <a:chExt cx="535" cy="190"/>
          </a:xfrm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AFA6F05-920F-49E5-81C0-AEE830B1F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291"/>
              <a:ext cx="536" cy="188"/>
            </a:xfrm>
            <a:custGeom>
              <a:avLst/>
              <a:gdLst>
                <a:gd name="T0" fmla="*/ 1183 w 2366"/>
                <a:gd name="T1" fmla="*/ 832 h 833"/>
                <a:gd name="T2" fmla="*/ 0 w 2366"/>
                <a:gd name="T3" fmla="*/ 832 h 833"/>
                <a:gd name="T4" fmla="*/ 0 w 2366"/>
                <a:gd name="T5" fmla="*/ 0 h 833"/>
                <a:gd name="T6" fmla="*/ 2365 w 2366"/>
                <a:gd name="T7" fmla="*/ 0 h 833"/>
                <a:gd name="T8" fmla="*/ 2365 w 2366"/>
                <a:gd name="T9" fmla="*/ 832 h 833"/>
                <a:gd name="T10" fmla="*/ 1183 w 2366"/>
                <a:gd name="T11" fmla="*/ 83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6" h="833">
                  <a:moveTo>
                    <a:pt x="1183" y="832"/>
                  </a:moveTo>
                  <a:lnTo>
                    <a:pt x="0" y="832"/>
                  </a:lnTo>
                  <a:lnTo>
                    <a:pt x="0" y="0"/>
                  </a:lnTo>
                  <a:lnTo>
                    <a:pt x="2365" y="0"/>
                  </a:lnTo>
                  <a:lnTo>
                    <a:pt x="2365" y="832"/>
                  </a:lnTo>
                  <a:lnTo>
                    <a:pt x="1183" y="83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3CB6585-6F70-42A7-BB7B-3B445796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388"/>
              <a:ext cx="147" cy="93"/>
            </a:xfrm>
            <a:custGeom>
              <a:avLst/>
              <a:gdLst>
                <a:gd name="T0" fmla="*/ 446 w 651"/>
                <a:gd name="T1" fmla="*/ 86 h 413"/>
                <a:gd name="T2" fmla="*/ 452 w 651"/>
                <a:gd name="T3" fmla="*/ 46 h 413"/>
                <a:gd name="T4" fmla="*/ 414 w 651"/>
                <a:gd name="T5" fmla="*/ 8 h 413"/>
                <a:gd name="T6" fmla="*/ 359 w 651"/>
                <a:gd name="T7" fmla="*/ 55 h 413"/>
                <a:gd name="T8" fmla="*/ 313 w 651"/>
                <a:gd name="T9" fmla="*/ 237 h 413"/>
                <a:gd name="T10" fmla="*/ 309 w 651"/>
                <a:gd name="T11" fmla="*/ 290 h 413"/>
                <a:gd name="T12" fmla="*/ 311 w 651"/>
                <a:gd name="T13" fmla="*/ 321 h 413"/>
                <a:gd name="T14" fmla="*/ 237 w 651"/>
                <a:gd name="T15" fmla="*/ 380 h 413"/>
                <a:gd name="T16" fmla="*/ 169 w 651"/>
                <a:gd name="T17" fmla="*/ 304 h 413"/>
                <a:gd name="T18" fmla="*/ 215 w 651"/>
                <a:gd name="T19" fmla="*/ 136 h 413"/>
                <a:gd name="T20" fmla="*/ 229 w 651"/>
                <a:gd name="T21" fmla="*/ 80 h 413"/>
                <a:gd name="T22" fmla="*/ 133 w 651"/>
                <a:gd name="T23" fmla="*/ 0 h 413"/>
                <a:gd name="T24" fmla="*/ 0 w 651"/>
                <a:gd name="T25" fmla="*/ 139 h 413"/>
                <a:gd name="T26" fmla="*/ 22 w 651"/>
                <a:gd name="T27" fmla="*/ 151 h 413"/>
                <a:gd name="T28" fmla="*/ 40 w 651"/>
                <a:gd name="T29" fmla="*/ 141 h 413"/>
                <a:gd name="T30" fmla="*/ 128 w 651"/>
                <a:gd name="T31" fmla="*/ 34 h 413"/>
                <a:gd name="T32" fmla="*/ 143 w 651"/>
                <a:gd name="T33" fmla="*/ 52 h 413"/>
                <a:gd name="T34" fmla="*/ 122 w 651"/>
                <a:gd name="T35" fmla="*/ 122 h 413"/>
                <a:gd name="T36" fmla="*/ 76 w 651"/>
                <a:gd name="T37" fmla="*/ 290 h 413"/>
                <a:gd name="T38" fmla="*/ 231 w 651"/>
                <a:gd name="T39" fmla="*/ 412 h 413"/>
                <a:gd name="T40" fmla="*/ 327 w 651"/>
                <a:gd name="T41" fmla="*/ 361 h 413"/>
                <a:gd name="T42" fmla="*/ 456 w 651"/>
                <a:gd name="T43" fmla="*/ 412 h 413"/>
                <a:gd name="T44" fmla="*/ 590 w 651"/>
                <a:gd name="T45" fmla="*/ 309 h 413"/>
                <a:gd name="T46" fmla="*/ 650 w 651"/>
                <a:gd name="T47" fmla="*/ 80 h 413"/>
                <a:gd name="T48" fmla="*/ 592 w 651"/>
                <a:gd name="T49" fmla="*/ 0 h 413"/>
                <a:gd name="T50" fmla="*/ 528 w 651"/>
                <a:gd name="T51" fmla="*/ 67 h 413"/>
                <a:gd name="T52" fmla="*/ 554 w 651"/>
                <a:gd name="T53" fmla="*/ 105 h 413"/>
                <a:gd name="T54" fmla="*/ 594 w 651"/>
                <a:gd name="T55" fmla="*/ 164 h 413"/>
                <a:gd name="T56" fmla="*/ 546 w 651"/>
                <a:gd name="T57" fmla="*/ 311 h 413"/>
                <a:gd name="T58" fmla="*/ 460 w 651"/>
                <a:gd name="T59" fmla="*/ 380 h 413"/>
                <a:gd name="T60" fmla="*/ 400 w 651"/>
                <a:gd name="T61" fmla="*/ 311 h 413"/>
                <a:gd name="T62" fmla="*/ 412 w 651"/>
                <a:gd name="T63" fmla="*/ 229 h 413"/>
                <a:gd name="T64" fmla="*/ 434 w 651"/>
                <a:gd name="T65" fmla="*/ 136 h 413"/>
                <a:gd name="T66" fmla="*/ 446 w 651"/>
                <a:gd name="T67" fmla="*/ 8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413">
                  <a:moveTo>
                    <a:pt x="446" y="86"/>
                  </a:moveTo>
                  <a:cubicBezTo>
                    <a:pt x="448" y="76"/>
                    <a:pt x="452" y="52"/>
                    <a:pt x="452" y="46"/>
                  </a:cubicBezTo>
                  <a:cubicBezTo>
                    <a:pt x="452" y="27"/>
                    <a:pt x="438" y="8"/>
                    <a:pt x="414" y="8"/>
                  </a:cubicBezTo>
                  <a:cubicBezTo>
                    <a:pt x="400" y="8"/>
                    <a:pt x="367" y="15"/>
                    <a:pt x="359" y="55"/>
                  </a:cubicBezTo>
                  <a:cubicBezTo>
                    <a:pt x="341" y="111"/>
                    <a:pt x="327" y="176"/>
                    <a:pt x="313" y="237"/>
                  </a:cubicBezTo>
                  <a:cubicBezTo>
                    <a:pt x="309" y="271"/>
                    <a:pt x="309" y="279"/>
                    <a:pt x="309" y="290"/>
                  </a:cubicBezTo>
                  <a:cubicBezTo>
                    <a:pt x="309" y="315"/>
                    <a:pt x="311" y="315"/>
                    <a:pt x="311" y="321"/>
                  </a:cubicBezTo>
                  <a:cubicBezTo>
                    <a:pt x="311" y="325"/>
                    <a:pt x="287" y="380"/>
                    <a:pt x="237" y="380"/>
                  </a:cubicBezTo>
                  <a:cubicBezTo>
                    <a:pt x="169" y="380"/>
                    <a:pt x="169" y="325"/>
                    <a:pt x="169" y="304"/>
                  </a:cubicBezTo>
                  <a:cubicBezTo>
                    <a:pt x="169" y="271"/>
                    <a:pt x="179" y="227"/>
                    <a:pt x="215" y="136"/>
                  </a:cubicBezTo>
                  <a:cubicBezTo>
                    <a:pt x="219" y="115"/>
                    <a:pt x="229" y="97"/>
                    <a:pt x="229" y="80"/>
                  </a:cubicBezTo>
                  <a:cubicBezTo>
                    <a:pt x="229" y="29"/>
                    <a:pt x="179" y="0"/>
                    <a:pt x="133" y="0"/>
                  </a:cubicBezTo>
                  <a:cubicBezTo>
                    <a:pt x="44" y="0"/>
                    <a:pt x="0" y="122"/>
                    <a:pt x="0" y="139"/>
                  </a:cubicBezTo>
                  <a:cubicBezTo>
                    <a:pt x="0" y="151"/>
                    <a:pt x="14" y="151"/>
                    <a:pt x="22" y="151"/>
                  </a:cubicBezTo>
                  <a:cubicBezTo>
                    <a:pt x="32" y="151"/>
                    <a:pt x="36" y="151"/>
                    <a:pt x="40" y="141"/>
                  </a:cubicBezTo>
                  <a:cubicBezTo>
                    <a:pt x="68" y="42"/>
                    <a:pt x="112" y="34"/>
                    <a:pt x="128" y="34"/>
                  </a:cubicBezTo>
                  <a:cubicBezTo>
                    <a:pt x="133" y="34"/>
                    <a:pt x="143" y="34"/>
                    <a:pt x="143" y="52"/>
                  </a:cubicBezTo>
                  <a:cubicBezTo>
                    <a:pt x="143" y="73"/>
                    <a:pt x="133" y="97"/>
                    <a:pt x="122" y="122"/>
                  </a:cubicBezTo>
                  <a:cubicBezTo>
                    <a:pt x="92" y="206"/>
                    <a:pt x="76" y="252"/>
                    <a:pt x="76" y="290"/>
                  </a:cubicBezTo>
                  <a:cubicBezTo>
                    <a:pt x="76" y="388"/>
                    <a:pt x="159" y="412"/>
                    <a:pt x="231" y="412"/>
                  </a:cubicBezTo>
                  <a:cubicBezTo>
                    <a:pt x="249" y="412"/>
                    <a:pt x="287" y="412"/>
                    <a:pt x="327" y="361"/>
                  </a:cubicBezTo>
                  <a:cubicBezTo>
                    <a:pt x="351" y="391"/>
                    <a:pt x="387" y="412"/>
                    <a:pt x="456" y="412"/>
                  </a:cubicBezTo>
                  <a:cubicBezTo>
                    <a:pt x="506" y="412"/>
                    <a:pt x="552" y="386"/>
                    <a:pt x="590" y="309"/>
                  </a:cubicBezTo>
                  <a:cubicBezTo>
                    <a:pt x="624" y="239"/>
                    <a:pt x="650" y="126"/>
                    <a:pt x="650" y="80"/>
                  </a:cubicBezTo>
                  <a:cubicBezTo>
                    <a:pt x="650" y="0"/>
                    <a:pt x="594" y="0"/>
                    <a:pt x="592" y="0"/>
                  </a:cubicBezTo>
                  <a:cubicBezTo>
                    <a:pt x="558" y="0"/>
                    <a:pt x="528" y="36"/>
                    <a:pt x="528" y="67"/>
                  </a:cubicBezTo>
                  <a:cubicBezTo>
                    <a:pt x="528" y="92"/>
                    <a:pt x="544" y="103"/>
                    <a:pt x="554" y="105"/>
                  </a:cubicBezTo>
                  <a:cubicBezTo>
                    <a:pt x="584" y="128"/>
                    <a:pt x="594" y="147"/>
                    <a:pt x="594" y="164"/>
                  </a:cubicBezTo>
                  <a:cubicBezTo>
                    <a:pt x="594" y="176"/>
                    <a:pt x="572" y="262"/>
                    <a:pt x="546" y="311"/>
                  </a:cubicBezTo>
                  <a:cubicBezTo>
                    <a:pt x="524" y="355"/>
                    <a:pt x="496" y="380"/>
                    <a:pt x="460" y="380"/>
                  </a:cubicBezTo>
                  <a:cubicBezTo>
                    <a:pt x="400" y="380"/>
                    <a:pt x="400" y="328"/>
                    <a:pt x="400" y="311"/>
                  </a:cubicBezTo>
                  <a:cubicBezTo>
                    <a:pt x="400" y="286"/>
                    <a:pt x="400" y="273"/>
                    <a:pt x="412" y="229"/>
                  </a:cubicBezTo>
                  <a:cubicBezTo>
                    <a:pt x="420" y="202"/>
                    <a:pt x="428" y="155"/>
                    <a:pt x="434" y="136"/>
                  </a:cubicBezTo>
                  <a:lnTo>
                    <a:pt x="446" y="8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813C980-E6AF-4DCC-888A-82037F62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290"/>
              <a:ext cx="35" cy="141"/>
            </a:xfrm>
            <a:custGeom>
              <a:avLst/>
              <a:gdLst>
                <a:gd name="T0" fmla="*/ 145 w 158"/>
                <a:gd name="T1" fmla="*/ 0 h 625"/>
                <a:gd name="T2" fmla="*/ 0 w 158"/>
                <a:gd name="T3" fmla="*/ 311 h 625"/>
                <a:gd name="T4" fmla="*/ 145 w 158"/>
                <a:gd name="T5" fmla="*/ 624 h 625"/>
                <a:gd name="T6" fmla="*/ 157 w 158"/>
                <a:gd name="T7" fmla="*/ 615 h 625"/>
                <a:gd name="T8" fmla="*/ 149 w 158"/>
                <a:gd name="T9" fmla="*/ 605 h 625"/>
                <a:gd name="T10" fmla="*/ 40 w 158"/>
                <a:gd name="T11" fmla="*/ 311 h 625"/>
                <a:gd name="T12" fmla="*/ 153 w 158"/>
                <a:gd name="T13" fmla="*/ 15 h 625"/>
                <a:gd name="T14" fmla="*/ 157 w 158"/>
                <a:gd name="T15" fmla="*/ 8 h 625"/>
                <a:gd name="T16" fmla="*/ 145 w 158"/>
                <a:gd name="T1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625">
                  <a:moveTo>
                    <a:pt x="145" y="0"/>
                  </a:moveTo>
                  <a:cubicBezTo>
                    <a:pt x="32" y="84"/>
                    <a:pt x="0" y="216"/>
                    <a:pt x="0" y="311"/>
                  </a:cubicBezTo>
                  <a:cubicBezTo>
                    <a:pt x="0" y="399"/>
                    <a:pt x="24" y="535"/>
                    <a:pt x="145" y="624"/>
                  </a:cubicBezTo>
                  <a:cubicBezTo>
                    <a:pt x="149" y="624"/>
                    <a:pt x="157" y="624"/>
                    <a:pt x="157" y="615"/>
                  </a:cubicBezTo>
                  <a:cubicBezTo>
                    <a:pt x="157" y="613"/>
                    <a:pt x="155" y="611"/>
                    <a:pt x="149" y="605"/>
                  </a:cubicBezTo>
                  <a:cubicBezTo>
                    <a:pt x="70" y="531"/>
                    <a:pt x="40" y="424"/>
                    <a:pt x="40" y="311"/>
                  </a:cubicBezTo>
                  <a:cubicBezTo>
                    <a:pt x="40" y="143"/>
                    <a:pt x="100" y="61"/>
                    <a:pt x="153" y="15"/>
                  </a:cubicBezTo>
                  <a:cubicBezTo>
                    <a:pt x="155" y="13"/>
                    <a:pt x="157" y="10"/>
                    <a:pt x="157" y="8"/>
                  </a:cubicBezTo>
                  <a:cubicBezTo>
                    <a:pt x="157" y="0"/>
                    <a:pt x="149" y="0"/>
                    <a:pt x="14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8AD2D73-E920-4D0C-9901-71D52A62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2308"/>
              <a:ext cx="45" cy="89"/>
            </a:xfrm>
            <a:custGeom>
              <a:avLst/>
              <a:gdLst>
                <a:gd name="T0" fmla="*/ 120 w 204"/>
                <a:gd name="T1" fmla="*/ 143 h 398"/>
                <a:gd name="T2" fmla="*/ 183 w 204"/>
                <a:gd name="T3" fmla="*/ 143 h 398"/>
                <a:gd name="T4" fmla="*/ 203 w 204"/>
                <a:gd name="T5" fmla="*/ 128 h 398"/>
                <a:gd name="T6" fmla="*/ 185 w 204"/>
                <a:gd name="T7" fmla="*/ 122 h 398"/>
                <a:gd name="T8" fmla="*/ 128 w 204"/>
                <a:gd name="T9" fmla="*/ 122 h 398"/>
                <a:gd name="T10" fmla="*/ 149 w 204"/>
                <a:gd name="T11" fmla="*/ 27 h 398"/>
                <a:gd name="T12" fmla="*/ 153 w 204"/>
                <a:gd name="T13" fmla="*/ 21 h 398"/>
                <a:gd name="T14" fmla="*/ 130 w 204"/>
                <a:gd name="T15" fmla="*/ 0 h 398"/>
                <a:gd name="T16" fmla="*/ 100 w 204"/>
                <a:gd name="T17" fmla="*/ 25 h 398"/>
                <a:gd name="T18" fmla="*/ 82 w 204"/>
                <a:gd name="T19" fmla="*/ 122 h 398"/>
                <a:gd name="T20" fmla="*/ 20 w 204"/>
                <a:gd name="T21" fmla="*/ 122 h 398"/>
                <a:gd name="T22" fmla="*/ 0 w 204"/>
                <a:gd name="T23" fmla="*/ 136 h 398"/>
                <a:gd name="T24" fmla="*/ 16 w 204"/>
                <a:gd name="T25" fmla="*/ 143 h 398"/>
                <a:gd name="T26" fmla="*/ 74 w 204"/>
                <a:gd name="T27" fmla="*/ 143 h 398"/>
                <a:gd name="T28" fmla="*/ 38 w 204"/>
                <a:gd name="T29" fmla="*/ 290 h 398"/>
                <a:gd name="T30" fmla="*/ 32 w 204"/>
                <a:gd name="T31" fmla="*/ 338 h 398"/>
                <a:gd name="T32" fmla="*/ 94 w 204"/>
                <a:gd name="T33" fmla="*/ 397 h 398"/>
                <a:gd name="T34" fmla="*/ 197 w 204"/>
                <a:gd name="T35" fmla="*/ 300 h 398"/>
                <a:gd name="T36" fmla="*/ 189 w 204"/>
                <a:gd name="T37" fmla="*/ 292 h 398"/>
                <a:gd name="T38" fmla="*/ 179 w 204"/>
                <a:gd name="T39" fmla="*/ 304 h 398"/>
                <a:gd name="T40" fmla="*/ 96 w 204"/>
                <a:gd name="T41" fmla="*/ 380 h 398"/>
                <a:gd name="T42" fmla="*/ 74 w 204"/>
                <a:gd name="T43" fmla="*/ 349 h 398"/>
                <a:gd name="T44" fmla="*/ 80 w 204"/>
                <a:gd name="T45" fmla="*/ 323 h 398"/>
                <a:gd name="T46" fmla="*/ 120 w 204"/>
                <a:gd name="T47" fmla="*/ 14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4" h="398">
                  <a:moveTo>
                    <a:pt x="120" y="143"/>
                  </a:moveTo>
                  <a:lnTo>
                    <a:pt x="183" y="143"/>
                  </a:lnTo>
                  <a:cubicBezTo>
                    <a:pt x="195" y="143"/>
                    <a:pt x="203" y="143"/>
                    <a:pt x="203" y="128"/>
                  </a:cubicBezTo>
                  <a:cubicBezTo>
                    <a:pt x="203" y="122"/>
                    <a:pt x="195" y="122"/>
                    <a:pt x="185" y="122"/>
                  </a:cubicBezTo>
                  <a:lnTo>
                    <a:pt x="128" y="122"/>
                  </a:lnTo>
                  <a:lnTo>
                    <a:pt x="149" y="27"/>
                  </a:lnTo>
                  <a:cubicBezTo>
                    <a:pt x="149" y="25"/>
                    <a:pt x="153" y="23"/>
                    <a:pt x="153" y="21"/>
                  </a:cubicBezTo>
                  <a:cubicBezTo>
                    <a:pt x="153" y="8"/>
                    <a:pt x="143" y="0"/>
                    <a:pt x="130" y="0"/>
                  </a:cubicBezTo>
                  <a:cubicBezTo>
                    <a:pt x="116" y="0"/>
                    <a:pt x="108" y="10"/>
                    <a:pt x="100" y="25"/>
                  </a:cubicBezTo>
                  <a:cubicBezTo>
                    <a:pt x="98" y="42"/>
                    <a:pt x="106" y="13"/>
                    <a:pt x="82" y="122"/>
                  </a:cubicBezTo>
                  <a:lnTo>
                    <a:pt x="20" y="122"/>
                  </a:lnTo>
                  <a:cubicBezTo>
                    <a:pt x="8" y="122"/>
                    <a:pt x="0" y="122"/>
                    <a:pt x="0" y="136"/>
                  </a:cubicBezTo>
                  <a:cubicBezTo>
                    <a:pt x="0" y="143"/>
                    <a:pt x="8" y="143"/>
                    <a:pt x="16" y="143"/>
                  </a:cubicBezTo>
                  <a:lnTo>
                    <a:pt x="74" y="143"/>
                  </a:lnTo>
                  <a:lnTo>
                    <a:pt x="38" y="290"/>
                  </a:lnTo>
                  <a:cubicBezTo>
                    <a:pt x="36" y="309"/>
                    <a:pt x="32" y="330"/>
                    <a:pt x="32" y="338"/>
                  </a:cubicBezTo>
                  <a:cubicBezTo>
                    <a:pt x="32" y="374"/>
                    <a:pt x="60" y="397"/>
                    <a:pt x="94" y="397"/>
                  </a:cubicBezTo>
                  <a:cubicBezTo>
                    <a:pt x="161" y="397"/>
                    <a:pt x="197" y="311"/>
                    <a:pt x="197" y="300"/>
                  </a:cubicBezTo>
                  <a:cubicBezTo>
                    <a:pt x="197" y="292"/>
                    <a:pt x="191" y="292"/>
                    <a:pt x="189" y="292"/>
                  </a:cubicBezTo>
                  <a:cubicBezTo>
                    <a:pt x="181" y="292"/>
                    <a:pt x="181" y="296"/>
                    <a:pt x="179" y="304"/>
                  </a:cubicBezTo>
                  <a:cubicBezTo>
                    <a:pt x="159" y="342"/>
                    <a:pt x="130" y="380"/>
                    <a:pt x="96" y="380"/>
                  </a:cubicBezTo>
                  <a:cubicBezTo>
                    <a:pt x="82" y="380"/>
                    <a:pt x="74" y="372"/>
                    <a:pt x="74" y="349"/>
                  </a:cubicBezTo>
                  <a:cubicBezTo>
                    <a:pt x="74" y="340"/>
                    <a:pt x="76" y="330"/>
                    <a:pt x="80" y="323"/>
                  </a:cubicBezTo>
                  <a:lnTo>
                    <a:pt x="120" y="14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FF5E395-8CB6-4CEF-A829-5A0BACE8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2309"/>
              <a:ext cx="99" cy="104"/>
            </a:xfrm>
            <a:custGeom>
              <a:avLst/>
              <a:gdLst>
                <a:gd name="T0" fmla="*/ 233 w 439"/>
                <a:gd name="T1" fmla="*/ 246 h 463"/>
                <a:gd name="T2" fmla="*/ 416 w 439"/>
                <a:gd name="T3" fmla="*/ 246 h 463"/>
                <a:gd name="T4" fmla="*/ 438 w 439"/>
                <a:gd name="T5" fmla="*/ 229 h 463"/>
                <a:gd name="T6" fmla="*/ 416 w 439"/>
                <a:gd name="T7" fmla="*/ 214 h 463"/>
                <a:gd name="T8" fmla="*/ 233 w 439"/>
                <a:gd name="T9" fmla="*/ 214 h 463"/>
                <a:gd name="T10" fmla="*/ 233 w 439"/>
                <a:gd name="T11" fmla="*/ 23 h 463"/>
                <a:gd name="T12" fmla="*/ 219 w 439"/>
                <a:gd name="T13" fmla="*/ 0 h 463"/>
                <a:gd name="T14" fmla="*/ 205 w 439"/>
                <a:gd name="T15" fmla="*/ 23 h 463"/>
                <a:gd name="T16" fmla="*/ 205 w 439"/>
                <a:gd name="T17" fmla="*/ 214 h 463"/>
                <a:gd name="T18" fmla="*/ 22 w 439"/>
                <a:gd name="T19" fmla="*/ 214 h 463"/>
                <a:gd name="T20" fmla="*/ 0 w 439"/>
                <a:gd name="T21" fmla="*/ 229 h 463"/>
                <a:gd name="T22" fmla="*/ 22 w 439"/>
                <a:gd name="T23" fmla="*/ 246 h 463"/>
                <a:gd name="T24" fmla="*/ 205 w 439"/>
                <a:gd name="T25" fmla="*/ 246 h 463"/>
                <a:gd name="T26" fmla="*/ 205 w 439"/>
                <a:gd name="T27" fmla="*/ 437 h 463"/>
                <a:gd name="T28" fmla="*/ 219 w 439"/>
                <a:gd name="T29" fmla="*/ 462 h 463"/>
                <a:gd name="T30" fmla="*/ 233 w 439"/>
                <a:gd name="T31" fmla="*/ 437 h 463"/>
                <a:gd name="T32" fmla="*/ 233 w 439"/>
                <a:gd name="T33" fmla="*/ 24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" h="463">
                  <a:moveTo>
                    <a:pt x="233" y="246"/>
                  </a:moveTo>
                  <a:lnTo>
                    <a:pt x="416" y="246"/>
                  </a:lnTo>
                  <a:cubicBezTo>
                    <a:pt x="424" y="246"/>
                    <a:pt x="438" y="246"/>
                    <a:pt x="438" y="229"/>
                  </a:cubicBezTo>
                  <a:cubicBezTo>
                    <a:pt x="438" y="214"/>
                    <a:pt x="424" y="214"/>
                    <a:pt x="416" y="214"/>
                  </a:cubicBezTo>
                  <a:lnTo>
                    <a:pt x="233" y="214"/>
                  </a:lnTo>
                  <a:lnTo>
                    <a:pt x="233" y="23"/>
                  </a:lnTo>
                  <a:cubicBezTo>
                    <a:pt x="233" y="15"/>
                    <a:pt x="233" y="0"/>
                    <a:pt x="219" y="0"/>
                  </a:cubicBezTo>
                  <a:cubicBezTo>
                    <a:pt x="205" y="0"/>
                    <a:pt x="205" y="15"/>
                    <a:pt x="205" y="23"/>
                  </a:cubicBezTo>
                  <a:lnTo>
                    <a:pt x="205" y="214"/>
                  </a:lnTo>
                  <a:lnTo>
                    <a:pt x="22" y="214"/>
                  </a:lnTo>
                  <a:cubicBezTo>
                    <a:pt x="14" y="214"/>
                    <a:pt x="0" y="214"/>
                    <a:pt x="0" y="229"/>
                  </a:cubicBezTo>
                  <a:cubicBezTo>
                    <a:pt x="0" y="246"/>
                    <a:pt x="14" y="246"/>
                    <a:pt x="22" y="246"/>
                  </a:cubicBezTo>
                  <a:lnTo>
                    <a:pt x="205" y="246"/>
                  </a:lnTo>
                  <a:lnTo>
                    <a:pt x="205" y="437"/>
                  </a:lnTo>
                  <a:cubicBezTo>
                    <a:pt x="205" y="443"/>
                    <a:pt x="205" y="462"/>
                    <a:pt x="219" y="462"/>
                  </a:cubicBezTo>
                  <a:cubicBezTo>
                    <a:pt x="233" y="462"/>
                    <a:pt x="233" y="447"/>
                    <a:pt x="233" y="437"/>
                  </a:cubicBezTo>
                  <a:lnTo>
                    <a:pt x="233" y="2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A81A25DA-16F8-4468-8B9E-BCE47690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303"/>
              <a:ext cx="48" cy="93"/>
            </a:xfrm>
            <a:custGeom>
              <a:avLst/>
              <a:gdLst>
                <a:gd name="T0" fmla="*/ 135 w 218"/>
                <a:gd name="T1" fmla="*/ 17 h 415"/>
                <a:gd name="T2" fmla="*/ 118 w 218"/>
                <a:gd name="T3" fmla="*/ 0 h 415"/>
                <a:gd name="T4" fmla="*/ 0 w 218"/>
                <a:gd name="T5" fmla="*/ 40 h 415"/>
                <a:gd name="T6" fmla="*/ 0 w 218"/>
                <a:gd name="T7" fmla="*/ 63 h 415"/>
                <a:gd name="T8" fmla="*/ 86 w 218"/>
                <a:gd name="T9" fmla="*/ 46 h 415"/>
                <a:gd name="T10" fmla="*/ 86 w 218"/>
                <a:gd name="T11" fmla="*/ 363 h 415"/>
                <a:gd name="T12" fmla="*/ 26 w 218"/>
                <a:gd name="T13" fmla="*/ 391 h 415"/>
                <a:gd name="T14" fmla="*/ 4 w 218"/>
                <a:gd name="T15" fmla="*/ 391 h 415"/>
                <a:gd name="T16" fmla="*/ 4 w 218"/>
                <a:gd name="T17" fmla="*/ 414 h 415"/>
                <a:gd name="T18" fmla="*/ 110 w 218"/>
                <a:gd name="T19" fmla="*/ 412 h 415"/>
                <a:gd name="T20" fmla="*/ 217 w 218"/>
                <a:gd name="T21" fmla="*/ 414 h 415"/>
                <a:gd name="T22" fmla="*/ 217 w 218"/>
                <a:gd name="T23" fmla="*/ 391 h 415"/>
                <a:gd name="T24" fmla="*/ 195 w 218"/>
                <a:gd name="T25" fmla="*/ 391 h 415"/>
                <a:gd name="T26" fmla="*/ 135 w 218"/>
                <a:gd name="T27" fmla="*/ 363 h 415"/>
                <a:gd name="T28" fmla="*/ 135 w 218"/>
                <a:gd name="T29" fmla="*/ 1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8" h="415">
                  <a:moveTo>
                    <a:pt x="135" y="17"/>
                  </a:moveTo>
                  <a:cubicBezTo>
                    <a:pt x="135" y="0"/>
                    <a:pt x="133" y="0"/>
                    <a:pt x="118" y="0"/>
                  </a:cubicBezTo>
                  <a:cubicBezTo>
                    <a:pt x="80" y="38"/>
                    <a:pt x="24" y="40"/>
                    <a:pt x="0" y="40"/>
                  </a:cubicBezTo>
                  <a:lnTo>
                    <a:pt x="0" y="63"/>
                  </a:lnTo>
                  <a:cubicBezTo>
                    <a:pt x="14" y="63"/>
                    <a:pt x="52" y="63"/>
                    <a:pt x="86" y="46"/>
                  </a:cubicBezTo>
                  <a:lnTo>
                    <a:pt x="86" y="363"/>
                  </a:lnTo>
                  <a:cubicBezTo>
                    <a:pt x="86" y="384"/>
                    <a:pt x="86" y="391"/>
                    <a:pt x="26" y="391"/>
                  </a:cubicBezTo>
                  <a:lnTo>
                    <a:pt x="4" y="391"/>
                  </a:lnTo>
                  <a:lnTo>
                    <a:pt x="4" y="414"/>
                  </a:lnTo>
                  <a:cubicBezTo>
                    <a:pt x="14" y="414"/>
                    <a:pt x="88" y="412"/>
                    <a:pt x="110" y="412"/>
                  </a:cubicBezTo>
                  <a:cubicBezTo>
                    <a:pt x="130" y="412"/>
                    <a:pt x="205" y="414"/>
                    <a:pt x="217" y="414"/>
                  </a:cubicBezTo>
                  <a:lnTo>
                    <a:pt x="217" y="391"/>
                  </a:lnTo>
                  <a:lnTo>
                    <a:pt x="195" y="391"/>
                  </a:lnTo>
                  <a:cubicBezTo>
                    <a:pt x="135" y="391"/>
                    <a:pt x="135" y="384"/>
                    <a:pt x="135" y="363"/>
                  </a:cubicBezTo>
                  <a:lnTo>
                    <a:pt x="135" y="1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2226BA8-D76D-43F6-9EB4-CC61A75E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290"/>
              <a:ext cx="35" cy="141"/>
            </a:xfrm>
            <a:custGeom>
              <a:avLst/>
              <a:gdLst>
                <a:gd name="T0" fmla="*/ 12 w 158"/>
                <a:gd name="T1" fmla="*/ 0 h 625"/>
                <a:gd name="T2" fmla="*/ 0 w 158"/>
                <a:gd name="T3" fmla="*/ 8 h 625"/>
                <a:gd name="T4" fmla="*/ 4 w 158"/>
                <a:gd name="T5" fmla="*/ 15 h 625"/>
                <a:gd name="T6" fmla="*/ 112 w 158"/>
                <a:gd name="T7" fmla="*/ 311 h 625"/>
                <a:gd name="T8" fmla="*/ 12 w 158"/>
                <a:gd name="T9" fmla="*/ 601 h 625"/>
                <a:gd name="T10" fmla="*/ 0 w 158"/>
                <a:gd name="T11" fmla="*/ 615 h 625"/>
                <a:gd name="T12" fmla="*/ 8 w 158"/>
                <a:gd name="T13" fmla="*/ 624 h 625"/>
                <a:gd name="T14" fmla="*/ 110 w 158"/>
                <a:gd name="T15" fmla="*/ 502 h 625"/>
                <a:gd name="T16" fmla="*/ 157 w 158"/>
                <a:gd name="T17" fmla="*/ 311 h 625"/>
                <a:gd name="T18" fmla="*/ 12 w 158"/>
                <a:gd name="T1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625">
                  <a:moveTo>
                    <a:pt x="12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10"/>
                    <a:pt x="2" y="13"/>
                    <a:pt x="4" y="15"/>
                  </a:cubicBezTo>
                  <a:cubicBezTo>
                    <a:pt x="58" y="65"/>
                    <a:pt x="112" y="149"/>
                    <a:pt x="112" y="311"/>
                  </a:cubicBezTo>
                  <a:cubicBezTo>
                    <a:pt x="112" y="441"/>
                    <a:pt x="74" y="540"/>
                    <a:pt x="12" y="601"/>
                  </a:cubicBezTo>
                  <a:cubicBezTo>
                    <a:pt x="0" y="613"/>
                    <a:pt x="0" y="613"/>
                    <a:pt x="0" y="615"/>
                  </a:cubicBezTo>
                  <a:cubicBezTo>
                    <a:pt x="0" y="617"/>
                    <a:pt x="2" y="624"/>
                    <a:pt x="8" y="624"/>
                  </a:cubicBezTo>
                  <a:cubicBezTo>
                    <a:pt x="14" y="624"/>
                    <a:pt x="72" y="582"/>
                    <a:pt x="110" y="502"/>
                  </a:cubicBezTo>
                  <a:cubicBezTo>
                    <a:pt x="141" y="451"/>
                    <a:pt x="157" y="384"/>
                    <a:pt x="157" y="311"/>
                  </a:cubicBezTo>
                  <a:cubicBezTo>
                    <a:pt x="157" y="225"/>
                    <a:pt x="130" y="86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5" name="Line 29">
            <a:extLst>
              <a:ext uri="{FF2B5EF4-FFF2-40B4-BE49-F238E27FC236}">
                <a16:creationId xmlns:a16="http://schemas.microsoft.com/office/drawing/2014/main" id="{0C2725DC-C2CB-4ED4-9697-93AD28BD50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79293" y="4207191"/>
            <a:ext cx="758825" cy="1825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193AD102-4907-44B3-9844-A94825CCB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3506" y="4100829"/>
            <a:ext cx="11938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Projection</a:t>
            </a:r>
          </a:p>
          <a:p>
            <a:r>
              <a:rPr lang="en-IN" altLang="en-US"/>
              <a:t>    step</a:t>
            </a:r>
          </a:p>
        </p:txBody>
      </p:sp>
      <p:grpSp>
        <p:nvGrpSpPr>
          <p:cNvPr id="37" name="Group 31">
            <a:extLst>
              <a:ext uri="{FF2B5EF4-FFF2-40B4-BE49-F238E27FC236}">
                <a16:creationId xmlns:a16="http://schemas.microsoft.com/office/drawing/2014/main" id="{C6383867-07EA-4BFC-BCA2-504AA0D3FDD6}"/>
              </a:ext>
            </a:extLst>
          </p:cNvPr>
          <p:cNvGrpSpPr>
            <a:grpSpLocks/>
          </p:cNvGrpSpPr>
          <p:nvPr/>
        </p:nvGrpSpPr>
        <p:grpSpPr bwMode="auto">
          <a:xfrm>
            <a:off x="8572818" y="5218429"/>
            <a:ext cx="501650" cy="609600"/>
            <a:chOff x="3334" y="2745"/>
            <a:chExt cx="316" cy="384"/>
          </a:xfrm>
        </p:grpSpPr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4ADF33B-2BCA-4660-8A1D-E6CF2B57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57"/>
              <a:ext cx="316" cy="358"/>
            </a:xfrm>
            <a:custGeom>
              <a:avLst/>
              <a:gdLst>
                <a:gd name="T0" fmla="*/ 700 w 1400"/>
                <a:gd name="T1" fmla="*/ 1582 h 1583"/>
                <a:gd name="T2" fmla="*/ 0 w 1400"/>
                <a:gd name="T3" fmla="*/ 1582 h 1583"/>
                <a:gd name="T4" fmla="*/ 0 w 1400"/>
                <a:gd name="T5" fmla="*/ 0 h 1583"/>
                <a:gd name="T6" fmla="*/ 1399 w 1400"/>
                <a:gd name="T7" fmla="*/ 0 h 1583"/>
                <a:gd name="T8" fmla="*/ 1399 w 1400"/>
                <a:gd name="T9" fmla="*/ 1582 h 1583"/>
                <a:gd name="T10" fmla="*/ 700 w 1400"/>
                <a:gd name="T11" fmla="*/ 1582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583">
                  <a:moveTo>
                    <a:pt x="700" y="1582"/>
                  </a:moveTo>
                  <a:lnTo>
                    <a:pt x="0" y="1582"/>
                  </a:lnTo>
                  <a:lnTo>
                    <a:pt x="0" y="0"/>
                  </a:lnTo>
                  <a:lnTo>
                    <a:pt x="1399" y="0"/>
                  </a:lnTo>
                  <a:lnTo>
                    <a:pt x="1399" y="1582"/>
                  </a:lnTo>
                  <a:lnTo>
                    <a:pt x="700" y="15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7574FF78-1891-4BC3-B0CB-3E684E58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745"/>
              <a:ext cx="283" cy="384"/>
            </a:xfrm>
            <a:custGeom>
              <a:avLst/>
              <a:gdLst>
                <a:gd name="T0" fmla="*/ 1172 w 1252"/>
                <a:gd name="T1" fmla="*/ 1281 h 1698"/>
                <a:gd name="T2" fmla="*/ 1143 w 1252"/>
                <a:gd name="T3" fmla="*/ 1259 h 1698"/>
                <a:gd name="T4" fmla="*/ 1041 w 1252"/>
                <a:gd name="T5" fmla="*/ 1292 h 1698"/>
                <a:gd name="T6" fmla="*/ 955 w 1252"/>
                <a:gd name="T7" fmla="*/ 1379 h 1698"/>
                <a:gd name="T8" fmla="*/ 620 w 1252"/>
                <a:gd name="T9" fmla="*/ 1571 h 1698"/>
                <a:gd name="T10" fmla="*/ 205 w 1252"/>
                <a:gd name="T11" fmla="*/ 1067 h 1698"/>
                <a:gd name="T12" fmla="*/ 421 w 1252"/>
                <a:gd name="T13" fmla="*/ 394 h 1698"/>
                <a:gd name="T14" fmla="*/ 899 w 1252"/>
                <a:gd name="T15" fmla="*/ 126 h 1698"/>
                <a:gd name="T16" fmla="*/ 1052 w 1252"/>
                <a:gd name="T17" fmla="*/ 252 h 1698"/>
                <a:gd name="T18" fmla="*/ 933 w 1252"/>
                <a:gd name="T19" fmla="*/ 542 h 1698"/>
                <a:gd name="T20" fmla="*/ 921 w 1252"/>
                <a:gd name="T21" fmla="*/ 575 h 1698"/>
                <a:gd name="T22" fmla="*/ 944 w 1252"/>
                <a:gd name="T23" fmla="*/ 591 h 1698"/>
                <a:gd name="T24" fmla="*/ 1115 w 1252"/>
                <a:gd name="T25" fmla="*/ 504 h 1698"/>
                <a:gd name="T26" fmla="*/ 1251 w 1252"/>
                <a:gd name="T27" fmla="*/ 148 h 1698"/>
                <a:gd name="T28" fmla="*/ 1063 w 1252"/>
                <a:gd name="T29" fmla="*/ 0 h 1698"/>
                <a:gd name="T30" fmla="*/ 313 w 1252"/>
                <a:gd name="T31" fmla="*/ 356 h 1698"/>
                <a:gd name="T32" fmla="*/ 0 w 1252"/>
                <a:gd name="T33" fmla="*/ 1166 h 1698"/>
                <a:gd name="T34" fmla="*/ 455 w 1252"/>
                <a:gd name="T35" fmla="*/ 1697 h 1698"/>
                <a:gd name="T36" fmla="*/ 1172 w 1252"/>
                <a:gd name="T37" fmla="*/ 1281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2" h="1698">
                  <a:moveTo>
                    <a:pt x="1172" y="1281"/>
                  </a:moveTo>
                  <a:cubicBezTo>
                    <a:pt x="1172" y="1259"/>
                    <a:pt x="1149" y="1259"/>
                    <a:pt x="1143" y="1259"/>
                  </a:cubicBezTo>
                  <a:cubicBezTo>
                    <a:pt x="1103" y="1259"/>
                    <a:pt x="1041" y="1292"/>
                    <a:pt x="1041" y="1292"/>
                  </a:cubicBezTo>
                  <a:cubicBezTo>
                    <a:pt x="995" y="1325"/>
                    <a:pt x="978" y="1341"/>
                    <a:pt x="955" y="1379"/>
                  </a:cubicBezTo>
                  <a:cubicBezTo>
                    <a:pt x="876" y="1489"/>
                    <a:pt x="773" y="1571"/>
                    <a:pt x="620" y="1571"/>
                  </a:cubicBezTo>
                  <a:cubicBezTo>
                    <a:pt x="404" y="1571"/>
                    <a:pt x="205" y="1418"/>
                    <a:pt x="205" y="1067"/>
                  </a:cubicBezTo>
                  <a:cubicBezTo>
                    <a:pt x="205" y="865"/>
                    <a:pt x="284" y="580"/>
                    <a:pt x="421" y="394"/>
                  </a:cubicBezTo>
                  <a:cubicBezTo>
                    <a:pt x="523" y="252"/>
                    <a:pt x="654" y="126"/>
                    <a:pt x="899" y="126"/>
                  </a:cubicBezTo>
                  <a:cubicBezTo>
                    <a:pt x="995" y="126"/>
                    <a:pt x="1052" y="159"/>
                    <a:pt x="1052" y="252"/>
                  </a:cubicBezTo>
                  <a:cubicBezTo>
                    <a:pt x="1052" y="328"/>
                    <a:pt x="961" y="487"/>
                    <a:pt x="933" y="542"/>
                  </a:cubicBezTo>
                  <a:cubicBezTo>
                    <a:pt x="921" y="569"/>
                    <a:pt x="921" y="569"/>
                    <a:pt x="921" y="575"/>
                  </a:cubicBezTo>
                  <a:cubicBezTo>
                    <a:pt x="921" y="591"/>
                    <a:pt x="933" y="591"/>
                    <a:pt x="944" y="591"/>
                  </a:cubicBezTo>
                  <a:cubicBezTo>
                    <a:pt x="995" y="591"/>
                    <a:pt x="1086" y="542"/>
                    <a:pt x="1115" y="504"/>
                  </a:cubicBezTo>
                  <a:cubicBezTo>
                    <a:pt x="1115" y="487"/>
                    <a:pt x="1251" y="263"/>
                    <a:pt x="1251" y="148"/>
                  </a:cubicBezTo>
                  <a:cubicBezTo>
                    <a:pt x="1251" y="22"/>
                    <a:pt x="1143" y="0"/>
                    <a:pt x="1063" y="0"/>
                  </a:cubicBezTo>
                  <a:cubicBezTo>
                    <a:pt x="717" y="0"/>
                    <a:pt x="427" y="224"/>
                    <a:pt x="313" y="356"/>
                  </a:cubicBezTo>
                  <a:cubicBezTo>
                    <a:pt x="28" y="684"/>
                    <a:pt x="0" y="1051"/>
                    <a:pt x="0" y="1166"/>
                  </a:cubicBezTo>
                  <a:cubicBezTo>
                    <a:pt x="0" y="1511"/>
                    <a:pt x="176" y="1697"/>
                    <a:pt x="455" y="1697"/>
                  </a:cubicBezTo>
                  <a:cubicBezTo>
                    <a:pt x="842" y="1697"/>
                    <a:pt x="1172" y="1341"/>
                    <a:pt x="1172" y="128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19F1DCA-42F6-422D-A0CD-AAD07259EDC9}"/>
              </a:ext>
            </a:extLst>
          </p:cNvPr>
          <p:cNvSpPr/>
          <p:nvPr/>
        </p:nvSpPr>
        <p:spPr>
          <a:xfrm>
            <a:off x="5394932" y="4796154"/>
            <a:ext cx="1035703" cy="464101"/>
          </a:xfrm>
          <a:prstGeom prst="wedgeRectCallout">
            <a:avLst>
              <a:gd name="adj1" fmla="val -71180"/>
              <a:gd name="adj2" fmla="val 9845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Projection operator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75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547"/>
    </mc:Choice>
    <mc:Fallback xmlns="">
      <p:transition spd="slow" advTm="207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5" grpId="0" animBg="1"/>
      <p:bldP spid="36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Projected GD: How to Project?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Here projecting a point means finding the “closest” point from the constraint 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some sets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the projection step is easy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/>
              <p:nvPr/>
            </p:nvSpPr>
            <p:spPr>
              <a:xfrm>
                <a:off x="2137357" y="1757871"/>
                <a:ext cx="61627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3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6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GB" sz="3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6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36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E94412-7713-4D2A-91C4-16FB18B1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357" y="1757871"/>
                <a:ext cx="616270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1">
            <a:extLst>
              <a:ext uri="{FF2B5EF4-FFF2-40B4-BE49-F238E27FC236}">
                <a16:creationId xmlns:a16="http://schemas.microsoft.com/office/drawing/2014/main" id="{5BD1C61E-3B80-45D9-A09C-BBA64C31F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500" y="3766284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" name="Line 2">
            <a:extLst>
              <a:ext uri="{FF2B5EF4-FFF2-40B4-BE49-F238E27FC236}">
                <a16:creationId xmlns:a16="http://schemas.microsoft.com/office/drawing/2014/main" id="{B2E5E270-6525-4763-84EC-A5069A191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0950" y="4666396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" name="Oval 3">
            <a:extLst>
              <a:ext uri="{FF2B5EF4-FFF2-40B4-BE49-F238E27FC236}">
                <a16:creationId xmlns:a16="http://schemas.microsoft.com/office/drawing/2014/main" id="{D27DCBEE-F2E4-495B-839E-E24C1255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850" y="3945671"/>
            <a:ext cx="1476375" cy="1476375"/>
          </a:xfrm>
          <a:prstGeom prst="ellipse">
            <a:avLst/>
          </a:prstGeom>
          <a:solidFill>
            <a:srgbClr val="FFCC00">
              <a:alpha val="34000"/>
            </a:srgbClr>
          </a:solidFill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9C1203E-5361-492B-8A7D-A31B1A1B4264}"/>
              </a:ext>
            </a:extLst>
          </p:cNvPr>
          <p:cNvGrpSpPr>
            <a:grpSpLocks/>
          </p:cNvGrpSpPr>
          <p:nvPr/>
        </p:nvGrpSpPr>
        <p:grpSpPr bwMode="auto">
          <a:xfrm>
            <a:off x="4107837" y="3801209"/>
            <a:ext cx="250825" cy="214312"/>
            <a:chOff x="1610" y="1519"/>
            <a:chExt cx="158" cy="135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480D279A-3645-4B43-9A11-7470C0D1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52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31FB4CA7-66F9-4E68-888E-F3136123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51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2" name="Oval 7">
            <a:extLst>
              <a:ext uri="{FF2B5EF4-FFF2-40B4-BE49-F238E27FC236}">
                <a16:creationId xmlns:a16="http://schemas.microsoft.com/office/drawing/2014/main" id="{5D13DB6F-C1D0-4538-B599-E847C972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75" y="3729771"/>
            <a:ext cx="144462" cy="144463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Line 8">
            <a:extLst>
              <a:ext uri="{FF2B5EF4-FFF2-40B4-BE49-F238E27FC236}">
                <a16:creationId xmlns:a16="http://schemas.microsoft.com/office/drawing/2014/main" id="{32946A7D-1199-4579-9E5E-BC74131B7E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2400" y="3837721"/>
            <a:ext cx="219075" cy="323850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id="{AA29C073-75DD-45C3-ACE7-BF2466206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225" y="466639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(1,0)</a:t>
            </a:r>
          </a:p>
        </p:txBody>
      </p:sp>
      <p:sp>
        <p:nvSpPr>
          <p:cNvPr id="75" name="Text Box 10">
            <a:extLst>
              <a:ext uri="{FF2B5EF4-FFF2-40B4-BE49-F238E27FC236}">
                <a16:creationId xmlns:a16="http://schemas.microsoft.com/office/drawing/2014/main" id="{BC5BCD18-7428-47B3-85F6-7D46F56BC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37" y="3593246"/>
            <a:ext cx="6508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IN" altLang="en-US">
                <a:solidFill>
                  <a:srgbClr val="000000"/>
                </a:solidFill>
              </a:rPr>
              <a:t>(0,1)</a:t>
            </a: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92541238-859D-473B-9B5D-36C6C816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42" y="5653671"/>
            <a:ext cx="5163258" cy="38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</a:t>
            </a:r>
            <a:r>
              <a:rPr lang="en-IN" altLang="en-US" dirty="0">
                <a:latin typeface="Abadi Extra Light" panose="020B0204020104020204" pitchFamily="34" charset="0"/>
              </a:rPr>
              <a:t>Projection = Normalize to unit Euclidean length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Unit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20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alt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ball</a:t>
                </a:r>
              </a:p>
            </p:txBody>
          </p:sp>
        </mc:Choice>
        <mc:Fallback xmlns="">
          <p:sp>
            <p:nvSpPr>
              <p:cNvPr id="81" name="Text Box 26">
                <a:extLst>
                  <a:ext uri="{FF2B5EF4-FFF2-40B4-BE49-F238E27FC236}">
                    <a16:creationId xmlns:a16="http://schemas.microsoft.com/office/drawing/2014/main" id="{E0E1CDE9-2B88-42C7-92AB-7CCD675C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6437" y="3151921"/>
                <a:ext cx="3180345" cy="403225"/>
              </a:xfrm>
              <a:prstGeom prst="rect">
                <a:avLst/>
              </a:prstGeom>
              <a:blipFill>
                <a:blip r:embed="rId7"/>
                <a:stretch>
                  <a:fillRect l="-576" t="-1515" b="-469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40">
            <a:extLst>
              <a:ext uri="{FF2B5EF4-FFF2-40B4-BE49-F238E27FC236}">
                <a16:creationId xmlns:a16="http://schemas.microsoft.com/office/drawing/2014/main" id="{22405F77-0484-4D74-A8D6-214C6D84B97F}"/>
              </a:ext>
            </a:extLst>
          </p:cNvPr>
          <p:cNvGrpSpPr>
            <a:grpSpLocks/>
          </p:cNvGrpSpPr>
          <p:nvPr/>
        </p:nvGrpSpPr>
        <p:grpSpPr bwMode="auto">
          <a:xfrm>
            <a:off x="4144350" y="5277584"/>
            <a:ext cx="250825" cy="214312"/>
            <a:chOff x="1633" y="2449"/>
            <a:chExt cx="158" cy="135"/>
          </a:xfrm>
        </p:grpSpPr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DF13DB83-DF4A-4826-B4AA-8DC9FF33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452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3A3AD408-ECC1-4221-B74D-A4A9FD9B7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2449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9" name="Oval 43">
            <a:extLst>
              <a:ext uri="{FF2B5EF4-FFF2-40B4-BE49-F238E27FC236}">
                <a16:creationId xmlns:a16="http://schemas.microsoft.com/office/drawing/2014/main" id="{AC56A467-94DE-409D-B0E8-B126FC6C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887" y="5277584"/>
            <a:ext cx="144463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" name="Line 44">
            <a:extLst>
              <a:ext uri="{FF2B5EF4-FFF2-40B4-BE49-F238E27FC236}">
                <a16:creationId xmlns:a16="http://schemas.microsoft.com/office/drawing/2014/main" id="{5035DD22-6E19-4A69-9062-6D15FC2AF5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5425" y="5204559"/>
            <a:ext cx="182562" cy="111125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8A00A47E-859D-42A5-9AD7-15F2C9EC57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73" y="6103084"/>
            <a:ext cx="2006853" cy="554189"/>
          </a:xfrm>
          <a:prstGeom prst="rect">
            <a:avLst/>
          </a:prstGeom>
        </p:spPr>
      </p:pic>
      <p:sp>
        <p:nvSpPr>
          <p:cNvPr id="93" name="Line 13">
            <a:extLst>
              <a:ext uri="{FF2B5EF4-FFF2-40B4-BE49-F238E27FC236}">
                <a16:creationId xmlns:a16="http://schemas.microsoft.com/office/drawing/2014/main" id="{62B037B3-DECB-4967-9A02-D9E08C6E8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8952" y="3743030"/>
            <a:ext cx="1587" cy="1800225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" name="Line 14">
            <a:extLst>
              <a:ext uri="{FF2B5EF4-FFF2-40B4-BE49-F238E27FC236}">
                <a16:creationId xmlns:a16="http://schemas.microsoft.com/office/drawing/2014/main" id="{BFB95175-D725-406B-9184-A2B391558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614" y="5217817"/>
            <a:ext cx="1908175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5" name="Group 15">
            <a:extLst>
              <a:ext uri="{FF2B5EF4-FFF2-40B4-BE49-F238E27FC236}">
                <a16:creationId xmlns:a16="http://schemas.microsoft.com/office/drawing/2014/main" id="{7FAB7614-629B-4E80-B2F3-86E5DA85C055}"/>
              </a:ext>
            </a:extLst>
          </p:cNvPr>
          <p:cNvGrpSpPr>
            <a:grpSpLocks/>
          </p:cNvGrpSpPr>
          <p:nvPr/>
        </p:nvGrpSpPr>
        <p:grpSpPr bwMode="auto">
          <a:xfrm>
            <a:off x="7857152" y="4174830"/>
            <a:ext cx="250825" cy="214312"/>
            <a:chOff x="3719" y="1701"/>
            <a:chExt cx="158" cy="135"/>
          </a:xfrm>
        </p:grpSpPr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CCC61EF2-3C47-4B4B-8DAA-C9B2DFE6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1704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DA463F7A-450C-4D5A-A237-07BF411D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701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8" name="Oval 18">
            <a:extLst>
              <a:ext uri="{FF2B5EF4-FFF2-40B4-BE49-F238E27FC236}">
                <a16:creationId xmlns:a16="http://schemas.microsoft.com/office/drawing/2014/main" id="{F4147251-2EE0-461F-A15F-85F42DA08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152" y="449868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Line 19">
            <a:extLst>
              <a:ext uri="{FF2B5EF4-FFF2-40B4-BE49-F238E27FC236}">
                <a16:creationId xmlns:a16="http://schemas.microsoft.com/office/drawing/2014/main" id="{B246A3D2-BD03-4194-8F4F-C52B81F4C2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4952" y="4570117"/>
            <a:ext cx="255587" cy="1588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2972AF25-9204-44C8-80CF-1CA66824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065" y="3760492"/>
            <a:ext cx="1620836" cy="1476375"/>
          </a:xfrm>
          <a:prstGeom prst="rect">
            <a:avLst/>
          </a:prstGeom>
          <a:solidFill>
            <a:srgbClr val="FFCC00">
              <a:alpha val="31999"/>
            </a:srgbClr>
          </a:solidFill>
          <a:ln w="9525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7" name="Group 35">
            <a:extLst>
              <a:ext uri="{FF2B5EF4-FFF2-40B4-BE49-F238E27FC236}">
                <a16:creationId xmlns:a16="http://schemas.microsoft.com/office/drawing/2014/main" id="{9D7D184B-3053-482A-8E92-8BE30BD935DC}"/>
              </a:ext>
            </a:extLst>
          </p:cNvPr>
          <p:cNvGrpSpPr>
            <a:grpSpLocks/>
          </p:cNvGrpSpPr>
          <p:nvPr/>
        </p:nvGrpSpPr>
        <p:grpSpPr bwMode="auto">
          <a:xfrm>
            <a:off x="8757264" y="5325767"/>
            <a:ext cx="250825" cy="214313"/>
            <a:chOff x="4286" y="2426"/>
            <a:chExt cx="158" cy="135"/>
          </a:xfrm>
        </p:grpSpPr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A5525E86-6B1A-4E16-B65A-CAEFB1F1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429"/>
              <a:ext cx="158" cy="130"/>
            </a:xfrm>
            <a:custGeom>
              <a:avLst/>
              <a:gdLst>
                <a:gd name="T0" fmla="*/ 350 w 701"/>
                <a:gd name="T1" fmla="*/ 578 h 579"/>
                <a:gd name="T2" fmla="*/ 0 w 701"/>
                <a:gd name="T3" fmla="*/ 578 h 579"/>
                <a:gd name="T4" fmla="*/ 0 w 701"/>
                <a:gd name="T5" fmla="*/ 0 h 579"/>
                <a:gd name="T6" fmla="*/ 700 w 701"/>
                <a:gd name="T7" fmla="*/ 0 h 579"/>
                <a:gd name="T8" fmla="*/ 700 w 701"/>
                <a:gd name="T9" fmla="*/ 578 h 579"/>
                <a:gd name="T10" fmla="*/ 350 w 701"/>
                <a:gd name="T1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579">
                  <a:moveTo>
                    <a:pt x="350" y="578"/>
                  </a:moveTo>
                  <a:lnTo>
                    <a:pt x="0" y="578"/>
                  </a:lnTo>
                  <a:lnTo>
                    <a:pt x="0" y="0"/>
                  </a:lnTo>
                  <a:lnTo>
                    <a:pt x="700" y="0"/>
                  </a:lnTo>
                  <a:lnTo>
                    <a:pt x="700" y="578"/>
                  </a:lnTo>
                  <a:lnTo>
                    <a:pt x="350" y="578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DE4D6AF6-73CC-4661-9747-3D0459D9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2426"/>
              <a:ext cx="132" cy="135"/>
            </a:xfrm>
            <a:custGeom>
              <a:avLst/>
              <a:gdLst>
                <a:gd name="T0" fmla="*/ 236 w 587"/>
                <a:gd name="T1" fmla="*/ 145 h 601"/>
                <a:gd name="T2" fmla="*/ 283 w 587"/>
                <a:gd name="T3" fmla="*/ 145 h 601"/>
                <a:gd name="T4" fmla="*/ 436 w 587"/>
                <a:gd name="T5" fmla="*/ 136 h 601"/>
                <a:gd name="T6" fmla="*/ 264 w 587"/>
                <a:gd name="T7" fmla="*/ 288 h 601"/>
                <a:gd name="T8" fmla="*/ 0 w 587"/>
                <a:gd name="T9" fmla="*/ 581 h 601"/>
                <a:gd name="T10" fmla="*/ 28 w 587"/>
                <a:gd name="T11" fmla="*/ 600 h 601"/>
                <a:gd name="T12" fmla="*/ 56 w 587"/>
                <a:gd name="T13" fmla="*/ 585 h 601"/>
                <a:gd name="T14" fmla="*/ 161 w 587"/>
                <a:gd name="T15" fmla="*/ 510 h 601"/>
                <a:gd name="T16" fmla="*/ 236 w 587"/>
                <a:gd name="T17" fmla="*/ 547 h 601"/>
                <a:gd name="T18" fmla="*/ 347 w 587"/>
                <a:gd name="T19" fmla="*/ 600 h 601"/>
                <a:gd name="T20" fmla="*/ 567 w 587"/>
                <a:gd name="T21" fmla="*/ 390 h 601"/>
                <a:gd name="T22" fmla="*/ 536 w 587"/>
                <a:gd name="T23" fmla="*/ 374 h 601"/>
                <a:gd name="T24" fmla="*/ 514 w 587"/>
                <a:gd name="T25" fmla="*/ 384 h 601"/>
                <a:gd name="T26" fmla="*/ 411 w 587"/>
                <a:gd name="T27" fmla="*/ 452 h 601"/>
                <a:gd name="T28" fmla="*/ 150 w 587"/>
                <a:gd name="T29" fmla="*/ 467 h 601"/>
                <a:gd name="T30" fmla="*/ 319 w 587"/>
                <a:gd name="T31" fmla="*/ 309 h 601"/>
                <a:gd name="T32" fmla="*/ 586 w 587"/>
                <a:gd name="T33" fmla="*/ 19 h 601"/>
                <a:gd name="T34" fmla="*/ 561 w 587"/>
                <a:gd name="T35" fmla="*/ 0 h 601"/>
                <a:gd name="T36" fmla="*/ 533 w 587"/>
                <a:gd name="T37" fmla="*/ 12 h 601"/>
                <a:gd name="T38" fmla="*/ 450 w 587"/>
                <a:gd name="T39" fmla="*/ 90 h 601"/>
                <a:gd name="T40" fmla="*/ 369 w 587"/>
                <a:gd name="T41" fmla="*/ 49 h 601"/>
                <a:gd name="T42" fmla="*/ 267 w 587"/>
                <a:gd name="T43" fmla="*/ 0 h 601"/>
                <a:gd name="T44" fmla="*/ 97 w 587"/>
                <a:gd name="T45" fmla="*/ 155 h 601"/>
                <a:gd name="T46" fmla="*/ 122 w 587"/>
                <a:gd name="T47" fmla="*/ 173 h 601"/>
                <a:gd name="T48" fmla="*/ 150 w 587"/>
                <a:gd name="T49" fmla="*/ 155 h 601"/>
                <a:gd name="T50" fmla="*/ 211 w 587"/>
                <a:gd name="T51" fmla="*/ 145 h 601"/>
                <a:gd name="T52" fmla="*/ 236 w 587"/>
                <a:gd name="T53" fmla="*/ 145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7" h="601">
                  <a:moveTo>
                    <a:pt x="236" y="145"/>
                  </a:moveTo>
                  <a:cubicBezTo>
                    <a:pt x="250" y="145"/>
                    <a:pt x="267" y="145"/>
                    <a:pt x="283" y="145"/>
                  </a:cubicBezTo>
                  <a:cubicBezTo>
                    <a:pt x="331" y="139"/>
                    <a:pt x="386" y="136"/>
                    <a:pt x="436" y="136"/>
                  </a:cubicBezTo>
                  <a:cubicBezTo>
                    <a:pt x="400" y="170"/>
                    <a:pt x="383" y="192"/>
                    <a:pt x="264" y="288"/>
                  </a:cubicBezTo>
                  <a:cubicBezTo>
                    <a:pt x="28" y="489"/>
                    <a:pt x="0" y="578"/>
                    <a:pt x="0" y="581"/>
                  </a:cubicBezTo>
                  <a:cubicBezTo>
                    <a:pt x="0" y="600"/>
                    <a:pt x="17" y="600"/>
                    <a:pt x="28" y="600"/>
                  </a:cubicBezTo>
                  <a:cubicBezTo>
                    <a:pt x="47" y="600"/>
                    <a:pt x="47" y="600"/>
                    <a:pt x="56" y="585"/>
                  </a:cubicBezTo>
                  <a:cubicBezTo>
                    <a:pt x="100" y="516"/>
                    <a:pt x="139" y="510"/>
                    <a:pt x="161" y="510"/>
                  </a:cubicBezTo>
                  <a:cubicBezTo>
                    <a:pt x="194" y="510"/>
                    <a:pt x="219" y="532"/>
                    <a:pt x="236" y="547"/>
                  </a:cubicBezTo>
                  <a:cubicBezTo>
                    <a:pt x="275" y="578"/>
                    <a:pt x="303" y="600"/>
                    <a:pt x="347" y="600"/>
                  </a:cubicBezTo>
                  <a:cubicBezTo>
                    <a:pt x="481" y="600"/>
                    <a:pt x="567" y="439"/>
                    <a:pt x="567" y="390"/>
                  </a:cubicBezTo>
                  <a:cubicBezTo>
                    <a:pt x="567" y="374"/>
                    <a:pt x="547" y="374"/>
                    <a:pt x="536" y="374"/>
                  </a:cubicBezTo>
                  <a:cubicBezTo>
                    <a:pt x="531" y="374"/>
                    <a:pt x="517" y="374"/>
                    <a:pt x="514" y="384"/>
                  </a:cubicBezTo>
                  <a:cubicBezTo>
                    <a:pt x="503" y="411"/>
                    <a:pt x="492" y="442"/>
                    <a:pt x="411" y="452"/>
                  </a:cubicBezTo>
                  <a:cubicBezTo>
                    <a:pt x="403" y="455"/>
                    <a:pt x="172" y="461"/>
                    <a:pt x="150" y="467"/>
                  </a:cubicBezTo>
                  <a:cubicBezTo>
                    <a:pt x="183" y="433"/>
                    <a:pt x="200" y="411"/>
                    <a:pt x="319" y="309"/>
                  </a:cubicBezTo>
                  <a:cubicBezTo>
                    <a:pt x="561" y="111"/>
                    <a:pt x="586" y="22"/>
                    <a:pt x="586" y="19"/>
                  </a:cubicBezTo>
                  <a:cubicBezTo>
                    <a:pt x="586" y="0"/>
                    <a:pt x="569" y="0"/>
                    <a:pt x="561" y="0"/>
                  </a:cubicBezTo>
                  <a:cubicBezTo>
                    <a:pt x="542" y="0"/>
                    <a:pt x="536" y="0"/>
                    <a:pt x="533" y="12"/>
                  </a:cubicBezTo>
                  <a:cubicBezTo>
                    <a:pt x="503" y="59"/>
                    <a:pt x="481" y="90"/>
                    <a:pt x="450" y="90"/>
                  </a:cubicBezTo>
                  <a:cubicBezTo>
                    <a:pt x="425" y="90"/>
                    <a:pt x="397" y="68"/>
                    <a:pt x="369" y="49"/>
                  </a:cubicBezTo>
                  <a:cubicBezTo>
                    <a:pt x="342" y="22"/>
                    <a:pt x="311" y="0"/>
                    <a:pt x="267" y="0"/>
                  </a:cubicBezTo>
                  <a:cubicBezTo>
                    <a:pt x="164" y="0"/>
                    <a:pt x="97" y="114"/>
                    <a:pt x="97" y="155"/>
                  </a:cubicBezTo>
                  <a:cubicBezTo>
                    <a:pt x="97" y="173"/>
                    <a:pt x="114" y="173"/>
                    <a:pt x="122" y="173"/>
                  </a:cubicBezTo>
                  <a:cubicBezTo>
                    <a:pt x="133" y="173"/>
                    <a:pt x="147" y="173"/>
                    <a:pt x="150" y="155"/>
                  </a:cubicBezTo>
                  <a:cubicBezTo>
                    <a:pt x="167" y="148"/>
                    <a:pt x="178" y="148"/>
                    <a:pt x="211" y="145"/>
                  </a:cubicBezTo>
                  <a:lnTo>
                    <a:pt x="236" y="1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0" name="Oval 38">
            <a:extLst>
              <a:ext uri="{FF2B5EF4-FFF2-40B4-BE49-F238E27FC236}">
                <a16:creationId xmlns:a16="http://schemas.microsoft.com/office/drawing/2014/main" id="{2CC8E492-B6BC-496F-BA2A-E1D423B5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602" y="5470230"/>
            <a:ext cx="144462" cy="144462"/>
          </a:xfrm>
          <a:prstGeom prst="ellipse">
            <a:avLst/>
          </a:prstGeom>
          <a:solidFill>
            <a:srgbClr val="0066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" name="Line 39">
            <a:extLst>
              <a:ext uri="{FF2B5EF4-FFF2-40B4-BE49-F238E27FC236}">
                <a16:creationId xmlns:a16="http://schemas.microsoft.com/office/drawing/2014/main" id="{B62AB7C7-05F5-4557-BCED-61B1020D6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627" y="5217817"/>
            <a:ext cx="1587" cy="252413"/>
          </a:xfrm>
          <a:prstGeom prst="line">
            <a:avLst/>
          </a:prstGeom>
          <a:noFill/>
          <a:ln w="1908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404" rIns="90000" bIns="45000"/>
              <a:lstStyle>
                <a:lvl1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altLang="en-US" sz="2200" dirty="0">
                    <a:latin typeface="Abadi Extra Light" panose="020B0204020104020204" pitchFamily="34" charset="0"/>
                  </a:rPr>
                  <a:t>: Set of non-negative reals</a:t>
                </a:r>
              </a:p>
            </p:txBody>
          </p:sp>
        </mc:Choice>
        <mc:Fallback xmlns=""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AA7EDC65-6EBB-4A88-ABE2-75C826173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2978" y="3185652"/>
                <a:ext cx="3180345" cy="403225"/>
              </a:xfrm>
              <a:prstGeom prst="rect">
                <a:avLst/>
              </a:prstGeom>
              <a:blipFill>
                <a:blip r:embed="rId9"/>
                <a:stretch>
                  <a:fillRect l="-575" t="-1515" r="-7088" b="-454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0876" rIns="90000" bIns="45000"/>
              <a:lstStyle>
                <a:lvl1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r>
                  <a:rPr lang="en-IN" altLang="en-US" dirty="0"/>
                  <a:t>  </a:t>
                </a:r>
                <a:r>
                  <a:rPr lang="en-IN" altLang="en-US" dirty="0">
                    <a:latin typeface="Abadi Extra Light" panose="020B0204020104020204" pitchFamily="34" charset="0"/>
                  </a:rPr>
                  <a:t>Projection = Set each negative entry in </a:t>
                </a:r>
                <a14:m>
                  <m:oMath xmlns:m="http://schemas.openxmlformats.org/officeDocument/2006/math">
                    <m:r>
                      <a:rPr lang="en-IN" alt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altLang="en-US" dirty="0">
                    <a:latin typeface="Abadi Extra Light" panose="020B0204020104020204" pitchFamily="34" charset="0"/>
                  </a:rPr>
                  <a:t> to be zero</a:t>
                </a:r>
              </a:p>
            </p:txBody>
          </p:sp>
        </mc:Choice>
        <mc:Fallback xmlns="">
          <p:sp>
            <p:nvSpPr>
              <p:cNvPr id="114" name="Text Box 11">
                <a:extLst>
                  <a:ext uri="{FF2B5EF4-FFF2-40B4-BE49-F238E27FC236}">
                    <a16:creationId xmlns:a16="http://schemas.microsoft.com/office/drawing/2014/main" id="{EBF606B9-8EE6-4DEC-B267-EA241512D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1817" y="5696781"/>
                <a:ext cx="5163258" cy="383381"/>
              </a:xfrm>
              <a:prstGeom prst="rect">
                <a:avLst/>
              </a:prstGeom>
              <a:blipFill>
                <a:blip r:embed="rId10"/>
                <a:stretch>
                  <a:fillRect t="-6452" b="-258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Picture 114">
            <a:extLst>
              <a:ext uri="{FF2B5EF4-FFF2-40B4-BE49-F238E27FC236}">
                <a16:creationId xmlns:a16="http://schemas.microsoft.com/office/drawing/2014/main" id="{4997A8F8-83F1-4356-BA15-AC22843B555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381" y="6112949"/>
            <a:ext cx="1685967" cy="56048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1D61C27-DE76-437B-971F-C5A036E717F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79214" y="2355107"/>
            <a:ext cx="892255" cy="857092"/>
          </a:xfrm>
          <a:prstGeom prst="rect">
            <a:avLst/>
          </a:prstGeom>
        </p:spPr>
      </p:pic>
      <p:sp>
        <p:nvSpPr>
          <p:cNvPr id="117" name="Speech Bubble: Rectangle 116">
            <a:extLst>
              <a:ext uri="{FF2B5EF4-FFF2-40B4-BE49-F238E27FC236}">
                <a16:creationId xmlns:a16="http://schemas.microsoft.com/office/drawing/2014/main" id="{CD25777A-8C2F-4851-AE8D-EF26FB63985E}"/>
              </a:ext>
            </a:extLst>
          </p:cNvPr>
          <p:cNvSpPr/>
          <p:nvPr/>
        </p:nvSpPr>
        <p:spPr>
          <a:xfrm>
            <a:off x="8571973" y="2383467"/>
            <a:ext cx="2237477" cy="970066"/>
          </a:xfrm>
          <a:prstGeom prst="wedgeRectCallout">
            <a:avLst>
              <a:gd name="adj1" fmla="val 70201"/>
              <a:gd name="adj2" fmla="val -1001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Projected GD commonly used only when the projection step is simple and efficient to compute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418B894-FDF8-125D-8B54-5F2EF3AC0D2D}"/>
              </a:ext>
            </a:extLst>
          </p:cNvPr>
          <p:cNvSpPr/>
          <p:nvPr/>
        </p:nvSpPr>
        <p:spPr>
          <a:xfrm>
            <a:off x="8478351" y="1546070"/>
            <a:ext cx="3180345" cy="621156"/>
          </a:xfrm>
          <a:prstGeom prst="wedgeRectCallout">
            <a:avLst>
              <a:gd name="adj1" fmla="val -64964"/>
              <a:gd name="adj2" fmla="val 2112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constrainted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optimization problem! But simpler to solve!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5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361"/>
    </mc:Choice>
    <mc:Fallback xmlns="">
      <p:transition spd="slow" advTm="279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 animBg="1"/>
      <p:bldP spid="67" grpId="0" animBg="1"/>
      <p:bldP spid="68" grpId="0" animBg="1"/>
      <p:bldP spid="72" grpId="0" animBg="1"/>
      <p:bldP spid="73" grpId="0" animBg="1"/>
      <p:bldP spid="74" grpId="0"/>
      <p:bldP spid="75" grpId="0"/>
      <p:bldP spid="76" grpId="0"/>
      <p:bldP spid="81" grpId="0"/>
      <p:bldP spid="89" grpId="0" animBg="1"/>
      <p:bldP spid="90" grpId="0" animBg="1"/>
      <p:bldP spid="93" grpId="0" animBg="1"/>
      <p:bldP spid="94" grpId="0" animBg="1"/>
      <p:bldP spid="98" grpId="0" animBg="1"/>
      <p:bldP spid="99" grpId="0" animBg="1"/>
      <p:bldP spid="102" grpId="0" animBg="1"/>
      <p:bldP spid="110" grpId="0" animBg="1"/>
      <p:bldP spid="111" grpId="0" animBg="1"/>
      <p:bldP spid="113" grpId="0"/>
      <p:bldP spid="114" grpId="0"/>
      <p:bldP spid="117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.0128"/>
  <p:tag name="ORIGINALWIDTH" val="746.0383"/>
  <p:tag name="LATEXADDIN" val="\documentclass{article}&#10;\usepackage{amsmath,amssymb}&#10;\usepackage{olo}&#10;\pagestyle{empty}&#10;\begin{document}&#10;&#10;\[&#10;\hat\vx_i = \begin{cases} \vx_i &amp; \text{ if } \vx_i \geq 0\\ 0 &amp; \text{ if } \vx_i &lt; 0 \end{cases}&#10;\]&#10;&#10;\end{document}"/>
  <p:tag name="IGUANATEXSIZE" val="28"/>
  <p:tag name="IGUANATEXCURSOR" val="1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8.2|53.7|32.8|22.2|16.7|24.2|135.9|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3|33|26.8|28.3|14.3|82.5|36.3|1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.1|30.3|28.4|6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.9|14.5|55.8|17|6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8.7|8.5|17.3|4.2|9.4|29|9.9|4.3|1.7|23.3|16.6|22.7|7.4|6.1|21.3|19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5|21.4|16.5|44.6|28.7|58.5|34.1|19|26.4|54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1.9|6|1.5|10.7|50.1|52.6|31.2|0.8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.5|1.4|3.4|7.8|8.7|2.9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8.4|15.4|28.7|14.9|36.7|25.4|30.7|35.2|30.7|1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7.1|35.4|27.6|18|24.8|46.3|12.3|23.9|2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12.4|12.8|13.5|29.9|9.4|25.9|51.8|64.4|28.5|50.8|4|11.5|29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23.1|26.6|10.2|22.1|34.7|62.3|74|9.2|19.2|48.2|33.3|8|86.4|15.1|3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3|21.6|18.1|6.5|30.4|15.7|8.8|14.4|33.2|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15.3|30.5|15.4|36.3|14.6|7.3|35.5|20.3|14.7|11|35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.5128"/>
  <p:tag name="ORIGINALWIDTH" val="903.5464"/>
  <p:tag name="LATEXADDIN" val="\documentclass{article}&#10;\usepackage{amsmath,amssymb}&#10;\usepackage{olo}&#10;\pagestyle{empty}&#10;\begin{document}&#10;&#10;\[&#10;\hat\vx = \begin{cases} \vx &amp; \text{ if } \norm{\vx}_2 \leq 1\\ \frac{\vx}{\norm{\vx}_2} &amp; \text{ if } \norm{\vx}_2 &gt; 1 \end{cases}&#10;\]&#10;&#10;\end{document}"/>
  <p:tag name="IGUANATEXSIZE" val="28"/>
  <p:tag name="IGUANATEXCURSOR" val="182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15178</TotalTime>
  <Words>2002</Words>
  <Application>Microsoft Office PowerPoint</Application>
  <PresentationFormat>Widescreen</PresentationFormat>
  <Paragraphs>378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Optimization Techniques for ML (wrap-up)</vt:lpstr>
      <vt:lpstr>Today</vt:lpstr>
      <vt:lpstr>Some Practical Aspects: Iterate Averaging for SGD</vt:lpstr>
      <vt:lpstr>Some Practical Aspects: Assessing Convergence</vt:lpstr>
      <vt:lpstr>Some Practical Aspects: Learning Rate (Step Size)</vt:lpstr>
      <vt:lpstr>Some Practical Aspects: Adaptive Gradient Methods</vt:lpstr>
      <vt:lpstr>Constrained Optimization</vt:lpstr>
      <vt:lpstr>Projected Gradient Descent</vt:lpstr>
      <vt:lpstr>Projected GD: How to Project?</vt:lpstr>
      <vt:lpstr>Constrained Opt. via Lagrangian</vt:lpstr>
      <vt:lpstr>Constrained Opt. via Lagrangian</vt:lpstr>
      <vt:lpstr>Constrained Opt. with Multiple Constraints</vt:lpstr>
      <vt:lpstr>Optimization of Non-differentiable                       Functions</vt:lpstr>
      <vt:lpstr>Dealing with Non-differentiable Functions</vt:lpstr>
      <vt:lpstr>Sub-gradients</vt:lpstr>
      <vt:lpstr>Sub-gradients, Sub-differential, and Some Rules</vt:lpstr>
      <vt:lpstr>Sub-Gradient For Absolute Loss Regression</vt:lpstr>
      <vt:lpstr>Sub-Gradient Descent</vt:lpstr>
      <vt:lpstr>Optimization for ML: Some 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Havi Bohra</cp:lastModifiedBy>
  <cp:revision>397</cp:revision>
  <dcterms:created xsi:type="dcterms:W3CDTF">2020-07-07T20:42:16Z</dcterms:created>
  <dcterms:modified xsi:type="dcterms:W3CDTF">2023-09-22T19:21:41Z</dcterms:modified>
</cp:coreProperties>
</file>