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32" r:id="rId2"/>
    <p:sldId id="537" r:id="rId3"/>
    <p:sldId id="512" r:id="rId4"/>
    <p:sldId id="533" r:id="rId5"/>
    <p:sldId id="513" r:id="rId6"/>
    <p:sldId id="502" r:id="rId7"/>
    <p:sldId id="545" r:id="rId8"/>
    <p:sldId id="504" r:id="rId9"/>
    <p:sldId id="487" r:id="rId10"/>
    <p:sldId id="489" r:id="rId11"/>
    <p:sldId id="505" r:id="rId12"/>
    <p:sldId id="506" r:id="rId13"/>
    <p:sldId id="498" r:id="rId14"/>
    <p:sldId id="493" r:id="rId15"/>
    <p:sldId id="499" r:id="rId16"/>
    <p:sldId id="488" r:id="rId17"/>
    <p:sldId id="490" r:id="rId18"/>
    <p:sldId id="494" r:id="rId19"/>
    <p:sldId id="496" r:id="rId20"/>
    <p:sldId id="536" r:id="rId21"/>
    <p:sldId id="507" r:id="rId22"/>
    <p:sldId id="519" r:id="rId23"/>
    <p:sldId id="520" r:id="rId24"/>
    <p:sldId id="500" r:id="rId25"/>
    <p:sldId id="529" r:id="rId26"/>
    <p:sldId id="541" r:id="rId27"/>
    <p:sldId id="57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091B0-CA1D-FA49-8294-02532D40576E}" v="147" dt="2024-09-10T05:22:28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62B091B0-CA1D-FA49-8294-02532D40576E}"/>
    <pc:docChg chg="custSel addSld delSld modSld">
      <pc:chgData name="Raghunath Tewari" userId="2638bdda-d406-4938-a2a6-e4e967acb772" providerId="ADAL" clId="{62B091B0-CA1D-FA49-8294-02532D40576E}" dt="2024-09-10T05:22:28.757" v="177" actId="20577"/>
      <pc:docMkLst>
        <pc:docMk/>
      </pc:docMkLst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3070581910" sldId="494"/>
        </pc:sldMkLst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2424813649" sldId="496"/>
        </pc:sldMkLst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3413407089" sldId="500"/>
        </pc:sldMkLst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1709559347" sldId="507"/>
        </pc:sldMkLst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1356711728" sldId="519"/>
        </pc:sldMkLst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511084347" sldId="520"/>
        </pc:sldMkLst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2471971492" sldId="529"/>
        </pc:sldMkLst>
      </pc:sldChg>
      <pc:sldChg chg="delSp modSp mod delAnim modAnim">
        <pc:chgData name="Raghunath Tewari" userId="2638bdda-d406-4938-a2a6-e4e967acb772" providerId="ADAL" clId="{62B091B0-CA1D-FA49-8294-02532D40576E}" dt="2024-09-10T05:20:41.075" v="169" actId="20577"/>
        <pc:sldMkLst>
          <pc:docMk/>
          <pc:sldMk cId="2551385990" sldId="532"/>
        </pc:sldMkLst>
        <pc:spChg chg="mod">
          <ac:chgData name="Raghunath Tewari" userId="2638bdda-d406-4938-a2a6-e4e967acb772" providerId="ADAL" clId="{62B091B0-CA1D-FA49-8294-02532D40576E}" dt="2024-09-07T04:57:00.379" v="9" actId="20577"/>
          <ac:spMkLst>
            <pc:docMk/>
            <pc:sldMk cId="2551385990" sldId="532"/>
            <ac:spMk id="2" creationId="{00000000-0000-0000-0000-000000000000}"/>
          </ac:spMkLst>
        </pc:spChg>
        <pc:spChg chg="mod">
          <ac:chgData name="Raghunath Tewari" userId="2638bdda-d406-4938-a2a6-e4e967acb772" providerId="ADAL" clId="{62B091B0-CA1D-FA49-8294-02532D40576E}" dt="2024-09-10T05:20:41.075" v="169" actId="20577"/>
          <ac:spMkLst>
            <pc:docMk/>
            <pc:sldMk cId="2551385990" sldId="532"/>
            <ac:spMk id="3" creationId="{00000000-0000-0000-0000-000000000000}"/>
          </ac:spMkLst>
        </pc:spChg>
        <pc:spChg chg="del">
          <ac:chgData name="Raghunath Tewari" userId="2638bdda-d406-4938-a2a6-e4e967acb772" providerId="ADAL" clId="{62B091B0-CA1D-FA49-8294-02532D40576E}" dt="2024-09-10T05:20:38.563" v="168" actId="478"/>
          <ac:spMkLst>
            <pc:docMk/>
            <pc:sldMk cId="2551385990" sldId="532"/>
            <ac:spMk id="5" creationId="{00000000-0000-0000-0000-000000000000}"/>
          </ac:spMkLst>
        </pc:spChg>
      </pc:sldChg>
      <pc:sldChg chg="add">
        <pc:chgData name="Raghunath Tewari" userId="2638bdda-d406-4938-a2a6-e4e967acb772" providerId="ADAL" clId="{62B091B0-CA1D-FA49-8294-02532D40576E}" dt="2024-09-09T05:19:53.926" v="17"/>
        <pc:sldMkLst>
          <pc:docMk/>
          <pc:sldMk cId="698612662" sldId="536"/>
        </pc:sldMkLst>
      </pc:sldChg>
      <pc:sldChg chg="del">
        <pc:chgData name="Raghunath Tewari" userId="2638bdda-d406-4938-a2a6-e4e967acb772" providerId="ADAL" clId="{62B091B0-CA1D-FA49-8294-02532D40576E}" dt="2024-09-09T05:18:57.160" v="16" actId="2696"/>
        <pc:sldMkLst>
          <pc:docMk/>
          <pc:sldMk cId="2428870070" sldId="539"/>
        </pc:sldMkLst>
      </pc:sldChg>
      <pc:sldChg chg="del mod modShow">
        <pc:chgData name="Raghunath Tewari" userId="2638bdda-d406-4938-a2a6-e4e967acb772" providerId="ADAL" clId="{62B091B0-CA1D-FA49-8294-02532D40576E}" dt="2024-09-09T05:20:02.379" v="18" actId="2696"/>
        <pc:sldMkLst>
          <pc:docMk/>
          <pc:sldMk cId="2188588677" sldId="540"/>
        </pc:sldMkLst>
      </pc:sldChg>
      <pc:sldChg chg="del mod modShow">
        <pc:chgData name="Raghunath Tewari" userId="2638bdda-d406-4938-a2a6-e4e967acb772" providerId="ADAL" clId="{62B091B0-CA1D-FA49-8294-02532D40576E}" dt="2024-09-09T05:20:02.858" v="20" actId="2696"/>
        <pc:sldMkLst>
          <pc:docMk/>
          <pc:sldMk cId="1344206425" sldId="541"/>
        </pc:sldMkLst>
      </pc:sldChg>
      <pc:sldChg chg="add">
        <pc:chgData name="Raghunath Tewari" userId="2638bdda-d406-4938-a2a6-e4e967acb772" providerId="ADAL" clId="{62B091B0-CA1D-FA49-8294-02532D40576E}" dt="2024-09-09T16:31:08.628" v="22"/>
        <pc:sldMkLst>
          <pc:docMk/>
          <pc:sldMk cId="4290383865" sldId="541"/>
        </pc:sldMkLst>
      </pc:sldChg>
      <pc:sldChg chg="del mod modShow">
        <pc:chgData name="Raghunath Tewari" userId="2638bdda-d406-4938-a2a6-e4e967acb772" providerId="ADAL" clId="{62B091B0-CA1D-FA49-8294-02532D40576E}" dt="2024-09-09T05:20:02.588" v="19" actId="2696"/>
        <pc:sldMkLst>
          <pc:docMk/>
          <pc:sldMk cId="2650215146" sldId="542"/>
        </pc:sldMkLst>
      </pc:sldChg>
      <pc:sldChg chg="del mod modShow">
        <pc:chgData name="Raghunath Tewari" userId="2638bdda-d406-4938-a2a6-e4e967acb772" providerId="ADAL" clId="{62B091B0-CA1D-FA49-8294-02532D40576E}" dt="2024-09-09T05:20:02.984" v="21" actId="2696"/>
        <pc:sldMkLst>
          <pc:docMk/>
          <pc:sldMk cId="4097353067" sldId="543"/>
        </pc:sldMkLst>
      </pc:sldChg>
      <pc:sldChg chg="del">
        <pc:chgData name="Raghunath Tewari" userId="2638bdda-d406-4938-a2a6-e4e967acb772" providerId="ADAL" clId="{62B091B0-CA1D-FA49-8294-02532D40576E}" dt="2024-09-07T05:01:35.146" v="14" actId="2696"/>
        <pc:sldMkLst>
          <pc:docMk/>
          <pc:sldMk cId="2460136184" sldId="544"/>
        </pc:sldMkLst>
      </pc:sldChg>
      <pc:sldChg chg="addSp delSp modSp add mod modAnim">
        <pc:chgData name="Raghunath Tewari" userId="2638bdda-d406-4938-a2a6-e4e967acb772" providerId="ADAL" clId="{62B091B0-CA1D-FA49-8294-02532D40576E}" dt="2024-09-10T05:22:28.757" v="177" actId="20577"/>
        <pc:sldMkLst>
          <pc:docMk/>
          <pc:sldMk cId="3911401248" sldId="571"/>
        </pc:sldMkLst>
        <pc:spChg chg="add mod">
          <ac:chgData name="Raghunath Tewari" userId="2638bdda-d406-4938-a2a6-e4e967acb772" providerId="ADAL" clId="{62B091B0-CA1D-FA49-8294-02532D40576E}" dt="2024-09-09T16:35:00.297" v="131" actId="14100"/>
          <ac:spMkLst>
            <pc:docMk/>
            <pc:sldMk cId="3911401248" sldId="571"/>
            <ac:spMk id="2" creationId="{214451B8-15FC-9C18-2219-7B46BA1AD6A9}"/>
          </ac:spMkLst>
        </pc:spChg>
        <pc:spChg chg="del">
          <ac:chgData name="Raghunath Tewari" userId="2638bdda-d406-4938-a2a6-e4e967acb772" providerId="ADAL" clId="{62B091B0-CA1D-FA49-8294-02532D40576E}" dt="2024-09-09T16:35:25.550" v="132"/>
          <ac:spMkLst>
            <pc:docMk/>
            <pc:sldMk cId="3911401248" sldId="571"/>
            <ac:spMk id="6" creationId="{00000000-0000-0000-0000-000000000000}"/>
          </ac:spMkLst>
        </pc:spChg>
        <pc:spChg chg="mod">
          <ac:chgData name="Raghunath Tewari" userId="2638bdda-d406-4938-a2a6-e4e967acb772" providerId="ADAL" clId="{62B091B0-CA1D-FA49-8294-02532D40576E}" dt="2024-09-10T05:22:28.757" v="177" actId="20577"/>
          <ac:spMkLst>
            <pc:docMk/>
            <pc:sldMk cId="3911401248" sldId="571"/>
            <ac:spMk id="10" creationId="{00000000-0000-0000-0000-000000000000}"/>
          </ac:spMkLst>
        </pc:spChg>
        <pc:spChg chg="add mod">
          <ac:chgData name="Raghunath Tewari" userId="2638bdda-d406-4938-a2a6-e4e967acb772" providerId="ADAL" clId="{62B091B0-CA1D-FA49-8294-02532D40576E}" dt="2024-09-09T16:36:35.110" v="164" actId="1038"/>
          <ac:spMkLst>
            <pc:docMk/>
            <pc:sldMk cId="3911401248" sldId="571"/>
            <ac:spMk id="11" creationId="{82459FF9-63C4-E54A-1E9C-11CBF70F03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60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2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60.png"/><Relationship Id="rId4" Type="http://schemas.openxmlformats.org/officeDocument/2006/relationships/image" Target="../media/image110.png"/><Relationship Id="rId9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0.png"/><Relationship Id="rId7" Type="http://schemas.openxmlformats.org/officeDocument/2006/relationships/image" Target="../media/image18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200.png"/><Relationship Id="rId4" Type="http://schemas.openxmlformats.org/officeDocument/2006/relationships/image" Target="../media/image1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0.png"/><Relationship Id="rId5" Type="http://schemas.openxmlformats.org/officeDocument/2006/relationships/image" Target="../media/image1100.png"/><Relationship Id="rId4" Type="http://schemas.openxmlformats.org/officeDocument/2006/relationships/image" Target="../media/image10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0.png"/><Relationship Id="rId11" Type="http://schemas.openxmlformats.org/officeDocument/2006/relationships/image" Target="../media/image221.png"/><Relationship Id="rId5" Type="http://schemas.openxmlformats.org/officeDocument/2006/relationships/image" Target="../media/image1200.png"/><Relationship Id="rId10" Type="http://schemas.openxmlformats.org/officeDocument/2006/relationships/image" Target="../media/image201.png"/><Relationship Id="rId4" Type="http://schemas.openxmlformats.org/officeDocument/2006/relationships/image" Target="../media/image110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0.png"/><Relationship Id="rId7" Type="http://schemas.openxmlformats.org/officeDocument/2006/relationships/image" Target="../media/image1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0.png"/><Relationship Id="rId11" Type="http://schemas.openxmlformats.org/officeDocument/2006/relationships/image" Target="../media/image221.png"/><Relationship Id="rId5" Type="http://schemas.openxmlformats.org/officeDocument/2006/relationships/image" Target="../media/image1200.png"/><Relationship Id="rId10" Type="http://schemas.openxmlformats.org/officeDocument/2006/relationships/image" Target="../media/image201.png"/><Relationship Id="rId4" Type="http://schemas.openxmlformats.org/officeDocument/2006/relationships/image" Target="../media/image110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000.png"/><Relationship Id="rId7" Type="http://schemas.openxmlformats.org/officeDocument/2006/relationships/image" Target="../media/image14.png"/><Relationship Id="rId12" Type="http://schemas.openxmlformats.org/officeDocument/2006/relationships/image" Target="../media/image5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31.png"/><Relationship Id="rId6" Type="http://schemas.openxmlformats.org/officeDocument/2006/relationships/image" Target="../media/image1300.png"/><Relationship Id="rId5" Type="http://schemas.openxmlformats.org/officeDocument/2006/relationships/image" Target="../media/image1200.png"/><Relationship Id="rId10" Type="http://schemas.openxmlformats.org/officeDocument/2006/relationships/image" Target="../media/image201.png"/><Relationship Id="rId4" Type="http://schemas.openxmlformats.org/officeDocument/2006/relationships/image" Target="../media/image110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261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1.png"/><Relationship Id="rId3" Type="http://schemas.openxmlformats.org/officeDocument/2006/relationships/image" Target="../media/image190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19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Network Flow 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1054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>
                        <a:latin typeface="Cambria Math"/>
                      </a:rPr>
                      <m:t>{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08793" y="4328755"/>
            <a:ext cx="2208544" cy="929045"/>
            <a:chOff x="2408793" y="4328755"/>
            <a:chExt cx="2208544" cy="929045"/>
          </a:xfrm>
        </p:grpSpPr>
        <p:sp>
          <p:nvSpPr>
            <p:cNvPr id="5" name="TextBox 4"/>
            <p:cNvSpPr txBox="1"/>
            <p:nvPr/>
          </p:nvSpPr>
          <p:spPr>
            <a:xfrm>
              <a:off x="2408793" y="4648200"/>
              <a:ext cx="201080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Capacity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10" name="Left Brace 9"/>
            <p:cNvSpPr/>
            <p:nvPr/>
          </p:nvSpPr>
          <p:spPr>
            <a:xfrm>
              <a:off x="4419600" y="43287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63415" y="5319355"/>
            <a:ext cx="2653922" cy="929045"/>
            <a:chOff x="1963415" y="5319355"/>
            <a:chExt cx="2653922" cy="929045"/>
          </a:xfrm>
        </p:grpSpPr>
        <p:sp>
          <p:nvSpPr>
            <p:cNvPr id="51" name="TextBox 50"/>
            <p:cNvSpPr txBox="1"/>
            <p:nvPr/>
          </p:nvSpPr>
          <p:spPr>
            <a:xfrm>
              <a:off x="1963415" y="5638800"/>
              <a:ext cx="245618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Conservation </a:t>
              </a:r>
              <a:r>
                <a:rPr lang="en-US" b="1" dirty="0"/>
                <a:t>constraint</a:t>
              </a:r>
            </a:p>
          </p:txBody>
        </p:sp>
        <p:sp>
          <p:nvSpPr>
            <p:cNvPr id="52" name="Left Brace 51"/>
            <p:cNvSpPr/>
            <p:nvPr/>
          </p:nvSpPr>
          <p:spPr>
            <a:xfrm>
              <a:off x="4419600" y="5319355"/>
              <a:ext cx="197737" cy="92904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5486400" y="3810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05400" y="5562600"/>
            <a:ext cx="9144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05600" y="5562600"/>
            <a:ext cx="1752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such that </a:t>
                </a:r>
              </a:p>
              <a:p>
                <a:r>
                  <a:rPr lang="en-US" sz="1800" dirty="0"/>
                  <a:t>For each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 algn="ctr">
                  <a:buNone/>
                </a:pPr>
                <a:endParaRPr lang="en-US" sz="1800" dirty="0"/>
              </a:p>
              <a:p>
                <a:r>
                  <a:rPr lang="en-US" sz="1800" dirty="0"/>
                  <a:t>For 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d>
                            <m:dPr>
                              <m:ctrlP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nary>
                      <m:r>
                        <a:rPr lang="en-US" sz="1800" b="0" i="1" smtClean="0">
                          <a:latin typeface="Cambria Math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66800" y="1828800"/>
            <a:ext cx="3215570" cy="1676400"/>
            <a:chOff x="1066800" y="1828800"/>
            <a:chExt cx="3215570" cy="1676400"/>
          </a:xfrm>
        </p:grpSpPr>
        <p:sp>
          <p:nvSpPr>
            <p:cNvPr id="53" name="TextBox 52"/>
            <p:cNvSpPr txBox="1"/>
            <p:nvPr/>
          </p:nvSpPr>
          <p:spPr>
            <a:xfrm>
              <a:off x="1066800" y="2209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95562" y="3197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62362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7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286000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67162" y="1828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4962" y="2206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38762" y="3045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43000" y="4419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value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m:rPr>
                        <m:nor/>
                      </m:rPr>
                      <a:rPr lang="en-US" sz="1800" dirty="0"/>
                      <m:t>)=</m:t>
                    </m:r>
                  </m:oMath>
                </a14:m>
                <a:r>
                  <a:rPr lang="en-US" sz="1800" dirty="0"/>
                  <a:t> flow </a:t>
                </a:r>
                <a:r>
                  <a:rPr lang="en-US" sz="1800" b="1" dirty="0"/>
                  <a:t>leaving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∈ 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5105400"/>
              </a:xfrm>
              <a:blipFill rotWithShape="1">
                <a:blip r:embed="rId2"/>
                <a:stretch>
                  <a:fillRect l="-140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 : a directed graph 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: source,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: sink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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1800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u="sng" dirty="0"/>
                  <a:t>capacity</a:t>
                </a:r>
                <a:r>
                  <a:rPr lang="en-US" sz="1800" dirty="0"/>
                  <a:t> of edge 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Max-Flow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network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=(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two vertices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of </a:t>
                </a:r>
                <a:r>
                  <a:rPr lang="en-US" sz="1800" b="1" dirty="0"/>
                  <a:t>maximum</a:t>
                </a:r>
                <a:r>
                  <a:rPr lang="en-US" sz="1800" dirty="0"/>
                  <a:t> value.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953000"/>
              </a:xfrm>
              <a:blipFill rotWithShape="1">
                <a:blip r:embed="rId13"/>
                <a:stretch>
                  <a:fillRect l="-1241" t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71762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577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1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58000" y="51816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</a:t>
                </a:r>
              </a:p>
              <a:p>
                <a:r>
                  <a:rPr lang="en-US" sz="1800" dirty="0"/>
                  <a:t>Send flow along the path,</a:t>
                </a:r>
              </a:p>
              <a:p>
                <a:r>
                  <a:rPr lang="en-US" sz="1800" dirty="0"/>
                  <a:t>Update capacities, </a:t>
                </a:r>
              </a:p>
              <a:p>
                <a:r>
                  <a:rPr lang="en-US" sz="1800" dirty="0"/>
                  <a:t>Find some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path,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…and so on </a:t>
                </a:r>
                <a:r>
                  <a:rPr lang="en-US" sz="1800" dirty="0">
                    <a:sym typeface="Wingdings" pitchFamily="2" charset="2"/>
                  </a:rPr>
                  <a:t>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5105400"/>
              </a:xfrm>
              <a:blipFill rotWithShape="1">
                <a:blip r:embed="rId2"/>
                <a:stretch>
                  <a:fillRect l="-1355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95562" y="2511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86200" y="3352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743200" y="3349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2133600" y="3349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314455" y="2667000"/>
            <a:ext cx="409945" cy="369332"/>
            <a:chOff x="4191000" y="3593068"/>
            <a:chExt cx="409945" cy="369332"/>
          </a:xfrm>
        </p:grpSpPr>
        <p:sp>
          <p:nvSpPr>
            <p:cNvPr id="61" name="Oval 60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254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>
            <a:stCxn id="192" idx="5"/>
            <a:endCxn id="61" idx="1"/>
          </p:cNvCxnSpPr>
          <p:nvPr/>
        </p:nvCxnSpPr>
        <p:spPr>
          <a:xfrm>
            <a:off x="3559082" y="2111281"/>
            <a:ext cx="777691" cy="7187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7" idx="7"/>
            <a:endCxn id="61" idx="3"/>
          </p:cNvCxnSpPr>
          <p:nvPr/>
        </p:nvCxnSpPr>
        <p:spPr>
          <a:xfrm flipV="1">
            <a:off x="3536707" y="2937814"/>
            <a:ext cx="800066" cy="970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33800" y="24354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19427" y="2100395"/>
            <a:ext cx="910855" cy="8066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28800" y="2057400"/>
            <a:ext cx="1600200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581400" y="2133600"/>
            <a:ext cx="777691" cy="718769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5562" y="21336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67162" y="18288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38762" y="22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828800" y="2133600"/>
            <a:ext cx="1622461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543334" y="2915496"/>
            <a:ext cx="800066" cy="97070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19400" y="3045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387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19200" y="21336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5562" y="2130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6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08082" y="3032218"/>
            <a:ext cx="834655" cy="88283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143000" y="32004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62362" y="3048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962400" y="2209800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+7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99792" y="2206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62600" y="2514600"/>
            <a:ext cx="3276600" cy="11475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most </a:t>
            </a:r>
            <a:r>
              <a:rPr lang="en-US" b="1" dirty="0">
                <a:solidFill>
                  <a:schemeClr val="tx1"/>
                </a:solidFill>
              </a:rPr>
              <a:t>natural approach </a:t>
            </a:r>
            <a:r>
              <a:rPr lang="en-US" dirty="0">
                <a:solidFill>
                  <a:schemeClr val="tx1"/>
                </a:solidFill>
              </a:rPr>
              <a:t>to solve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362378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5" grpId="0"/>
      <p:bldP spid="55" grpId="1"/>
      <p:bldP spid="56" grpId="0"/>
      <p:bldP spid="57" grpId="0"/>
      <p:bldP spid="57" grpId="1"/>
      <p:bldP spid="65" grpId="0"/>
      <p:bldP spid="66" grpId="0"/>
      <p:bldP spid="68" grpId="0"/>
      <p:bldP spid="68" grpId="1"/>
      <p:bldP spid="69" grpId="0"/>
      <p:bldP spid="72" grpId="0"/>
      <p:bldP spid="74" grpId="0"/>
      <p:bldP spid="75" grpId="0"/>
      <p:bldP spid="75" grpId="1"/>
      <p:bldP spid="76" grpId="0"/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designing </a:t>
            </a:r>
            <a:r>
              <a:rPr lang="en-US" sz="3200" b="1" dirty="0">
                <a:solidFill>
                  <a:srgbClr val="7030A0"/>
                </a:solidFill>
              </a:rPr>
              <a:t>max flow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First-attempt-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 remove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	</a:t>
                </a:r>
              </a:p>
              <a:p>
                <a:pPr marL="0" indent="0">
                  <a:buNone/>
                </a:pPr>
                <a:r>
                  <a:rPr lang="en-US" sz="2000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  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419600" cy="5486400"/>
              </a:xfrm>
              <a:blipFill rotWithShape="1">
                <a:blip r:embed="rId2"/>
                <a:stretch>
                  <a:fillRect l="-1379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loud Callout 6"/>
          <p:cNvSpPr/>
          <p:nvPr/>
        </p:nvSpPr>
        <p:spPr>
          <a:xfrm>
            <a:off x="5562600" y="2514600"/>
            <a:ext cx="3276600" cy="1147537"/>
          </a:xfrm>
          <a:prstGeom prst="cloudCallout">
            <a:avLst>
              <a:gd name="adj1" fmla="val -22383"/>
              <a:gd name="adj2" fmla="val 88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Is the algorithm correct ?</a:t>
            </a:r>
          </a:p>
        </p:txBody>
      </p:sp>
    </p:spTree>
    <p:extLst>
      <p:ext uri="{BB962C8B-B14F-4D97-AF65-F5344CB8AC3E}">
        <p14:creationId xmlns:p14="http://schemas.microsoft.com/office/powerpoint/2010/main" val="18891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A</a:t>
            </a:r>
            <a:r>
              <a:rPr lang="en-US" sz="3200" dirty="0">
                <a:solidFill>
                  <a:srgbClr val="7030A0"/>
                </a:solidFill>
              </a:rPr>
              <a:t> counterexample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First-attempt-</a:t>
            </a:r>
            <a:r>
              <a:rPr lang="en-US" sz="3200" dirty="0" err="1"/>
              <a:t>algo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045023"/>
            <a:ext cx="2605970" cy="1831777"/>
            <a:chOff x="1143000" y="3045023"/>
            <a:chExt cx="2605970" cy="1831777"/>
          </a:xfrm>
        </p:grpSpPr>
        <p:sp>
          <p:nvSpPr>
            <p:cNvPr id="38" name="TextBox 37"/>
            <p:cNvSpPr txBox="1"/>
            <p:nvPr/>
          </p:nvSpPr>
          <p:spPr>
            <a:xfrm>
              <a:off x="3381562" y="4492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43000" y="4569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3654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61392" y="3045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0400" y="3124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maximum flow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438399"/>
                <a:ext cx="3276600" cy="1216223"/>
              </a:xfrm>
              <a:prstGeom prst="cloudCallout">
                <a:avLst>
                  <a:gd name="adj1" fmla="val 26301"/>
                  <a:gd name="adj2" fmla="val 72308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05600" y="3810000"/>
            <a:ext cx="41870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Executing</a:t>
            </a:r>
            <a:r>
              <a:rPr lang="en-US" sz="3600" b="1" dirty="0"/>
              <a:t> our </a:t>
            </a:r>
            <a:r>
              <a:rPr lang="en-US" sz="3600" b="1" dirty="0">
                <a:solidFill>
                  <a:srgbClr val="7030A0"/>
                </a:solidFill>
              </a:rPr>
              <a:t>first attempt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76655" y="36429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30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600455" y="2274332"/>
                <a:ext cx="76200" cy="3048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67400" y="5943600"/>
            <a:ext cx="1477777" cy="914400"/>
            <a:chOff x="5867400" y="5943600"/>
            <a:chExt cx="1477777" cy="914400"/>
          </a:xfrm>
        </p:grpSpPr>
        <p:sp>
          <p:nvSpPr>
            <p:cNvPr id="10" name="Smiley Face 9"/>
            <p:cNvSpPr/>
            <p:nvPr/>
          </p:nvSpPr>
          <p:spPr>
            <a:xfrm>
              <a:off x="6324600" y="5943600"/>
              <a:ext cx="533400" cy="533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</m:oMath>
                  </a14:m>
                  <a:r>
                    <a:rPr lang="en-US" dirty="0"/>
                    <a:t> path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6488668"/>
                  <a:ext cx="147777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719" t="-8197" r="-70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24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/>
      <p:bldP spid="70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Finding a solution with </a:t>
            </a:r>
            <a:r>
              <a:rPr lang="en-US" sz="3600" b="1" dirty="0">
                <a:solidFill>
                  <a:srgbClr val="7030A0"/>
                </a:solidFill>
              </a:rPr>
              <a:t>scientific spirit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Patience and perseverance paid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loud Callout 17"/>
              <p:cNvSpPr/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How to send extra </a:t>
                </a:r>
                <a:r>
                  <a:rPr lang="en-US" b="1" dirty="0">
                    <a:solidFill>
                      <a:srgbClr val="0070C0"/>
                    </a:solidFill>
                  </a:rPr>
                  <a:t>10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units of flow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8" name="Cloud Callou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321236"/>
                <a:ext cx="3962400" cy="1479364"/>
              </a:xfrm>
              <a:prstGeom prst="cloudCallout">
                <a:avLst>
                  <a:gd name="adj1" fmla="val 56232"/>
                  <a:gd name="adj2" fmla="val 58896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Line Callout 1 18"/>
              <p:cNvSpPr/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Line Callout 1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08" y="5791200"/>
                <a:ext cx="2985392" cy="533400"/>
              </a:xfrm>
              <a:prstGeom prst="borderCallout1">
                <a:avLst>
                  <a:gd name="adj1" fmla="val -1776"/>
                  <a:gd name="adj2" fmla="val 50416"/>
                  <a:gd name="adj3" fmla="val -61786"/>
                  <a:gd name="adj4" fmla="val 6516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Conservation</a:t>
                </a:r>
                <a:r>
                  <a:rPr lang="en-US" dirty="0">
                    <a:solidFill>
                      <a:srgbClr val="C00000"/>
                    </a:solidFill>
                  </a:rPr>
                  <a:t> violated </a:t>
                </a:r>
                <a:r>
                  <a:rPr lang="en-US" dirty="0">
                    <a:solidFill>
                      <a:srgbClr val="002060"/>
                    </a:solidFill>
                  </a:rPr>
                  <a:t>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08" y="1219200"/>
                <a:ext cx="2985392" cy="533400"/>
              </a:xfrm>
              <a:prstGeom prst="borderCallout1">
                <a:avLst>
                  <a:gd name="adj1" fmla="val 104347"/>
                  <a:gd name="adj2" fmla="val 49687"/>
                  <a:gd name="adj3" fmla="val 187193"/>
                  <a:gd name="adj4" fmla="val 1745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416082" y="2263682"/>
            <a:ext cx="1851118" cy="1546318"/>
            <a:chOff x="546394" y="3863882"/>
            <a:chExt cx="1851118" cy="1546318"/>
          </a:xfrm>
        </p:grpSpPr>
        <p:cxnSp>
          <p:nvCxnSpPr>
            <p:cNvPr id="74" name="Straight Arrow Connector 73"/>
            <p:cNvCxnSpPr>
              <a:stCxn id="11" idx="5"/>
            </p:cNvCxnSpPr>
            <p:nvPr/>
          </p:nvCxnSpPr>
          <p:spPr>
            <a:xfrm>
              <a:off x="546394" y="3863882"/>
              <a:ext cx="1851118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496704" y="44196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0945" y="1905000"/>
            <a:ext cx="4162055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70" grpId="0"/>
      <p:bldP spid="18" grpId="0" animBg="1"/>
      <p:bldP spid="18" grpId="1" animBg="1"/>
      <p:bldP spid="19" grpId="0" animBg="1"/>
      <p:bldP spid="19" grpId="1" animBg="1"/>
      <p:bldP spid="66" grpId="0" animBg="1"/>
      <p:bldP spid="66" grpId="1" animBg="1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Insight</a:t>
            </a:r>
            <a:br>
              <a:rPr lang="en-US" sz="3600" b="1" dirty="0"/>
            </a:br>
            <a:r>
              <a:rPr lang="en-US" sz="3600" b="1" dirty="0"/>
              <a:t>gained from the example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Redistribution</a:t>
                </a:r>
                <a:r>
                  <a:rPr lang="en-US" sz="1800" dirty="0"/>
                  <a:t> of existing flow may help.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Need a structure to facilitate this redistribution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>
                    <a:solidFill>
                      <a:srgbClr val="0070C0"/>
                    </a:solidFill>
                  </a:rPr>
                  <a:t>Increasing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(if the current flow is less than capacity)</a:t>
                </a:r>
              </a:p>
              <a:p>
                <a:r>
                  <a:rPr lang="en-US" sz="1800" dirty="0">
                    <a:solidFill>
                      <a:srgbClr val="7030A0"/>
                    </a:solidFill>
                  </a:rPr>
                  <a:t>Reducing</a:t>
                </a:r>
                <a:r>
                  <a:rPr lang="en-US" sz="1800" dirty="0"/>
                  <a:t> flow along an edge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(if it is carrying some positive flow.)</a:t>
                </a:r>
              </a:p>
              <a:p>
                <a:r>
                  <a:rPr lang="en-US" sz="1800" dirty="0"/>
                  <a:t>Follow a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(all whose edges are not necessarily present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648199" cy="4525963"/>
              </a:xfrm>
              <a:blipFill rotWithShape="1">
                <a:blip r:embed="rId2"/>
                <a:stretch>
                  <a:fillRect l="-1181" t="-674" r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63482" y="3863882"/>
            <a:ext cx="1734030" cy="1546318"/>
            <a:chOff x="663482" y="3863882"/>
            <a:chExt cx="1734030" cy="1546318"/>
          </a:xfrm>
        </p:grpSpPr>
        <p:cxnSp>
          <p:nvCxnSpPr>
            <p:cNvPr id="64" name="Straight Arrow Connector 63"/>
            <p:cNvCxnSpPr>
              <a:stCxn id="28" idx="5"/>
              <a:endCxn id="20" idx="0"/>
            </p:cNvCxnSpPr>
            <p:nvPr/>
          </p:nvCxnSpPr>
          <p:spPr>
            <a:xfrm>
              <a:off x="663482" y="3863882"/>
              <a:ext cx="1734030" cy="154631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371600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10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74" name="Straight Arrow Connector 73"/>
          <p:cNvCxnSpPr>
            <a:stCxn id="11" idx="5"/>
          </p:cNvCxnSpPr>
          <p:nvPr/>
        </p:nvCxnSpPr>
        <p:spPr>
          <a:xfrm>
            <a:off x="2416082" y="2263682"/>
            <a:ext cx="1851118" cy="1546318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66392" y="28194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4800600" y="4879777"/>
            <a:ext cx="3962400" cy="1597223"/>
          </a:xfrm>
          <a:prstGeom prst="cloudCallout">
            <a:avLst>
              <a:gd name="adj1" fmla="val 26301"/>
              <a:gd name="adj2" fmla="val 7230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Think for a while about the </a:t>
            </a:r>
            <a:r>
              <a:rPr lang="en-US" sz="1600" b="1" dirty="0">
                <a:solidFill>
                  <a:schemeClr val="tx1"/>
                </a:solidFill>
              </a:rPr>
              <a:t>structure</a:t>
            </a:r>
            <a:r>
              <a:rPr lang="en-US" sz="1600" dirty="0">
                <a:solidFill>
                  <a:schemeClr val="tx1"/>
                </a:solidFill>
              </a:rPr>
              <a:t> that will facilitate these operations.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07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-533400" y="1295401"/>
            <a:ext cx="3276599" cy="4953000"/>
            <a:chOff x="4114800" y="1295401"/>
            <a:chExt cx="3276599" cy="4953000"/>
          </a:xfrm>
        </p:grpSpPr>
        <p:sp>
          <p:nvSpPr>
            <p:cNvPr id="49" name="Arc 48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25146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Design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Divide and Conquer</a:t>
            </a:r>
          </a:p>
          <a:p>
            <a:endParaRPr lang="en-US" sz="2400" dirty="0"/>
          </a:p>
          <a:p>
            <a:r>
              <a:rPr lang="en-US" sz="2400" b="1" dirty="0"/>
              <a:t>Greedy Strategy</a:t>
            </a:r>
          </a:p>
          <a:p>
            <a:endParaRPr lang="en-US" sz="2400" dirty="0"/>
          </a:p>
          <a:p>
            <a:r>
              <a:rPr lang="en-US" sz="2400" b="1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Residual </a:t>
            </a:r>
            <a:r>
              <a:rPr lang="en-US" sz="3600" b="1" dirty="0"/>
              <a:t>network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be a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any valid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residual </a:t>
                </a:r>
                <a:r>
                  <a:rPr lang="en-US" sz="2000" dirty="0"/>
                  <a:t>network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Vertices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  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=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  	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</a:t>
                </a:r>
                <a:r>
                  <a:rPr lang="en-US" sz="2000" b="1" dirty="0"/>
                  <a:t>capacity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724400"/>
              </a:xfrm>
              <a:blipFill rotWithShape="1">
                <a:blip r:embed="rId2"/>
                <a:stretch>
                  <a:fillRect l="-720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029200"/>
            <a:ext cx="14930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Forward 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7827" y="5791200"/>
            <a:ext cx="16339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Backward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-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99" y="4953000"/>
                <a:ext cx="1697901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7692" r="-609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791200"/>
                <a:ext cx="7841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44" t="-8197" r="-13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1242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22" y="3505200"/>
                <a:ext cx="492378" cy="395558"/>
              </a:xfrm>
              <a:prstGeom prst="rect">
                <a:avLst/>
              </a:prstGeom>
              <a:blipFill rotWithShape="1">
                <a:blip r:embed="rId6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210545" y="5791200"/>
            <a:ext cx="287774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0" y="5029200"/>
            <a:ext cx="2743199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8" grpId="0" animBg="1"/>
      <p:bldP spid="9" grpId="0" animBg="1"/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75" name="Arc 7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6" grpId="0"/>
      <p:bldP spid="70" grpId="0"/>
      <p:bldP spid="71" grpId="0"/>
      <p:bldP spid="76" grpId="0"/>
      <p:bldP spid="77" grpId="0"/>
      <p:bldP spid="78" grpId="0"/>
      <p:bldP spid="80" grpId="0"/>
      <p:bldP spid="81" grpId="0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2" name="Group 1"/>
            <p:cNvGrpSpPr/>
            <p:nvPr/>
          </p:nvGrpSpPr>
          <p:grpSpPr>
            <a:xfrm>
              <a:off x="4901737" y="1828800"/>
              <a:ext cx="3937463" cy="3939064"/>
              <a:chOff x="4901737" y="1828800"/>
              <a:chExt cx="3937463" cy="393906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7743455" y="2960132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81255" y="4557355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10</a:t>
                </a: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4901737" y="1828800"/>
                <a:ext cx="3549836" cy="3939064"/>
                <a:chOff x="663482" y="1840468"/>
                <a:chExt cx="3549836" cy="3939064"/>
              </a:xfrm>
            </p:grpSpPr>
            <p:cxnSp>
              <p:nvCxnSpPr>
                <p:cNvPr id="42" name="Straight Arrow Connector 41"/>
                <p:cNvCxnSpPr>
                  <a:endCxn id="49" idx="1"/>
                </p:cNvCxnSpPr>
                <p:nvPr/>
              </p:nvCxnSpPr>
              <p:spPr>
                <a:xfrm>
                  <a:off x="663482" y="3863882"/>
                  <a:ext cx="1721036" cy="14924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/>
                <p:cNvGrpSpPr/>
                <p:nvPr/>
              </p:nvGrpSpPr>
              <p:grpSpPr>
                <a:xfrm>
                  <a:off x="2209800" y="1840468"/>
                  <a:ext cx="2003518" cy="3939064"/>
                  <a:chOff x="2209800" y="1840468"/>
                  <a:chExt cx="2003518" cy="3939064"/>
                </a:xfrm>
              </p:grpSpPr>
              <p:sp>
                <p:nvSpPr>
                  <p:cNvPr id="47" name="Oval 46"/>
                  <p:cNvSpPr/>
                  <p:nvPr/>
                </p:nvSpPr>
                <p:spPr>
                  <a:xfrm>
                    <a:off x="2286000" y="21336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/>
                  <p:cNvCxnSpPr>
                    <a:stCxn id="47" idx="5"/>
                    <a:endCxn id="54" idx="1"/>
                  </p:cNvCxnSpPr>
                  <p:nvPr/>
                </p:nvCxnSpPr>
                <p:spPr>
                  <a:xfrm>
                    <a:off x="2416082" y="2263682"/>
                    <a:ext cx="1797236" cy="14924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/>
                  <p:cNvSpPr/>
                  <p:nvPr/>
                </p:nvSpPr>
                <p:spPr>
                  <a:xfrm>
                    <a:off x="2362200" y="5334000"/>
                    <a:ext cx="152400" cy="152400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18404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09800" y="54102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333" r="-21311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67" name="Group 6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" name="Right Arrow 4"/>
          <p:cNvSpPr/>
          <p:nvPr/>
        </p:nvSpPr>
        <p:spPr>
          <a:xfrm rot="10800000"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057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cxnSp>
        <p:nvCxnSpPr>
          <p:cNvPr id="64" name="Straight Arrow Connector 63"/>
          <p:cNvCxnSpPr>
            <a:stCxn id="47" idx="3"/>
            <a:endCxn id="68" idx="7"/>
          </p:cNvCxnSpPr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26" name="Arc 25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>
              <a:endCxn id="26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358937" y="3810000"/>
            <a:ext cx="1470118" cy="12954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114800" y="1295401"/>
            <a:ext cx="3276599" cy="4953000"/>
            <a:chOff x="4114800" y="1295401"/>
            <a:chExt cx="3276599" cy="4953000"/>
          </a:xfrm>
        </p:grpSpPr>
        <p:sp>
          <p:nvSpPr>
            <p:cNvPr id="85" name="Arc 84"/>
            <p:cNvSpPr/>
            <p:nvPr/>
          </p:nvSpPr>
          <p:spPr>
            <a:xfrm rot="5400000">
              <a:off x="3276600" y="2133601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7010400" y="2144501"/>
              <a:ext cx="103654" cy="2176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>
            <a:off x="7162800" y="2286000"/>
            <a:ext cx="1593573" cy="13569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5671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0" grpId="0"/>
      <p:bldP spid="88" grpId="0"/>
      <p:bldP spid="91" grpId="0"/>
      <p:bldP spid="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of </a:t>
            </a:r>
            <a:r>
              <a:rPr lang="en-US" sz="3600" b="1" dirty="0">
                <a:solidFill>
                  <a:srgbClr val="7030A0"/>
                </a:solidFill>
              </a:rPr>
              <a:t>Residual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52400" y="3593068"/>
            <a:ext cx="533400" cy="369332"/>
            <a:chOff x="152400" y="3593068"/>
            <a:chExt cx="533400" cy="369332"/>
          </a:xfrm>
        </p:grpSpPr>
        <p:sp>
          <p:nvSpPr>
            <p:cNvPr id="28" name="Oval 27"/>
            <p:cNvSpPr/>
            <p:nvPr/>
          </p:nvSpPr>
          <p:spPr>
            <a:xfrm>
              <a:off x="533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93068"/>
                  <a:ext cx="352981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3200400" y="3124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81562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43000" y="4569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38400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1392" y="3045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20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3482" y="1840468"/>
            <a:ext cx="3549836" cy="3939064"/>
            <a:chOff x="663482" y="1840468"/>
            <a:chExt cx="3549836" cy="3939064"/>
          </a:xfrm>
        </p:grpSpPr>
        <p:cxnSp>
          <p:nvCxnSpPr>
            <p:cNvPr id="13" name="Straight Arrow Connector 12"/>
            <p:cNvCxnSpPr>
              <a:stCxn id="28" idx="7"/>
              <a:endCxn id="11" idx="3"/>
            </p:cNvCxnSpPr>
            <p:nvPr/>
          </p:nvCxnSpPr>
          <p:spPr>
            <a:xfrm flipV="1">
              <a:off x="663482" y="2263682"/>
              <a:ext cx="16448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8" idx="5"/>
              <a:endCxn id="27" idx="1"/>
            </p:cNvCxnSpPr>
            <p:nvPr/>
          </p:nvCxnSpPr>
          <p:spPr>
            <a:xfrm>
              <a:off x="663482" y="3863882"/>
              <a:ext cx="1721036" cy="14924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2209800" y="1840468"/>
              <a:ext cx="2003518" cy="3939064"/>
              <a:chOff x="2209800" y="1840468"/>
              <a:chExt cx="2003518" cy="39390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286000" y="2133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2416082" y="2263682"/>
                <a:ext cx="17972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362200" y="5334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18404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5410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2131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/>
              <p:cNvCxnSpPr>
                <a:stCxn id="27" idx="7"/>
                <a:endCxn id="12" idx="3"/>
              </p:cNvCxnSpPr>
              <p:nvPr/>
            </p:nvCxnSpPr>
            <p:spPr>
              <a:xfrm flipV="1">
                <a:off x="2492282" y="3863882"/>
                <a:ext cx="1721036" cy="14924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4191000" y="3593068"/>
            <a:ext cx="409945" cy="369332"/>
            <a:chOff x="4191000" y="3593068"/>
            <a:chExt cx="409945" cy="369332"/>
          </a:xfrm>
        </p:grpSpPr>
        <p:sp>
          <p:nvSpPr>
            <p:cNvPr id="12" name="Oval 11"/>
            <p:cNvSpPr/>
            <p:nvPr/>
          </p:nvSpPr>
          <p:spPr>
            <a:xfrm>
              <a:off x="4191000" y="37338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593068"/>
                  <a:ext cx="3337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4029" y="2265015"/>
            <a:ext cx="16448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2200" y="2286000"/>
            <a:ext cx="76200" cy="3048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3841564"/>
            <a:ext cx="1721036" cy="14924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4434072" y="2743200"/>
            <a:ext cx="467665" cy="685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37792" y="4267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1371600"/>
                <a:ext cx="39305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>
            <a:endCxn id="27" idx="1"/>
          </p:cNvCxnSpPr>
          <p:nvPr/>
        </p:nvCxnSpPr>
        <p:spPr>
          <a:xfrm>
            <a:off x="685800" y="3854636"/>
            <a:ext cx="1698718" cy="15016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70992" y="3657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90" name="Straight Arrow Connector 89"/>
          <p:cNvCxnSpPr>
            <a:stCxn id="11" idx="5"/>
          </p:cNvCxnSpPr>
          <p:nvPr/>
        </p:nvCxnSpPr>
        <p:spPr>
          <a:xfrm>
            <a:off x="2416082" y="2263682"/>
            <a:ext cx="1774918" cy="147011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385192" y="42642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6392" y="2743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5235482" y="2252014"/>
            <a:ext cx="1615891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010401" y="3886200"/>
            <a:ext cx="1799854" cy="14924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910328" y="44928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28792" y="36546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943600" y="25908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905255" y="2274332"/>
            <a:ext cx="76200" cy="3048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81455" y="36429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13" y="1447800"/>
                <a:ext cx="497187" cy="395558"/>
              </a:xfrm>
              <a:prstGeom prst="rect">
                <a:avLst/>
              </a:prstGeom>
              <a:blipFill rotWithShape="1">
                <a:blip r:embed="rId11"/>
                <a:stretch>
                  <a:fillRect t="-6250" r="-1585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4038600" y="1295399"/>
            <a:ext cx="3276599" cy="4953000"/>
            <a:chOff x="4038600" y="1295399"/>
            <a:chExt cx="3276599" cy="4953000"/>
          </a:xfrm>
        </p:grpSpPr>
        <p:sp>
          <p:nvSpPr>
            <p:cNvPr id="103" name="Arc 102"/>
            <p:cNvSpPr/>
            <p:nvPr/>
          </p:nvSpPr>
          <p:spPr>
            <a:xfrm rot="5400000">
              <a:off x="3200400" y="2133599"/>
              <a:ext cx="4953000" cy="3276599"/>
            </a:xfrm>
            <a:prstGeom prst="arc">
              <a:avLst>
                <a:gd name="adj1" fmla="val 13167876"/>
                <a:gd name="adj2" fmla="val 19237841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flipH="1" flipV="1">
              <a:off x="6954001" y="2220701"/>
              <a:ext cx="103654" cy="2176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876800" y="1828800"/>
            <a:ext cx="4267200" cy="3939064"/>
            <a:chOff x="4572000" y="1828800"/>
            <a:chExt cx="4267200" cy="3939064"/>
          </a:xfrm>
        </p:grpSpPr>
        <p:grpSp>
          <p:nvGrpSpPr>
            <p:cNvPr id="106" name="Group 105"/>
            <p:cNvGrpSpPr/>
            <p:nvPr/>
          </p:nvGrpSpPr>
          <p:grpSpPr>
            <a:xfrm>
              <a:off x="6448055" y="1828800"/>
              <a:ext cx="2391145" cy="3939064"/>
              <a:chOff x="6448055" y="1828800"/>
              <a:chExt cx="2391145" cy="3939064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448055" y="1828800"/>
                <a:ext cx="375424" cy="3939064"/>
                <a:chOff x="2209800" y="1840468"/>
                <a:chExt cx="375424" cy="3939064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2286000" y="2133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362200" y="5334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18404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9800" y="54102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8429255" y="3581400"/>
                <a:ext cx="409945" cy="369332"/>
                <a:chOff x="4191000" y="3593068"/>
                <a:chExt cx="409945" cy="369332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191000" y="3733800"/>
                  <a:ext cx="152400" cy="152400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3593068"/>
                      <a:ext cx="33374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5455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7" name="Group 106"/>
            <p:cNvGrpSpPr/>
            <p:nvPr/>
          </p:nvGrpSpPr>
          <p:grpSpPr>
            <a:xfrm>
              <a:off x="4572000" y="3581400"/>
              <a:ext cx="381000" cy="369332"/>
              <a:chOff x="304800" y="3593068"/>
              <a:chExt cx="381000" cy="36933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533400" y="3733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35930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 flipV="1">
            <a:off x="5181600" y="3896850"/>
            <a:ext cx="1745973" cy="1447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1"/>
          </p:cNvCxnSpPr>
          <p:nvPr/>
        </p:nvCxnSpPr>
        <p:spPr>
          <a:xfrm flipH="1" flipV="1">
            <a:off x="6940828" y="2209800"/>
            <a:ext cx="1815545" cy="1534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686055" y="455735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48255" y="296013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path exists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166" y="5779532"/>
                <a:ext cx="2646687" cy="395558"/>
              </a:xfrm>
              <a:prstGeom prst="rect">
                <a:avLst/>
              </a:prstGeom>
              <a:blipFill rotWithShape="1">
                <a:blip r:embed="rId12"/>
                <a:stretch>
                  <a:fillRect l="-1839" t="-6154" r="-298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4" grpId="0"/>
      <p:bldP spid="95" grpId="0"/>
      <p:bldP spid="96" grpId="0"/>
      <p:bldP spid="98" grpId="0"/>
      <p:bldP spid="99" grpId="0"/>
      <p:bldP spid="125" grpId="0"/>
      <p:bldP spid="126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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Increase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1" cy="369332"/>
            <a:chOff x="6934200" y="4431268"/>
            <a:chExt cx="533401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352800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4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" grpId="0"/>
      <p:bldP spid="3" grpId="0" uiExpand="1" build="p"/>
      <p:bldP spid="31" grpId="0" animBg="1"/>
      <p:bldP spid="42" grpId="0"/>
      <p:bldP spid="4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>
            <a:off x="609600" y="3962400"/>
            <a:ext cx="7848600" cy="14478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generic step of increasing flow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Find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If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on the path is a </a:t>
                </a:r>
                <a:r>
                  <a:rPr lang="en-US" sz="2000" b="1" dirty="0"/>
                  <a:t>backward</a:t>
                </a:r>
                <a:r>
                  <a:rPr lang="en-US" sz="2000" dirty="0"/>
                  <a:t> edge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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Decrease</a:t>
                </a:r>
                <a:r>
                  <a:rPr lang="en-US" sz="2000" dirty="0">
                    <a:sym typeface="Wingdings" pitchFamily="2" charset="2"/>
                  </a:rPr>
                  <a:t> flow along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b="-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934200" y="4431268"/>
            <a:ext cx="533400" cy="369332"/>
            <a:chOff x="6934200" y="4431268"/>
            <a:chExt cx="533400" cy="369332"/>
          </a:xfrm>
        </p:grpSpPr>
        <p:sp>
          <p:nvSpPr>
            <p:cNvPr id="10" name="Oval 9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219200" y="4442936"/>
            <a:ext cx="429181" cy="369332"/>
            <a:chOff x="1219200" y="4442936"/>
            <a:chExt cx="429181" cy="369332"/>
          </a:xfrm>
        </p:grpSpPr>
        <p:sp>
          <p:nvSpPr>
            <p:cNvPr id="13" name="Oval 12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241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648381" y="4572000"/>
            <a:ext cx="5308137" cy="152400"/>
            <a:chOff x="1648381" y="4572000"/>
            <a:chExt cx="5308137" cy="1524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648381" y="4648200"/>
              <a:ext cx="76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6324600" y="4648200"/>
              <a:ext cx="631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24384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172200" y="4572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2590800" y="4636532"/>
              <a:ext cx="3581400" cy="1166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363186" y="45755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581400" y="4419600"/>
                <a:ext cx="806896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Cloud 30"/>
          <p:cNvSpPr/>
          <p:nvPr/>
        </p:nvSpPr>
        <p:spPr>
          <a:xfrm>
            <a:off x="457200" y="1752600"/>
            <a:ext cx="7848600" cy="1447800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95400" y="2221468"/>
            <a:ext cx="429181" cy="369332"/>
            <a:chOff x="1219200" y="4442936"/>
            <a:chExt cx="429181" cy="369332"/>
          </a:xfrm>
        </p:grpSpPr>
        <p:sp>
          <p:nvSpPr>
            <p:cNvPr id="34" name="Oval 33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6934200" y="2133600"/>
            <a:ext cx="533400" cy="369332"/>
            <a:chOff x="6934200" y="4431268"/>
            <a:chExt cx="533400" cy="369332"/>
          </a:xfrm>
        </p:grpSpPr>
        <p:sp>
          <p:nvSpPr>
            <p:cNvPr id="38" name="Oval 37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855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35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44" y="5345668"/>
                <a:ext cx="497187" cy="395558"/>
              </a:xfrm>
              <a:prstGeom prst="rect">
                <a:avLst/>
              </a:prstGeom>
              <a:blipFill rotWithShape="1">
                <a:blip r:embed="rId10"/>
                <a:stretch>
                  <a:fillRect t="-6154" r="-1604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711060" y="4343400"/>
            <a:ext cx="5223140" cy="381000"/>
            <a:chOff x="1711060" y="4343400"/>
            <a:chExt cx="522314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4343400"/>
                  <a:ext cx="651140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226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060" y="4355068"/>
                  <a:ext cx="6511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12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3515586" y="2365720"/>
            <a:ext cx="1366023" cy="453680"/>
            <a:chOff x="3363186" y="4575520"/>
            <a:chExt cx="1366023" cy="45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186" y="46598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/>
            <p:cNvGrpSpPr/>
            <p:nvPr/>
          </p:nvGrpSpPr>
          <p:grpSpPr>
            <a:xfrm>
              <a:off x="3461907" y="4575520"/>
              <a:ext cx="1143000" cy="152400"/>
              <a:chOff x="3429000" y="4343400"/>
              <a:chExt cx="1143000" cy="152400"/>
            </a:xfrm>
          </p:grpSpPr>
          <p:cxnSp>
            <p:nvCxnSpPr>
              <p:cNvPr id="50" name="Straight Arrow Connector 49"/>
              <p:cNvCxnSpPr>
                <a:endCxn id="51" idx="6"/>
              </p:cNvCxnSpPr>
              <p:nvPr/>
            </p:nvCxnSpPr>
            <p:spPr>
              <a:xfrm flipH="1">
                <a:off x="3581400" y="4404412"/>
                <a:ext cx="838200" cy="15188"/>
              </a:xfrm>
              <a:prstGeom prst="straightConnector1">
                <a:avLst/>
              </a:prstGeom>
              <a:ln w="28575">
                <a:solidFill>
                  <a:srgbClr val="006C3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419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786" y="46598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/>
          <p:nvPr/>
        </p:nvCxnSpPr>
        <p:spPr>
          <a:xfrm>
            <a:off x="4724400" y="2514600"/>
            <a:ext cx="381000" cy="457200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1" idx="3"/>
          </p:cNvCxnSpPr>
          <p:nvPr/>
        </p:nvCxnSpPr>
        <p:spPr>
          <a:xfrm flipV="1">
            <a:off x="3200400" y="2495802"/>
            <a:ext cx="436225" cy="475998"/>
          </a:xfrm>
          <a:prstGeom prst="straightConnector1">
            <a:avLst/>
          </a:prstGeom>
          <a:ln w="28575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9626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reduction of flow along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is a part of redistribution: we divert a part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) along some other outgoing edge of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, and increase flow along some edge entering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/>
                  <a:t>. Recall our example.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686800" cy="584775"/>
              </a:xfrm>
              <a:prstGeom prst="rect">
                <a:avLst/>
              </a:prstGeom>
              <a:blipFill rotWithShape="1">
                <a:blip r:embed="rId14"/>
                <a:stretch>
                  <a:fillRect l="-351"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9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Ford Fulkerson </a:t>
            </a:r>
            <a:r>
              <a:rPr lang="en-US" sz="3200" dirty="0"/>
              <a:t>algorithm</a:t>
            </a:r>
            <a:br>
              <a:rPr lang="en-US" sz="3200" dirty="0"/>
            </a:b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A simple </a:t>
            </a:r>
            <a:r>
              <a:rPr lang="en-US" sz="2800" b="1" u="sng" dirty="0">
                <a:solidFill>
                  <a:srgbClr val="0070C0"/>
                </a:solidFill>
              </a:rPr>
              <a:t>path based</a:t>
            </a:r>
            <a:r>
              <a:rPr lang="en-US" sz="2800" b="1" dirty="0">
                <a:solidFill>
                  <a:srgbClr val="002060"/>
                </a:solidFill>
              </a:rPr>
              <a:t> algorithm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</a:rPr>
              <a:t>+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Residual</a:t>
            </a:r>
            <a:r>
              <a:rPr lang="en-US" sz="2800" b="1" dirty="0">
                <a:solidFill>
                  <a:srgbClr val="002060"/>
                </a:solidFill>
              </a:rPr>
              <a:t>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Ford Fulkerson </a:t>
            </a:r>
            <a:r>
              <a:rPr lang="en-US" sz="3200" b="1" dirty="0"/>
              <a:t>algorithm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Ford-Fulkerson-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While (there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)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bottleneck capacity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a </a:t>
                </a:r>
                <a:r>
                  <a:rPr lang="en-US" sz="2000" b="1" dirty="0"/>
                  <a:t>forward</a:t>
                </a:r>
                <a:r>
                  <a:rPr lang="en-US" sz="2000" dirty="0"/>
                  <a:t> edge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-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	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295400"/>
                <a:ext cx="4343400" cy="5486400"/>
              </a:xfrm>
              <a:blipFill rotWithShape="1">
                <a:blip r:embed="rId2"/>
                <a:stretch>
                  <a:fillRect l="-1403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6482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Down Ribbon 9"/>
              <p:cNvSpPr/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Note that the flow changes in each iteration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also changes. However, for the sake of compactness, we have not shown the code for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As a 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400" dirty="0">
                    <a:solidFill>
                      <a:schemeClr val="tx1"/>
                    </a:solidFill>
                  </a:rPr>
                  <a:t>, write the code for the same. </a:t>
                </a:r>
              </a:p>
            </p:txBody>
          </p:sp>
        </mc:Choice>
        <mc:Fallback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62600"/>
                <a:ext cx="5608297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3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>
            <a:extLst>
              <a:ext uri="{FF2B5EF4-FFF2-40B4-BE49-F238E27FC236}">
                <a16:creationId xmlns:a16="http://schemas.microsoft.com/office/drawing/2014/main" id="{214451B8-15FC-9C18-2219-7B46BA1AD6A9}"/>
              </a:ext>
            </a:extLst>
          </p:cNvPr>
          <p:cNvSpPr/>
          <p:nvPr/>
        </p:nvSpPr>
        <p:spPr>
          <a:xfrm>
            <a:off x="4709148" y="2003518"/>
            <a:ext cx="3962400" cy="1425482"/>
          </a:xfrm>
          <a:prstGeom prst="cloudCallout">
            <a:avLst>
              <a:gd name="adj1" fmla="val 56232"/>
              <a:gd name="adj2" fmla="val 588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this algorithm correctly compute the maximum flow?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459FF9-63C4-E54A-1E9C-11CBF70F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7400" y="3886199"/>
            <a:ext cx="1981200" cy="914401"/>
          </a:xfrm>
          <a:prstGeom prst="cloudCallout">
            <a:avLst>
              <a:gd name="adj1" fmla="val 56232"/>
              <a:gd name="adj2" fmla="val 588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391140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2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Designing</a:t>
            </a:r>
            <a:r>
              <a:rPr lang="en-US" b="1" dirty="0"/>
              <a:t>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Fresh approach</a:t>
            </a:r>
          </a:p>
          <a:p>
            <a:endParaRPr lang="en-US" sz="2400" dirty="0"/>
          </a:p>
          <a:p>
            <a:r>
              <a:rPr lang="en-US" sz="2400" dirty="0"/>
              <a:t>Working on </a:t>
            </a: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endParaRPr lang="en-US" sz="2400" dirty="0"/>
          </a:p>
          <a:p>
            <a:r>
              <a:rPr lang="en-US" sz="2400" dirty="0"/>
              <a:t>Learning from </a:t>
            </a:r>
            <a:r>
              <a:rPr lang="en-US" sz="2400" b="1" dirty="0">
                <a:solidFill>
                  <a:srgbClr val="0070C0"/>
                </a:solidFill>
              </a:rPr>
              <a:t>mistakes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Theoretical formulation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057400"/>
            <a:ext cx="21336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5500"/>
            <a:ext cx="25527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2057400"/>
            <a:ext cx="3726714" cy="2481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000250"/>
            <a:ext cx="2597886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Maximum Flow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in a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Problem definition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(Informal)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network, where each edge has a certain </a:t>
                </a:r>
                <a:r>
                  <a:rPr lang="en-US" sz="2000" i="1" u="sng" dirty="0"/>
                  <a:t>capacity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flow</a:t>
                </a:r>
                <a:r>
                  <a:rPr lang="en-US" sz="2000" dirty="0"/>
                  <a:t> that we can achieve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flow</a:t>
            </a:r>
            <a:r>
              <a:rPr lang="en-US" sz="2000" dirty="0"/>
              <a:t> along an edge ?</a:t>
            </a:r>
          </a:p>
          <a:p>
            <a:pPr marL="0" indent="0">
              <a:buNone/>
            </a:pPr>
            <a:r>
              <a:rPr lang="en-US" sz="2000" dirty="0"/>
              <a:t>Answer: The rate at which the commodity is being transported along the edge.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What is </a:t>
            </a:r>
            <a:r>
              <a:rPr lang="en-US" sz="2000" i="1" u="sng" dirty="0"/>
              <a:t>capacit</a:t>
            </a:r>
            <a:r>
              <a:rPr lang="en-US" sz="2000" i="1" dirty="0"/>
              <a:t>y</a:t>
            </a:r>
            <a:r>
              <a:rPr lang="en-US" sz="2000" dirty="0"/>
              <a:t> of an edge ?</a:t>
            </a:r>
          </a:p>
          <a:p>
            <a:pPr marL="0" indent="0">
              <a:buNone/>
            </a:pPr>
            <a:r>
              <a:rPr lang="en-US" sz="2000" dirty="0"/>
              <a:t>Answer: The maximum rate at which the commodity can be transported </a:t>
            </a:r>
          </a:p>
          <a:p>
            <a:pPr marL="0" indent="0">
              <a:buNone/>
            </a:pPr>
            <a:r>
              <a:rPr lang="en-US" sz="2000" dirty="0"/>
              <a:t>along the edge.</a:t>
            </a:r>
          </a:p>
          <a:p>
            <a:pPr marL="0" indent="0" algn="ctr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25 </a:t>
            </a:r>
            <a:r>
              <a:rPr lang="en-US" sz="2000" dirty="0" err="1"/>
              <a:t>litre</a:t>
            </a:r>
            <a:r>
              <a:rPr lang="en-US" sz="2000" dirty="0"/>
              <a:t>/sec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GB /sec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429000" y="381000"/>
            <a:ext cx="2362200" cy="2743200"/>
            <a:chOff x="3429000" y="762000"/>
            <a:chExt cx="2362200" cy="2743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762000"/>
              <a:ext cx="2362200" cy="2362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29416" y="3135868"/>
              <a:ext cx="95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edge</a:t>
              </a:r>
            </a:p>
          </p:txBody>
        </p:sp>
      </p:grpSp>
      <p:sp>
        <p:nvSpPr>
          <p:cNvPr id="2" name="Down Arrow 1"/>
          <p:cNvSpPr/>
          <p:nvPr/>
        </p:nvSpPr>
        <p:spPr>
          <a:xfrm rot="14252187">
            <a:off x="4721987" y="1262118"/>
            <a:ext cx="343810" cy="92263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810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3810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3810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4876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Are there any </a:t>
            </a:r>
            <a:r>
              <a:rPr lang="en-US" sz="3200" b="1" dirty="0">
                <a:solidFill>
                  <a:srgbClr val="7030A0"/>
                </a:solidFill>
              </a:rPr>
              <a:t>constraints</a:t>
            </a:r>
            <a:r>
              <a:rPr lang="en-US" sz="3200" b="1" dirty="0"/>
              <a:t> for a flow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Capacity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along an edge </a:t>
                </a:r>
                <a:r>
                  <a:rPr lang="en-US" sz="2000" b="1" u="sng" dirty="0"/>
                  <a:t>cannot</a:t>
                </a:r>
                <a:r>
                  <a:rPr lang="en-US" sz="2000" dirty="0"/>
                  <a:t> exceed its </a:t>
                </a:r>
                <a:r>
                  <a:rPr lang="en-US" sz="2000" b="1" dirty="0"/>
                  <a:t>capacity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Conservation </a:t>
                </a:r>
                <a:r>
                  <a:rPr lang="en-US" sz="2000" b="1" dirty="0"/>
                  <a:t>constraint :</a:t>
                </a:r>
              </a:p>
              <a:p>
                <a:pPr marL="0" indent="0">
                  <a:buNone/>
                </a:pPr>
                <a:r>
                  <a:rPr lang="en-US" sz="2000" dirty="0"/>
                  <a:t>Flow entering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= Flow leaving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30482" y="4811212"/>
            <a:ext cx="2330636" cy="979988"/>
            <a:chOff x="3330482" y="4811212"/>
            <a:chExt cx="2330636" cy="97998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330482" y="4811212"/>
              <a:ext cx="1089118" cy="4795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5334000"/>
              <a:ext cx="108911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V="1">
              <a:off x="3330482" y="5387882"/>
              <a:ext cx="1111436" cy="40331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75041" y="48006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6114" y="5334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2296" y="5574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20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7200" y="5257800"/>
            <a:ext cx="386644" cy="445532"/>
            <a:chOff x="4267200" y="5257800"/>
            <a:chExt cx="386644" cy="445532"/>
          </a:xfrm>
        </p:grpSpPr>
        <p:sp>
          <p:nvSpPr>
            <p:cNvPr id="5" name="Oval 4"/>
            <p:cNvSpPr/>
            <p:nvPr/>
          </p:nvSpPr>
          <p:spPr>
            <a:xfrm>
              <a:off x="4419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53340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25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1447800"/>
                <a:ext cx="5918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95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7004756" y="1066800"/>
            <a:ext cx="1605844" cy="1828800"/>
            <a:chOff x="7004756" y="1066800"/>
            <a:chExt cx="1605844" cy="1828800"/>
          </a:xfrm>
        </p:grpSpPr>
        <p:grpSp>
          <p:nvGrpSpPr>
            <p:cNvPr id="6" name="Group 5"/>
            <p:cNvGrpSpPr/>
            <p:nvPr/>
          </p:nvGrpSpPr>
          <p:grpSpPr>
            <a:xfrm>
              <a:off x="7004756" y="1066800"/>
              <a:ext cx="1605844" cy="1828800"/>
              <a:chOff x="7004756" y="1066800"/>
              <a:chExt cx="1605844" cy="18288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077200" y="1371599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756" y="25262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 22"/>
              <p:cNvSpPr/>
              <p:nvPr/>
            </p:nvSpPr>
            <p:spPr>
              <a:xfrm>
                <a:off x="7114619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9986" y="10668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/>
              <p:cNvCxnSpPr/>
              <p:nvPr/>
            </p:nvCxnSpPr>
            <p:spPr>
              <a:xfrm flipV="1">
                <a:off x="7239000" y="1501682"/>
                <a:ext cx="860518" cy="898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7658496" y="1840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7292882" y="1463583"/>
            <a:ext cx="860518" cy="89861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3810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/>
      <p:bldP spid="16" grpId="0"/>
      <p:bldP spid="17" grpId="0"/>
      <p:bldP spid="2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Formal Description </a:t>
            </a:r>
            <a:r>
              <a:rPr lang="en-US" sz="3200" b="1" dirty="0"/>
              <a:t>of 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32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14553</TotalTime>
  <Words>1588</Words>
  <Application>Microsoft Macintosh PowerPoint</Application>
  <PresentationFormat>On-screen Show (4:3)</PresentationFormat>
  <Paragraphs>565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Algorithm Design Paradigms</vt:lpstr>
      <vt:lpstr>Designing an algorithm</vt:lpstr>
      <vt:lpstr>Network</vt:lpstr>
      <vt:lpstr>Maximum Flow  in a Network</vt:lpstr>
      <vt:lpstr>Problem definition (Informal)</vt:lpstr>
      <vt:lpstr>PowerPoint Presentation</vt:lpstr>
      <vt:lpstr>Are there any constraints for a flow ?</vt:lpstr>
      <vt:lpstr>Formal Description of Flow</vt:lpstr>
      <vt:lpstr>Formal Description of Flow</vt:lpstr>
      <vt:lpstr>Formal Description of Flow</vt:lpstr>
      <vt:lpstr>Formal Description of Flow</vt:lpstr>
      <vt:lpstr>Towards designing max flow algorithm</vt:lpstr>
      <vt:lpstr>Towards designing max flow algorithm</vt:lpstr>
      <vt:lpstr>A counterexample  for First-attempt-algo</vt:lpstr>
      <vt:lpstr>PowerPoint Presentation</vt:lpstr>
      <vt:lpstr>Executing our first attempt algorithm</vt:lpstr>
      <vt:lpstr>Finding a solution with scientific spirit</vt:lpstr>
      <vt:lpstr>Insight gained from the example</vt:lpstr>
      <vt:lpstr>Residual network </vt:lpstr>
      <vt:lpstr>Example of Residual Network</vt:lpstr>
      <vt:lpstr>Example of Residual Network</vt:lpstr>
      <vt:lpstr>Example of Residual Network</vt:lpstr>
      <vt:lpstr>A generic step of increasing flow</vt:lpstr>
      <vt:lpstr>A generic step of increasing flow</vt:lpstr>
      <vt:lpstr>Ford Fulkerson algorithm </vt:lpstr>
      <vt:lpstr>Ford Fulkerson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1342</cp:revision>
  <dcterms:created xsi:type="dcterms:W3CDTF">2011-12-03T04:13:03Z</dcterms:created>
  <dcterms:modified xsi:type="dcterms:W3CDTF">2024-09-10T05:22:38Z</dcterms:modified>
</cp:coreProperties>
</file>