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274" r:id="rId2"/>
    <p:sldId id="483" r:id="rId3"/>
    <p:sldId id="550" r:id="rId4"/>
    <p:sldId id="551" r:id="rId5"/>
    <p:sldId id="522" r:id="rId6"/>
    <p:sldId id="530" r:id="rId7"/>
    <p:sldId id="476" r:id="rId8"/>
    <p:sldId id="492" r:id="rId9"/>
    <p:sldId id="531" r:id="rId10"/>
    <p:sldId id="496" r:id="rId11"/>
    <p:sldId id="525" r:id="rId12"/>
    <p:sldId id="502" r:id="rId13"/>
    <p:sldId id="503" r:id="rId14"/>
    <p:sldId id="526" r:id="rId15"/>
    <p:sldId id="505" r:id="rId16"/>
    <p:sldId id="506" r:id="rId17"/>
    <p:sldId id="527" r:id="rId18"/>
    <p:sldId id="543" r:id="rId19"/>
    <p:sldId id="507" r:id="rId20"/>
    <p:sldId id="509" r:id="rId21"/>
    <p:sldId id="510" r:id="rId22"/>
    <p:sldId id="511" r:id="rId23"/>
    <p:sldId id="528" r:id="rId24"/>
    <p:sldId id="538" r:id="rId25"/>
    <p:sldId id="539" r:id="rId26"/>
    <p:sldId id="540" r:id="rId27"/>
    <p:sldId id="541" r:id="rId28"/>
    <p:sldId id="542" r:id="rId29"/>
    <p:sldId id="545" r:id="rId30"/>
    <p:sldId id="546" r:id="rId31"/>
    <p:sldId id="547" r:id="rId32"/>
    <p:sldId id="548" r:id="rId33"/>
    <p:sldId id="549" r:id="rId34"/>
    <p:sldId id="52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3DAF0-D4A3-504C-83AF-D8F39E42E74C}" v="25" dt="2024-09-13T01:51:42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7D83DAF0-D4A3-504C-83AF-D8F39E42E74C}"/>
    <pc:docChg chg="custSel addSld delSld modSld">
      <pc:chgData name="Raghunath Tewari" userId="2638bdda-d406-4938-a2a6-e4e967acb772" providerId="ADAL" clId="{7D83DAF0-D4A3-504C-83AF-D8F39E42E74C}" dt="2024-09-13T01:51:42.390" v="32"/>
      <pc:docMkLst>
        <pc:docMk/>
      </pc:docMkLst>
      <pc:sldChg chg="modSp mod">
        <pc:chgData name="Raghunath Tewari" userId="2638bdda-d406-4938-a2a6-e4e967acb772" providerId="ADAL" clId="{7D83DAF0-D4A3-504C-83AF-D8F39E42E74C}" dt="2024-09-12T05:24:56.295" v="7" actId="20577"/>
        <pc:sldMkLst>
          <pc:docMk/>
          <pc:sldMk cId="0" sldId="274"/>
        </pc:sldMkLst>
        <pc:spChg chg="mod">
          <ac:chgData name="Raghunath Tewari" userId="2638bdda-d406-4938-a2a6-e4e967acb772" providerId="ADAL" clId="{7D83DAF0-D4A3-504C-83AF-D8F39E42E74C}" dt="2024-09-12T05:24:53.716" v="5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7D83DAF0-D4A3-504C-83AF-D8F39E42E74C}" dt="2024-09-12T05:24:56.295" v="7" actId="20577"/>
          <ac:spMkLst>
            <pc:docMk/>
            <pc:sldMk cId="0" sldId="274"/>
            <ac:spMk id="3" creationId="{00000000-0000-0000-0000-000000000000}"/>
          </ac:spMkLst>
        </pc:spChg>
      </pc:sldChg>
      <pc:sldChg chg="del">
        <pc:chgData name="Raghunath Tewari" userId="2638bdda-d406-4938-a2a6-e4e967acb772" providerId="ADAL" clId="{7D83DAF0-D4A3-504C-83AF-D8F39E42E74C}" dt="2024-09-12T05:24:43.965" v="1" actId="2696"/>
        <pc:sldMkLst>
          <pc:docMk/>
          <pc:sldMk cId="578584561" sldId="513"/>
        </pc:sldMkLst>
      </pc:sldChg>
      <pc:sldChg chg="delSp mod delAnim">
        <pc:chgData name="Raghunath Tewari" userId="2638bdda-d406-4938-a2a6-e4e967acb772" providerId="ADAL" clId="{7D83DAF0-D4A3-504C-83AF-D8F39E42E74C}" dt="2024-09-12T14:39:13.537" v="29" actId="478"/>
        <pc:sldMkLst>
          <pc:docMk/>
          <pc:sldMk cId="2411419270" sldId="522"/>
        </pc:sldMkLst>
        <pc:spChg chg="del">
          <ac:chgData name="Raghunath Tewari" userId="2638bdda-d406-4938-a2a6-e4e967acb772" providerId="ADAL" clId="{7D83DAF0-D4A3-504C-83AF-D8F39E42E74C}" dt="2024-09-12T14:38:53.587" v="27" actId="478"/>
          <ac:spMkLst>
            <pc:docMk/>
            <pc:sldMk cId="2411419270" sldId="522"/>
            <ac:spMk id="11" creationId="{00000000-0000-0000-0000-000000000000}"/>
          </ac:spMkLst>
        </pc:spChg>
        <pc:spChg chg="del">
          <ac:chgData name="Raghunath Tewari" userId="2638bdda-d406-4938-a2a6-e4e967acb772" providerId="ADAL" clId="{7D83DAF0-D4A3-504C-83AF-D8F39E42E74C}" dt="2024-09-12T14:38:56.429" v="28" actId="478"/>
          <ac:spMkLst>
            <pc:docMk/>
            <pc:sldMk cId="2411419270" sldId="522"/>
            <ac:spMk id="12" creationId="{00000000-0000-0000-0000-000000000000}"/>
          </ac:spMkLst>
        </pc:spChg>
        <pc:spChg chg="del">
          <ac:chgData name="Raghunath Tewari" userId="2638bdda-d406-4938-a2a6-e4e967acb772" providerId="ADAL" clId="{7D83DAF0-D4A3-504C-83AF-D8F39E42E74C}" dt="2024-09-12T14:39:13.537" v="29" actId="478"/>
          <ac:spMkLst>
            <pc:docMk/>
            <pc:sldMk cId="2411419270" sldId="522"/>
            <ac:spMk id="13" creationId="{00000000-0000-0000-0000-000000000000}"/>
          </ac:spMkLst>
        </pc:spChg>
      </pc:sldChg>
      <pc:sldChg chg="modSp modAnim">
        <pc:chgData name="Raghunath Tewari" userId="2638bdda-d406-4938-a2a6-e4e967acb772" providerId="ADAL" clId="{7D83DAF0-D4A3-504C-83AF-D8F39E42E74C}" dt="2024-09-13T01:51:42.390" v="32"/>
        <pc:sldMkLst>
          <pc:docMk/>
          <pc:sldMk cId="3686188191" sldId="525"/>
        </pc:sldMkLst>
        <pc:spChg chg="mod">
          <ac:chgData name="Raghunath Tewari" userId="2638bdda-d406-4938-a2a6-e4e967acb772" providerId="ADAL" clId="{7D83DAF0-D4A3-504C-83AF-D8F39E42E74C}" dt="2024-09-12T13:15:51.860" v="9" actId="20577"/>
          <ac:spMkLst>
            <pc:docMk/>
            <pc:sldMk cId="3686188191" sldId="525"/>
            <ac:spMk id="7" creationId="{00000000-0000-0000-0000-000000000000}"/>
          </ac:spMkLst>
        </pc:spChg>
      </pc:sldChg>
      <pc:sldChg chg="modSp">
        <pc:chgData name="Raghunath Tewari" userId="2638bdda-d406-4938-a2a6-e4e967acb772" providerId="ADAL" clId="{7D83DAF0-D4A3-504C-83AF-D8F39E42E74C}" dt="2024-09-12T14:36:11.306" v="22" actId="20577"/>
        <pc:sldMkLst>
          <pc:docMk/>
          <pc:sldMk cId="3607004947" sldId="529"/>
        </pc:sldMkLst>
        <pc:spChg chg="mod">
          <ac:chgData name="Raghunath Tewari" userId="2638bdda-d406-4938-a2a6-e4e967acb772" providerId="ADAL" clId="{7D83DAF0-D4A3-504C-83AF-D8F39E42E74C}" dt="2024-09-12T14:36:11.306" v="22" actId="20577"/>
          <ac:spMkLst>
            <pc:docMk/>
            <pc:sldMk cId="3607004947" sldId="529"/>
            <ac:spMk id="9" creationId="{00000000-0000-0000-0000-000000000000}"/>
          </ac:spMkLst>
        </pc:spChg>
      </pc:sldChg>
      <pc:sldChg chg="modSp modAnim">
        <pc:chgData name="Raghunath Tewari" userId="2638bdda-d406-4938-a2a6-e4e967acb772" providerId="ADAL" clId="{7D83DAF0-D4A3-504C-83AF-D8F39E42E74C}" dt="2024-09-12T14:36:30.619" v="26" actId="20577"/>
        <pc:sldMkLst>
          <pc:docMk/>
          <pc:sldMk cId="4003519770" sldId="547"/>
        </pc:sldMkLst>
        <pc:spChg chg="mod">
          <ac:chgData name="Raghunath Tewari" userId="2638bdda-d406-4938-a2a6-e4e967acb772" providerId="ADAL" clId="{7D83DAF0-D4A3-504C-83AF-D8F39E42E74C}" dt="2024-09-12T14:36:30.619" v="26" actId="20577"/>
          <ac:spMkLst>
            <pc:docMk/>
            <pc:sldMk cId="4003519770" sldId="547"/>
            <ac:spMk id="6" creationId="{00000000-0000-0000-0000-000000000000}"/>
          </ac:spMkLst>
        </pc:spChg>
      </pc:sldChg>
      <pc:sldChg chg="modSp">
        <pc:chgData name="Raghunath Tewari" userId="2638bdda-d406-4938-a2a6-e4e967acb772" providerId="ADAL" clId="{7D83DAF0-D4A3-504C-83AF-D8F39E42E74C}" dt="2024-09-12T14:35:48.766" v="21" actId="20577"/>
        <pc:sldMkLst>
          <pc:docMk/>
          <pc:sldMk cId="2114413570" sldId="549"/>
        </pc:sldMkLst>
        <pc:spChg chg="mod">
          <ac:chgData name="Raghunath Tewari" userId="2638bdda-d406-4938-a2a6-e4e967acb772" providerId="ADAL" clId="{7D83DAF0-D4A3-504C-83AF-D8F39E42E74C}" dt="2024-09-12T14:35:48.766" v="21" actId="20577"/>
          <ac:spMkLst>
            <pc:docMk/>
            <pc:sldMk cId="2114413570" sldId="549"/>
            <ac:spMk id="2" creationId="{00000000-0000-0000-0000-000000000000}"/>
          </ac:spMkLst>
        </pc:spChg>
      </pc:sldChg>
      <pc:sldChg chg="add">
        <pc:chgData name="Raghunath Tewari" userId="2638bdda-d406-4938-a2a6-e4e967acb772" providerId="ADAL" clId="{7D83DAF0-D4A3-504C-83AF-D8F39E42E74C}" dt="2024-09-12T05:23:16.728" v="0"/>
        <pc:sldMkLst>
          <pc:docMk/>
          <pc:sldMk cId="2156034053" sldId="550"/>
        </pc:sldMkLst>
      </pc:sldChg>
      <pc:sldChg chg="add">
        <pc:chgData name="Raghunath Tewari" userId="2638bdda-d406-4938-a2a6-e4e967acb772" providerId="ADAL" clId="{7D83DAF0-D4A3-504C-83AF-D8F39E42E74C}" dt="2024-09-12T05:23:16.728" v="0"/>
        <pc:sldMkLst>
          <pc:docMk/>
          <pc:sldMk cId="2446930437" sldId="5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9/13/24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9/13/24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9/13/24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9/13/24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9/13/24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9/13/24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5.png"/><Relationship Id="rId7" Type="http://schemas.openxmlformats.org/officeDocument/2006/relationships/image" Target="../media/image2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2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14.png"/><Relationship Id="rId10" Type="http://schemas.openxmlformats.org/officeDocument/2006/relationships/image" Target="../media/image113.png"/><Relationship Id="rId4" Type="http://schemas.openxmlformats.org/officeDocument/2006/relationships/image" Target="../media/image8.png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2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0.png"/><Relationship Id="rId2" Type="http://schemas.openxmlformats.org/officeDocument/2006/relationships/image" Target="../media/image3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8.png"/><Relationship Id="rId7" Type="http://schemas.openxmlformats.org/officeDocument/2006/relationships/image" Target="../media/image240.png"/><Relationship Id="rId12" Type="http://schemas.openxmlformats.org/officeDocument/2006/relationships/image" Target="../media/image600.png"/><Relationship Id="rId17" Type="http://schemas.openxmlformats.org/officeDocument/2006/relationships/image" Target="../media/image67.png"/><Relationship Id="rId2" Type="http://schemas.openxmlformats.org/officeDocument/2006/relationships/image" Target="../media/image6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9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73.png"/><Relationship Id="rId7" Type="http://schemas.openxmlformats.org/officeDocument/2006/relationships/image" Target="../media/image240.png"/><Relationship Id="rId12" Type="http://schemas.openxmlformats.org/officeDocument/2006/relationships/image" Target="../media/image600.png"/><Relationship Id="rId17" Type="http://schemas.openxmlformats.org/officeDocument/2006/relationships/image" Target="../media/image72.png"/><Relationship Id="rId2" Type="http://schemas.openxmlformats.org/officeDocument/2006/relationships/image" Target="../media/image38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7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2.png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10" Type="http://schemas.openxmlformats.org/officeDocument/2006/relationships/image" Target="../media/image20.png"/><Relationship Id="rId4" Type="http://schemas.openxmlformats.org/officeDocument/2006/relationships/image" Target="../media/image113.png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0.png"/><Relationship Id="rId10" Type="http://schemas.openxmlformats.org/officeDocument/2006/relationships/image" Target="../media/image20.png"/><Relationship Id="rId4" Type="http://schemas.openxmlformats.org/officeDocument/2006/relationships/image" Target="../media/image113.png"/><Relationship Id="rId9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0.png"/><Relationship Id="rId10" Type="http://schemas.openxmlformats.org/officeDocument/2006/relationships/image" Target="../media/image20.png"/><Relationship Id="rId4" Type="http://schemas.openxmlformats.org/officeDocument/2006/relationships/image" Target="../media/image113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0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7" Type="http://schemas.openxmlformats.org/officeDocument/2006/relationships/image" Target="../media/image2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1.png"/><Relationship Id="rId7" Type="http://schemas.openxmlformats.org/officeDocument/2006/relationships/image" Target="../media/image6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400.png"/><Relationship Id="rId4" Type="http://schemas.openxmlformats.org/officeDocument/2006/relationships/image" Target="../media/image300.png"/><Relationship Id="rId9" Type="http://schemas.openxmlformats.org/officeDocument/2006/relationships/image" Target="../media/image2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91.png"/><Relationship Id="rId7" Type="http://schemas.openxmlformats.org/officeDocument/2006/relationships/image" Target="../media/image5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>
                <a:solidFill>
                  <a:srgbClr val="C00000"/>
                </a:solidFill>
              </a:rPr>
              <a:t>Lecture 20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Analysis </a:t>
            </a:r>
            <a:r>
              <a:rPr lang="en-US" sz="2400" b="1" dirty="0">
                <a:solidFill>
                  <a:srgbClr val="002060"/>
                </a:solidFill>
              </a:rPr>
              <a:t>of Ford Fulkerson algorithm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solidFill>
                  <a:srgbClr val="002060"/>
                </a:solidFill>
              </a:rPr>
              <a:t>(Max-Flow Min-Cut Theorem)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Cuts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7030A0"/>
                </a:solidFill>
              </a:rPr>
              <a:t>Flows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Useful Generalizations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conservation constraint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Mathematically,</a:t>
                </a: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36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= 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>
                <a:blip r:embed="rId2"/>
                <a:stretch>
                  <a:fillRect l="-772" t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971800" y="4968978"/>
            <a:ext cx="1369445" cy="593622"/>
            <a:chOff x="2971800" y="3128510"/>
            <a:chExt cx="1369445" cy="59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200400" y="3352800"/>
                  <a:ext cx="889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352800"/>
                  <a:ext cx="8899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82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Brace 9"/>
            <p:cNvSpPr/>
            <p:nvPr/>
          </p:nvSpPr>
          <p:spPr>
            <a:xfrm rot="5400000">
              <a:off x="3506278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76800" y="4968978"/>
            <a:ext cx="1369445" cy="593622"/>
            <a:chOff x="2971800" y="3128510"/>
            <a:chExt cx="1369445" cy="59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200400" y="3352800"/>
                  <a:ext cx="9957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𝒐𝒖𝒕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352800"/>
                  <a:ext cx="99572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3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e 13"/>
            <p:cNvSpPr/>
            <p:nvPr/>
          </p:nvSpPr>
          <p:spPr>
            <a:xfrm rot="5400000">
              <a:off x="3506278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076379" y="2578055"/>
            <a:ext cx="822739" cy="1175657"/>
            <a:chOff x="4000179" y="4267200"/>
            <a:chExt cx="822739" cy="1175657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038600" y="4876800"/>
              <a:ext cx="762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000179" y="4909457"/>
              <a:ext cx="7620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038600" y="4267200"/>
              <a:ext cx="784318" cy="5557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200400" y="2578055"/>
            <a:ext cx="838200" cy="1219200"/>
            <a:chOff x="3124200" y="4267200"/>
            <a:chExt cx="838200" cy="12192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200400" y="4267200"/>
              <a:ext cx="7620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24200" y="4889545"/>
              <a:ext cx="762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178082" y="4930682"/>
              <a:ext cx="784318" cy="5557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880556" y="3111455"/>
            <a:ext cx="386644" cy="521732"/>
            <a:chOff x="3804356" y="4800600"/>
            <a:chExt cx="386644" cy="521732"/>
          </a:xfrm>
        </p:grpSpPr>
        <p:sp>
          <p:nvSpPr>
            <p:cNvPr id="15" name="Oval 14"/>
            <p:cNvSpPr/>
            <p:nvPr/>
          </p:nvSpPr>
          <p:spPr>
            <a:xfrm>
              <a:off x="3886200" y="4800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804356" y="4953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4356" y="49530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4953000" y="2501855"/>
            <a:ext cx="1224322" cy="1369445"/>
            <a:chOff x="2588645" y="2807732"/>
            <a:chExt cx="1224322" cy="1369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817245" y="3264932"/>
                  <a:ext cx="9957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𝒐𝒖𝒕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245" y="3264932"/>
                  <a:ext cx="99572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73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ight Brace 32"/>
            <p:cNvSpPr/>
            <p:nvPr/>
          </p:nvSpPr>
          <p:spPr>
            <a:xfrm>
              <a:off x="2588645" y="28077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05676" y="2516755"/>
            <a:ext cx="1118524" cy="1369445"/>
            <a:chOff x="3377276" y="2594032"/>
            <a:chExt cx="1118524" cy="1369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377276" y="3048000"/>
                  <a:ext cx="889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276" y="3048000"/>
                  <a:ext cx="8899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8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ight Brace 35"/>
            <p:cNvSpPr/>
            <p:nvPr/>
          </p:nvSpPr>
          <p:spPr>
            <a:xfrm rot="10800000">
              <a:off x="4195310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021908" y="5638800"/>
                <a:ext cx="2751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0                   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b="1" i="1" dirty="0">
                        <a:latin typeface="Cambria Math"/>
                      </a:rPr>
                      <m:t>{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908" y="5638800"/>
                <a:ext cx="275107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996" t="-8197" r="-2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/>
          <p:cNvSpPr/>
          <p:nvPr/>
        </p:nvSpPr>
        <p:spPr>
          <a:xfrm>
            <a:off x="3875042" y="5638800"/>
            <a:ext cx="239758" cy="1143000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038600" y="6031468"/>
                <a:ext cx="2106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  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6031468"/>
                <a:ext cx="210666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4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71831" y="6412468"/>
                <a:ext cx="2048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831" y="6412468"/>
                <a:ext cx="204895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1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648200" y="4038600"/>
            <a:ext cx="18288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37" grpId="0"/>
      <p:bldP spid="38" grpId="0" animBg="1"/>
      <p:bldP spid="39" grpId="0"/>
      <p:bldP spid="40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 rot="5400000">
            <a:off x="9144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Useful Generalizations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How would you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?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  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  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6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dirty="0"/>
                  <a:t> 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18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            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Proof ?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  <a:blipFill rotWithShape="1">
                <a:blip r:embed="rId3"/>
                <a:stretch>
                  <a:fillRect l="-120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18619" y="3429000"/>
            <a:ext cx="429181" cy="369332"/>
            <a:chOff x="1219200" y="4442936"/>
            <a:chExt cx="429181" cy="369332"/>
          </a:xfrm>
        </p:grpSpPr>
        <p:sp>
          <p:nvSpPr>
            <p:cNvPr id="7" name="Oval 6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295400" y="2743200"/>
            <a:ext cx="1371600" cy="1752600"/>
            <a:chOff x="914400" y="1676400"/>
            <a:chExt cx="1371600" cy="1752600"/>
          </a:xfrm>
        </p:grpSpPr>
        <p:sp>
          <p:nvSpPr>
            <p:cNvPr id="10" name="Oval 9"/>
            <p:cNvSpPr/>
            <p:nvPr/>
          </p:nvSpPr>
          <p:spPr>
            <a:xfrm>
              <a:off x="15240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33600" y="2667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812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514600" y="3200400"/>
            <a:ext cx="9906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600200" y="2590800"/>
            <a:ext cx="2743200" cy="1752600"/>
            <a:chOff x="1600200" y="2590800"/>
            <a:chExt cx="2743200" cy="17526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886200" y="2797082"/>
              <a:ext cx="152400" cy="985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>
              <a:off x="1600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514600" y="4419600"/>
            <a:ext cx="8382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04800" y="2590800"/>
            <a:ext cx="1146206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0164" y="4343400"/>
            <a:ext cx="1035236" cy="42563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362200" y="2743200"/>
            <a:ext cx="2743200" cy="1447800"/>
            <a:chOff x="2362200" y="2743200"/>
            <a:chExt cx="2743200" cy="1447800"/>
          </a:xfrm>
        </p:grpSpPr>
        <p:sp>
          <p:nvSpPr>
            <p:cNvPr id="36" name="Arc 35"/>
            <p:cNvSpPr/>
            <p:nvPr/>
          </p:nvSpPr>
          <p:spPr>
            <a:xfrm flipV="1">
              <a:off x="2362200" y="27432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 flipH="1" flipV="1">
              <a:off x="2588894" y="3865730"/>
              <a:ext cx="154306" cy="9667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endCxn id="14" idx="2"/>
          </p:cNvCxnSpPr>
          <p:nvPr/>
        </p:nvCxnSpPr>
        <p:spPr>
          <a:xfrm>
            <a:off x="1451006" y="1905000"/>
            <a:ext cx="606394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806482" y="4244882"/>
            <a:ext cx="174718" cy="12415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1"/>
          </p:cNvCxnSpPr>
          <p:nvPr/>
        </p:nvCxnSpPr>
        <p:spPr>
          <a:xfrm>
            <a:off x="304800" y="4077624"/>
            <a:ext cx="1012918" cy="2118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435194" y="2831068"/>
            <a:ext cx="1146206" cy="29313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4495800" y="15240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 build="p"/>
      <p:bldP spid="4" grpId="0" uiExpand="1" build="p"/>
      <p:bldP spid="57" grpId="0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 rot="5400000">
            <a:off x="9144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Proof  </a:t>
                </a:r>
                <a:r>
                  <a:rPr lang="en-US" sz="3200" b="1" dirty="0"/>
                  <a:t>for 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32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Proof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/>
                                </a:rPr>
                                <m:t>𝒐𝒖𝒕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/>
                                </a:rPr>
                                <m:t>𝒊𝒏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              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i="1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i="1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  <a:blipFill rotWithShape="1">
                <a:blip r:embed="rId4"/>
                <a:stretch>
                  <a:fillRect l="-14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18619" y="3429000"/>
            <a:ext cx="429181" cy="369332"/>
            <a:chOff x="1219200" y="4442936"/>
            <a:chExt cx="429181" cy="369332"/>
          </a:xfrm>
        </p:grpSpPr>
        <p:sp>
          <p:nvSpPr>
            <p:cNvPr id="7" name="Oval 6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295400" y="2743200"/>
            <a:ext cx="1371600" cy="1752600"/>
            <a:chOff x="914400" y="1676400"/>
            <a:chExt cx="1371600" cy="1752600"/>
          </a:xfrm>
        </p:grpSpPr>
        <p:sp>
          <p:nvSpPr>
            <p:cNvPr id="10" name="Oval 9"/>
            <p:cNvSpPr/>
            <p:nvPr/>
          </p:nvSpPr>
          <p:spPr>
            <a:xfrm>
              <a:off x="15240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33600" y="2667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812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514600" y="3200400"/>
            <a:ext cx="9906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600200" y="2590800"/>
            <a:ext cx="2743200" cy="1752600"/>
            <a:chOff x="1600200" y="2590800"/>
            <a:chExt cx="2743200" cy="17526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886200" y="2797082"/>
              <a:ext cx="152400" cy="985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>
              <a:off x="1600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514600" y="4419600"/>
            <a:ext cx="8382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04800" y="2590800"/>
            <a:ext cx="1146206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0164" y="4343400"/>
            <a:ext cx="1035236" cy="42563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362200" y="2743200"/>
            <a:ext cx="2743200" cy="1447800"/>
            <a:chOff x="2362200" y="2743200"/>
            <a:chExt cx="2743200" cy="1447800"/>
          </a:xfrm>
        </p:grpSpPr>
        <p:sp>
          <p:nvSpPr>
            <p:cNvPr id="36" name="Arc 35"/>
            <p:cNvSpPr/>
            <p:nvPr/>
          </p:nvSpPr>
          <p:spPr>
            <a:xfrm flipV="1">
              <a:off x="2362200" y="27432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 flipH="1" flipV="1">
              <a:off x="2588894" y="3865730"/>
              <a:ext cx="154306" cy="9667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endCxn id="14" idx="2"/>
          </p:cNvCxnSpPr>
          <p:nvPr/>
        </p:nvCxnSpPr>
        <p:spPr>
          <a:xfrm>
            <a:off x="1451006" y="1905000"/>
            <a:ext cx="606394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806482" y="4244882"/>
            <a:ext cx="174718" cy="12415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1"/>
          </p:cNvCxnSpPr>
          <p:nvPr/>
        </p:nvCxnSpPr>
        <p:spPr>
          <a:xfrm>
            <a:off x="304800" y="4077624"/>
            <a:ext cx="1012918" cy="2118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435194" y="2831068"/>
            <a:ext cx="1146206" cy="29313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11" idx="5"/>
            <a:endCxn id="16" idx="2"/>
          </p:cNvCxnSpPr>
          <p:nvPr/>
        </p:nvCxnSpPr>
        <p:spPr>
          <a:xfrm>
            <a:off x="1577882" y="3178082"/>
            <a:ext cx="936718" cy="6319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1828800" y="3200400"/>
            <a:ext cx="533400" cy="662464"/>
          </a:xfrm>
          <a:prstGeom prst="mathMultiply">
            <a:avLst>
              <a:gd name="adj1" fmla="val 116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295400" y="31242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124200"/>
                <a:ext cx="37061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41269" y="1981200"/>
                <a:ext cx="1854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69" y="1981200"/>
                <a:ext cx="185493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9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6768734" y="3581400"/>
            <a:ext cx="2756266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372586" y="3886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586" y="3886200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3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20" grpId="0" animBg="1"/>
      <p:bldP spid="20" grpId="1" animBg="1"/>
      <p:bldP spid="40" grpId="0"/>
      <p:bldP spid="17" grpId="0"/>
      <p:bldP spid="42" grpId="0" animBg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/>
              <a:t>A</a:t>
            </a:r>
            <a:r>
              <a:rPr lang="en-US" sz="2800" dirty="0">
                <a:solidFill>
                  <a:srgbClr val="7030A0"/>
                </a:solidFill>
              </a:rPr>
              <a:t> simple Relation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4567" y="3276600"/>
            <a:ext cx="40748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between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Flows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capacity of cuts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21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Flows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and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capacity of cuts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1" dirty="0"/>
                  <a:t>: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i="1" dirty="0">
                    <a:latin typeface="Cambria Math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=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800" i="1" dirty="0">
                        <a:latin typeface="Cambria Math"/>
                      </a:rPr>
                      <m:t>.</m:t>
                    </m:r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the maximum value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flow is </a:t>
                </a:r>
              </a:p>
              <a:p>
                <a:pPr marL="0" indent="0">
                  <a:buNone/>
                </a:pPr>
                <a:r>
                  <a:rPr lang="en-US" sz="1800" dirty="0"/>
                  <a:t>bounded by the capacity of </a:t>
                </a:r>
                <a:r>
                  <a:rPr lang="en-US" sz="1800" u="sng" dirty="0"/>
                  <a:t>every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cut.</a:t>
                </a: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2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365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/>
              <a:t>A</a:t>
            </a:r>
            <a:r>
              <a:rPr lang="en-US" sz="2800" dirty="0">
                <a:solidFill>
                  <a:srgbClr val="7030A0"/>
                </a:solidFill>
              </a:rPr>
              <a:t> deep Relation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4567" y="3276600"/>
            <a:ext cx="40748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between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Flows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capacity of cuts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774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Max-Flow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Min-Cut</a:t>
            </a:r>
            <a:r>
              <a:rPr lang="en-US" sz="3200" b="1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 maximum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flow is equal to the capacity of </a:t>
                </a:r>
                <a:r>
                  <a:rPr lang="en-US" sz="2000" b="1" dirty="0"/>
                  <a:t>min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cut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14600" y="2362200"/>
            <a:ext cx="35814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Based 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Ford Fulkerson </a:t>
            </a:r>
            <a:r>
              <a:rPr lang="en-US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295400"/>
            <a:ext cx="4038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6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4351020" y="3082036"/>
            <a:ext cx="4648200" cy="1069848"/>
          </a:xfrm>
          <a:prstGeom prst="cloudCallout">
            <a:avLst>
              <a:gd name="adj1" fmla="val -33588"/>
              <a:gd name="adj2" fmla="val 767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Which is this cut defined by </a:t>
            </a:r>
            <a:r>
              <a:rPr lang="en-US" b="1" dirty="0">
                <a:solidFill>
                  <a:schemeClr val="tx1"/>
                </a:solidFill>
              </a:rPr>
              <a:t>Ford Fulkerson </a:t>
            </a:r>
            <a:r>
              <a:rPr lang="en-US" dirty="0">
                <a:solidFill>
                  <a:schemeClr val="tx1"/>
                </a:solidFill>
              </a:rPr>
              <a:t>algorithm?</a:t>
            </a:r>
          </a:p>
        </p:txBody>
      </p:sp>
    </p:spTree>
    <p:extLst>
      <p:ext uri="{BB962C8B-B14F-4D97-AF65-F5344CB8AC3E}">
        <p14:creationId xmlns:p14="http://schemas.microsoft.com/office/powerpoint/2010/main" val="47924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4724400" y="2362200"/>
            <a:ext cx="4267200" cy="26347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max-flow min-cut </a:t>
            </a:r>
            <a:r>
              <a:rPr lang="en-US" sz="3200" b="1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flow computed by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algorithm.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Claim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38200" y="5181600"/>
            <a:ext cx="406269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38200" y="1447800"/>
            <a:ext cx="4724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5153580" y="1219200"/>
                <a:ext cx="2314019" cy="838200"/>
              </a:xfrm>
              <a:prstGeom prst="cloudCallou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look like ?  </a:t>
                </a: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580" y="1219200"/>
                <a:ext cx="2314019" cy="838200"/>
              </a:xfrm>
              <a:prstGeom prst="cloudCallou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37" grpId="0"/>
      <p:bldP spid="38" grpId="0" uiExpand="1" build="p"/>
      <p:bldP spid="55" grpId="0" animBg="1"/>
      <p:bldP spid="61" grpId="0" animBg="1"/>
      <p:bldP spid="77" grpId="0"/>
      <p:bldP spid="101" grpId="0"/>
      <p:bldP spid="102" grpId="0"/>
      <p:bldP spid="27" grpId="0" animBg="1"/>
      <p:bldP spid="100" grpId="0" animBg="1"/>
      <p:bldP spid="10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/>
              <a:t>algorithm</a:t>
            </a:r>
            <a:br>
              <a:rPr lang="en-US" sz="3200" dirty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A simple </a:t>
            </a:r>
            <a:r>
              <a:rPr lang="en-US" sz="2800" b="1" u="sng" dirty="0">
                <a:solidFill>
                  <a:srgbClr val="0070C0"/>
                </a:solidFill>
              </a:rPr>
              <a:t>path based</a:t>
            </a:r>
            <a:r>
              <a:rPr lang="en-US" sz="2800" b="1" dirty="0">
                <a:solidFill>
                  <a:srgbClr val="002060"/>
                </a:solidFill>
              </a:rPr>
              <a:t> algorithm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+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Residual</a:t>
            </a:r>
            <a:r>
              <a:rPr lang="en-US" sz="2800" b="1" dirty="0">
                <a:solidFill>
                  <a:srgbClr val="002060"/>
                </a:solidFill>
              </a:rPr>
              <a:t>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max-flow min-cut </a:t>
            </a:r>
            <a:r>
              <a:rPr lang="en-US" sz="3200" b="1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flow computed by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For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to be equal to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what must happen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1.  All out going edges must be </a:t>
                </a:r>
                <a:r>
                  <a:rPr lang="en-US" sz="2000" b="1" dirty="0"/>
                  <a:t>fully saturated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2. Every incoming edge must have </a:t>
                </a:r>
                <a:r>
                  <a:rPr lang="en-US" sz="2000" b="1" dirty="0"/>
                  <a:t>zero flow.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7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254829" y="2797082"/>
            <a:ext cx="152400" cy="985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90600" y="2590800"/>
            <a:ext cx="2743200" cy="1905000"/>
            <a:chOff x="990600" y="2590800"/>
            <a:chExt cx="2743200" cy="1905000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1600200" y="2819400"/>
              <a:ext cx="1066800" cy="152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905000" y="3200400"/>
              <a:ext cx="990600" cy="228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Arc 104"/>
            <p:cNvSpPr/>
            <p:nvPr/>
          </p:nvSpPr>
          <p:spPr>
            <a:xfrm>
              <a:off x="9906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1752600" y="3886200"/>
              <a:ext cx="838200" cy="76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1600200" y="4495800"/>
              <a:ext cx="114300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own Ribbon 4"/>
          <p:cNvSpPr/>
          <p:nvPr/>
        </p:nvSpPr>
        <p:spPr>
          <a:xfrm>
            <a:off x="6534629" y="6049018"/>
            <a:ext cx="1847371" cy="732782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will you show this  ?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752600" y="5181600"/>
            <a:ext cx="246481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4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5" grpId="0" animBg="1"/>
      <p:bldP spid="10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max-flow min-cut </a:t>
            </a:r>
            <a:r>
              <a:rPr lang="en-US" sz="3200" b="1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flow computed by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 must appear as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</a:t>
                </a:r>
                <a:r>
                  <a:rPr lang="en-US" sz="2000" dirty="0" err="1"/>
                  <a:t>in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A contradiction.</a:t>
                </a:r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10586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/>
          <p:nvPr/>
        </p:nvCxnSpPr>
        <p:spPr>
          <a:xfrm>
            <a:off x="1905000" y="3200400"/>
            <a:ext cx="990600" cy="228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253977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4" name="Straight Arrow Connector 113"/>
          <p:cNvCxnSpPr/>
          <p:nvPr/>
        </p:nvCxnSpPr>
        <p:spPr>
          <a:xfrm>
            <a:off x="6553200" y="3200400"/>
            <a:ext cx="91440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7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max-flow min-cut </a:t>
            </a:r>
            <a:r>
              <a:rPr lang="en-US" sz="3200" b="1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computed by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&gt;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appears as a </a:t>
                </a:r>
                <a:r>
                  <a:rPr lang="en-US" sz="2000" b="1" dirty="0"/>
                  <a:t>backward</a:t>
                </a:r>
                <a:r>
                  <a:rPr lang="en-US" sz="2000" dirty="0"/>
                  <a:t> edge in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A contradiction.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3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3528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>
            <a:stCxn id="47" idx="2"/>
          </p:cNvCxnSpPr>
          <p:nvPr/>
        </p:nvCxnSpPr>
        <p:spPr>
          <a:xfrm flipH="1">
            <a:off x="1666014" y="3505200"/>
            <a:ext cx="1125367" cy="29313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6423118" y="3467100"/>
            <a:ext cx="1078157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943600" y="34290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98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Ford Fulkerson </a:t>
                </a:r>
                <a:r>
                  <a:rPr lang="en-US" sz="2000" b="1" dirty="0"/>
                  <a:t>algorithm </a:t>
                </a:r>
                <a:r>
                  <a:rPr lang="en-US" sz="2000" dirty="0"/>
                  <a:t>indeed computes the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</a:t>
                </a:r>
                <a:r>
                  <a:rPr lang="en-US" sz="2000" u="sng" dirty="0"/>
                  <a:t>upon termination</a:t>
                </a:r>
                <a:r>
                  <a:rPr lang="en-US" sz="2000" dirty="0"/>
                  <a:t> of the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loop..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3"/>
                <a:stretch>
                  <a:fillRect l="-1545" t="-674" r="-2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43600" y="3810000"/>
            <a:ext cx="21336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complexity ?</a:t>
            </a:r>
          </a:p>
        </p:txBody>
      </p:sp>
    </p:spTree>
    <p:extLst>
      <p:ext uri="{BB962C8B-B14F-4D97-AF65-F5344CB8AC3E}">
        <p14:creationId xmlns:p14="http://schemas.microsoft.com/office/powerpoint/2010/main" val="2371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This algorithm does not say anything about the way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has to be selected.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it is up to us (or the adversary) to select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so as to force the execution of the algorithm to take huge time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We shall use the above idea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to show a </a:t>
                </a:r>
                <a:r>
                  <a:rPr lang="en-US" sz="2000" b="1" dirty="0">
                    <a:sym typeface="Wingdings" pitchFamily="2" charset="2"/>
                  </a:rPr>
                  <a:t>bad</a:t>
                </a:r>
                <a:r>
                  <a:rPr lang="en-US" sz="2000" dirty="0">
                    <a:sym typeface="Wingdings" pitchFamily="2" charset="2"/>
                  </a:rPr>
                  <a:t> example of a network with integer edge capacities.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  <a:blipFill rotWithShape="1">
                <a:blip r:embed="rId3"/>
                <a:stretch>
                  <a:fillRect l="-1250" t="-674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worst case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integer edge weights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43000" y="3045023"/>
            <a:ext cx="2788713" cy="1831777"/>
            <a:chOff x="1143000" y="3045023"/>
            <a:chExt cx="2788713" cy="1831777"/>
          </a:xfrm>
        </p:grpSpPr>
        <p:sp>
          <p:nvSpPr>
            <p:cNvPr id="32" name="TextBox 31"/>
            <p:cNvSpPr txBox="1"/>
            <p:nvPr/>
          </p:nvSpPr>
          <p:spPr>
            <a:xfrm>
              <a:off x="3200400" y="31242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81562" y="44928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61392" y="30450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2400" y="1840468"/>
            <a:ext cx="4448545" cy="3939064"/>
            <a:chOff x="152400" y="1840468"/>
            <a:chExt cx="4448545" cy="3939064"/>
          </a:xfrm>
        </p:grpSpPr>
        <p:grpSp>
          <p:nvGrpSpPr>
            <p:cNvPr id="56" name="Group 55"/>
            <p:cNvGrpSpPr/>
            <p:nvPr/>
          </p:nvGrpSpPr>
          <p:grpSpPr>
            <a:xfrm>
              <a:off x="152400" y="3593068"/>
              <a:ext cx="533400" cy="369332"/>
              <a:chOff x="152400" y="3593068"/>
              <a:chExt cx="533400" cy="3693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663482" y="1840468"/>
              <a:ext cx="3549836" cy="3939064"/>
              <a:chOff x="663482" y="1840468"/>
              <a:chExt cx="3549836" cy="3939064"/>
            </a:xfrm>
          </p:grpSpPr>
          <p:cxnSp>
            <p:nvCxnSpPr>
              <p:cNvPr id="13" name="Straight Arrow Connector 12"/>
              <p:cNvCxnSpPr>
                <a:stCxn id="28" idx="7"/>
                <a:endCxn id="11" idx="3"/>
              </p:cNvCxnSpPr>
              <p:nvPr/>
            </p:nvCxnSpPr>
            <p:spPr>
              <a:xfrm flipV="1">
                <a:off x="663482" y="2263682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6634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>
                <a:off x="2209800" y="1840468"/>
                <a:ext cx="2003518" cy="3939064"/>
                <a:chOff x="2209800" y="1840468"/>
                <a:chExt cx="2003518" cy="3939064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stCxn id="11" idx="5"/>
                  <a:endCxn id="12" idx="1"/>
                </p:cNvCxnSpPr>
                <p:nvPr/>
              </p:nvCxnSpPr>
              <p:spPr>
                <a:xfrm>
                  <a:off x="2416082" y="2263682"/>
                  <a:ext cx="17972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1311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Arrow Connector 40"/>
                <p:cNvCxnSpPr>
                  <a:stCxn id="27" idx="7"/>
                  <a:endCxn id="12" idx="3"/>
                </p:cNvCxnSpPr>
                <p:nvPr/>
              </p:nvCxnSpPr>
              <p:spPr>
                <a:xfrm flipV="1">
                  <a:off x="24922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/>
            <p:cNvGrpSpPr/>
            <p:nvPr/>
          </p:nvGrpSpPr>
          <p:grpSpPr>
            <a:xfrm>
              <a:off x="4191000" y="3593068"/>
              <a:ext cx="409945" cy="369332"/>
              <a:chOff x="4191000" y="3593068"/>
              <a:chExt cx="409945" cy="36933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63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876800" y="1828800"/>
            <a:ext cx="4267200" cy="3939064"/>
            <a:chOff x="4876800" y="1828800"/>
            <a:chExt cx="4267200" cy="3939064"/>
          </a:xfrm>
        </p:grpSpPr>
        <p:grpSp>
          <p:nvGrpSpPr>
            <p:cNvPr id="3" name="Group 2"/>
            <p:cNvGrpSpPr/>
            <p:nvPr/>
          </p:nvGrpSpPr>
          <p:grpSpPr>
            <a:xfrm>
              <a:off x="4876800" y="1828800"/>
              <a:ext cx="4267200" cy="3939064"/>
              <a:chOff x="4572000" y="1828800"/>
              <a:chExt cx="4267200" cy="3939064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901737" y="1828800"/>
                <a:ext cx="3937463" cy="3939064"/>
                <a:chOff x="4901737" y="1828800"/>
                <a:chExt cx="3937463" cy="3939064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7450849" y="3197423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1000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381255" y="4557355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1000</a:t>
                  </a:r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4901737" y="1828800"/>
                  <a:ext cx="3549836" cy="3939064"/>
                  <a:chOff x="663482" y="1840468"/>
                  <a:chExt cx="3549836" cy="3939064"/>
                </a:xfrm>
              </p:grpSpPr>
              <p:cxnSp>
                <p:nvCxnSpPr>
                  <p:cNvPr id="42" name="Straight Arrow Connector 41"/>
                  <p:cNvCxnSpPr>
                    <a:endCxn id="49" idx="1"/>
                  </p:cNvCxnSpPr>
                  <p:nvPr/>
                </p:nvCxnSpPr>
                <p:spPr>
                  <a:xfrm>
                    <a:off x="663482" y="3863882"/>
                    <a:ext cx="17210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2209800" y="1840468"/>
                    <a:ext cx="2003518" cy="3939064"/>
                    <a:chOff x="2209800" y="1840468"/>
                    <a:chExt cx="2003518" cy="3939064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286000" y="2133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" name="Straight Arrow Connector 47"/>
                    <p:cNvCxnSpPr>
                      <a:stCxn id="47" idx="5"/>
                      <a:endCxn id="54" idx="1"/>
                    </p:cNvCxnSpPr>
                    <p:nvPr/>
                  </p:nvCxnSpPr>
                  <p:spPr>
                    <a:xfrm>
                      <a:off x="2416082" y="2263682"/>
                      <a:ext cx="1797236" cy="149243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2362200" y="53340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TextBox 49"/>
                        <p:cNvSpPr txBox="1"/>
                        <p:nvPr/>
                      </p:nvSpPr>
                      <p:spPr>
                        <a:xfrm>
                          <a:off x="2209800" y="1840468"/>
                          <a:ext cx="37061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TextBox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9800" y="1840468"/>
                          <a:ext cx="370614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 t="-8197" r="-21311" b="-2459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TextBox 50"/>
                        <p:cNvSpPr txBox="1"/>
                        <p:nvPr/>
                      </p:nvSpPr>
                      <p:spPr>
                        <a:xfrm>
                          <a:off x="2209800" y="5410200"/>
                          <a:ext cx="3754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TextBox 5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9800" y="5410200"/>
                          <a:ext cx="375424" cy="36933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 t="-8333" r="-21311" b="-2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8429255" y="3581400"/>
                  <a:ext cx="409945" cy="369332"/>
                  <a:chOff x="4191000" y="3593068"/>
                  <a:chExt cx="409945" cy="369332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4191000" y="37338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4267200" y="35930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67200" y="35930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333" r="-25455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7" name="Group 66"/>
              <p:cNvGrpSpPr/>
              <p:nvPr/>
            </p:nvGrpSpPr>
            <p:grpSpPr>
              <a:xfrm>
                <a:off x="4572000" y="3581400"/>
                <a:ext cx="381000" cy="369332"/>
                <a:chOff x="304800" y="3593068"/>
                <a:chExt cx="381000" cy="369332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3048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8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7" name="TextBox 76"/>
            <p:cNvSpPr txBox="1"/>
            <p:nvPr/>
          </p:nvSpPr>
          <p:spPr>
            <a:xfrm>
              <a:off x="7010400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43600" y="29688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1000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6905255" y="2274332"/>
              <a:ext cx="76200" cy="304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5213164" y="224136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7041964" y="3886200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908049" y="44958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1000</a:t>
              </a: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3" name="Right Arrow 92"/>
          <p:cNvSpPr/>
          <p:nvPr/>
        </p:nvSpPr>
        <p:spPr>
          <a:xfrm flipH="1">
            <a:off x="4343400" y="38522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4" grpId="0"/>
      <p:bldP spid="5" grpId="0" animBg="1"/>
      <p:bldP spid="5" grpId="1" animBg="1"/>
      <p:bldP spid="81" grpId="0"/>
      <p:bldP spid="82" grpId="0"/>
      <p:bldP spid="90" grpId="0"/>
      <p:bldP spid="91" grpId="0"/>
      <p:bldP spid="92" grpId="0"/>
      <p:bldP spid="93" grpId="0" animBg="1"/>
      <p:bldP spid="9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worst case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integer edge weights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1000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1000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8243192" y="5026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152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913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3731596">
            <a:off x="5129250" y="2158605"/>
            <a:ext cx="3086304" cy="3084195"/>
            <a:chOff x="4038601" y="1295397"/>
            <a:chExt cx="3210440" cy="4434545"/>
          </a:xfrm>
        </p:grpSpPr>
        <p:sp>
          <p:nvSpPr>
            <p:cNvPr id="75" name="Arc 74"/>
            <p:cNvSpPr/>
            <p:nvPr/>
          </p:nvSpPr>
          <p:spPr>
            <a:xfrm rot="5400000">
              <a:off x="3426548" y="1907450"/>
              <a:ext cx="4434545" cy="3210440"/>
            </a:xfrm>
            <a:prstGeom prst="arc">
              <a:avLst>
                <a:gd name="adj1" fmla="val 13167876"/>
                <a:gd name="adj2" fmla="val 19044819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rot="7868404" flipH="1">
              <a:off x="6668116" y="1702382"/>
              <a:ext cx="34844" cy="1859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 rot="3423197">
            <a:off x="5706449" y="2323116"/>
            <a:ext cx="3214078" cy="3077427"/>
            <a:chOff x="4256232" y="717440"/>
            <a:chExt cx="3214858" cy="4424813"/>
          </a:xfrm>
        </p:grpSpPr>
        <p:sp>
          <p:nvSpPr>
            <p:cNvPr id="87" name="Arc 86"/>
            <p:cNvSpPr/>
            <p:nvPr/>
          </p:nvSpPr>
          <p:spPr>
            <a:xfrm rot="5400000">
              <a:off x="3651254" y="1322418"/>
              <a:ext cx="4424813" cy="3214858"/>
            </a:xfrm>
            <a:prstGeom prst="arc">
              <a:avLst>
                <a:gd name="adj1" fmla="val 12758391"/>
                <a:gd name="adj2" fmla="val 18607493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87" idx="2"/>
            </p:cNvCxnSpPr>
            <p:nvPr/>
          </p:nvCxnSpPr>
          <p:spPr>
            <a:xfrm rot="18176803" flipH="1" flipV="1">
              <a:off x="6960012" y="4456017"/>
              <a:ext cx="158476" cy="23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041964" y="3886200"/>
            <a:ext cx="1721036" cy="1492436"/>
            <a:chOff x="7041964" y="3886200"/>
            <a:chExt cx="1721036" cy="1492436"/>
          </a:xfrm>
        </p:grpSpPr>
        <p:cxnSp>
          <p:nvCxnSpPr>
            <p:cNvPr id="89" name="Straight Arrow Connector 88"/>
            <p:cNvCxnSpPr/>
            <p:nvPr/>
          </p:nvCxnSpPr>
          <p:spPr>
            <a:xfrm flipV="1">
              <a:off x="7041964" y="3886200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7848600" y="4492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13164" y="2241364"/>
            <a:ext cx="1644836" cy="1492436"/>
            <a:chOff x="5213164" y="2241364"/>
            <a:chExt cx="1644836" cy="1492436"/>
          </a:xfrm>
        </p:grpSpPr>
        <p:cxnSp>
          <p:nvCxnSpPr>
            <p:cNvPr id="85" name="Straight Arrow Connector 84"/>
            <p:cNvCxnSpPr/>
            <p:nvPr/>
          </p:nvCxnSpPr>
          <p:spPr>
            <a:xfrm flipV="1">
              <a:off x="5213164" y="224136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943600" y="29718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665613" y="1843358"/>
            <a:ext cx="2021187" cy="166184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95" idx="2"/>
          </p:cNvCxnSpPr>
          <p:nvPr/>
        </p:nvCxnSpPr>
        <p:spPr>
          <a:xfrm>
            <a:off x="5114050" y="3962400"/>
            <a:ext cx="1615544" cy="142444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c 94"/>
          <p:cNvSpPr/>
          <p:nvPr/>
        </p:nvSpPr>
        <p:spPr>
          <a:xfrm rot="5657056">
            <a:off x="2872049" y="2136079"/>
            <a:ext cx="5166149" cy="3370930"/>
          </a:xfrm>
          <a:prstGeom prst="arc">
            <a:avLst>
              <a:gd name="adj1" fmla="val 12441538"/>
              <a:gd name="adj2" fmla="val 18993796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72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0" grpId="0"/>
      <p:bldP spid="76" grpId="0"/>
      <p:bldP spid="77" grpId="0"/>
      <p:bldP spid="78" grpId="0"/>
      <p:bldP spid="82" grpId="0"/>
      <p:bldP spid="95" grpId="0" animBg="1"/>
      <p:bldP spid="96" grpId="0" animBg="1"/>
      <p:bldP spid="9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worst case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integer edge weights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6448055" y="1828800"/>
              <a:ext cx="2391145" cy="3939064"/>
              <a:chOff x="6448055" y="1828800"/>
              <a:chExt cx="2391145" cy="393906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448055" y="1828800"/>
                <a:ext cx="375424" cy="3939064"/>
                <a:chOff x="2209800" y="1840468"/>
                <a:chExt cx="375424" cy="3939064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010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084927" y="2157551"/>
            <a:ext cx="3767274" cy="3331826"/>
            <a:chOff x="5084927" y="2157551"/>
            <a:chExt cx="3767274" cy="3331826"/>
          </a:xfrm>
        </p:grpSpPr>
        <p:sp>
          <p:nvSpPr>
            <p:cNvPr id="76" name="TextBox 75"/>
            <p:cNvSpPr txBox="1"/>
            <p:nvPr/>
          </p:nvSpPr>
          <p:spPr>
            <a:xfrm>
              <a:off x="8243192" y="5026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913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 rot="13731596">
              <a:off x="5129250" y="2158605"/>
              <a:ext cx="3086304" cy="3084195"/>
              <a:chOff x="4038601" y="1295397"/>
              <a:chExt cx="3210440" cy="4434545"/>
            </a:xfrm>
          </p:grpSpPr>
          <p:sp>
            <p:nvSpPr>
              <p:cNvPr id="75" name="Arc 74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 rot="3423197">
              <a:off x="5706449" y="2323116"/>
              <a:ext cx="3214078" cy="3077427"/>
              <a:chOff x="4256232" y="717440"/>
              <a:chExt cx="3214858" cy="4424813"/>
            </a:xfrm>
          </p:grpSpPr>
          <p:sp>
            <p:nvSpPr>
              <p:cNvPr id="87" name="Arc 86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stCxn id="87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8299801">
              <a:off x="5084927" y="2355508"/>
              <a:ext cx="3214078" cy="3077427"/>
              <a:chOff x="4256232" y="717440"/>
              <a:chExt cx="3214858" cy="4424813"/>
            </a:xfrm>
          </p:grpSpPr>
          <p:sp>
            <p:nvSpPr>
              <p:cNvPr id="94" name="Arc 93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94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 rot="18723075">
              <a:off x="5732841" y="2230761"/>
              <a:ext cx="3086304" cy="3084195"/>
              <a:chOff x="4038601" y="1295397"/>
              <a:chExt cx="3210440" cy="4434545"/>
            </a:xfrm>
          </p:grpSpPr>
          <p:sp>
            <p:nvSpPr>
              <p:cNvPr id="102" name="Arc 101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5638800" y="5181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9535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06537" y="2241364"/>
            <a:ext cx="3556463" cy="3137272"/>
            <a:chOff x="5206537" y="2241364"/>
            <a:chExt cx="3556463" cy="3137272"/>
          </a:xfrm>
        </p:grpSpPr>
        <p:grpSp>
          <p:nvGrpSpPr>
            <p:cNvPr id="17" name="Group 16"/>
            <p:cNvGrpSpPr/>
            <p:nvPr/>
          </p:nvGrpSpPr>
          <p:grpSpPr>
            <a:xfrm>
              <a:off x="7041964" y="3886200"/>
              <a:ext cx="1721036" cy="1492436"/>
              <a:chOff x="7041964" y="3886200"/>
              <a:chExt cx="1721036" cy="1492436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 flipV="1">
                <a:off x="7041964" y="3886200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7848600" y="449282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999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213164" y="2241364"/>
              <a:ext cx="1644836" cy="1492436"/>
              <a:chOff x="5213164" y="2241364"/>
              <a:chExt cx="1644836" cy="1492436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5213164" y="2241364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5943600" y="2971800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999</a:t>
                </a:r>
              </a:p>
            </p:txBody>
          </p:sp>
        </p:grpSp>
        <p:cxnSp>
          <p:nvCxnSpPr>
            <p:cNvPr id="106" name="Straight Arrow Connector 105"/>
            <p:cNvCxnSpPr/>
            <p:nvPr/>
          </p:nvCxnSpPr>
          <p:spPr>
            <a:xfrm>
              <a:off x="52065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686055" y="455735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6959137" y="2252014"/>
              <a:ext cx="17972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7696200" y="3124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52962" y="4264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8" name="Down Ribbon 17"/>
          <p:cNvSpPr/>
          <p:nvPr/>
        </p:nvSpPr>
        <p:spPr>
          <a:xfrm>
            <a:off x="2714437" y="5791200"/>
            <a:ext cx="4561555" cy="946737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algorithm will run for </a:t>
            </a:r>
            <a:r>
              <a:rPr lang="en-US" b="1" dirty="0">
                <a:solidFill>
                  <a:srgbClr val="0070C0"/>
                </a:solidFill>
              </a:rPr>
              <a:t>2000</a:t>
            </a:r>
            <a:r>
              <a:rPr lang="en-US" dirty="0">
                <a:solidFill>
                  <a:schemeClr val="tx1"/>
                </a:solidFill>
              </a:rPr>
              <a:t> iterations to compute max-flow !</a:t>
            </a:r>
          </a:p>
        </p:txBody>
      </p:sp>
    </p:spTree>
    <p:extLst>
      <p:ext uri="{BB962C8B-B14F-4D97-AF65-F5344CB8AC3E}">
        <p14:creationId xmlns:p14="http://schemas.microsoft.com/office/powerpoint/2010/main" val="76356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0" grpId="0"/>
      <p:bldP spid="71" grpId="0"/>
      <p:bldP spid="82" grpId="0"/>
      <p:bldP spid="96" grpId="0" animBg="1"/>
      <p:bldP spid="96" grpId="1" animBg="1"/>
      <p:bldP spid="79" grpId="0"/>
      <p:bldP spid="113" grpId="0"/>
      <p:bldP spid="114" grpId="0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networks with integer edge capacities on which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algo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may take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) time, where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max-edge capacity.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bits required to store capacity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>
                  <a:buFont typeface="Wingdings"/>
                  <a:buChar char="è"/>
                </a:pPr>
                <a:r>
                  <a:rPr lang="en-US" sz="2000" b="1" dirty="0"/>
                  <a:t>Ford-Fulkerson</a:t>
                </a:r>
                <a:r>
                  <a:rPr lang="en-US" sz="2000" dirty="0"/>
                  <a:t> algorithm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/>
                  <a:t> a </a:t>
                </a:r>
                <a:r>
                  <a:rPr lang="en-US" sz="2000" u="sng" dirty="0"/>
                  <a:t>polynomial time algorithm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even for networks with integer edge capacities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590800" y="2667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2667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3048000"/>
            <a:ext cx="3352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1400" y="44958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2" grpId="0" uiExpand="1" animBg="1"/>
      <p:bldP spid="9" grpId="0" uiExpand="1" animBg="1"/>
      <p:bldP spid="10" grpId="0" uiExpand="1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Integrality </a:t>
            </a:r>
            <a:r>
              <a:rPr lang="en-US" sz="2800" dirty="0"/>
              <a:t>of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 useful </a:t>
            </a:r>
            <a:r>
              <a:rPr lang="en-US" sz="2800" b="1" dirty="0">
                <a:solidFill>
                  <a:srgbClr val="C00000"/>
                </a:solidFill>
              </a:rPr>
              <a:t>tool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u="sng" dirty="0">
                <a:solidFill>
                  <a:schemeClr val="tx1"/>
                </a:solidFill>
              </a:rPr>
              <a:t>for many applications</a:t>
            </a:r>
            <a:r>
              <a:rPr lang="en-US" sz="2800" b="1" dirty="0">
                <a:solidFill>
                  <a:schemeClr val="tx1"/>
                </a:solidFill>
              </a:rPr>
              <a:t> of Max-Flow</a:t>
            </a:r>
            <a:endParaRPr lang="en-US" sz="2800" b="1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6800" y="1828800"/>
            <a:ext cx="3215570" cy="1676400"/>
            <a:chOff x="1066800" y="1828800"/>
            <a:chExt cx="3215570" cy="1676400"/>
          </a:xfrm>
        </p:grpSpPr>
        <p:sp>
          <p:nvSpPr>
            <p:cNvPr id="53" name="TextBox 52"/>
            <p:cNvSpPr txBox="1"/>
            <p:nvPr/>
          </p:nvSpPr>
          <p:spPr>
            <a:xfrm>
              <a:off x="1066800" y="2209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95562" y="3197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623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86000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67162" y="1828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4962" y="2206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38762" y="3045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43000" y="4419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Integrality </a:t>
            </a:r>
            <a:r>
              <a:rPr lang="en-US" sz="3200" b="1" dirty="0"/>
              <a:t>of max-flow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capacities are integers, then there exists a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which is “</a:t>
                </a:r>
                <a:r>
                  <a:rPr lang="en-US" sz="2000" b="1" dirty="0"/>
                  <a:t>integral</a:t>
                </a:r>
                <a:r>
                  <a:rPr lang="en-US" sz="2000" dirty="0"/>
                  <a:t>”.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143000" y="3505200"/>
            <a:ext cx="3581400" cy="2057400"/>
            <a:chOff x="1143000" y="3124200"/>
            <a:chExt cx="3581400" cy="205740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3200400"/>
              <a:ext cx="3581400" cy="1981200"/>
              <a:chOff x="2466419" y="2057400"/>
              <a:chExt cx="3581400" cy="1981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Oval 18"/>
              <p:cNvSpPr/>
              <p:nvPr/>
            </p:nvSpPr>
            <p:spPr>
              <a:xfrm>
                <a:off x="3685619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9219" y="2895600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>
                <a:stCxn id="20" idx="5"/>
                <a:endCxn id="19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847419" y="2057400"/>
                <a:ext cx="838200" cy="8382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27" idx="6"/>
              </p:cNvCxnSpPr>
              <p:nvPr/>
            </p:nvCxnSpPr>
            <p:spPr>
              <a:xfrm>
                <a:off x="4828619" y="2971800"/>
                <a:ext cx="10338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23622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514600" y="4191000"/>
              <a:ext cx="838200" cy="83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518145" y="3231964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52800" y="4038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66192" y="3886200"/>
            <a:ext cx="2424808" cy="1371600"/>
            <a:chOff x="1766192" y="3505200"/>
            <a:chExt cx="2424808" cy="1371600"/>
          </a:xfrm>
        </p:grpSpPr>
        <p:sp>
          <p:nvSpPr>
            <p:cNvPr id="43" name="TextBox 42"/>
            <p:cNvSpPr txBox="1"/>
            <p:nvPr/>
          </p:nvSpPr>
          <p:spPr>
            <a:xfrm>
              <a:off x="1766192" y="4495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4362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957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14962" y="4111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00200" y="3730823"/>
            <a:ext cx="1676400" cy="310754"/>
            <a:chOff x="1600200" y="3349823"/>
            <a:chExt cx="1676400" cy="310754"/>
          </a:xfrm>
        </p:grpSpPr>
        <p:sp>
          <p:nvSpPr>
            <p:cNvPr id="55" name="TextBox 54"/>
            <p:cNvSpPr txBox="1"/>
            <p:nvPr/>
          </p:nvSpPr>
          <p:spPr>
            <a:xfrm>
              <a:off x="1600200" y="33498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.67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61102" y="3352800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.67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752600" y="4645223"/>
            <a:ext cx="1447800" cy="307777"/>
            <a:chOff x="1752600" y="4264223"/>
            <a:chExt cx="1447800" cy="307777"/>
          </a:xfrm>
        </p:grpSpPr>
        <p:sp>
          <p:nvSpPr>
            <p:cNvPr id="57" name="TextBox 56"/>
            <p:cNvSpPr txBox="1"/>
            <p:nvPr/>
          </p:nvSpPr>
          <p:spPr>
            <a:xfrm>
              <a:off x="2784902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.33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.33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51702" y="4191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600200" y="3727846"/>
            <a:ext cx="1617090" cy="310754"/>
            <a:chOff x="1600200" y="3349823"/>
            <a:chExt cx="1617090" cy="310754"/>
          </a:xfrm>
        </p:grpSpPr>
        <p:sp>
          <p:nvSpPr>
            <p:cNvPr id="63" name="TextBox 62"/>
            <p:cNvSpPr txBox="1"/>
            <p:nvPr/>
          </p:nvSpPr>
          <p:spPr>
            <a:xfrm>
              <a:off x="16002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1102" y="3352800"/>
              <a:ext cx="356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  1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15860" y="4645223"/>
            <a:ext cx="1308340" cy="307777"/>
            <a:chOff x="1752600" y="4264223"/>
            <a:chExt cx="1308340" cy="307777"/>
          </a:xfrm>
        </p:grpSpPr>
        <p:sp>
          <p:nvSpPr>
            <p:cNvPr id="66" name="TextBox 65"/>
            <p:cNvSpPr txBox="1"/>
            <p:nvPr/>
          </p:nvSpPr>
          <p:spPr>
            <a:xfrm>
              <a:off x="278490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52600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𝒁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7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9" grpId="0"/>
      <p:bldP spid="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 </a:t>
            </a:r>
            <a:r>
              <a:rPr lang="en-US" sz="3200" b="1" dirty="0"/>
              <a:t>for Integrality theorem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Claim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Ford Fulkerson algorithm computes a maximum flow which is </a:t>
                </a:r>
                <a:r>
                  <a:rPr lang="en-US" sz="1800" b="1" dirty="0"/>
                  <a:t>integral.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(By induction on the no. of iteration)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Inductive Assertion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At the end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b="1" dirty="0"/>
                  <a:t>integral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[Homework: give all details of the proof].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In fact, the statement can be shown to hold for any flow (not necessarily max flow)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whose value is an integer. 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>
                <a:blip r:embed="rId3"/>
                <a:stretch>
                  <a:fillRect l="-1090" t="-840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allAtOnce"/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8100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Rounding </a:t>
            </a:r>
            <a:r>
              <a:rPr lang="en-US" dirty="0"/>
              <a:t>of a matrix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081213"/>
            <a:ext cx="7772400" cy="1500187"/>
          </a:xfrm>
        </p:spPr>
        <p:txBody>
          <a:bodyPr/>
          <a:lstStyle/>
          <a:p>
            <a:pPr algn="ctr"/>
            <a:br>
              <a:rPr lang="en-US" sz="2800" dirty="0"/>
            </a:br>
            <a:r>
              <a:rPr lang="en-US" sz="2800" b="1" dirty="0">
                <a:solidFill>
                  <a:schemeClr val="tx1"/>
                </a:solidFill>
              </a:rPr>
              <a:t>A motivating application of </a:t>
            </a:r>
          </a:p>
          <a:p>
            <a:pPr algn="ctr"/>
            <a:r>
              <a:rPr lang="en-US" sz="2800" b="1" dirty="0">
                <a:solidFill>
                  <a:srgbClr val="7030A0"/>
                </a:solidFill>
              </a:rPr>
              <a:t>Integrality theorem </a:t>
            </a:r>
            <a:r>
              <a:rPr lang="en-US" sz="2800" b="1" dirty="0">
                <a:solidFill>
                  <a:srgbClr val="006C31"/>
                </a:solidFill>
              </a:rPr>
              <a:t>Max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681256871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876966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198412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68439225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866081" y="1415534"/>
            <a:ext cx="4256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5029401" y="141553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own Ribbon 25"/>
              <p:cNvSpPr/>
              <p:nvPr/>
            </p:nvSpPr>
            <p:spPr>
              <a:xfrm>
                <a:off x="914400" y="5486400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Design an algorithm to round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matrix, </a:t>
                </a:r>
                <a:r>
                  <a:rPr lang="en-US" u="sng" dirty="0">
                    <a:solidFill>
                      <a:schemeClr val="tx1"/>
                    </a:solidFill>
                  </a:rPr>
                  <a:t>if possible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486400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38200" y="6324600"/>
            <a:ext cx="74256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Make sincere attempt to solve this problem. We shall discuss it after </a:t>
            </a:r>
            <a:r>
              <a:rPr lang="en-US" dirty="0" err="1"/>
              <a:t>midsem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441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6" grpId="0" animBg="1"/>
      <p:bldP spid="26" grpId="1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useful exercise</a:t>
            </a:r>
            <a:br>
              <a:rPr lang="en-US" sz="3200" b="1" dirty="0"/>
            </a:br>
            <a:r>
              <a:rPr lang="en-US" sz="3200" b="1" dirty="0"/>
              <a:t>to internalize </a:t>
            </a:r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Execute Ford Fulkerson algorithm on this example when</a:t>
                </a:r>
              </a:p>
              <a:p>
                <a:r>
                  <a:rPr lang="en-US" sz="2000" dirty="0"/>
                  <a:t>The first path selected for sending the flow is &lt;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&gt;.</a:t>
                </a:r>
              </a:p>
              <a:p>
                <a:pPr marL="0" indent="0">
                  <a:buNone/>
                </a:pPr>
                <a:r>
                  <a:rPr lang="en-US" sz="2000" dirty="0"/>
                  <a:t>Show the execution of the iterations of the algorithm along with the residual network.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What if the first path selected is &lt;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&gt;.</a:t>
                </a:r>
              </a:p>
              <a:p>
                <a:pPr marL="0" indent="0">
                  <a:buNone/>
                </a:pPr>
                <a:r>
                  <a:rPr lang="en-US" sz="2000" dirty="0"/>
                  <a:t>Internalize the entire algorithm fully through this example.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887" t="-840" r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32" idx="0"/>
            <a:endCxn id="11" idx="4"/>
          </p:cNvCxnSpPr>
          <p:nvPr/>
        </p:nvCxnSpPr>
        <p:spPr>
          <a:xfrm flipV="1">
            <a:off x="1752600" y="2286000"/>
            <a:ext cx="6096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2892623"/>
            <a:ext cx="2514600" cy="1984177"/>
            <a:chOff x="1143000" y="2892623"/>
            <a:chExt cx="2514600" cy="19841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92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2895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5362" y="3124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16764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1" idx="5"/>
            <a:endCxn id="33" idx="0"/>
          </p:cNvCxnSpPr>
          <p:nvPr/>
        </p:nvCxnSpPr>
        <p:spPr>
          <a:xfrm>
            <a:off x="2416082" y="2263682"/>
            <a:ext cx="5557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5"/>
            <a:endCxn id="32" idx="3"/>
          </p:cNvCxnSpPr>
          <p:nvPr/>
        </p:nvCxnSpPr>
        <p:spPr>
          <a:xfrm>
            <a:off x="663482" y="3863882"/>
            <a:ext cx="10352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5"/>
            <a:endCxn id="27" idx="0"/>
          </p:cNvCxnSpPr>
          <p:nvPr/>
        </p:nvCxnSpPr>
        <p:spPr>
          <a:xfrm>
            <a:off x="1806482" y="3863882"/>
            <a:ext cx="6319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4"/>
          </p:cNvCxnSpPr>
          <p:nvPr/>
        </p:nvCxnSpPr>
        <p:spPr>
          <a:xfrm flipV="1">
            <a:off x="2438400" y="3886200"/>
            <a:ext cx="5334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5"/>
          </p:cNvCxnSpPr>
          <p:nvPr/>
        </p:nvCxnSpPr>
        <p:spPr>
          <a:xfrm flipV="1">
            <a:off x="1806482" y="3836941"/>
            <a:ext cx="1089118" cy="26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400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575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47962" y="3810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6000" y="3883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66392" y="3807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957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 flipV="1">
            <a:off x="685800" y="2241364"/>
            <a:ext cx="16448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438400" y="2286000"/>
            <a:ext cx="533400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0"/>
          </p:cNvCxnSpPr>
          <p:nvPr/>
        </p:nvCxnSpPr>
        <p:spPr>
          <a:xfrm flipV="1">
            <a:off x="3083312" y="3807023"/>
            <a:ext cx="1107688" cy="29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27" idx="1"/>
          </p:cNvCxnSpPr>
          <p:nvPr/>
        </p:nvCxnSpPr>
        <p:spPr>
          <a:xfrm>
            <a:off x="685800" y="3883223"/>
            <a:ext cx="1698718" cy="147309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416082" y="3886200"/>
            <a:ext cx="555718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124200" y="3810000"/>
            <a:ext cx="1107688" cy="29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00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Max-Flow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a network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and two vertices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find a 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of </a:t>
                </a:r>
                <a:r>
                  <a:rPr lang="en-US" sz="1800" b="1" dirty="0"/>
                  <a:t>maximum</a:t>
                </a:r>
                <a:r>
                  <a:rPr lang="en-US" sz="1800" dirty="0"/>
                  <a:t> value.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be a network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any valid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The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residual </a:t>
                </a:r>
                <a:r>
                  <a:rPr lang="en-US" sz="2000" dirty="0"/>
                  <a:t>network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 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  	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                            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  <a:blipFill rotWithShape="1">
                <a:blip r:embed="rId2"/>
                <a:stretch>
                  <a:fillRect l="-720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029200"/>
            <a:ext cx="14930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Forward edge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7827" y="5791200"/>
            <a:ext cx="16339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Backward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-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609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44" t="-8197" r="-13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4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9" grpId="0" animBg="1"/>
      <p:bldP spid="2" grpId="0" uiExpand="1" animBg="1"/>
      <p:bldP spid="3" grpId="0" animBg="1"/>
      <p:bldP spid="4" grpId="0" uiExpand="1" animBg="1"/>
      <p:bldP spid="10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638800" y="2667000"/>
            <a:ext cx="18288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Correctness  of the algorithm ?</a:t>
            </a:r>
          </a:p>
        </p:txBody>
      </p:sp>
    </p:spTree>
    <p:extLst>
      <p:ext uri="{BB962C8B-B14F-4D97-AF65-F5344CB8AC3E}">
        <p14:creationId xmlns:p14="http://schemas.microsoft.com/office/powerpoint/2010/main" val="28029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Cuts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  <a:blipFill rotWithShape="1">
                <a:blip r:embed="rId2"/>
                <a:stretch>
                  <a:fillRect t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" y="2362200"/>
            <a:ext cx="4267200" cy="263473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88" name="Arc 87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88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1219200" y="2590800"/>
            <a:ext cx="2743200" cy="1905000"/>
            <a:chOff x="1219200" y="2590800"/>
            <a:chExt cx="2743200" cy="1905000"/>
          </a:xfrm>
        </p:grpSpPr>
        <p:grpSp>
          <p:nvGrpSpPr>
            <p:cNvPr id="80" name="Group 79"/>
            <p:cNvGrpSpPr/>
            <p:nvPr/>
          </p:nvGrpSpPr>
          <p:grpSpPr>
            <a:xfrm>
              <a:off x="1219200" y="2590800"/>
              <a:ext cx="2743200" cy="1905000"/>
              <a:chOff x="1219200" y="2590800"/>
              <a:chExt cx="2743200" cy="1905000"/>
            </a:xfrm>
          </p:grpSpPr>
          <p:cxnSp>
            <p:nvCxnSpPr>
              <p:cNvPr id="29" name="Straight Arrow Connector 28"/>
              <p:cNvCxnSpPr>
                <a:stCxn id="13" idx="6"/>
                <a:endCxn id="50" idx="2"/>
              </p:cNvCxnSpPr>
              <p:nvPr/>
            </p:nvCxnSpPr>
            <p:spPr>
              <a:xfrm>
                <a:off x="1828800" y="44958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46" idx="2"/>
              </p:cNvCxnSpPr>
              <p:nvPr/>
            </p:nvCxnSpPr>
            <p:spPr>
              <a:xfrm>
                <a:off x="1828800" y="2819400"/>
                <a:ext cx="1066800" cy="152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47" idx="0"/>
              </p:cNvCxnSpPr>
              <p:nvPr/>
            </p:nvCxnSpPr>
            <p:spPr>
              <a:xfrm>
                <a:off x="2133600" y="3200400"/>
                <a:ext cx="990600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1219200" y="2590800"/>
                <a:ext cx="2743200" cy="1752600"/>
                <a:chOff x="1219200" y="2590800"/>
                <a:chExt cx="2743200" cy="17526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219200" y="2590800"/>
                  <a:ext cx="2743200" cy="1752600"/>
                </a:xfrm>
                <a:prstGeom prst="arc">
                  <a:avLst>
                    <a:gd name="adj1" fmla="val 13242652"/>
                    <a:gd name="adj2" fmla="val 19762418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483429" y="2797082"/>
                  <a:ext cx="152400" cy="985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Straight Arrow Connector 99"/>
            <p:cNvCxnSpPr/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5334000" y="19812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30" grpId="0" animBg="1"/>
      <p:bldP spid="52" grpId="0"/>
      <p:bldP spid="57" grpId="0" animBg="1"/>
      <p:bldP spid="58" grpId="0" animBg="1"/>
      <p:bldP spid="59" grpId="0"/>
      <p:bldP spid="60" grpId="0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𝑪𝒖𝒕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  </a:t>
                </a:r>
                <a:r>
                  <a:rPr lang="en-US" sz="1800" b="1" dirty="0"/>
                  <a:t>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Capacity </a:t>
                </a:r>
                <a:r>
                  <a:rPr lang="en-US" sz="1800" dirty="0"/>
                  <a:t>of a cut: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:endParaRPr lang="en-US" sz="1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690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2474897" y="2209800"/>
            <a:ext cx="0" cy="27315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wn Ribbon 54"/>
          <p:cNvSpPr/>
          <p:nvPr/>
        </p:nvSpPr>
        <p:spPr>
          <a:xfrm>
            <a:off x="1636697" y="5503950"/>
            <a:ext cx="5830903" cy="89685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Note</a:t>
            </a:r>
            <a:r>
              <a:rPr lang="en-US" dirty="0">
                <a:solidFill>
                  <a:srgbClr val="002060"/>
                </a:solidFill>
              </a:rPr>
              <a:t>: capacity of </a:t>
            </a:r>
            <a:r>
              <a:rPr lang="en-US" u="sng" dirty="0">
                <a:solidFill>
                  <a:srgbClr val="002060"/>
                </a:solidFill>
              </a:rPr>
              <a:t>only outgoing edges</a:t>
            </a:r>
            <a:r>
              <a:rPr lang="en-US" dirty="0">
                <a:solidFill>
                  <a:srgbClr val="002060"/>
                </a:solidFill>
              </a:rPr>
              <a:t> is considered in capacity of a cut.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239000" y="24384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43600" y="25146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2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55" grpId="0" animBg="1"/>
      <p:bldP spid="61" grpId="0" animBg="1"/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14792</TotalTime>
  <Words>2356</Words>
  <Application>Microsoft Macintosh PowerPoint</Application>
  <PresentationFormat>On-screen Show (4:3)</PresentationFormat>
  <Paragraphs>646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Wingdings</vt:lpstr>
      <vt:lpstr>Office Theme</vt:lpstr>
      <vt:lpstr>Design and Analysis of Algorithms CS345  </vt:lpstr>
      <vt:lpstr>Ford Fulkerson algorithm </vt:lpstr>
      <vt:lpstr>Formal Description of Flow</vt:lpstr>
      <vt:lpstr>Formal Description of Flow</vt:lpstr>
      <vt:lpstr>Residual network </vt:lpstr>
      <vt:lpstr>Ford Fulkerson algorithm</vt:lpstr>
      <vt:lpstr>s-t Cuts</vt:lpstr>
      <vt:lpstr>s-t cut</vt:lpstr>
      <vt:lpstr>s-t cut</vt:lpstr>
      <vt:lpstr>Cuts and Flows</vt:lpstr>
      <vt:lpstr>Useful Generalizations</vt:lpstr>
      <vt:lpstr>Useful Generalizations</vt:lpstr>
      <vt:lpstr>Proof  for   f_out (A)-f_in (A) = value(f)</vt:lpstr>
      <vt:lpstr>A simple Relation </vt:lpstr>
      <vt:lpstr>Flows and capacity of cuts</vt:lpstr>
      <vt:lpstr>A deep Relation</vt:lpstr>
      <vt:lpstr>Max-Flow Min-Cut Theorem</vt:lpstr>
      <vt:lpstr>Ford Fulkerson algorithm</vt:lpstr>
      <vt:lpstr>Proof of max-flow min-cut Theorem</vt:lpstr>
      <vt:lpstr>Proof of max-flow min-cut Theorem</vt:lpstr>
      <vt:lpstr>Proof of max-flow min-cut Theorem</vt:lpstr>
      <vt:lpstr>Proof of max-flow min-cut Theorem</vt:lpstr>
      <vt:lpstr>Ford Fulkerson algorithm</vt:lpstr>
      <vt:lpstr>Ford Fulkerson algorithm</vt:lpstr>
      <vt:lpstr>A worst case example for  networks with integer edge weights</vt:lpstr>
      <vt:lpstr>A worst case example for  networks with integer edge weights</vt:lpstr>
      <vt:lpstr>A worst case example for  networks with integer edge weights</vt:lpstr>
      <vt:lpstr>PowerPoint Presentation</vt:lpstr>
      <vt:lpstr>Integrality of max-flow</vt:lpstr>
      <vt:lpstr>Integrality of max-flow</vt:lpstr>
      <vt:lpstr>Proof for Integrality theorem</vt:lpstr>
      <vt:lpstr>Rounding of a matrix</vt:lpstr>
      <vt:lpstr>Rounding of a matrix </vt:lpstr>
      <vt:lpstr>A useful exercise to internalize Ford Fulkerson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1294</cp:revision>
  <dcterms:created xsi:type="dcterms:W3CDTF">2011-12-03T04:13:03Z</dcterms:created>
  <dcterms:modified xsi:type="dcterms:W3CDTF">2024-09-13T01:51:56Z</dcterms:modified>
</cp:coreProperties>
</file>