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539" r:id="rId3"/>
    <p:sldId id="515" r:id="rId4"/>
    <p:sldId id="490" r:id="rId5"/>
    <p:sldId id="535" r:id="rId6"/>
    <p:sldId id="555" r:id="rId7"/>
    <p:sldId id="536" r:id="rId8"/>
    <p:sldId id="560" r:id="rId9"/>
    <p:sldId id="583" r:id="rId10"/>
    <p:sldId id="584" r:id="rId11"/>
    <p:sldId id="561" r:id="rId12"/>
    <p:sldId id="562" r:id="rId13"/>
    <p:sldId id="552" r:id="rId14"/>
    <p:sldId id="543" r:id="rId15"/>
    <p:sldId id="547" r:id="rId16"/>
    <p:sldId id="545" r:id="rId17"/>
    <p:sldId id="548" r:id="rId18"/>
    <p:sldId id="556" r:id="rId19"/>
    <p:sldId id="557" r:id="rId20"/>
    <p:sldId id="549" r:id="rId21"/>
    <p:sldId id="544" r:id="rId22"/>
    <p:sldId id="546" r:id="rId23"/>
    <p:sldId id="527" r:id="rId24"/>
    <p:sldId id="503" r:id="rId25"/>
    <p:sldId id="551" r:id="rId26"/>
    <p:sldId id="502" r:id="rId27"/>
    <p:sldId id="499" r:id="rId28"/>
    <p:sldId id="522" r:id="rId29"/>
    <p:sldId id="51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3A157-31D0-7840-920D-F0A8450C59D7}" v="5" dt="2024-10-13T12:13:27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8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1303A157-31D0-7840-920D-F0A8450C59D7}"/>
    <pc:docChg chg="modSld">
      <pc:chgData name="Raghunath Tewari" userId="2638bdda-d406-4938-a2a6-e4e967acb772" providerId="ADAL" clId="{1303A157-31D0-7840-920D-F0A8450C59D7}" dt="2024-10-13T12:13:27.516" v="13" actId="20577"/>
      <pc:docMkLst>
        <pc:docMk/>
      </pc:docMkLst>
      <pc:sldChg chg="modSp mod">
        <pc:chgData name="Raghunath Tewari" userId="2638bdda-d406-4938-a2a6-e4e967acb772" providerId="ADAL" clId="{1303A157-31D0-7840-920D-F0A8450C59D7}" dt="2024-10-13T12:13:27.516" v="13" actId="20577"/>
        <pc:sldMkLst>
          <pc:docMk/>
          <pc:sldMk cId="0" sldId="274"/>
        </pc:sldMkLst>
        <pc:spChg chg="mod">
          <ac:chgData name="Raghunath Tewari" userId="2638bdda-d406-4938-a2a6-e4e967acb772" providerId="ADAL" clId="{1303A157-31D0-7840-920D-F0A8450C59D7}" dt="2024-10-13T12:12:37.792" v="8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1303A157-31D0-7840-920D-F0A8450C59D7}" dt="2024-10-13T12:13:27.516" v="13" actId="20577"/>
          <ac:spMkLst>
            <pc:docMk/>
            <pc:sldMk cId="0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7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60.png"/><Relationship Id="rId2" Type="http://schemas.openxmlformats.org/officeDocument/2006/relationships/image" Target="../media/image131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0.png"/><Relationship Id="rId11" Type="http://schemas.openxmlformats.org/officeDocument/2006/relationships/image" Target="../media/image50.png"/><Relationship Id="rId5" Type="http://schemas.openxmlformats.org/officeDocument/2006/relationships/image" Target="../media/image150.png"/><Relationship Id="rId15" Type="http://schemas.openxmlformats.org/officeDocument/2006/relationships/image" Target="../media/image9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>
                <a:solidFill>
                  <a:srgbClr val="C00000"/>
                </a:solidFill>
              </a:rPr>
              <a:t>Lecture 31</a:t>
            </a:r>
            <a:endParaRPr lang="en-US" sz="18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>
                <a:solidFill>
                  <a:srgbClr val="7030A0"/>
                </a:solidFill>
              </a:rPr>
              <a:t>NP Completeness –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NP</a:t>
            </a:r>
            <a:r>
              <a:rPr lang="en-US" sz="4000" dirty="0"/>
              <a:t> class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any decision problem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 : any (input) instance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Efficient</a:t>
                </a:r>
                <a:r>
                  <a:rPr lang="en-US" sz="2000" b="1" dirty="0"/>
                  <a:t> verifier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rgbClr val="7030A0"/>
                    </a:solidFill>
                  </a:rPr>
                  <a:t>polynomial time </a:t>
                </a:r>
                <a:r>
                  <a:rPr lang="en-US" sz="200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with output {</a:t>
                </a:r>
                <a:r>
                  <a:rPr lang="en-US" sz="2000" dirty="0" err="1">
                    <a:solidFill>
                      <a:srgbClr val="006C31"/>
                    </a:solidFill>
                  </a:rPr>
                  <a:t>yes</a:t>
                </a:r>
                <a:r>
                  <a:rPr lang="en-US" sz="2000" dirty="0" err="1"/>
                  <a:t>,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no</a:t>
                </a:r>
                <a:r>
                  <a:rPr lang="en-US" sz="2000" dirty="0"/>
                  <a:t>}  </a:t>
                </a:r>
              </a:p>
              <a:p>
                <a:r>
                  <a:rPr lang="en-US" sz="2000" b="1" dirty="0"/>
                  <a:t>Input</a:t>
                </a:r>
                <a:r>
                  <a:rPr lang="en-US" sz="2000" dirty="0"/>
                  <a:t> :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Behavior</a:t>
                </a:r>
                <a:r>
                  <a:rPr lang="en-US" sz="2000" dirty="0"/>
                  <a:t>:   There is a polynomial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>
                    <a:solidFill>
                      <a:srgbClr val="006C31"/>
                    </a:solidFill>
                  </a:rPr>
                  <a:t>yes</a:t>
                </a:r>
                <a:r>
                  <a:rPr lang="en-US" sz="2000" dirty="0"/>
                  <a:t>-instance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if and only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there exists a string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𝑰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outputs </a:t>
                </a:r>
                <a:r>
                  <a:rPr lang="en-US" sz="2000" dirty="0">
                    <a:solidFill>
                      <a:srgbClr val="006C31"/>
                    </a:solidFill>
                  </a:rPr>
                  <a:t>yes</a:t>
                </a:r>
                <a:r>
                  <a:rPr lang="en-US" sz="2000" dirty="0"/>
                  <a:t>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).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>
                <a:blip r:embed="rId2"/>
                <a:stretch>
                  <a:fillRect l="-718" t="-840" r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981200"/>
            <a:ext cx="1676400" cy="457200"/>
            <a:chOff x="1447800" y="1981200"/>
            <a:chExt cx="1676400" cy="457200"/>
          </a:xfrm>
        </p:grpSpPr>
        <p:sp>
          <p:nvSpPr>
            <p:cNvPr id="5" name="TextBox 4"/>
            <p:cNvSpPr txBox="1"/>
            <p:nvPr/>
          </p:nvSpPr>
          <p:spPr>
            <a:xfrm>
              <a:off x="1447800" y="1981200"/>
              <a:ext cx="1320105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Yes</a:t>
              </a:r>
              <a:r>
                <a:rPr lang="en-US" dirty="0"/>
                <a:t> instance</a:t>
              </a:r>
            </a:p>
          </p:txBody>
        </p:sp>
        <p:cxnSp>
          <p:nvCxnSpPr>
            <p:cNvPr id="8" name="Straight Arrow Connector 7"/>
            <p:cNvCxnSpPr>
              <a:endCxn id="5" idx="3"/>
            </p:cNvCxnSpPr>
            <p:nvPr/>
          </p:nvCxnSpPr>
          <p:spPr>
            <a:xfrm flipH="1" flipV="1">
              <a:off x="2767905" y="2165866"/>
              <a:ext cx="356295" cy="272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47800" y="2514600"/>
            <a:ext cx="1676400" cy="445532"/>
            <a:chOff x="1447800" y="2514600"/>
            <a:chExt cx="1676400" cy="445532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2590800"/>
              <a:ext cx="1290161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No</a:t>
              </a:r>
              <a:r>
                <a:rPr lang="en-US" dirty="0"/>
                <a:t> instance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737961" y="2514600"/>
              <a:ext cx="386239" cy="260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524000" y="4114800"/>
            <a:ext cx="1884940" cy="762000"/>
            <a:chOff x="1524000" y="4114800"/>
            <a:chExt cx="1884940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1524000" y="4507468"/>
              <a:ext cx="1884940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Proposed solution</a:t>
              </a:r>
            </a:p>
          </p:txBody>
        </p:sp>
        <p:cxnSp>
          <p:nvCxnSpPr>
            <p:cNvPr id="16" name="Elbow Connector 15"/>
            <p:cNvCxnSpPr/>
            <p:nvPr/>
          </p:nvCxnSpPr>
          <p:spPr>
            <a:xfrm rot="16200000" flipV="1">
              <a:off x="1600200" y="4191000"/>
              <a:ext cx="381000" cy="2286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48000" y="5650468"/>
            <a:ext cx="18287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5650468"/>
            <a:ext cx="40386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6629400" y="914400"/>
                <a:ext cx="2362200" cy="2057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Ponder over the redefined behavior of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Take your time … </a:t>
                </a:r>
                <a:endParaRPr lang="en-US" dirty="0"/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914400"/>
                <a:ext cx="2362200" cy="2057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877605" y="511909"/>
            <a:ext cx="3230243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6C31"/>
                </a:solidFill>
              </a:rPr>
              <a:t>Efficient </a:t>
            </a:r>
            <a:r>
              <a:rPr lang="en-US" sz="3600" b="1" dirty="0"/>
              <a:t>verifier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5650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Examples</a:t>
            </a:r>
          </a:p>
          <a:p>
            <a:pPr marL="0" indent="0" algn="ctr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Convince yourself that these verifiers satisfy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i="1" dirty="0">
                <a:solidFill>
                  <a:srgbClr val="7030A0"/>
                </a:solidFill>
              </a:rPr>
              <a:t>redefined</a:t>
            </a:r>
            <a:r>
              <a:rPr lang="en-US" sz="2000" dirty="0"/>
              <a:t> behavior of efficient verifiers described in the previous slide. 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673627"/>
              </p:ext>
            </p:extLst>
          </p:nvPr>
        </p:nvGraphicFramePr>
        <p:xfrm>
          <a:off x="89762" y="2203966"/>
          <a:ext cx="8978038" cy="342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8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6C31"/>
                          </a:solidFill>
                        </a:rPr>
                        <a:t>Efficient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verifier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364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185" y="2976880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" y="4114800"/>
            <a:ext cx="2803396" cy="1600200"/>
            <a:chOff x="152400" y="4114800"/>
            <a:chExt cx="2803396" cy="1600200"/>
          </a:xfrm>
        </p:grpSpPr>
        <p:sp>
          <p:nvSpPr>
            <p:cNvPr id="7" name="TextBox 6"/>
            <p:cNvSpPr txBox="1"/>
            <p:nvPr/>
          </p:nvSpPr>
          <p:spPr>
            <a:xfrm>
              <a:off x="766046" y="4507468"/>
              <a:ext cx="1367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3D matching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8788" y="4114800"/>
              <a:ext cx="1744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 Set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888468"/>
              <a:ext cx="2803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 Linear Programming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1378413" y="5188413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0448" y="3733800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71800" y="2602468"/>
                <a:ext cx="59373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Determines if the given string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is a indeed path of length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602468"/>
                <a:ext cx="5937395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617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71800" y="2983468"/>
                <a:ext cx="64954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Determines if the given string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is indeed a vertex cover of size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983468"/>
                <a:ext cx="649549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56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71800" y="3364468"/>
                <a:ext cx="5753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Determines if the given string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is indeed a tour of cost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364468"/>
                <a:ext cx="5753626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63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71800" y="3733800"/>
                <a:ext cx="47463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Determines if the given string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is indeed a cycle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33800"/>
                <a:ext cx="474636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771"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 rot="5400000">
            <a:off x="5340813" y="40454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65757" y="533400"/>
            <a:ext cx="3230243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6C31"/>
                </a:solidFill>
              </a:rPr>
              <a:t>Efficient </a:t>
            </a:r>
            <a:r>
              <a:rPr lang="en-US" sz="3600" b="1" dirty="0"/>
              <a:t>verifier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66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9" grpId="0"/>
      <p:bldP spid="10" grpId="0"/>
      <p:bldP spid="13" grpId="0"/>
      <p:bldP spid="14" grpId="0"/>
      <p:bldP spid="15" grpId="0"/>
      <p:bldP spid="16" grpId="0"/>
      <p:bldP spid="17" grpId="0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NP</a:t>
            </a:r>
            <a:r>
              <a:rPr lang="en-US" sz="4000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Definition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6C31"/>
                </a:solidFill>
              </a:rPr>
              <a:t>NP</a:t>
            </a:r>
            <a:r>
              <a:rPr lang="en-US" sz="2000" dirty="0">
                <a:sym typeface="Wingdings" pitchFamily="2" charset="2"/>
              </a:rPr>
              <a:t>)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The set of all </a:t>
            </a:r>
            <a:r>
              <a:rPr lang="en-US" sz="2000" u="sng" dirty="0"/>
              <a:t>decision</a:t>
            </a:r>
            <a:r>
              <a:rPr lang="en-US" sz="2000" dirty="0"/>
              <a:t> problems  which have </a:t>
            </a:r>
            <a:r>
              <a:rPr lang="en-US" sz="2000" b="1" dirty="0"/>
              <a:t>efficient verifier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6C31"/>
                </a:solidFill>
              </a:rPr>
              <a:t>NP </a:t>
            </a:r>
            <a:r>
              <a:rPr lang="en-US" sz="2000" dirty="0"/>
              <a:t>: “Non-deterministic polynomial time”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Definition 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6C31"/>
                </a:solidFill>
              </a:rPr>
              <a:t>P</a:t>
            </a:r>
            <a:r>
              <a:rPr lang="en-US" sz="2000" dirty="0">
                <a:sym typeface="Wingdings" pitchFamily="2" charset="2"/>
              </a:rPr>
              <a:t>):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The set of all decision problems which have </a:t>
            </a:r>
            <a:r>
              <a:rPr lang="en-US" sz="2000" b="1" dirty="0"/>
              <a:t>efficient</a:t>
            </a:r>
            <a:r>
              <a:rPr lang="en-US" sz="2000" dirty="0"/>
              <a:t>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Any Relation between </a:t>
            </a:r>
            <a:r>
              <a:rPr lang="en-US" sz="2000" b="1" dirty="0">
                <a:solidFill>
                  <a:srgbClr val="006C31"/>
                </a:solidFill>
              </a:rPr>
              <a:t>P</a:t>
            </a:r>
            <a:r>
              <a:rPr lang="en-US" sz="2000" dirty="0">
                <a:sym typeface="Wingdings" pitchFamily="2" charset="2"/>
              </a:rPr>
              <a:t>   and </a:t>
            </a:r>
            <a:r>
              <a:rPr lang="en-US" sz="2000" b="1" dirty="0">
                <a:solidFill>
                  <a:srgbClr val="006C31"/>
                </a:solidFill>
              </a:rPr>
              <a:t>NP</a:t>
            </a:r>
            <a:r>
              <a:rPr lang="en-US" sz="2000" dirty="0">
                <a:sym typeface="Wingdings" pitchFamily="2" charset="2"/>
              </a:rPr>
              <a:t>  :     </a:t>
            </a:r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19812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38100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1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P </a:t>
            </a:r>
            <a:r>
              <a:rPr lang="en-US" sz="4000" b="1" dirty="0"/>
              <a:t>is contained in </a:t>
            </a:r>
            <a:r>
              <a:rPr lang="en-US" sz="4000" b="1" dirty="0">
                <a:solidFill>
                  <a:srgbClr val="006C31"/>
                </a:solidFill>
              </a:rPr>
              <a:t>NP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any decision problem in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P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 : any (input) instance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/>
                  <a:t> be the polynomial time algorithm for </a:t>
                </a:r>
                <a:r>
                  <a:rPr lang="en-US" sz="2000" u="sng" dirty="0"/>
                  <a:t>solving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Efficient verifier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A polynomial time algorithm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with output {</a:t>
                </a:r>
                <a:r>
                  <a:rPr lang="en-US" sz="2000" dirty="0" err="1">
                    <a:solidFill>
                      <a:srgbClr val="006C31"/>
                    </a:solidFill>
                  </a:rPr>
                  <a:t>yes</a:t>
                </a:r>
                <a:r>
                  <a:rPr lang="en-US" sz="2000" dirty="0" err="1"/>
                  <a:t>,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no</a:t>
                </a:r>
                <a:r>
                  <a:rPr lang="en-US" sz="2000" dirty="0"/>
                  <a:t>}  </a:t>
                </a:r>
              </a:p>
              <a:p>
                <a:r>
                  <a:rPr lang="en-US" sz="2000" b="1" dirty="0"/>
                  <a:t>Input</a:t>
                </a:r>
                <a:r>
                  <a:rPr lang="en-US" sz="2000" dirty="0"/>
                  <a:t> :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Behavior</a:t>
                </a:r>
                <a:r>
                  <a:rPr lang="en-US" sz="2000" dirty="0"/>
                  <a:t>:   On getting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),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just ignore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execute the algorithm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on input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If the answer is yes, output yes; if the answer is no, output no.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>
                <a:blip r:embed="rId2"/>
                <a:stretch>
                  <a:fillRect l="-718" t="-840" b="-15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981200"/>
            <a:ext cx="1676400" cy="457200"/>
            <a:chOff x="1447800" y="1981200"/>
            <a:chExt cx="1676400" cy="457200"/>
          </a:xfrm>
        </p:grpSpPr>
        <p:sp>
          <p:nvSpPr>
            <p:cNvPr id="5" name="TextBox 4"/>
            <p:cNvSpPr txBox="1"/>
            <p:nvPr/>
          </p:nvSpPr>
          <p:spPr>
            <a:xfrm>
              <a:off x="1447800" y="1981200"/>
              <a:ext cx="1320105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Yes</a:t>
              </a:r>
              <a:r>
                <a:rPr lang="en-US" dirty="0"/>
                <a:t> instance</a:t>
              </a:r>
            </a:p>
          </p:txBody>
        </p:sp>
        <p:cxnSp>
          <p:nvCxnSpPr>
            <p:cNvPr id="8" name="Straight Arrow Connector 7"/>
            <p:cNvCxnSpPr>
              <a:endCxn id="5" idx="3"/>
            </p:cNvCxnSpPr>
            <p:nvPr/>
          </p:nvCxnSpPr>
          <p:spPr>
            <a:xfrm flipH="1" flipV="1">
              <a:off x="2767905" y="2165866"/>
              <a:ext cx="356295" cy="272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47800" y="2514600"/>
            <a:ext cx="1676400" cy="445532"/>
            <a:chOff x="1447800" y="2514600"/>
            <a:chExt cx="1676400" cy="445532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2590800"/>
              <a:ext cx="1290161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No</a:t>
              </a:r>
              <a:r>
                <a:rPr lang="en-US" dirty="0"/>
                <a:t> instance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737961" y="2514600"/>
              <a:ext cx="386239" cy="260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524000" y="4495800"/>
            <a:ext cx="1884940" cy="762000"/>
            <a:chOff x="1524000" y="4114800"/>
            <a:chExt cx="1884940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1524000" y="4507468"/>
              <a:ext cx="1884940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Proposed solution</a:t>
              </a:r>
            </a:p>
          </p:txBody>
        </p:sp>
        <p:cxnSp>
          <p:nvCxnSpPr>
            <p:cNvPr id="16" name="Elbow Connector 15"/>
            <p:cNvCxnSpPr/>
            <p:nvPr/>
          </p:nvCxnSpPr>
          <p:spPr>
            <a:xfrm rot="16200000" flipV="1">
              <a:off x="1600200" y="4191000"/>
              <a:ext cx="381000" cy="2286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own Ribbon 6"/>
          <p:cNvSpPr/>
          <p:nvPr/>
        </p:nvSpPr>
        <p:spPr>
          <a:xfrm>
            <a:off x="6096000" y="3505200"/>
            <a:ext cx="3048000" cy="1635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Convince yourself that this verifiers satisfy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i="1" dirty="0">
                <a:solidFill>
                  <a:srgbClr val="7030A0"/>
                </a:solidFill>
              </a:rPr>
              <a:t>redefined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behavior of efficient verifiers. </a:t>
            </a:r>
          </a:p>
        </p:txBody>
      </p:sp>
    </p:spTree>
    <p:extLst>
      <p:ext uri="{BB962C8B-B14F-4D97-AF65-F5344CB8AC3E}">
        <p14:creationId xmlns:p14="http://schemas.microsoft.com/office/powerpoint/2010/main" val="237777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6C31"/>
                </a:solidFill>
              </a:rPr>
              <a:t>NP</a:t>
            </a:r>
            <a:r>
              <a:rPr lang="en-US" sz="3600" b="1" dirty="0"/>
              <a:t> versus </a:t>
            </a:r>
            <a:r>
              <a:rPr lang="en-US" sz="3600" b="1" dirty="0">
                <a:solidFill>
                  <a:srgbClr val="006C31"/>
                </a:solidFill>
              </a:rPr>
              <a:t>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2133600" y="2514600"/>
            <a:ext cx="4724400" cy="2895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91000" y="3505200"/>
            <a:ext cx="1908298" cy="1219200"/>
            <a:chOff x="4191000" y="3505200"/>
            <a:chExt cx="1908298" cy="1219200"/>
          </a:xfrm>
        </p:grpSpPr>
        <p:sp>
          <p:nvSpPr>
            <p:cNvPr id="5" name="Oval 4"/>
            <p:cNvSpPr/>
            <p:nvPr/>
          </p:nvSpPr>
          <p:spPr>
            <a:xfrm>
              <a:off x="4191000" y="3505200"/>
              <a:ext cx="1600200" cy="1219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1200" y="38216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6C31"/>
                  </a:solidFill>
                </a:rPr>
                <a:t>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34200" y="3657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NP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5715000"/>
            <a:ext cx="531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Verifying a </a:t>
            </a:r>
            <a:r>
              <a:rPr lang="en-US" b="1" u="sng" dirty="0"/>
              <a:t>proposed solution </a:t>
            </a:r>
            <a:r>
              <a:rPr lang="en-US" dirty="0"/>
              <a:t>versus </a:t>
            </a:r>
            <a:r>
              <a:rPr lang="en-US" b="1" dirty="0"/>
              <a:t>finding a </a:t>
            </a:r>
            <a:r>
              <a:rPr lang="en-US" b="1" u="sng" dirty="0"/>
              <a:t>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8220" y="1840468"/>
            <a:ext cx="171553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Is </a:t>
            </a:r>
            <a:r>
              <a:rPr lang="en-US" sz="2800" b="1" dirty="0">
                <a:solidFill>
                  <a:srgbClr val="006C31"/>
                </a:solidFill>
              </a:rPr>
              <a:t>P</a:t>
            </a:r>
            <a:r>
              <a:rPr lang="en-US" sz="2800" b="1" dirty="0"/>
              <a:t> = </a:t>
            </a:r>
            <a:r>
              <a:rPr lang="en-US" sz="2800" b="1" dirty="0">
                <a:solidFill>
                  <a:srgbClr val="006C31"/>
                </a:solidFill>
              </a:rPr>
              <a:t>NP</a:t>
            </a:r>
            <a:r>
              <a:rPr lang="en-US" sz="2800" b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47155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NP Complete  </a:t>
            </a:r>
            <a:br>
              <a:rPr lang="en-US" sz="3200" dirty="0">
                <a:solidFill>
                  <a:srgbClr val="006C31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A class of </a:t>
            </a:r>
            <a:r>
              <a:rPr lang="en-US" sz="3200" dirty="0" err="1">
                <a:solidFill>
                  <a:srgbClr val="7030A0"/>
                </a:solidFill>
              </a:rPr>
              <a:t>problemS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how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it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came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into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 smtClean="0">
                          <a:solidFill>
                            <a:schemeClr val="tx1"/>
                          </a:solidFill>
                        </a:rPr>
                        <m:t>existence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6C31"/>
                </a:solidFill>
              </a:rPr>
              <a:t>NP</a:t>
            </a:r>
            <a:r>
              <a:rPr lang="en-US" sz="4000" b="1" dirty="0"/>
              <a:t>-complete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5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-hard</a:t>
                </a:r>
                <a:r>
                  <a:rPr lang="en-US" sz="2000" dirty="0"/>
                  <a:t> if for every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 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NP,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-complete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 dirty="0">
                        <a:latin typeface="Cambria Math"/>
                      </a:rPr>
                      <m:t>∈ 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NP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-hard</a:t>
                </a:r>
                <a:endParaRPr lang="en-US" sz="2000" dirty="0"/>
              </a:p>
            </p:txBody>
          </p:sp>
        </mc:Choice>
        <mc:Fallback>
          <p:sp>
            <p:nvSpPr>
              <p:cNvPr id="51" name="Content Placeholder 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866900" y="2819400"/>
            <a:ext cx="4724400" cy="2895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91300" y="321945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43200" y="3124200"/>
            <a:ext cx="3543300" cy="2069945"/>
            <a:chOff x="2514600" y="2514600"/>
            <a:chExt cx="3543300" cy="2069945"/>
          </a:xfrm>
        </p:grpSpPr>
        <p:sp>
          <p:nvSpPr>
            <p:cNvPr id="5" name="Oval 4"/>
            <p:cNvSpPr/>
            <p:nvPr/>
          </p:nvSpPr>
          <p:spPr>
            <a:xfrm>
              <a:off x="3048000" y="28956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36691" y="25146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14600" y="3795596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429465" y="43434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5900" y="2997355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81600" y="4173344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43600" y="371475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648200" y="2629365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29100" y="4470245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28900" y="2667000"/>
              <a:ext cx="3314700" cy="1841345"/>
              <a:chOff x="2628900" y="2628900"/>
              <a:chExt cx="3314700" cy="1841345"/>
            </a:xfrm>
          </p:grpSpPr>
          <p:cxnSp>
            <p:nvCxnSpPr>
              <p:cNvPr id="17" name="Straight Arrow Connector 16"/>
              <p:cNvCxnSpPr>
                <a:stCxn id="6" idx="4"/>
              </p:cNvCxnSpPr>
              <p:nvPr/>
            </p:nvCxnSpPr>
            <p:spPr>
              <a:xfrm>
                <a:off x="3693841" y="2628900"/>
                <a:ext cx="285298" cy="81683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2" idx="3"/>
              </p:cNvCxnSpPr>
              <p:nvPr/>
            </p:nvCxnSpPr>
            <p:spPr>
              <a:xfrm flipH="1">
                <a:off x="4059961" y="2726926"/>
                <a:ext cx="604978" cy="71881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9" idx="3"/>
              </p:cNvCxnSpPr>
              <p:nvPr/>
            </p:nvCxnSpPr>
            <p:spPr>
              <a:xfrm flipH="1">
                <a:off x="4059961" y="3094916"/>
                <a:ext cx="1252678" cy="43164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1" idx="2"/>
              </p:cNvCxnSpPr>
              <p:nvPr/>
            </p:nvCxnSpPr>
            <p:spPr>
              <a:xfrm flipH="1" flipV="1">
                <a:off x="4076700" y="3543300"/>
                <a:ext cx="1866900" cy="2286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3" idx="0"/>
              </p:cNvCxnSpPr>
              <p:nvPr/>
            </p:nvCxnSpPr>
            <p:spPr>
              <a:xfrm flipH="1" flipV="1">
                <a:off x="4019550" y="3543300"/>
                <a:ext cx="266700" cy="92694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0" idx="2"/>
              </p:cNvCxnSpPr>
              <p:nvPr/>
            </p:nvCxnSpPr>
            <p:spPr>
              <a:xfrm flipH="1" flipV="1">
                <a:off x="4076700" y="3543300"/>
                <a:ext cx="1104900" cy="68719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8" idx="0"/>
              </p:cNvCxnSpPr>
              <p:nvPr/>
            </p:nvCxnSpPr>
            <p:spPr>
              <a:xfrm flipV="1">
                <a:off x="3486615" y="3526561"/>
                <a:ext cx="492524" cy="81683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5" idx="6"/>
              </p:cNvCxnSpPr>
              <p:nvPr/>
            </p:nvCxnSpPr>
            <p:spPr>
              <a:xfrm>
                <a:off x="3162300" y="2952750"/>
                <a:ext cx="800100" cy="5334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7" idx="6"/>
              </p:cNvCxnSpPr>
              <p:nvPr/>
            </p:nvCxnSpPr>
            <p:spPr>
              <a:xfrm flipV="1">
                <a:off x="2628900" y="3526561"/>
                <a:ext cx="1350239" cy="32618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3810000" y="4076700"/>
            <a:ext cx="495300" cy="419100"/>
            <a:chOff x="3810000" y="4076700"/>
            <a:chExt cx="495300" cy="419100"/>
          </a:xfrm>
        </p:grpSpPr>
        <p:sp>
          <p:nvSpPr>
            <p:cNvPr id="30" name="Oval 29"/>
            <p:cNvSpPr/>
            <p:nvPr/>
          </p:nvSpPr>
          <p:spPr>
            <a:xfrm>
              <a:off x="4191000" y="4076700"/>
              <a:ext cx="114300" cy="1143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810000" y="4126468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126468"/>
                  <a:ext cx="3978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876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4" grpId="0" animBg="1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Does any </a:t>
            </a:r>
            <a:r>
              <a:rPr lang="en-US" sz="3200" b="1" dirty="0">
                <a:solidFill>
                  <a:srgbClr val="006C31"/>
                </a:solidFill>
              </a:rPr>
              <a:t>NP</a:t>
            </a:r>
            <a:r>
              <a:rPr lang="en-US" sz="3200" b="1" dirty="0"/>
              <a:t>-complete problem exist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It really needs</a:t>
            </a:r>
          </a:p>
          <a:p>
            <a:r>
              <a:rPr lang="en-US" sz="2000" dirty="0"/>
              <a:t> </a:t>
            </a:r>
            <a:r>
              <a:rPr lang="en-US" sz="2000" u="sng" dirty="0"/>
              <a:t>courage</a:t>
            </a:r>
            <a:r>
              <a:rPr lang="en-US" sz="2000" dirty="0"/>
              <a:t> to ask such a question and </a:t>
            </a:r>
          </a:p>
          <a:p>
            <a:r>
              <a:rPr lang="en-US" sz="2000" u="sng" dirty="0"/>
              <a:t>great insight</a:t>
            </a:r>
            <a:r>
              <a:rPr lang="en-US" sz="2000" dirty="0"/>
              <a:t>  to pursue its answer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Because</a:t>
            </a:r>
            <a:r>
              <a:rPr lang="en-US" sz="2000" dirty="0"/>
              <a:t>: </a:t>
            </a:r>
          </a:p>
          <a:p>
            <a:r>
              <a:rPr lang="en-US" sz="2000" dirty="0"/>
              <a:t>Every problem, known as well as </a:t>
            </a:r>
            <a:r>
              <a:rPr lang="en-US" sz="2000" u="sng" dirty="0"/>
              <a:t>unknown</a:t>
            </a:r>
            <a:r>
              <a:rPr lang="en-US" sz="2000" dirty="0"/>
              <a:t>, from  class </a:t>
            </a:r>
            <a:r>
              <a:rPr lang="en-US" sz="2000" b="1" dirty="0">
                <a:solidFill>
                  <a:srgbClr val="006C31"/>
                </a:solidFill>
              </a:rPr>
              <a:t>NP </a:t>
            </a:r>
            <a:r>
              <a:rPr lang="en-US" sz="2000" dirty="0"/>
              <a:t> has be reducible to this problem.  </a:t>
            </a:r>
          </a:p>
          <a:p>
            <a:r>
              <a:rPr lang="en-US" sz="2000" dirty="0"/>
              <a:t>Such a problem would indeed be the hardest of all problems in </a:t>
            </a:r>
            <a:r>
              <a:rPr lang="en-US" sz="2000" b="1" dirty="0">
                <a:solidFill>
                  <a:srgbClr val="006C31"/>
                </a:solidFill>
              </a:rPr>
              <a:t>NP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But only such great questions in science lead to great inventions.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Does any </a:t>
            </a:r>
            <a:r>
              <a:rPr lang="en-US" sz="3200" b="1" dirty="0">
                <a:solidFill>
                  <a:srgbClr val="006C31"/>
                </a:solidFill>
              </a:rPr>
              <a:t>NP</a:t>
            </a:r>
            <a:r>
              <a:rPr lang="en-US" sz="3200" b="1" dirty="0"/>
              <a:t>-complete problem exist ?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Circuit satisfiability problem (SAT): 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7030A0"/>
                    </a:solidFill>
                  </a:rPr>
                  <a:t>Cook</a:t>
                </a:r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rgbClr val="7030A0"/>
                    </a:solidFill>
                  </a:rPr>
                  <a:t>Levin</a:t>
                </a:r>
                <a:r>
                  <a:rPr lang="en-US" sz="2000" dirty="0"/>
                  <a:t> ,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1971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A DAG with nodes corresponding to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AND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OR</a:t>
                </a:r>
                <a:r>
                  <a:rPr lang="en-US" sz="2000" dirty="0"/>
                  <a:t> gates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binary inputs,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does there exist any binary input which gives output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2"/>
                <a:stretch>
                  <a:fillRect l="-772" t="-730" r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371600" y="1981200"/>
            <a:ext cx="4495800" cy="4038600"/>
            <a:chOff x="1371600" y="1981200"/>
            <a:chExt cx="4495800" cy="4038600"/>
          </a:xfrm>
        </p:grpSpPr>
        <p:grpSp>
          <p:nvGrpSpPr>
            <p:cNvPr id="15" name="Group 14"/>
            <p:cNvGrpSpPr/>
            <p:nvPr/>
          </p:nvGrpSpPr>
          <p:grpSpPr>
            <a:xfrm>
              <a:off x="1371600" y="2362200"/>
              <a:ext cx="4495800" cy="3200400"/>
              <a:chOff x="1371600" y="2362200"/>
              <a:chExt cx="4495800" cy="3200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371600" y="5181600"/>
                <a:ext cx="381000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743200" y="5181600"/>
                <a:ext cx="381000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267200" y="5181600"/>
                <a:ext cx="381000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486400" y="5181600"/>
                <a:ext cx="381000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4876800" y="4038600"/>
                    <a:ext cx="381000" cy="3810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4038600"/>
                    <a:ext cx="381000" cy="381000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 t="-3030" r="-10448" b="-1969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2057400" y="4038600"/>
                    <a:ext cx="381000" cy="3810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⇁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4038600"/>
                    <a:ext cx="381000" cy="381000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 t="-3030" r="-16667" b="-1969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val 10"/>
              <p:cNvSpPr/>
              <p:nvPr/>
            </p:nvSpPr>
            <p:spPr>
              <a:xfrm>
                <a:off x="3657600" y="4038600"/>
                <a:ext cx="381000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V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819400" y="3124200"/>
                <a:ext cx="381000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V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/>
                  <p:cNvSpPr/>
                  <p:nvPr/>
                </p:nvSpPr>
                <p:spPr>
                  <a:xfrm>
                    <a:off x="4495800" y="3124200"/>
                    <a:ext cx="381000" cy="3810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⇁</m:t>
                          </m:r>
                        </m:oMath>
                      </m:oMathPara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5800" y="3124200"/>
                    <a:ext cx="381000" cy="381000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 t="-3030" r="-16667" b="-1969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/>
                  <p:cNvSpPr/>
                  <p:nvPr/>
                </p:nvSpPr>
                <p:spPr>
                  <a:xfrm>
                    <a:off x="3733800" y="2362200"/>
                    <a:ext cx="381000" cy="3810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Oval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800" y="2362200"/>
                    <a:ext cx="381000" cy="381000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 t="-3030" r="-10606" b="-1969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Straight Arrow Connector 16"/>
            <p:cNvCxnSpPr>
              <a:stCxn id="8" idx="0"/>
              <a:endCxn id="9" idx="4"/>
            </p:cNvCxnSpPr>
            <p:nvPr/>
          </p:nvCxnSpPr>
          <p:spPr>
            <a:xfrm flipH="1" flipV="1">
              <a:off x="5067300" y="4419600"/>
              <a:ext cx="6096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0"/>
              <a:endCxn id="9" idx="4"/>
            </p:cNvCxnSpPr>
            <p:nvPr/>
          </p:nvCxnSpPr>
          <p:spPr>
            <a:xfrm flipV="1">
              <a:off x="4457700" y="4419600"/>
              <a:ext cx="6096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0"/>
              <a:endCxn id="13" idx="4"/>
            </p:cNvCxnSpPr>
            <p:nvPr/>
          </p:nvCxnSpPr>
          <p:spPr>
            <a:xfrm flipH="1" flipV="1">
              <a:off x="4686300" y="3505200"/>
              <a:ext cx="3810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0"/>
              <a:endCxn id="12" idx="5"/>
            </p:cNvCxnSpPr>
            <p:nvPr/>
          </p:nvCxnSpPr>
          <p:spPr>
            <a:xfrm flipH="1" flipV="1">
              <a:off x="3144604" y="3449404"/>
              <a:ext cx="703496" cy="5891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0"/>
              <a:endCxn id="12" idx="3"/>
            </p:cNvCxnSpPr>
            <p:nvPr/>
          </p:nvCxnSpPr>
          <p:spPr>
            <a:xfrm flipV="1">
              <a:off x="2247900" y="3449404"/>
              <a:ext cx="627296" cy="5891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886200" y="4419600"/>
              <a:ext cx="6096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6" idx="0"/>
              <a:endCxn id="11" idx="3"/>
            </p:cNvCxnSpPr>
            <p:nvPr/>
          </p:nvCxnSpPr>
          <p:spPr>
            <a:xfrm flipV="1">
              <a:off x="2933700" y="4363804"/>
              <a:ext cx="779696" cy="817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5" idx="0"/>
              <a:endCxn id="10" idx="3"/>
            </p:cNvCxnSpPr>
            <p:nvPr/>
          </p:nvCxnSpPr>
          <p:spPr>
            <a:xfrm flipV="1">
              <a:off x="1562100" y="4363804"/>
              <a:ext cx="551096" cy="817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14" idx="3"/>
            </p:cNvCxnSpPr>
            <p:nvPr/>
          </p:nvCxnSpPr>
          <p:spPr>
            <a:xfrm flipV="1">
              <a:off x="3124200" y="2687404"/>
              <a:ext cx="665396" cy="49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1"/>
              <a:endCxn id="14" idx="5"/>
            </p:cNvCxnSpPr>
            <p:nvPr/>
          </p:nvCxnSpPr>
          <p:spPr>
            <a:xfrm flipH="1" flipV="1">
              <a:off x="4059004" y="2687404"/>
              <a:ext cx="492592" cy="49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Up Arrow 48"/>
            <p:cNvSpPr/>
            <p:nvPr/>
          </p:nvSpPr>
          <p:spPr>
            <a:xfrm>
              <a:off x="5548884" y="5638800"/>
              <a:ext cx="242316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Up Arrow 49"/>
            <p:cNvSpPr/>
            <p:nvPr/>
          </p:nvSpPr>
          <p:spPr>
            <a:xfrm>
              <a:off x="4343400" y="5638800"/>
              <a:ext cx="242316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Up Arrow 50"/>
            <p:cNvSpPr/>
            <p:nvPr/>
          </p:nvSpPr>
          <p:spPr>
            <a:xfrm>
              <a:off x="2819400" y="5638800"/>
              <a:ext cx="242316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Up Arrow 51"/>
            <p:cNvSpPr/>
            <p:nvPr/>
          </p:nvSpPr>
          <p:spPr>
            <a:xfrm>
              <a:off x="1447800" y="5638800"/>
              <a:ext cx="242316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Up Arrow 52"/>
            <p:cNvSpPr/>
            <p:nvPr/>
          </p:nvSpPr>
          <p:spPr>
            <a:xfrm>
              <a:off x="3810000" y="1981200"/>
              <a:ext cx="242316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Why SAT is NP complete?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How can every problem from NP be reduced to circuit </a:t>
                </a:r>
                <a:r>
                  <a:rPr lang="en-US" sz="2000" dirty="0" err="1"/>
                  <a:t>satisfiability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 Sketch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problem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NP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we know is that it has an efficient verifier, say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Any algorithm which outputs yes/no can be represented as a DAG </a:t>
                </a:r>
              </a:p>
              <a:p>
                <a:r>
                  <a:rPr lang="en-US" sz="2000" dirty="0"/>
                  <a:t>Where internal nodes are gates.</a:t>
                </a:r>
              </a:p>
              <a:p>
                <a:r>
                  <a:rPr lang="en-US" sz="2000" dirty="0"/>
                  <a:t>Leaves are binary inputs</a:t>
                </a:r>
              </a:p>
              <a:p>
                <a:r>
                  <a:rPr lang="en-US" sz="2000" dirty="0"/>
                  <a:t>Output is 1/0.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the Cook &amp; Levin essentially </a:t>
                </a:r>
                <a:r>
                  <a:rPr lang="en-US" sz="2000" u="sng" dirty="0"/>
                  <a:t>transform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/>
                  <a:t> into the corresponding DAG,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then </a:t>
                </a:r>
                <a:r>
                  <a:rPr lang="en-US" sz="2000" u="sng" dirty="0"/>
                  <a:t>simulates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/>
                  <a:t> on the proposed solution.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[This is just a sketch. Interested students should study it sometime in future.]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Recap from last lecture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Optimization version </a:t>
                </a:r>
                <a:r>
                  <a:rPr lang="en-US" sz="2400" dirty="0">
                    <a:solidFill>
                      <a:srgbClr val="0070C0"/>
                    </a:solidFill>
                    <a:sym typeface="Wingdings" pitchFamily="2" charset="2"/>
                  </a:rPr>
                  <a:t></a:t>
                </a:r>
                <a:r>
                  <a:rPr lang="en-US" sz="2400" dirty="0">
                    <a:solidFill>
                      <a:schemeClr val="tx1"/>
                    </a:solidFill>
                    <a:sym typeface="Wingdings" pitchFamily="2" charset="2"/>
                  </a:rPr>
                  <a:t> Decision version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many </a:t>
            </a:r>
            <a:r>
              <a:rPr lang="en-US" sz="3200" b="1" dirty="0">
                <a:solidFill>
                  <a:srgbClr val="006C31"/>
                </a:solidFill>
              </a:rPr>
              <a:t>NP</a:t>
            </a:r>
            <a:r>
              <a:rPr lang="en-US" sz="3200" b="1" dirty="0"/>
              <a:t>-complete problems exist ?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Polynomial reduction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                  [</a:t>
                </a:r>
                <a:r>
                  <a:rPr lang="en-US" sz="2000" dirty="0">
                    <a:solidFill>
                      <a:srgbClr val="7030A0"/>
                    </a:solidFill>
                  </a:rPr>
                  <a:t>Richard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7030A0"/>
                    </a:solidFill>
                  </a:rPr>
                  <a:t>Karp</a:t>
                </a:r>
                <a:r>
                  <a:rPr lang="en-US" sz="2000" dirty="0"/>
                  <a:t>, 1972]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727952" y="2743200"/>
            <a:ext cx="7035048" cy="2743200"/>
            <a:chOff x="1727952" y="2743200"/>
            <a:chExt cx="7035048" cy="2743200"/>
          </a:xfrm>
        </p:grpSpPr>
        <p:sp>
          <p:nvSpPr>
            <p:cNvPr id="5" name="TextBox 4"/>
            <p:cNvSpPr txBox="1"/>
            <p:nvPr/>
          </p:nvSpPr>
          <p:spPr>
            <a:xfrm>
              <a:off x="4709402" y="2754868"/>
              <a:ext cx="703591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3-SAT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2743200"/>
              <a:ext cx="1744260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 Set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18952" y="5117068"/>
              <a:ext cx="2844048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Travelling salesman Problem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27952" y="4114800"/>
              <a:ext cx="2803396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 Linear Programming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4888" y="4876800"/>
              <a:ext cx="1909112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Hamiltonian cycle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800" y="1828800"/>
            <a:ext cx="196759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Circuit </a:t>
            </a:r>
            <a:r>
              <a:rPr lang="en-US" dirty="0" err="1"/>
              <a:t>Satisfiability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4709402" y="2198132"/>
            <a:ext cx="351796" cy="5567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514600" y="3124200"/>
            <a:ext cx="76200" cy="990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282050" y="3124200"/>
            <a:ext cx="1427352" cy="990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953000" y="3112532"/>
            <a:ext cx="104680" cy="176426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8" idx="1"/>
          </p:cNvCxnSpPr>
          <p:nvPr/>
        </p:nvCxnSpPr>
        <p:spPr>
          <a:xfrm>
            <a:off x="5334000" y="5061466"/>
            <a:ext cx="584952" cy="24026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8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versus </a:t>
            </a:r>
            <a:r>
              <a:rPr lang="en-US" sz="3600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any </a:t>
            </a:r>
            <a:r>
              <a:rPr lang="en-US" sz="2000" b="1" dirty="0">
                <a:solidFill>
                  <a:srgbClr val="006C31"/>
                </a:solidFill>
              </a:rPr>
              <a:t>NP</a:t>
            </a:r>
            <a:r>
              <a:rPr lang="en-US" sz="2000" dirty="0"/>
              <a:t>-complete problem is solved in polynomial time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6C31"/>
                </a:solidFill>
              </a:rPr>
              <a:t>P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006C31"/>
                </a:solidFill>
              </a:rPr>
              <a:t>NP</a:t>
            </a:r>
            <a:r>
              <a:rPr lang="en-US" sz="2000" b="1" dirty="0"/>
              <a:t> 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2133600" y="2514600"/>
            <a:ext cx="4724400" cy="2895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191000" y="3505200"/>
            <a:ext cx="1600200" cy="1219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1200" y="3821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4200" y="3657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NP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8220" y="1840468"/>
            <a:ext cx="171553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Is </a:t>
            </a:r>
            <a:r>
              <a:rPr lang="en-US" sz="2800" b="1" dirty="0">
                <a:solidFill>
                  <a:srgbClr val="006C31"/>
                </a:solidFill>
              </a:rPr>
              <a:t>P</a:t>
            </a:r>
            <a:r>
              <a:rPr lang="en-US" sz="2800" b="1" dirty="0"/>
              <a:t> = </a:t>
            </a:r>
            <a:r>
              <a:rPr lang="en-US" sz="2800" b="1" dirty="0">
                <a:solidFill>
                  <a:srgbClr val="006C31"/>
                </a:solidFill>
              </a:rPr>
              <a:t>NP</a:t>
            </a:r>
            <a:r>
              <a:rPr lang="en-US" sz="2800" b="1" dirty="0"/>
              <a:t> 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14600" y="3048000"/>
            <a:ext cx="1600200" cy="1600200"/>
            <a:chOff x="2514600" y="3048000"/>
            <a:chExt cx="1600200" cy="1600200"/>
          </a:xfrm>
        </p:grpSpPr>
        <p:sp>
          <p:nvSpPr>
            <p:cNvPr id="10" name="Oval 9"/>
            <p:cNvSpPr/>
            <p:nvPr/>
          </p:nvSpPr>
          <p:spPr>
            <a:xfrm>
              <a:off x="2514600" y="3048000"/>
              <a:ext cx="1600200" cy="1219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0800" y="4278868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6C31"/>
                  </a:solidFill>
                </a:rPr>
                <a:t>NP</a:t>
              </a:r>
              <a:r>
                <a:rPr lang="en-US" b="1" dirty="0"/>
                <a:t>-complete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4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show a problem to be </a:t>
            </a:r>
            <a:r>
              <a:rPr lang="en-US" sz="3200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-complete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 problem which we wish to show to be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/>
                  <a:t>-complete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Show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l-GR" sz="2000" dirty="0"/>
                  <a:t>ϵ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Pick a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which is already known to be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/>
                  <a:t>-complete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Show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686300" y="5181600"/>
            <a:ext cx="342992" cy="369332"/>
            <a:chOff x="4686300" y="5181600"/>
            <a:chExt cx="342992" cy="369332"/>
          </a:xfrm>
        </p:grpSpPr>
        <p:sp>
          <p:nvSpPr>
            <p:cNvPr id="27" name="Oval 26"/>
            <p:cNvSpPr/>
            <p:nvPr/>
          </p:nvSpPr>
          <p:spPr>
            <a:xfrm>
              <a:off x="4686300" y="519066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24400" y="51816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57400" y="3352800"/>
            <a:ext cx="5410200" cy="2895600"/>
            <a:chOff x="2057400" y="3352800"/>
            <a:chExt cx="5410200" cy="2895600"/>
          </a:xfrm>
        </p:grpSpPr>
        <p:grpSp>
          <p:nvGrpSpPr>
            <p:cNvPr id="4" name="Group 3"/>
            <p:cNvGrpSpPr/>
            <p:nvPr/>
          </p:nvGrpSpPr>
          <p:grpSpPr>
            <a:xfrm>
              <a:off x="2057400" y="3352800"/>
              <a:ext cx="4724400" cy="2895600"/>
              <a:chOff x="1866900" y="2209800"/>
              <a:chExt cx="4724400" cy="2895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866900" y="2209800"/>
                <a:ext cx="4724400" cy="28956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048000" y="2895600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636691" y="2514600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14600" y="3795596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29465" y="4343400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295900" y="2997355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181600" y="4173344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943600" y="3714750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648200" y="2629365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229100" y="4470245"/>
                <a:ext cx="114300" cy="1143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62400" y="3429000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628900" y="2628900"/>
                <a:ext cx="3314700" cy="1841345"/>
                <a:chOff x="2628900" y="2628900"/>
                <a:chExt cx="3314700" cy="1841345"/>
              </a:xfrm>
            </p:grpSpPr>
            <p:cxnSp>
              <p:nvCxnSpPr>
                <p:cNvPr id="18" name="Straight Arrow Connector 17"/>
                <p:cNvCxnSpPr>
                  <a:stCxn id="7" idx="4"/>
                  <a:endCxn id="15" idx="1"/>
                </p:cNvCxnSpPr>
                <p:nvPr/>
              </p:nvCxnSpPr>
              <p:spPr>
                <a:xfrm>
                  <a:off x="3693841" y="2628900"/>
                  <a:ext cx="285298" cy="816839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3" idx="3"/>
                  <a:endCxn id="15" idx="7"/>
                </p:cNvCxnSpPr>
                <p:nvPr/>
              </p:nvCxnSpPr>
              <p:spPr>
                <a:xfrm flipH="1">
                  <a:off x="4059961" y="2726926"/>
                  <a:ext cx="604978" cy="718813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10" idx="3"/>
                  <a:endCxn id="15" idx="5"/>
                </p:cNvCxnSpPr>
                <p:nvPr/>
              </p:nvCxnSpPr>
              <p:spPr>
                <a:xfrm flipH="1">
                  <a:off x="4059961" y="3094916"/>
                  <a:ext cx="1252678" cy="431645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2" idx="2"/>
                </p:cNvCxnSpPr>
                <p:nvPr/>
              </p:nvCxnSpPr>
              <p:spPr>
                <a:xfrm flipH="1" flipV="1">
                  <a:off x="4076700" y="3543300"/>
                  <a:ext cx="1866900" cy="22860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4" idx="0"/>
                </p:cNvCxnSpPr>
                <p:nvPr/>
              </p:nvCxnSpPr>
              <p:spPr>
                <a:xfrm flipH="1" flipV="1">
                  <a:off x="4019550" y="3543300"/>
                  <a:ext cx="266700" cy="926945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1" idx="2"/>
                </p:cNvCxnSpPr>
                <p:nvPr/>
              </p:nvCxnSpPr>
              <p:spPr>
                <a:xfrm flipH="1" flipV="1">
                  <a:off x="4076700" y="3543300"/>
                  <a:ext cx="1104900" cy="687194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9" idx="0"/>
                  <a:endCxn id="15" idx="3"/>
                </p:cNvCxnSpPr>
                <p:nvPr/>
              </p:nvCxnSpPr>
              <p:spPr>
                <a:xfrm flipV="1">
                  <a:off x="3486615" y="3526561"/>
                  <a:ext cx="492524" cy="816839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6" idx="6"/>
                  <a:endCxn id="15" idx="2"/>
                </p:cNvCxnSpPr>
                <p:nvPr/>
              </p:nvCxnSpPr>
              <p:spPr>
                <a:xfrm>
                  <a:off x="3162300" y="2952750"/>
                  <a:ext cx="800100" cy="53340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8" idx="6"/>
                  <a:endCxn id="15" idx="3"/>
                </p:cNvCxnSpPr>
                <p:nvPr/>
              </p:nvCxnSpPr>
              <p:spPr>
                <a:xfrm flipV="1">
                  <a:off x="2628900" y="3526561"/>
                  <a:ext cx="1350239" cy="326185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581400" y="3516868"/>
                    <a:ext cx="389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𝑨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400" y="3516868"/>
                    <a:ext cx="38985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TextBox 33"/>
            <p:cNvSpPr txBox="1"/>
            <p:nvPr/>
          </p:nvSpPr>
          <p:spPr>
            <a:xfrm>
              <a:off x="7007218" y="443126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NP</a:t>
              </a:r>
            </a:p>
          </p:txBody>
        </p:sp>
      </p:grpSp>
      <p:cxnSp>
        <p:nvCxnSpPr>
          <p:cNvPr id="29" name="Straight Arrow Connector 28"/>
          <p:cNvCxnSpPr>
            <a:endCxn id="27" idx="1"/>
          </p:cNvCxnSpPr>
          <p:nvPr/>
        </p:nvCxnSpPr>
        <p:spPr>
          <a:xfrm>
            <a:off x="4250461" y="4686300"/>
            <a:ext cx="452578" cy="521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648200" y="5181600"/>
            <a:ext cx="397866" cy="381000"/>
            <a:chOff x="4648200" y="5181600"/>
            <a:chExt cx="397866" cy="381000"/>
          </a:xfrm>
        </p:grpSpPr>
        <p:sp>
          <p:nvSpPr>
            <p:cNvPr id="36" name="Oval 35"/>
            <p:cNvSpPr/>
            <p:nvPr/>
          </p:nvSpPr>
          <p:spPr>
            <a:xfrm>
              <a:off x="4648200" y="51816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648200" y="5193268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193268"/>
                  <a:ext cx="39786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/>
          <p:cNvSpPr/>
          <p:nvPr/>
        </p:nvSpPr>
        <p:spPr>
          <a:xfrm>
            <a:off x="2819400" y="2362200"/>
            <a:ext cx="4648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590800" y="1676400"/>
            <a:ext cx="4648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Example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Showing</a:t>
            </a:r>
            <a:r>
              <a:rPr lang="en-US" sz="2800" b="1" dirty="0">
                <a:solidFill>
                  <a:srgbClr val="C00000"/>
                </a:solidFill>
              </a:rPr>
              <a:t> Dominating Set </a:t>
            </a:r>
            <a:r>
              <a:rPr lang="en-US" sz="2800" b="1" dirty="0">
                <a:solidFill>
                  <a:schemeClr val="tx1"/>
                </a:solidFill>
              </a:rPr>
              <a:t>to be </a:t>
            </a:r>
            <a:r>
              <a:rPr lang="en-US" sz="2800" b="1" dirty="0">
                <a:solidFill>
                  <a:srgbClr val="006C31"/>
                </a:solidFill>
              </a:rPr>
              <a:t>NP</a:t>
            </a:r>
            <a:r>
              <a:rPr lang="en-US" sz="2800" b="1" dirty="0">
                <a:solidFill>
                  <a:schemeClr val="tx1"/>
                </a:solidFill>
              </a:rPr>
              <a:t>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8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Dominating  Set</a:t>
            </a:r>
            <a:br>
              <a:rPr lang="en-US" sz="3200" b="1" dirty="0">
                <a:solidFill>
                  <a:srgbClr val="C00000"/>
                </a:solidFill>
              </a:rPr>
            </a:b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or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r>
                  <a:rPr lang="en-US" sz="2000" dirty="0"/>
                  <a:t>In other  words,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the set consisting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all neighbors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is said to be an dominating  set if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dominating set of  </a:t>
                </a:r>
                <a:r>
                  <a:rPr lang="en-US" sz="2000" u="sng" dirty="0"/>
                  <a:t>smallest</a:t>
                </a:r>
                <a:r>
                  <a:rPr lang="en-US" sz="2000" dirty="0"/>
                  <a:t>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Decision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dominating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741" t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86200" y="5029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9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818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Ribbon 35"/>
          <p:cNvSpPr/>
          <p:nvPr/>
        </p:nvSpPr>
        <p:spPr>
          <a:xfrm>
            <a:off x="6052706" y="2057400"/>
            <a:ext cx="2557893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the smallest dominating set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96200" y="29718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47" name="Down Ribbon 46"/>
          <p:cNvSpPr/>
          <p:nvPr/>
        </p:nvSpPr>
        <p:spPr>
          <a:xfrm>
            <a:off x="6248400" y="2057400"/>
            <a:ext cx="2362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the smallest dominating set 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29039" y="2971800"/>
            <a:ext cx="576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67000" y="2895600"/>
            <a:ext cx="4648200" cy="2731532"/>
            <a:chOff x="2667000" y="2895600"/>
            <a:chExt cx="4648200" cy="2731532"/>
          </a:xfrm>
        </p:grpSpPr>
        <p:grpSp>
          <p:nvGrpSpPr>
            <p:cNvPr id="51" name="Group 50"/>
            <p:cNvGrpSpPr/>
            <p:nvPr/>
          </p:nvGrpSpPr>
          <p:grpSpPr>
            <a:xfrm>
              <a:off x="3352800" y="2895600"/>
              <a:ext cx="3962400" cy="2731532"/>
              <a:chOff x="3200400" y="2971800"/>
              <a:chExt cx="3962400" cy="27315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3467102" y="3276600"/>
                  <a:ext cx="2324098" cy="2133602"/>
                  <a:chOff x="3467102" y="3276600"/>
                  <a:chExt cx="2324098" cy="213360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3467102" y="3276600"/>
                    <a:ext cx="2324098" cy="2133602"/>
                    <a:chOff x="1028702" y="3581400"/>
                    <a:chExt cx="2324098" cy="213360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 rot="5400000">
                      <a:off x="1123950" y="3486152"/>
                      <a:ext cx="2133602" cy="2324098"/>
                      <a:chOff x="1485897" y="3162302"/>
                      <a:chExt cx="2133602" cy="2324098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2247897" y="3162302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Oval 15"/>
                      <p:cNvSpPr/>
                      <p:nvPr/>
                    </p:nvSpPr>
                    <p:spPr>
                      <a:xfrm>
                        <a:off x="2247897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3467099" y="4838703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3467099" y="3619503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1485897" y="4229103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 flipH="1">
                      <a:off x="1158784" y="3711482"/>
                      <a:ext cx="997133" cy="6542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 flipH="1" flipV="1">
                      <a:off x="2263681" y="3711482"/>
                      <a:ext cx="959037" cy="6542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 flipH="1">
                      <a:off x="1654081" y="5692684"/>
                      <a:ext cx="111143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3" name="Straight Connector 32"/>
                  <p:cNvCxnSpPr/>
                  <p:nvPr/>
                </p:nvCxnSpPr>
                <p:spPr>
                  <a:xfrm flipH="1">
                    <a:off x="4092481" y="4168682"/>
                    <a:ext cx="1568637" cy="11114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15" idx="6"/>
                    <a:endCxn id="18" idx="1"/>
                  </p:cNvCxnSpPr>
                  <p:nvPr/>
                </p:nvCxnSpPr>
                <p:spPr>
                  <a:xfrm flipH="1">
                    <a:off x="5311681" y="4191000"/>
                    <a:ext cx="403319" cy="10891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200400" y="2971800"/>
                  <a:ext cx="2885214" cy="2731532"/>
                  <a:chOff x="3200400" y="2971800"/>
                  <a:chExt cx="2885214" cy="27315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5715000" y="38978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9" name="TextBox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000" y="38978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t="-8197" r="-2333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5110976" y="53340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0976" y="53340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t="-8333" r="-20968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3663176" y="5181600"/>
                        <a:ext cx="3561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176" y="5181600"/>
                        <a:ext cx="356187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8333" r="-22414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3200400" y="38978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00400" y="38978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4495800" y="2971800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5800" y="2971800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197" r="-2295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46" name="Straight Connector 45"/>
              <p:cNvCxnSpPr/>
              <p:nvPr/>
            </p:nvCxnSpPr>
            <p:spPr>
              <a:xfrm flipH="1">
                <a:off x="5333999" y="5387884"/>
                <a:ext cx="14478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 rot="5400000">
                <a:off x="6776223" y="53340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829054" y="5193268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9054" y="5193268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2" name="Straight Connector 51"/>
            <p:cNvCxnSpPr>
              <a:stCxn id="15" idx="4"/>
              <a:endCxn id="16" idx="7"/>
            </p:cNvCxnSpPr>
            <p:nvPr/>
          </p:nvCxnSpPr>
          <p:spPr>
            <a:xfrm flipH="1">
              <a:off x="3749584" y="4038600"/>
              <a:ext cx="2041616" cy="53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rot="5400000">
              <a:off x="2667000" y="525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Oval 54"/>
          <p:cNvSpPr/>
          <p:nvPr/>
        </p:nvSpPr>
        <p:spPr>
          <a:xfrm>
            <a:off x="2514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19400" y="5562600"/>
            <a:ext cx="4648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362200" y="5943600"/>
            <a:ext cx="4648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657600" y="1219200"/>
            <a:ext cx="4648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362200" y="2286000"/>
            <a:ext cx="4648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9" grpId="0" animBg="1"/>
      <p:bldP spid="29" grpId="1" animBg="1"/>
      <p:bldP spid="31" grpId="0" animBg="1"/>
      <p:bldP spid="31" grpId="1" animBg="1"/>
      <p:bldP spid="32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47" grpId="0" animBg="1"/>
      <p:bldP spid="48" grpId="0" animBg="1"/>
      <p:bldP spid="55" grpId="0" animBg="1"/>
      <p:bldP spid="53" grpId="0" animBg="1"/>
      <p:bldP spid="56" grpId="0" animBg="1"/>
      <p:bldP spid="57" grpId="0" animBg="1"/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Dominating  Set</a:t>
            </a:r>
            <a:br>
              <a:rPr lang="en-US" sz="3200" b="1" dirty="0">
                <a:solidFill>
                  <a:srgbClr val="C00000"/>
                </a:solidFill>
              </a:rPr>
            </a:b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or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r>
                  <a:rPr lang="en-US" sz="2000" dirty="0"/>
                  <a:t>In other  words,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the set consisting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all neighbors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is said to be an dominating  set if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Decision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Does there exist a dominating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Efficient verifier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),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Behavior</a:t>
                </a:r>
                <a:r>
                  <a:rPr lang="en-US" sz="2000" dirty="0"/>
                  <a:t>: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It</a:t>
                </a:r>
                <a:r>
                  <a:rPr lang="en-US" sz="2000" b="1" dirty="0"/>
                  <a:t> </a:t>
                </a:r>
                <a:r>
                  <a:rPr lang="en-US" sz="2000" dirty="0"/>
                  <a:t>checks for each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  whether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algorithm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>
                <a:blip r:embed="rId2"/>
                <a:stretch>
                  <a:fillRect l="-772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524000"/>
            <a:ext cx="800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Vertex Cover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is said to be a </a:t>
                </a:r>
                <a:r>
                  <a:rPr lang="en-US" sz="2000" b="1" dirty="0"/>
                  <a:t>vertex cover </a:t>
                </a:r>
                <a:r>
                  <a:rPr lang="en-US" sz="2000" dirty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	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vertex cover of </a:t>
                </a:r>
                <a:r>
                  <a:rPr lang="en-US" sz="2000" u="sng" dirty="0"/>
                  <a:t>smallest</a:t>
                </a:r>
                <a:r>
                  <a:rPr lang="en-US" sz="2000" dirty="0"/>
                  <a:t>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Decision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Oval 51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6052707" y="2057400"/>
            <a:ext cx="2244468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a vertex cover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57770" y="3124200"/>
                <a:ext cx="1948610" cy="1200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NO. </a:t>
                </a:r>
              </a:p>
              <a:p>
                <a:r>
                  <a:rPr lang="en-US" b="1" dirty="0"/>
                  <a:t>Reason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None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/>
                  <a:t> is covered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770" y="3124200"/>
                <a:ext cx="1948610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821" t="-2551" r="-250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Down Ribbon 34"/>
          <p:cNvSpPr/>
          <p:nvPr/>
        </p:nvSpPr>
        <p:spPr>
          <a:xfrm>
            <a:off x="5908932" y="1828800"/>
            <a:ext cx="2244468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a vertex cover now 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27174" y="2895600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Yes. </a:t>
            </a:r>
          </a:p>
        </p:txBody>
      </p:sp>
    </p:spTree>
    <p:extLst>
      <p:ext uri="{BB962C8B-B14F-4D97-AF65-F5344CB8AC3E}">
        <p14:creationId xmlns:p14="http://schemas.microsoft.com/office/powerpoint/2010/main" val="49190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2" grpId="0" animBg="1"/>
      <p:bldP spid="53" grpId="0" animBg="1"/>
      <p:bldP spid="56" grpId="0" animBg="1"/>
      <p:bldP spid="2" grpId="0" animBg="1"/>
      <p:bldP spid="2" grpId="1" animBg="1"/>
      <p:bldP spid="7" grpId="0" animBg="1"/>
      <p:bldP spid="7" grpId="1" animBg="1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  <a:blipFill rotWithShape="1">
                <a:blip r:embed="rId3"/>
                <a:stretch>
                  <a:fillRect l="-1571" t="-772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DS</a:t>
            </a:r>
            <a:r>
              <a:rPr lang="en-US" dirty="0"/>
              <a:t>: Dominating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an dominating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  <a:blipFill rotWithShape="1">
                <a:blip r:embed="rId4"/>
                <a:stretch>
                  <a:fillRect l="-1543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3364468"/>
            <a:ext cx="3962400" cy="2731532"/>
            <a:chOff x="3200400" y="2971800"/>
            <a:chExt cx="3962400" cy="2731532"/>
          </a:xfrm>
        </p:grpSpPr>
        <p:grpSp>
          <p:nvGrpSpPr>
            <p:cNvPr id="11" name="Group 10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9" idx="6"/>
                  <a:endCxn id="32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2" name="Straight Connector 11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181600" y="3364468"/>
            <a:ext cx="3962400" cy="2731532"/>
            <a:chOff x="3200400" y="2971800"/>
            <a:chExt cx="3962400" cy="2731532"/>
          </a:xfrm>
        </p:grpSpPr>
        <p:grpSp>
          <p:nvGrpSpPr>
            <p:cNvPr id="35" name="Group 3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53" idx="6"/>
                  <a:endCxn id="56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6" name="Straight Connector 3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Oval 57"/>
          <p:cNvSpPr/>
          <p:nvPr/>
        </p:nvSpPr>
        <p:spPr>
          <a:xfrm>
            <a:off x="1295400" y="3429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384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106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905000" y="5638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4676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>
            <a:off x="152400" y="5638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029200" y="5486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>
            <a:off x="5181600" y="5638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29" idx="4"/>
            <a:endCxn id="30" idx="0"/>
          </p:cNvCxnSpPr>
          <p:nvPr/>
        </p:nvCxnSpPr>
        <p:spPr>
          <a:xfrm flipH="1">
            <a:off x="495302" y="4507468"/>
            <a:ext cx="2019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3" idx="4"/>
          </p:cNvCxnSpPr>
          <p:nvPr/>
        </p:nvCxnSpPr>
        <p:spPr>
          <a:xfrm flipH="1" flipV="1">
            <a:off x="5578384" y="4495800"/>
            <a:ext cx="2041616" cy="11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Callout 1"/>
          <p:cNvSpPr/>
          <p:nvPr/>
        </p:nvSpPr>
        <p:spPr>
          <a:xfrm>
            <a:off x="3124200" y="3364468"/>
            <a:ext cx="1905000" cy="1588532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 you see any relation between the </a:t>
            </a:r>
            <a:r>
              <a:rPr lang="en-US" sz="1600" b="1" dirty="0">
                <a:solidFill>
                  <a:srgbClr val="C00000"/>
                </a:solidFill>
              </a:rPr>
              <a:t>VC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>
                <a:solidFill>
                  <a:srgbClr val="C00000"/>
                </a:solidFill>
              </a:rPr>
              <a:t>DS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76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58" grpId="0" animBg="1"/>
      <p:bldP spid="59" grpId="0" animBg="1"/>
      <p:bldP spid="62" grpId="0" animBg="1"/>
      <p:bldP spid="63" grpId="0" animBg="1"/>
      <p:bldP spid="64" grpId="0" animBg="1"/>
      <p:bldP spid="68" grpId="0" animBg="1"/>
      <p:bldP spid="69" grpId="0" animBg="1"/>
      <p:bldP spid="70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dirty="0"/>
                  <a:t>: Let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be vertex cover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also a dominating set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u="sng" dirty="0"/>
                  <a:t>provided</a:t>
                </a:r>
                <a:r>
                  <a:rPr lang="en-US" sz="2000" dirty="0"/>
                  <a:t> there are no isolated vertex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/>
                  <a:t>So without loss of generality assume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does not have any isolated vertex.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 t="-674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how should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transform it to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 has a vertex cover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if and only 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has a dominating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4191000" y="2514600"/>
                <a:ext cx="1219200" cy="1524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en-US" sz="2800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14600"/>
                <a:ext cx="1219200" cy="15240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ight Arrow 29"/>
              <p:cNvSpPr/>
              <p:nvPr/>
            </p:nvSpPr>
            <p:spPr>
              <a:xfrm>
                <a:off x="2590800" y="2895600"/>
                <a:ext cx="1600200" cy="789432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Right Arrow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895600"/>
                <a:ext cx="1600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ight Arrow 30"/>
              <p:cNvSpPr/>
              <p:nvPr/>
            </p:nvSpPr>
            <p:spPr>
              <a:xfrm>
                <a:off x="5410200" y="2895600"/>
                <a:ext cx="1600200" cy="789432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1" name="Right Arrow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895600"/>
                <a:ext cx="1600200" cy="789432"/>
              </a:xfrm>
              <a:prstGeom prst="rightArrow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838200" y="1143000"/>
            <a:ext cx="1981200" cy="1828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achieve this goal  fully in the next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  <p:bldP spid="30" grpId="0" animBg="1"/>
      <p:bldP spid="31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Complexity theoretic consequence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does not exist any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There </a:t>
                </a:r>
                <a:r>
                  <a:rPr lang="en-US" sz="2000" u="sng" dirty="0"/>
                  <a:t>can not </a:t>
                </a:r>
                <a:r>
                  <a:rPr lang="en-US" sz="2000" dirty="0"/>
                  <a:t>exist any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b="1" dirty="0"/>
                  <a:t>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computationally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as hard as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NP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A class of problems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Go back to </a:t>
            </a:r>
            <a:r>
              <a:rPr lang="en-US" sz="3600" b="1" dirty="0">
                <a:solidFill>
                  <a:srgbClr val="0070C0"/>
                </a:solidFill>
              </a:rPr>
              <a:t>1960</a:t>
            </a:r>
            <a:r>
              <a:rPr lang="en-US" sz="3600" b="1" dirty="0"/>
              <a:t>’s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164912"/>
              </p:ext>
            </p:extLst>
          </p:nvPr>
        </p:nvGraphicFramePr>
        <p:xfrm>
          <a:off x="1752600" y="1676400"/>
          <a:ext cx="5539572" cy="3886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2590800"/>
            <a:ext cx="14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0511" y="4420069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Bipartite matching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9446" y="4408401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matching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02740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1205" y="4027401"/>
            <a:ext cx="25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 on trees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2983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4549" y="2971800"/>
            <a:ext cx="24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spanning Tree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1116" y="3352800"/>
            <a:ext cx="111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Euler tour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8116" y="36692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Cut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801069"/>
            <a:ext cx="20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Programming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5800" y="4789401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Linear Programming</a:t>
            </a:r>
          </a:p>
        </p:txBody>
      </p:sp>
      <p:sp>
        <p:nvSpPr>
          <p:cNvPr id="20" name="TextBox 19"/>
          <p:cNvSpPr txBox="1"/>
          <p:nvPr/>
        </p:nvSpPr>
        <p:spPr>
          <a:xfrm rot="5400000">
            <a:off x="3131013" y="51122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5721813" y="504721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09800" y="1676400"/>
            <a:ext cx="190590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Efficient algorithm</a:t>
            </a:r>
          </a:p>
          <a:p>
            <a:r>
              <a:rPr lang="en-US" dirty="0"/>
              <a:t>was found.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1676400"/>
            <a:ext cx="265156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Efficient algorithm </a:t>
            </a:r>
          </a:p>
          <a:p>
            <a:r>
              <a:rPr lang="en-US" dirty="0">
                <a:solidFill>
                  <a:srgbClr val="C00000"/>
                </a:solidFill>
              </a:rPr>
              <a:t>could be designed till 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61228" y="3352800"/>
            <a:ext cx="185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97335" y="36692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Cut</a:t>
            </a:r>
          </a:p>
        </p:txBody>
      </p:sp>
      <p:sp>
        <p:nvSpPr>
          <p:cNvPr id="3" name="Down Ribbon 2"/>
          <p:cNvSpPr/>
          <p:nvPr/>
        </p:nvSpPr>
        <p:spPr>
          <a:xfrm>
            <a:off x="1752600" y="5573799"/>
            <a:ext cx="5867400" cy="1131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was quite surprising and even frustrating to be unable to find efficient algorithm for so many problems when their similar looking versions had very efficient algorithms.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7339848" y="2322731"/>
            <a:ext cx="1727952" cy="247833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motivated researchers to search for any common traits among  all these problems.</a:t>
            </a:r>
          </a:p>
        </p:txBody>
      </p:sp>
    </p:spTree>
    <p:extLst>
      <p:ext uri="{BB962C8B-B14F-4D97-AF65-F5344CB8AC3E}">
        <p14:creationId xmlns:p14="http://schemas.microsoft.com/office/powerpoint/2010/main" val="27717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 animBg="1"/>
      <p:bldP spid="23" grpId="0" animBg="1"/>
      <p:bldP spid="24" grpId="0"/>
      <p:bldP spid="25" grpId="0"/>
      <p:bldP spid="3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763000" cy="5257800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Travelling Salesman Problem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Decision version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u="sng" dirty="0"/>
                  <a:t>Searching</a:t>
                </a:r>
                <a:r>
                  <a:rPr lang="en-US" sz="2000" dirty="0"/>
                  <a:t> for a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appears to be difficult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what about </a:t>
                </a:r>
                <a:r>
                  <a:rPr lang="en-US" sz="2000" b="1" u="sng" dirty="0"/>
                  <a:t>verifying</a:t>
                </a:r>
                <a:r>
                  <a:rPr lang="en-US" sz="2000" dirty="0"/>
                  <a:t> whether a given sequence of vertices is a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6C31"/>
                    </a:solidFill>
                  </a:rPr>
                  <a:t>It is quite easy </a:t>
                </a:r>
                <a:r>
                  <a:rPr lang="en-US" sz="2000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.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Vertex cover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Decision version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u="sng" dirty="0"/>
              </a:p>
              <a:p>
                <a:pPr marL="0" indent="0">
                  <a:buNone/>
                </a:pPr>
                <a:r>
                  <a:rPr lang="en-US" sz="2000" b="1" u="sng" dirty="0"/>
                  <a:t>Searching</a:t>
                </a:r>
                <a:r>
                  <a:rPr lang="en-US" sz="2000" dirty="0"/>
                  <a:t> for a subset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that is a vertex cover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appears difficult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But what about </a:t>
                </a:r>
                <a:r>
                  <a:rPr lang="en-US" sz="2000" b="1" u="sng" dirty="0"/>
                  <a:t>verifying</a:t>
                </a:r>
                <a:r>
                  <a:rPr lang="en-US" sz="2000" dirty="0"/>
                  <a:t> whether a given subset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is a vertex cover ?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6C31"/>
                    </a:solidFill>
                  </a:rPr>
                  <a:t>It is quite easy </a:t>
                </a:r>
                <a:r>
                  <a:rPr lang="en-US" sz="2000" dirty="0">
                    <a:solidFill>
                      <a:srgbClr val="006C31"/>
                    </a:solidFill>
                    <a:sym typeface="Wingdings" panose="05000000000000000000" pitchFamily="2" charset="2"/>
                  </a:rPr>
                  <a:t>.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763000" cy="5257800"/>
              </a:xfrm>
              <a:blipFill rotWithShape="1">
                <a:blip r:embed="rId2"/>
                <a:stretch>
                  <a:fillRect l="-695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74804"/>
              </p:ext>
            </p:extLst>
          </p:nvPr>
        </p:nvGraphicFramePr>
        <p:xfrm>
          <a:off x="1752600" y="2209800"/>
          <a:ext cx="7239000" cy="342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8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3752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1598" y="4507468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matching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4340" y="4114800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3364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0737" y="2976880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952" y="4888468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Linear Programming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2953965" y="51884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8606" y="2209800"/>
            <a:ext cx="32381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Efficient algorithm till date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3733800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40405" y="2590800"/>
                <a:ext cx="30825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Is there a path of length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 ?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05" y="2590800"/>
                <a:ext cx="3082511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988" t="-5357" r="-138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2993926"/>
                <a:ext cx="4222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 vertex cover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93926"/>
                <a:ext cx="4222118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2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21163" y="3352800"/>
                <a:ext cx="35657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 tour of cost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63" y="3352800"/>
                <a:ext cx="356572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85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24400" y="3700046"/>
                <a:ext cx="3684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 cycle of length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700046"/>
                <a:ext cx="3684663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828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48200" y="4081046"/>
                <a:ext cx="4711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Does there exist an independent set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081046"/>
                <a:ext cx="4711867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77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349424" y="4495801"/>
            <a:ext cx="584775" cy="773198"/>
            <a:chOff x="6349424" y="4495801"/>
            <a:chExt cx="584775" cy="773198"/>
          </a:xfrm>
        </p:grpSpPr>
        <p:sp>
          <p:nvSpPr>
            <p:cNvPr id="22" name="TextBox 21"/>
            <p:cNvSpPr txBox="1"/>
            <p:nvPr/>
          </p:nvSpPr>
          <p:spPr>
            <a:xfrm rot="5400000">
              <a:off x="6407613" y="44376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407613" y="47424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25" name="Cloud Callout 24"/>
          <p:cNvSpPr/>
          <p:nvPr/>
        </p:nvSpPr>
        <p:spPr>
          <a:xfrm>
            <a:off x="3352800" y="838200"/>
            <a:ext cx="3657600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about verifying a proposed solution 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0" y="1074158"/>
            <a:ext cx="5934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Easy</a:t>
            </a:r>
          </a:p>
        </p:txBody>
      </p:sp>
      <p:sp>
        <p:nvSpPr>
          <p:cNvPr id="27" name="Cloud Callout 26"/>
          <p:cNvSpPr/>
          <p:nvPr/>
        </p:nvSpPr>
        <p:spPr>
          <a:xfrm>
            <a:off x="1524000" y="5791200"/>
            <a:ext cx="3657600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the answer of an instance is </a:t>
            </a:r>
            <a:r>
              <a:rPr lang="en-US" b="1" dirty="0">
                <a:solidFill>
                  <a:srgbClr val="006C31"/>
                </a:solidFill>
              </a:rPr>
              <a:t>Yes</a:t>
            </a:r>
            <a:r>
              <a:rPr lang="en-US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2600" y="6027158"/>
            <a:ext cx="26806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There is a short </a:t>
            </a:r>
            <a:r>
              <a:rPr lang="en-US" i="1" dirty="0"/>
              <a:t>certificate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2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013364"/>
              </p:ext>
            </p:extLst>
          </p:nvPr>
        </p:nvGraphicFramePr>
        <p:xfrm>
          <a:off x="1752600" y="2209800"/>
          <a:ext cx="7239000" cy="342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8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3752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1598" y="4507468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matching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4340" y="4114800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3364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0737" y="2976880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cover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952" y="4888468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Linear Programming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2953965" y="51884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8606" y="2209800"/>
            <a:ext cx="32381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Efficient algorithm till date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3733800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953000" y="2787134"/>
            <a:ext cx="1295400" cy="2318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short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certificate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477000" y="2743200"/>
            <a:ext cx="1981200" cy="2318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Search: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difficult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verification:</a:t>
            </a:r>
            <a:r>
              <a:rPr lang="en-US" dirty="0"/>
              <a:t> </a:t>
            </a:r>
            <a:r>
              <a:rPr lang="en-US" b="1" dirty="0">
                <a:solidFill>
                  <a:srgbClr val="006C31"/>
                </a:solidFill>
              </a:rPr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136351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NP</a:t>
            </a:r>
            <a:r>
              <a:rPr lang="en-US" sz="4000" dirty="0"/>
              <a:t> class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any decision problem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 : any (input) instance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Efficient</a:t>
                </a:r>
                <a:r>
                  <a:rPr lang="en-US" sz="2000" b="1" dirty="0"/>
                  <a:t> verifier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u="sng" dirty="0">
                    <a:solidFill>
                      <a:srgbClr val="7030A0"/>
                    </a:solidFill>
                  </a:rPr>
                  <a:t>polynomial time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with output {</a:t>
                </a:r>
                <a:r>
                  <a:rPr lang="en-US" sz="2000" dirty="0" err="1">
                    <a:solidFill>
                      <a:srgbClr val="006C31"/>
                    </a:solidFill>
                  </a:rPr>
                  <a:t>yes</a:t>
                </a:r>
                <a:r>
                  <a:rPr lang="en-US" sz="2000" dirty="0" err="1"/>
                  <a:t>,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no</a:t>
                </a:r>
                <a:r>
                  <a:rPr lang="en-US" sz="2000" dirty="0"/>
                  <a:t>}  </a:t>
                </a:r>
              </a:p>
              <a:p>
                <a:r>
                  <a:rPr lang="en-US" sz="2000" b="1" dirty="0"/>
                  <a:t>Input</a:t>
                </a:r>
                <a:r>
                  <a:rPr lang="en-US" sz="2000" dirty="0"/>
                  <a:t> :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Behavior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can </a:t>
                </a:r>
                <a:r>
                  <a:rPr lang="en-US" sz="2000" u="sng" dirty="0"/>
                  <a:t>verify</a:t>
                </a:r>
                <a:r>
                  <a:rPr lang="en-US" sz="2000" dirty="0"/>
                  <a:t> if proposed solution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is right or wrong.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>
                <a:blip r:embed="rId2"/>
                <a:stretch>
                  <a:fillRect l="-718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981200"/>
            <a:ext cx="1676400" cy="457200"/>
            <a:chOff x="1447800" y="1981200"/>
            <a:chExt cx="1676400" cy="457200"/>
          </a:xfrm>
        </p:grpSpPr>
        <p:sp>
          <p:nvSpPr>
            <p:cNvPr id="5" name="TextBox 4"/>
            <p:cNvSpPr txBox="1"/>
            <p:nvPr/>
          </p:nvSpPr>
          <p:spPr>
            <a:xfrm>
              <a:off x="1447800" y="1981200"/>
              <a:ext cx="1320105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Yes</a:t>
              </a:r>
              <a:r>
                <a:rPr lang="en-US" dirty="0"/>
                <a:t> instance</a:t>
              </a:r>
            </a:p>
          </p:txBody>
        </p:sp>
        <p:cxnSp>
          <p:nvCxnSpPr>
            <p:cNvPr id="8" name="Straight Arrow Connector 7"/>
            <p:cNvCxnSpPr>
              <a:endCxn id="5" idx="3"/>
            </p:cNvCxnSpPr>
            <p:nvPr/>
          </p:nvCxnSpPr>
          <p:spPr>
            <a:xfrm flipH="1" flipV="1">
              <a:off x="2767905" y="2165866"/>
              <a:ext cx="356295" cy="272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47800" y="2514600"/>
            <a:ext cx="1676400" cy="445532"/>
            <a:chOff x="1447800" y="2514600"/>
            <a:chExt cx="1676400" cy="445532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2590800"/>
              <a:ext cx="1290161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No</a:t>
              </a:r>
              <a:r>
                <a:rPr lang="en-US" dirty="0"/>
                <a:t> instance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737961" y="2514600"/>
              <a:ext cx="386239" cy="260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24000" y="4114800"/>
            <a:ext cx="1884940" cy="762000"/>
            <a:chOff x="1524000" y="4114800"/>
            <a:chExt cx="1884940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1524000" y="4507468"/>
              <a:ext cx="1884940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Proposed solution</a:t>
              </a:r>
            </a:p>
          </p:txBody>
        </p:sp>
        <p:cxnSp>
          <p:nvCxnSpPr>
            <p:cNvPr id="18" name="Elbow Connector 17"/>
            <p:cNvCxnSpPr/>
            <p:nvPr/>
          </p:nvCxnSpPr>
          <p:spPr>
            <a:xfrm rot="16200000" flipV="1">
              <a:off x="1600200" y="4191000"/>
              <a:ext cx="381000" cy="22860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loud Callout 22"/>
          <p:cNvSpPr/>
          <p:nvPr/>
        </p:nvSpPr>
        <p:spPr>
          <a:xfrm>
            <a:off x="5410200" y="3654552"/>
            <a:ext cx="3276600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capture the </a:t>
            </a:r>
            <a:r>
              <a:rPr lang="en-US" i="1" dirty="0">
                <a:solidFill>
                  <a:srgbClr val="7030A0"/>
                </a:solidFill>
              </a:rPr>
              <a:t>short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rgbClr val="7030A0"/>
                </a:solidFill>
              </a:rPr>
              <a:t>certificate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3440668"/>
            <a:ext cx="191442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7747" y="3059668"/>
            <a:ext cx="92525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loud Callout 25"/>
              <p:cNvSpPr/>
              <p:nvPr/>
            </p:nvSpPr>
            <p:spPr>
              <a:xfrm>
                <a:off x="5410200" y="3730752"/>
                <a:ext cx="3657600" cy="8412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capture the fact 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efficient?</a:t>
                </a:r>
              </a:p>
            </p:txBody>
          </p:sp>
        </mc:Choice>
        <mc:Fallback xmlns="">
          <p:sp>
            <p:nvSpPr>
              <p:cNvPr id="26" name="Cloud Callout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730752"/>
                <a:ext cx="3657600" cy="841248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295400" y="3789680"/>
            <a:ext cx="92525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xplosion 2 6"/>
              <p:cNvSpPr/>
              <p:nvPr/>
            </p:nvSpPr>
            <p:spPr>
              <a:xfrm>
                <a:off x="5334000" y="609600"/>
                <a:ext cx="5029200" cy="1600200"/>
              </a:xfrm>
              <a:prstGeom prst="irregularSeal2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We shall redefine the behavior of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400" dirty="0"/>
                  <a:t>. Ponder over the  new definition.  </a:t>
                </a:r>
              </a:p>
            </p:txBody>
          </p:sp>
        </mc:Choice>
        <mc:Fallback xmlns="">
          <p:sp>
            <p:nvSpPr>
              <p:cNvPr id="7" name="Explosion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609600"/>
                <a:ext cx="5029200" cy="1600200"/>
              </a:xfrm>
              <a:prstGeom prst="irregularSeal2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877605" y="511909"/>
            <a:ext cx="3230243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6C31"/>
                </a:solidFill>
              </a:rPr>
              <a:t>Efficient </a:t>
            </a:r>
            <a:r>
              <a:rPr lang="en-US" sz="3600" b="1" dirty="0"/>
              <a:t>verifier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9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  <p:bldP spid="19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15192</TotalTime>
  <Words>1917</Words>
  <Application>Microsoft Macintosh PowerPoint</Application>
  <PresentationFormat>On-screen Show (4:3)</PresentationFormat>
  <Paragraphs>410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Recap from last lecture</vt:lpstr>
      <vt:lpstr>A≤_P B </vt:lpstr>
      <vt:lpstr>NP A class of problems</vt:lpstr>
      <vt:lpstr>Go back to 1960’s</vt:lpstr>
      <vt:lpstr>PowerPoint Presentation</vt:lpstr>
      <vt:lpstr>PowerPoint Presentation</vt:lpstr>
      <vt:lpstr>PowerPoint Presentation</vt:lpstr>
      <vt:lpstr>NP class</vt:lpstr>
      <vt:lpstr>NP class</vt:lpstr>
      <vt:lpstr>PowerPoint Presentation</vt:lpstr>
      <vt:lpstr>NP class</vt:lpstr>
      <vt:lpstr>P is contained in NP</vt:lpstr>
      <vt:lpstr>NP versus P</vt:lpstr>
      <vt:lpstr>NP Complete   A class of problemS</vt:lpstr>
      <vt:lpstr>NP-complete</vt:lpstr>
      <vt:lpstr>Does any NP-complete problem exist ? </vt:lpstr>
      <vt:lpstr>Does any NP-complete problem exist ? </vt:lpstr>
      <vt:lpstr>Why SAT is NP complete?</vt:lpstr>
      <vt:lpstr>How many NP-complete problems exist ? </vt:lpstr>
      <vt:lpstr>NP versus P</vt:lpstr>
      <vt:lpstr>How to show a problem to be NP-complete ?</vt:lpstr>
      <vt:lpstr>Example </vt:lpstr>
      <vt:lpstr>Dominating  Set  </vt:lpstr>
      <vt:lpstr>Dominating  Set  </vt:lpstr>
      <vt:lpstr>Vertex Cover </vt:lpstr>
      <vt:lpstr>VC ≤_P DS</vt:lpstr>
      <vt:lpstr>VC ≤_P DS</vt:lpstr>
      <vt:lpstr>VC ≤_P 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1381</cp:revision>
  <dcterms:created xsi:type="dcterms:W3CDTF">2011-12-03T04:13:03Z</dcterms:created>
  <dcterms:modified xsi:type="dcterms:W3CDTF">2024-10-28T02:37:24Z</dcterms:modified>
</cp:coreProperties>
</file>