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3"/>
  </p:notesMasterIdLst>
  <p:sldIdLst>
    <p:sldId id="274" r:id="rId2"/>
    <p:sldId id="492" r:id="rId3"/>
    <p:sldId id="510" r:id="rId4"/>
    <p:sldId id="567" r:id="rId5"/>
    <p:sldId id="550" r:id="rId6"/>
    <p:sldId id="551" r:id="rId7"/>
    <p:sldId id="552" r:id="rId8"/>
    <p:sldId id="553" r:id="rId9"/>
    <p:sldId id="554" r:id="rId10"/>
    <p:sldId id="555" r:id="rId11"/>
    <p:sldId id="556" r:id="rId12"/>
    <p:sldId id="557" r:id="rId13"/>
    <p:sldId id="558" r:id="rId14"/>
    <p:sldId id="559" r:id="rId15"/>
    <p:sldId id="560" r:id="rId16"/>
    <p:sldId id="561" r:id="rId17"/>
    <p:sldId id="562" r:id="rId18"/>
    <p:sldId id="573" r:id="rId19"/>
    <p:sldId id="589" r:id="rId20"/>
    <p:sldId id="591" r:id="rId21"/>
    <p:sldId id="519" r:id="rId22"/>
    <p:sldId id="592" r:id="rId23"/>
    <p:sldId id="523" r:id="rId24"/>
    <p:sldId id="528" r:id="rId25"/>
    <p:sldId id="521" r:id="rId26"/>
    <p:sldId id="525" r:id="rId27"/>
    <p:sldId id="526" r:id="rId28"/>
    <p:sldId id="527" r:id="rId29"/>
    <p:sldId id="530" r:id="rId30"/>
    <p:sldId id="529" r:id="rId31"/>
    <p:sldId id="578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5" autoAdjust="0"/>
    <p:restoredTop sz="94687" autoAdjust="0"/>
  </p:normalViewPr>
  <p:slideViewPr>
    <p:cSldViewPr>
      <p:cViewPr varScale="1">
        <p:scale>
          <a:sx n="104" d="100"/>
          <a:sy n="104" d="100"/>
        </p:scale>
        <p:origin x="208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8/19/24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8/19/24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8/19/24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8/19/24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8/19/24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8/19/24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2.png"/><Relationship Id="rId7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7.png"/><Relationship Id="rId5" Type="http://schemas.openxmlformats.org/officeDocument/2006/relationships/image" Target="../media/image17.png"/><Relationship Id="rId10" Type="http://schemas.openxmlformats.org/officeDocument/2006/relationships/image" Target="../media/image26.png"/><Relationship Id="rId4" Type="http://schemas.openxmlformats.org/officeDocument/2006/relationships/image" Target="../media/image43.png"/><Relationship Id="rId9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1.png"/><Relationship Id="rId4" Type="http://schemas.openxmlformats.org/officeDocument/2006/relationships/image" Target="../media/image19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3" Type="http://schemas.openxmlformats.org/officeDocument/2006/relationships/image" Target="../media/image22.png"/><Relationship Id="rId7" Type="http://schemas.openxmlformats.org/officeDocument/2006/relationships/image" Target="../media/image251.png"/><Relationship Id="rId2" Type="http://schemas.openxmlformats.org/officeDocument/2006/relationships/image" Target="../media/image2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.png"/><Relationship Id="rId4" Type="http://schemas.openxmlformats.org/officeDocument/2006/relationships/image" Target="../media/image19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9.png"/><Relationship Id="rId7" Type="http://schemas.openxmlformats.org/officeDocument/2006/relationships/image" Target="../media/image30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6.png"/><Relationship Id="rId7" Type="http://schemas.openxmlformats.org/officeDocument/2006/relationships/image" Target="../media/image37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2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0.png"/><Relationship Id="rId7" Type="http://schemas.openxmlformats.org/officeDocument/2006/relationships/image" Target="../media/image3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48.png"/><Relationship Id="rId4" Type="http://schemas.openxmlformats.org/officeDocument/2006/relationships/image" Target="../media/image41.png"/><Relationship Id="rId9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CS345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9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006C31"/>
                </a:solidFill>
              </a:rPr>
              <a:t>Greedy Strategies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>
                <a:solidFill>
                  <a:srgbClr val="7030A0"/>
                </a:solidFill>
              </a:rPr>
              <a:t>Huffman code </a:t>
            </a:r>
            <a:r>
              <a:rPr lang="en-US" sz="1800" dirty="0">
                <a:solidFill>
                  <a:schemeClr val="tx1"/>
                </a:solidFill>
              </a:rPr>
              <a:t>: A data compression algorithm  (</a:t>
            </a:r>
            <a:r>
              <a:rPr lang="en-US" sz="1800" b="1" dirty="0">
                <a:solidFill>
                  <a:srgbClr val="0070C0"/>
                </a:solidFill>
              </a:rPr>
              <a:t>continued. From last lecture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Finding the </a:t>
            </a:r>
            <a:r>
              <a:rPr lang="en-US" sz="3200" dirty="0">
                <a:solidFill>
                  <a:srgbClr val="7030A0"/>
                </a:solidFill>
              </a:rPr>
              <a:t>labeled binary tree </a:t>
            </a:r>
            <a:r>
              <a:rPr lang="en-US" sz="3200" dirty="0"/>
              <a:t>for</a:t>
            </a:r>
            <a:r>
              <a:rPr lang="en-US" sz="3200" dirty="0">
                <a:solidFill>
                  <a:srgbClr val="0070C0"/>
                </a:solidFill>
              </a:rPr>
              <a:t> the </a:t>
            </a:r>
            <a:r>
              <a:rPr lang="en-US" sz="3200" u="sng" dirty="0">
                <a:solidFill>
                  <a:srgbClr val="0070C0"/>
                </a:solidFill>
              </a:rPr>
              <a:t>optimal</a:t>
            </a:r>
            <a:r>
              <a:rPr lang="en-US" sz="3200" dirty="0">
                <a:solidFill>
                  <a:srgbClr val="0070C0"/>
                </a:solidFill>
              </a:rPr>
              <a:t> prefix codes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7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Is the following prefix coding </a:t>
            </a:r>
            <a:r>
              <a:rPr lang="en-US" sz="3200" b="1" dirty="0">
                <a:solidFill>
                  <a:srgbClr val="7030A0"/>
                </a:solidFill>
              </a:rPr>
              <a:t>optimal</a:t>
            </a:r>
            <a:r>
              <a:rPr lang="en-US" sz="3200" b="1" dirty="0"/>
              <a:t> ?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4007037" y="1828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260914" y="1840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048000" y="259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5146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260914" y="266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727514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096000" y="2526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5413314" y="3364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12" name="Straight Arrow Connector 11"/>
          <p:cNvCxnSpPr>
            <a:stCxn id="123" idx="2"/>
            <a:endCxn id="121" idx="7"/>
          </p:cNvCxnSpPr>
          <p:nvPr/>
        </p:nvCxnSpPr>
        <p:spPr>
          <a:xfrm flipH="1">
            <a:off x="3689163" y="1905000"/>
            <a:ext cx="8828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4755963" y="3384363"/>
            <a:ext cx="882837" cy="501837"/>
            <a:chOff x="1098363" y="3308163"/>
            <a:chExt cx="882837" cy="501837"/>
          </a:xfrm>
        </p:grpSpPr>
        <p:cxnSp>
          <p:nvCxnSpPr>
            <p:cNvPr id="17" name="Straight Arrow Connector 16"/>
            <p:cNvCxnSpPr/>
            <p:nvPr/>
          </p:nvCxnSpPr>
          <p:spPr>
            <a:xfrm flipH="1">
              <a:off x="10983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1631763" y="3308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>
            <a:stCxn id="122" idx="3"/>
            <a:endCxn id="116" idx="7"/>
          </p:cNvCxnSpPr>
          <p:nvPr/>
        </p:nvCxnSpPr>
        <p:spPr>
          <a:xfrm flipH="1">
            <a:off x="5289363" y="2622363"/>
            <a:ext cx="470274" cy="5464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22" idx="1"/>
          </p:cNvCxnSpPr>
          <p:nvPr/>
        </p:nvCxnSpPr>
        <p:spPr>
          <a:xfrm>
            <a:off x="4876800" y="1905000"/>
            <a:ext cx="8828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19" idx="3"/>
            <a:endCxn id="109" idx="0"/>
          </p:cNvCxnSpPr>
          <p:nvPr/>
        </p:nvCxnSpPr>
        <p:spPr>
          <a:xfrm flipH="1">
            <a:off x="2514600" y="3308163"/>
            <a:ext cx="425637" cy="578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9" idx="5"/>
          </p:cNvCxnSpPr>
          <p:nvPr/>
        </p:nvCxnSpPr>
        <p:spPr>
          <a:xfrm>
            <a:off x="3155763" y="3308163"/>
            <a:ext cx="349437" cy="578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3155763" y="2622363"/>
            <a:ext cx="851274" cy="546474"/>
            <a:chOff x="3124200" y="2577726"/>
            <a:chExt cx="851274" cy="546474"/>
          </a:xfrm>
        </p:grpSpPr>
        <p:cxnSp>
          <p:nvCxnSpPr>
            <p:cNvPr id="33" name="Straight Arrow Connector 32"/>
            <p:cNvCxnSpPr>
              <a:stCxn id="121" idx="3"/>
              <a:endCxn id="119" idx="7"/>
            </p:cNvCxnSpPr>
            <p:nvPr/>
          </p:nvCxnSpPr>
          <p:spPr>
            <a:xfrm flipH="1">
              <a:off x="3124200" y="2577726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121" idx="5"/>
            </p:cNvCxnSpPr>
            <p:nvPr/>
          </p:nvCxnSpPr>
          <p:spPr>
            <a:xfrm>
              <a:off x="3657600" y="2577726"/>
              <a:ext cx="3178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486400" y="3886200"/>
            <a:ext cx="685800" cy="685800"/>
            <a:chOff x="5486400" y="3886200"/>
            <a:chExt cx="685800" cy="685800"/>
          </a:xfrm>
        </p:grpSpPr>
        <p:cxnSp>
          <p:nvCxnSpPr>
            <p:cNvPr id="83" name="Straight Arrow Connector 82"/>
            <p:cNvCxnSpPr>
              <a:stCxn id="106" idx="5"/>
            </p:cNvCxnSpPr>
            <p:nvPr/>
          </p:nvCxnSpPr>
          <p:spPr>
            <a:xfrm>
              <a:off x="5746563" y="4146363"/>
              <a:ext cx="349437" cy="4256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5870514" y="4050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06" name="Oval 105"/>
            <p:cNvSpPr/>
            <p:nvPr/>
          </p:nvSpPr>
          <p:spPr>
            <a:xfrm>
              <a:off x="5486400" y="3886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Oval 118"/>
          <p:cNvSpPr/>
          <p:nvPr/>
        </p:nvSpPr>
        <p:spPr>
          <a:xfrm>
            <a:off x="2895600" y="3048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5029200" y="3124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/>
          <p:cNvGrpSpPr/>
          <p:nvPr/>
        </p:nvGrpSpPr>
        <p:grpSpPr>
          <a:xfrm>
            <a:off x="3429000" y="2362200"/>
            <a:ext cx="2590800" cy="304800"/>
            <a:chOff x="4038600" y="4495800"/>
            <a:chExt cx="2590800" cy="304800"/>
          </a:xfrm>
        </p:grpSpPr>
        <p:sp>
          <p:nvSpPr>
            <p:cNvPr id="121" name="Oval 120"/>
            <p:cNvSpPr/>
            <p:nvPr/>
          </p:nvSpPr>
          <p:spPr>
            <a:xfrm>
              <a:off x="4038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6324600" y="4495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Oval 122"/>
          <p:cNvSpPr/>
          <p:nvPr/>
        </p:nvSpPr>
        <p:spPr>
          <a:xfrm>
            <a:off x="4572000" y="1752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Oval 139"/>
          <p:cNvSpPr/>
          <p:nvPr/>
        </p:nvSpPr>
        <p:spPr>
          <a:xfrm>
            <a:off x="4572000" y="17526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981200" y="3886200"/>
            <a:ext cx="685800" cy="851274"/>
            <a:chOff x="1981200" y="3886200"/>
            <a:chExt cx="685800" cy="851274"/>
          </a:xfrm>
        </p:grpSpPr>
        <p:sp>
          <p:nvSpPr>
            <p:cNvPr id="100" name="TextBox 99"/>
            <p:cNvSpPr txBox="1"/>
            <p:nvPr/>
          </p:nvSpPr>
          <p:spPr>
            <a:xfrm>
              <a:off x="1981200" y="412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09" name="Oval 108"/>
            <p:cNvSpPr/>
            <p:nvPr/>
          </p:nvSpPr>
          <p:spPr>
            <a:xfrm>
              <a:off x="2362200" y="3886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Arrow Connector 86"/>
            <p:cNvCxnSpPr>
              <a:stCxn id="109" idx="3"/>
            </p:cNvCxnSpPr>
            <p:nvPr/>
          </p:nvCxnSpPr>
          <p:spPr>
            <a:xfrm flipH="1">
              <a:off x="2012763" y="4146363"/>
              <a:ext cx="394074" cy="591111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Arrow Connector 88"/>
          <p:cNvCxnSpPr/>
          <p:nvPr/>
        </p:nvCxnSpPr>
        <p:spPr>
          <a:xfrm>
            <a:off x="6019800" y="2590800"/>
            <a:ext cx="317874" cy="5464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562600" y="4572000"/>
            <a:ext cx="1295400" cy="1143000"/>
            <a:chOff x="5562600" y="4572000"/>
            <a:chExt cx="1295400" cy="1143000"/>
          </a:xfrm>
        </p:grpSpPr>
        <p:sp>
          <p:nvSpPr>
            <p:cNvPr id="128" name="TextBox 127"/>
            <p:cNvSpPr txBox="1"/>
            <p:nvPr/>
          </p:nvSpPr>
          <p:spPr>
            <a:xfrm>
              <a:off x="5718114" y="4876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3277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17" name="Oval 116"/>
            <p:cNvSpPr/>
            <p:nvPr/>
          </p:nvSpPr>
          <p:spPr>
            <a:xfrm>
              <a:off x="6019800" y="4572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4" name="Group 123"/>
            <p:cNvGrpSpPr/>
            <p:nvPr/>
          </p:nvGrpSpPr>
          <p:grpSpPr>
            <a:xfrm>
              <a:off x="5867400" y="4832163"/>
              <a:ext cx="685800" cy="501837"/>
              <a:chOff x="457200" y="4755963"/>
              <a:chExt cx="685800" cy="501837"/>
            </a:xfrm>
          </p:grpSpPr>
          <p:cxnSp>
            <p:nvCxnSpPr>
              <p:cNvPr id="125" name="Straight Arrow Connector 124"/>
              <p:cNvCxnSpPr>
                <a:stCxn id="117" idx="3"/>
              </p:cNvCxnSpPr>
              <p:nvPr/>
            </p:nvCxnSpPr>
            <p:spPr>
              <a:xfrm flipH="1">
                <a:off x="457200" y="4755963"/>
                <a:ext cx="1970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/>
              <p:cNvCxnSpPr/>
              <p:nvPr/>
            </p:nvCxnSpPr>
            <p:spPr>
              <a:xfrm>
                <a:off x="838200" y="4755963"/>
                <a:ext cx="304800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/>
            <p:nvPr/>
          </p:nvSpPr>
          <p:spPr>
            <a:xfrm>
              <a:off x="6400800" y="53456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626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1752600" y="4736068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3200400" y="3897868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733800" y="3200400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495800" y="3897868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096000" y="3124200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810000" y="260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2766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" name="Down Ribbon 1"/>
          <p:cNvSpPr/>
          <p:nvPr/>
        </p:nvSpPr>
        <p:spPr>
          <a:xfrm>
            <a:off x="228600" y="1600200"/>
            <a:ext cx="1978086" cy="917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full </a:t>
            </a:r>
            <a:r>
              <a:rPr lang="en-US" dirty="0">
                <a:solidFill>
                  <a:schemeClr val="tx1"/>
                </a:solidFill>
              </a:rPr>
              <a:t>binary tree</a:t>
            </a:r>
          </a:p>
        </p:txBody>
      </p:sp>
    </p:spTree>
    <p:extLst>
      <p:ext uri="{BB962C8B-B14F-4D97-AF65-F5344CB8AC3E}">
        <p14:creationId xmlns:p14="http://schemas.microsoft.com/office/powerpoint/2010/main" val="369138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022E-16 L -0.0625 -0.1055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0.05833 -0.1173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5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Observations</a:t>
            </a:r>
            <a:r>
              <a:rPr lang="en-US" sz="3200" b="1" dirty="0"/>
              <a:t> on </a:t>
            </a:r>
            <a:br>
              <a:rPr lang="en-US" sz="3200" b="1" dirty="0"/>
            </a:br>
            <a:r>
              <a:rPr lang="en-US" sz="3200" b="1" dirty="0"/>
              <a:t>the </a:t>
            </a:r>
            <a:r>
              <a:rPr lang="en-US" sz="3200" b="1" dirty="0">
                <a:solidFill>
                  <a:srgbClr val="0070C0"/>
                </a:solidFill>
              </a:rPr>
              <a:t>binary tree </a:t>
            </a:r>
            <a:r>
              <a:rPr lang="en-US" sz="3200" b="1" dirty="0"/>
              <a:t>of the </a:t>
            </a:r>
            <a:r>
              <a:rPr lang="en-US" sz="3200" b="1" dirty="0">
                <a:solidFill>
                  <a:srgbClr val="0070C0"/>
                </a:solidFill>
              </a:rPr>
              <a:t>optimal prefix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Lemma</a:t>
            </a:r>
            <a:r>
              <a:rPr lang="en-US" sz="2000" dirty="0"/>
              <a:t>:  </a:t>
            </a:r>
          </a:p>
          <a:p>
            <a:pPr marL="0" indent="0">
              <a:buNone/>
            </a:pPr>
            <a:r>
              <a:rPr lang="en-US" sz="2000" dirty="0"/>
              <a:t>The binary tree corresponding to optimal prefix coding must be a </a:t>
            </a:r>
            <a:r>
              <a:rPr lang="en-US" sz="2000" b="1" dirty="0"/>
              <a:t>full binary tree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		Every internal node has degree exactly 2.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Question: </a:t>
            </a:r>
            <a:r>
              <a:rPr lang="en-US" sz="2000" dirty="0"/>
              <a:t>What next ?</a:t>
            </a:r>
          </a:p>
          <a:p>
            <a:pPr marL="0" indent="0">
              <a:buNone/>
            </a:pPr>
            <a:r>
              <a:rPr lang="en-US" sz="2000" dirty="0"/>
              <a:t>We need to see the influence of frequencies on the optimal binary tree.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981200" y="2362200"/>
            <a:ext cx="44958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39383" y="5446244"/>
                <a:ext cx="2287557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 ,</a:t>
                </a:r>
                <a:r>
                  <a:rPr lang="en-US" dirty="0">
                    <a:solidFill>
                      <a:srgbClr val="006C3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  ,   …  ,</a:t>
                </a:r>
                <a:r>
                  <a:rPr lang="en-US" dirty="0">
                    <a:solidFill>
                      <a:srgbClr val="006C3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383" y="5446244"/>
                <a:ext cx="2287557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3285577" y="5029200"/>
            <a:ext cx="2241363" cy="242316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743200" y="4659868"/>
            <a:ext cx="347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Non-decreasing order of 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629400" y="5029200"/>
                <a:ext cx="1835631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)≤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029200"/>
                <a:ext cx="183563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363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89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  <p:bldP spid="7" grpId="0" animBg="1"/>
      <p:bldP spid="9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Observations</a:t>
            </a:r>
            <a:r>
              <a:rPr lang="en-US" sz="3200" b="1" dirty="0"/>
              <a:t> on </a:t>
            </a:r>
            <a:br>
              <a:rPr lang="en-US" sz="3200" b="1" dirty="0"/>
            </a:br>
            <a:r>
              <a:rPr lang="en-US" sz="3200" b="1" dirty="0"/>
              <a:t>the </a:t>
            </a:r>
            <a:r>
              <a:rPr lang="en-US" sz="3200" b="1" dirty="0">
                <a:solidFill>
                  <a:srgbClr val="0070C0"/>
                </a:solidFill>
              </a:rPr>
              <a:t>binary tree </a:t>
            </a:r>
            <a:r>
              <a:rPr lang="en-US" sz="3200" b="1" dirty="0"/>
              <a:t>of the </a:t>
            </a:r>
            <a:r>
              <a:rPr lang="en-US" sz="3200" b="1" dirty="0">
                <a:solidFill>
                  <a:srgbClr val="0070C0"/>
                </a:solidFill>
              </a:rPr>
              <a:t>optimal prefix code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Intuitively, </a:t>
                </a:r>
                <a:r>
                  <a:rPr lang="en-US" sz="2000" b="1" dirty="0"/>
                  <a:t>more frequent </a:t>
                </a:r>
                <a:r>
                  <a:rPr lang="en-US" sz="2000" dirty="0"/>
                  <a:t>alphabets should be </a:t>
                </a:r>
                <a:r>
                  <a:rPr lang="en-US" sz="2000" b="1" dirty="0"/>
                  <a:t>closer to the root </a:t>
                </a:r>
                <a:r>
                  <a:rPr lang="en-US" sz="2000" dirty="0"/>
                  <a:t>and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</a:t>
                </a:r>
                <a:r>
                  <a:rPr lang="en-US" sz="2000" b="1" dirty="0"/>
                  <a:t>less frequent </a:t>
                </a:r>
                <a:r>
                  <a:rPr lang="en-US" sz="2000" dirty="0"/>
                  <a:t>alphabets should be </a:t>
                </a:r>
                <a:r>
                  <a:rPr lang="en-US" sz="2000" b="1" dirty="0"/>
                  <a:t>farther from the root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But how to organize them to achieve optimal prefix code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We shall now make some simple observations about the structure of the binary tree corresponding to the optimal prefix codes.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These observations will be about some </a:t>
                </a:r>
                <a:r>
                  <a:rPr lang="en-US" sz="2000" b="1" u="sng" dirty="0"/>
                  <a:t>local property</a:t>
                </a:r>
                <a:r>
                  <a:rPr lang="en-US" sz="2000" dirty="0"/>
                  <a:t> in the tree.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Nevertheless, these observations will play a crucial role in the design of a binary tree with optimal prefix code for given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70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More Observations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514600" y="1447800"/>
            <a:ext cx="3505200" cy="1416237"/>
            <a:chOff x="2514600" y="1447800"/>
            <a:chExt cx="3505200" cy="1416237"/>
          </a:xfrm>
        </p:grpSpPr>
        <p:grpSp>
          <p:nvGrpSpPr>
            <p:cNvPr id="28" name="Group 27"/>
            <p:cNvGrpSpPr/>
            <p:nvPr/>
          </p:nvGrpSpPr>
          <p:grpSpPr>
            <a:xfrm>
              <a:off x="2590800" y="1447800"/>
              <a:ext cx="3429000" cy="1416237"/>
              <a:chOff x="2819400" y="1447800"/>
              <a:chExt cx="3429000" cy="1416237"/>
            </a:xfrm>
          </p:grpSpPr>
          <p:cxnSp>
            <p:nvCxnSpPr>
              <p:cNvPr id="5" name="Straight Arrow Connector 4"/>
              <p:cNvCxnSpPr>
                <a:endCxn id="10" idx="7"/>
              </p:cNvCxnSpPr>
              <p:nvPr/>
            </p:nvCxnSpPr>
            <p:spPr>
              <a:xfrm flipH="1">
                <a:off x="34290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>
                <a:stCxn id="11" idx="3"/>
              </p:cNvCxnSpPr>
              <p:nvPr/>
            </p:nvCxnSpPr>
            <p:spPr>
              <a:xfrm flipH="1">
                <a:off x="5029200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endCxn id="11" idx="1"/>
              </p:cNvCxnSpPr>
              <p:nvPr/>
            </p:nvCxnSpPr>
            <p:spPr>
              <a:xfrm>
                <a:off x="4616637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0" idx="3"/>
              </p:cNvCxnSpPr>
              <p:nvPr/>
            </p:nvCxnSpPr>
            <p:spPr>
              <a:xfrm flipH="1">
                <a:off x="2819400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0" idx="5"/>
              </p:cNvCxnSpPr>
              <p:nvPr/>
            </p:nvCxnSpPr>
            <p:spPr>
              <a:xfrm>
                <a:off x="3429000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3168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54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759637" y="2286000"/>
                <a:ext cx="488763" cy="578037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3505200" y="1524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59077" y="1535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14600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32114" y="22976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15000" y="2221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27514" y="2286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219200" y="4050268"/>
            <a:ext cx="622674" cy="1283732"/>
            <a:chOff x="1219200" y="4050268"/>
            <a:chExt cx="622674" cy="1283732"/>
          </a:xfrm>
        </p:grpSpPr>
        <p:cxnSp>
          <p:nvCxnSpPr>
            <p:cNvPr id="48" name="Straight Arrow Connector 47"/>
            <p:cNvCxnSpPr/>
            <p:nvPr/>
          </p:nvCxnSpPr>
          <p:spPr>
            <a:xfrm flipH="1">
              <a:off x="1447800" y="4101726"/>
              <a:ext cx="3940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1219200" y="4648200"/>
              <a:ext cx="482247" cy="685800"/>
              <a:chOff x="1219200" y="4648200"/>
              <a:chExt cx="482247" cy="6858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219200" y="46482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/>
                  <p:cNvSpPr/>
                  <p:nvPr/>
                </p:nvSpPr>
                <p:spPr>
                  <a:xfrm>
                    <a:off x="1219200" y="4964668"/>
                    <a:ext cx="4822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0" i="0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Rectangle 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9200" y="4964668"/>
                    <a:ext cx="482247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45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TextBox 53"/>
            <p:cNvSpPr txBox="1"/>
            <p:nvPr/>
          </p:nvSpPr>
          <p:spPr>
            <a:xfrm>
              <a:off x="1450914" y="4050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24600" y="3415926"/>
            <a:ext cx="990600" cy="2680074"/>
            <a:chOff x="6324600" y="3415926"/>
            <a:chExt cx="990600" cy="2680074"/>
          </a:xfrm>
        </p:grpSpPr>
        <p:sp>
          <p:nvSpPr>
            <p:cNvPr id="14" name="Oval 13"/>
            <p:cNvSpPr/>
            <p:nvPr/>
          </p:nvSpPr>
          <p:spPr>
            <a:xfrm>
              <a:off x="7010400" y="4572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 flipH="1">
              <a:off x="6858000" y="4832163"/>
              <a:ext cx="1970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737163" y="4146363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6553200" y="3886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6324600" y="3415926"/>
              <a:ext cx="317874" cy="4702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6528153" y="5334000"/>
              <a:ext cx="482247" cy="762000"/>
              <a:chOff x="6528153" y="5334000"/>
              <a:chExt cx="482247" cy="76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553200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/>
                  <p:cNvSpPr/>
                  <p:nvPr/>
                </p:nvSpPr>
                <p:spPr>
                  <a:xfrm>
                    <a:off x="6528153" y="5726668"/>
                    <a:ext cx="4548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Rectangle 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28153" y="5726668"/>
                    <a:ext cx="454868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0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3" name="TextBox 52"/>
            <p:cNvSpPr txBox="1"/>
            <p:nvPr/>
          </p:nvSpPr>
          <p:spPr>
            <a:xfrm>
              <a:off x="6861114" y="412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087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62000" y="1600200"/>
            <a:ext cx="3321237" cy="3232666"/>
            <a:chOff x="762000" y="1600200"/>
            <a:chExt cx="3321237" cy="3232666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762000" y="1600200"/>
              <a:ext cx="33212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62000" y="2209800"/>
              <a:ext cx="21782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848379" y="4832866"/>
              <a:ext cx="3708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 rot="5400000">
              <a:off x="709880" y="3276600"/>
              <a:ext cx="8002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  .  .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62000" y="5519057"/>
            <a:ext cx="7924800" cy="412875"/>
            <a:chOff x="762000" y="5519057"/>
            <a:chExt cx="7924800" cy="412875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762000" y="5519057"/>
              <a:ext cx="79248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806886" y="5562600"/>
              <a:ext cx="1449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Deepest level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loud Callout 28"/>
              <p:cNvSpPr/>
              <p:nvPr/>
            </p:nvSpPr>
            <p:spPr>
              <a:xfrm>
                <a:off x="5715001" y="838200"/>
                <a:ext cx="3429000" cy="1263837"/>
              </a:xfrm>
              <a:prstGeom prst="cloudCallout">
                <a:avLst>
                  <a:gd name="adj1" fmla="val -21918"/>
                  <a:gd name="adj2" fmla="val 8337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Can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be present at a smaller level than the deepest node ? 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If not, how to prove it ?</a:t>
                </a:r>
              </a:p>
            </p:txBody>
          </p:sp>
        </mc:Choice>
        <mc:Fallback xmlns="">
          <p:sp>
            <p:nvSpPr>
              <p:cNvPr id="29" name="Cloud Callout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1" y="838200"/>
                <a:ext cx="3429000" cy="1263837"/>
              </a:xfrm>
              <a:prstGeom prst="cloudCallout">
                <a:avLst>
                  <a:gd name="adj1" fmla="val -21918"/>
                  <a:gd name="adj2" fmla="val 83379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78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More Observations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590800" y="1447800"/>
            <a:ext cx="3429000" cy="1416237"/>
            <a:chOff x="2819400" y="1447800"/>
            <a:chExt cx="3429000" cy="1416237"/>
          </a:xfrm>
        </p:grpSpPr>
        <p:cxnSp>
          <p:nvCxnSpPr>
            <p:cNvPr id="5" name="Straight Arrow Connector 4"/>
            <p:cNvCxnSpPr>
              <a:endCxn id="10" idx="7"/>
            </p:cNvCxnSpPr>
            <p:nvPr/>
          </p:nvCxnSpPr>
          <p:spPr>
            <a:xfrm flipH="1">
              <a:off x="3429000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stCxn id="11" idx="3"/>
            </p:cNvCxnSpPr>
            <p:nvPr/>
          </p:nvCxnSpPr>
          <p:spPr>
            <a:xfrm flipH="1">
              <a:off x="5029200" y="2317563"/>
              <a:ext cx="4702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11" idx="1"/>
            </p:cNvCxnSpPr>
            <p:nvPr/>
          </p:nvCxnSpPr>
          <p:spPr>
            <a:xfrm>
              <a:off x="4616637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0" idx="3"/>
            </p:cNvCxnSpPr>
            <p:nvPr/>
          </p:nvCxnSpPr>
          <p:spPr>
            <a:xfrm flipH="1">
              <a:off x="2819400" y="2317563"/>
              <a:ext cx="3940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0" idx="5"/>
            </p:cNvCxnSpPr>
            <p:nvPr/>
          </p:nvCxnSpPr>
          <p:spPr>
            <a:xfrm>
              <a:off x="3429000" y="2317563"/>
              <a:ext cx="3178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168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54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11837" y="1447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759637" y="2286000"/>
              <a:ext cx="488763" cy="578037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7010400" y="4572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H="1">
            <a:off x="6858000" y="4832163"/>
            <a:ext cx="1970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37163" y="4146363"/>
            <a:ext cx="317874" cy="470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553200" y="3886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24600" y="3415926"/>
            <a:ext cx="317874" cy="47027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05200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59077" y="153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46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32114" y="2297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15000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27514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447800" y="4101726"/>
            <a:ext cx="394074" cy="54647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1219200" y="4648200"/>
            <a:ext cx="482247" cy="685800"/>
            <a:chOff x="1219200" y="4648200"/>
            <a:chExt cx="482247" cy="685800"/>
          </a:xfrm>
        </p:grpSpPr>
        <p:sp>
          <p:nvSpPr>
            <p:cNvPr id="47" name="Rectangle 46"/>
            <p:cNvSpPr/>
            <p:nvPr/>
          </p:nvSpPr>
          <p:spPr>
            <a:xfrm>
              <a:off x="1219200" y="46482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1219200" y="4964668"/>
                  <a:ext cx="4822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0" i="0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964668"/>
                  <a:ext cx="48224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TextBox 36"/>
          <p:cNvSpPr txBox="1"/>
          <p:nvPr/>
        </p:nvSpPr>
        <p:spPr>
          <a:xfrm>
            <a:off x="6861114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50914" y="4050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08714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762000" y="5519057"/>
            <a:ext cx="792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5400000">
            <a:off x="709880" y="327660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  .  .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762000" y="1600200"/>
            <a:ext cx="3321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62000" y="2209800"/>
            <a:ext cx="2178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48379" y="4832866"/>
            <a:ext cx="370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6528153" y="5334000"/>
            <a:ext cx="482247" cy="762000"/>
            <a:chOff x="6528153" y="5334000"/>
            <a:chExt cx="482247" cy="762000"/>
          </a:xfrm>
        </p:grpSpPr>
        <p:sp>
          <p:nvSpPr>
            <p:cNvPr id="18" name="Rectangle 17"/>
            <p:cNvSpPr/>
            <p:nvPr/>
          </p:nvSpPr>
          <p:spPr>
            <a:xfrm>
              <a:off x="65532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6528153" y="5726668"/>
                  <a:ext cx="4548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153" y="5726668"/>
                  <a:ext cx="45486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TextBox 41"/>
          <p:cNvSpPr txBox="1"/>
          <p:nvPr/>
        </p:nvSpPr>
        <p:spPr>
          <a:xfrm>
            <a:off x="3806886" y="5562600"/>
            <a:ext cx="144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Deepest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Down Ribbon 43"/>
              <p:cNvSpPr/>
              <p:nvPr/>
            </p:nvSpPr>
            <p:spPr>
              <a:xfrm>
                <a:off x="6324600" y="2133600"/>
                <a:ext cx="2743200" cy="112992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Swapping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0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can not increase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ABL</a:t>
                </a:r>
                <a:r>
                  <a:rPr lang="en-US" sz="16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4" name="Down Ribbon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133600"/>
                <a:ext cx="2743200" cy="112992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14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22222E-6 L 0.59028 0.10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4" y="5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72 -3.33333E-6 L -0.57223 -0.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97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762000" y="5519057"/>
            <a:ext cx="792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More Observations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590800" y="1447800"/>
            <a:ext cx="3429000" cy="1416237"/>
            <a:chOff x="2819400" y="1447800"/>
            <a:chExt cx="3429000" cy="1416237"/>
          </a:xfrm>
        </p:grpSpPr>
        <p:cxnSp>
          <p:nvCxnSpPr>
            <p:cNvPr id="5" name="Straight Arrow Connector 4"/>
            <p:cNvCxnSpPr>
              <a:endCxn id="10" idx="7"/>
            </p:cNvCxnSpPr>
            <p:nvPr/>
          </p:nvCxnSpPr>
          <p:spPr>
            <a:xfrm flipH="1">
              <a:off x="3429000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stCxn id="11" idx="3"/>
            </p:cNvCxnSpPr>
            <p:nvPr/>
          </p:nvCxnSpPr>
          <p:spPr>
            <a:xfrm flipH="1">
              <a:off x="5029200" y="2317563"/>
              <a:ext cx="4702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11" idx="1"/>
            </p:cNvCxnSpPr>
            <p:nvPr/>
          </p:nvCxnSpPr>
          <p:spPr>
            <a:xfrm>
              <a:off x="4616637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0" idx="3"/>
            </p:cNvCxnSpPr>
            <p:nvPr/>
          </p:nvCxnSpPr>
          <p:spPr>
            <a:xfrm flipH="1">
              <a:off x="2819400" y="2317563"/>
              <a:ext cx="3940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0" idx="5"/>
            </p:cNvCxnSpPr>
            <p:nvPr/>
          </p:nvCxnSpPr>
          <p:spPr>
            <a:xfrm>
              <a:off x="3429000" y="2317563"/>
              <a:ext cx="3178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168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54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11837" y="1447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759637" y="2286000"/>
              <a:ext cx="488763" cy="578037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7010400" y="4572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H="1">
            <a:off x="6858000" y="4832163"/>
            <a:ext cx="1970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37163" y="4146363"/>
            <a:ext cx="317874" cy="470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553200" y="3886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24600" y="3415926"/>
            <a:ext cx="317874" cy="47027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05200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59077" y="153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46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32114" y="2297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15000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27514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528153" y="5334000"/>
            <a:ext cx="490775" cy="762000"/>
            <a:chOff x="6528153" y="5334000"/>
            <a:chExt cx="490775" cy="762000"/>
          </a:xfrm>
        </p:grpSpPr>
        <p:sp>
          <p:nvSpPr>
            <p:cNvPr id="18" name="Rectangle 17"/>
            <p:cNvSpPr/>
            <p:nvPr/>
          </p:nvSpPr>
          <p:spPr>
            <a:xfrm>
              <a:off x="65532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6528153" y="5726668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153" y="5726668"/>
                  <a:ext cx="490775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7290153" y="5334000"/>
            <a:ext cx="457200" cy="762000"/>
            <a:chOff x="7290153" y="5334000"/>
            <a:chExt cx="457200" cy="76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7290153" y="5726668"/>
                  <a:ext cx="452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0153" y="5726668"/>
                  <a:ext cx="45230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ectangle 38"/>
            <p:cNvSpPr/>
            <p:nvPr/>
          </p:nvSpPr>
          <p:spPr>
            <a:xfrm>
              <a:off x="7290153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6861114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239000" y="4812268"/>
            <a:ext cx="381000" cy="521732"/>
            <a:chOff x="7239000" y="4812268"/>
            <a:chExt cx="381000" cy="521732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7239000" y="4863726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3183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708714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709880" y="327660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  .  .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762000" y="1600200"/>
            <a:ext cx="3321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" y="2209800"/>
            <a:ext cx="2178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48379" y="4832866"/>
            <a:ext cx="370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38200" y="4267200"/>
            <a:ext cx="1584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2349126" y="4103132"/>
            <a:ext cx="487569" cy="685800"/>
            <a:chOff x="1219200" y="4648200"/>
            <a:chExt cx="487569" cy="685800"/>
          </a:xfrm>
        </p:grpSpPr>
        <p:sp>
          <p:nvSpPr>
            <p:cNvPr id="56" name="Rectangle 55"/>
            <p:cNvSpPr/>
            <p:nvPr/>
          </p:nvSpPr>
          <p:spPr>
            <a:xfrm>
              <a:off x="1219200" y="46482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1219200" y="4964668"/>
                  <a:ext cx="4875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0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4964668"/>
                  <a:ext cx="48756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2577726" y="3505200"/>
            <a:ext cx="394074" cy="597932"/>
            <a:chOff x="2577726" y="3505200"/>
            <a:chExt cx="394074" cy="597932"/>
          </a:xfrm>
        </p:grpSpPr>
        <p:cxnSp>
          <p:nvCxnSpPr>
            <p:cNvPr id="54" name="Straight Arrow Connector 53"/>
            <p:cNvCxnSpPr/>
            <p:nvPr/>
          </p:nvCxnSpPr>
          <p:spPr>
            <a:xfrm flipH="1">
              <a:off x="2577726" y="3556658"/>
              <a:ext cx="3940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580840" y="35052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806886" y="5562600"/>
            <a:ext cx="144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Deepest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Down Ribbon 59"/>
              <p:cNvSpPr/>
              <p:nvPr/>
            </p:nvSpPr>
            <p:spPr>
              <a:xfrm>
                <a:off x="6172200" y="1828800"/>
                <a:ext cx="2895600" cy="1524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Since the tree is full binary,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must have a sibling. What can we say about it ?</a:t>
                </a:r>
              </a:p>
            </p:txBody>
          </p:sp>
        </mc:Choice>
        <mc:Fallback xmlns="">
          <p:sp>
            <p:nvSpPr>
              <p:cNvPr id="60" name="Down Ribbon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828800"/>
                <a:ext cx="2895600" cy="1524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Down Ribbon 61"/>
              <p:cNvSpPr/>
              <p:nvPr/>
            </p:nvSpPr>
            <p:spPr>
              <a:xfrm>
                <a:off x="6172200" y="2286001"/>
                <a:ext cx="2743200" cy="112992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It must be a leaf node. Otherwise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is not at the deepest level.</a:t>
                </a:r>
              </a:p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Down Ribbon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286001"/>
                <a:ext cx="2743200" cy="112992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11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Down Ribbon 62"/>
              <p:cNvSpPr/>
              <p:nvPr/>
            </p:nvSpPr>
            <p:spPr>
              <a:xfrm>
                <a:off x="6324600" y="3200400"/>
                <a:ext cx="27432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63" name="Down Ribbon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200400"/>
                <a:ext cx="27432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Down Ribbon 60"/>
              <p:cNvSpPr/>
              <p:nvPr/>
            </p:nvSpPr>
            <p:spPr>
              <a:xfrm>
                <a:off x="6324600" y="2133600"/>
                <a:ext cx="2743200" cy="112992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Swapping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0" i="0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can not increase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ABL</a:t>
                </a:r>
                <a:r>
                  <a:rPr lang="en-US" sz="16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1" name="Down Ribbon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133600"/>
                <a:ext cx="2743200" cy="112992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08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037E-7 L 0.54149 0.18495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66" y="9236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3.33333E-6 L -0.53611 -0.18889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44" y="-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2" grpId="0" animBg="1"/>
      <p:bldP spid="62" grpId="1" animBg="1"/>
      <p:bldP spid="63" grpId="0" animBg="1"/>
      <p:bldP spid="63" grpId="1" animBg="1"/>
      <p:bldP spid="6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>
            <a:off x="762000" y="5519057"/>
            <a:ext cx="792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More Observations</a:t>
            </a:r>
            <a:br>
              <a:rPr lang="en-US" sz="3200" b="1" dirty="0"/>
            </a:b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Theorem 2</a:t>
                </a:r>
                <a:r>
                  <a:rPr lang="en-US" sz="2000" dirty="0"/>
                  <a:t>: There exists </a:t>
                </a:r>
                <a:r>
                  <a:rPr lang="en-US" sz="2000" u="sng" dirty="0"/>
                  <a:t>an</a:t>
                </a:r>
                <a:r>
                  <a:rPr lang="en-US" sz="2000" dirty="0"/>
                  <a:t> optimal prefix coding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appear as siblings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2590800" y="1447800"/>
            <a:ext cx="3429000" cy="1416237"/>
            <a:chOff x="2819400" y="1447800"/>
            <a:chExt cx="3429000" cy="1416237"/>
          </a:xfrm>
        </p:grpSpPr>
        <p:cxnSp>
          <p:nvCxnSpPr>
            <p:cNvPr id="5" name="Straight Arrow Connector 4"/>
            <p:cNvCxnSpPr>
              <a:endCxn id="10" idx="7"/>
            </p:cNvCxnSpPr>
            <p:nvPr/>
          </p:nvCxnSpPr>
          <p:spPr>
            <a:xfrm flipH="1">
              <a:off x="3429000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stCxn id="11" idx="3"/>
            </p:cNvCxnSpPr>
            <p:nvPr/>
          </p:nvCxnSpPr>
          <p:spPr>
            <a:xfrm flipH="1">
              <a:off x="5029200" y="2317563"/>
              <a:ext cx="4702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endCxn id="11" idx="1"/>
            </p:cNvCxnSpPr>
            <p:nvPr/>
          </p:nvCxnSpPr>
          <p:spPr>
            <a:xfrm>
              <a:off x="4616637" y="16002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10" idx="3"/>
            </p:cNvCxnSpPr>
            <p:nvPr/>
          </p:nvCxnSpPr>
          <p:spPr>
            <a:xfrm flipH="1">
              <a:off x="2819400" y="2317563"/>
              <a:ext cx="3940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0" idx="5"/>
            </p:cNvCxnSpPr>
            <p:nvPr/>
          </p:nvCxnSpPr>
          <p:spPr>
            <a:xfrm>
              <a:off x="3429000" y="2317563"/>
              <a:ext cx="317874" cy="5464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168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454837" y="20574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311837" y="14478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5759637" y="2286000"/>
              <a:ext cx="488763" cy="578037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/>
          <p:cNvSpPr/>
          <p:nvPr/>
        </p:nvSpPr>
        <p:spPr>
          <a:xfrm>
            <a:off x="7010400" y="4572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 flipH="1">
            <a:off x="6858000" y="4832163"/>
            <a:ext cx="197037" cy="501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737163" y="4146363"/>
            <a:ext cx="317874" cy="470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553200" y="38862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24600" y="3415926"/>
            <a:ext cx="317874" cy="47027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05200" y="1524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59077" y="153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14600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32114" y="2297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715000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27514" y="2286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6528153" y="5334000"/>
            <a:ext cx="490775" cy="762000"/>
            <a:chOff x="6528153" y="5334000"/>
            <a:chExt cx="490775" cy="762000"/>
          </a:xfrm>
        </p:grpSpPr>
        <p:sp>
          <p:nvSpPr>
            <p:cNvPr id="18" name="Rectangle 17"/>
            <p:cNvSpPr/>
            <p:nvPr/>
          </p:nvSpPr>
          <p:spPr>
            <a:xfrm>
              <a:off x="65532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6528153" y="5726668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153" y="5726668"/>
                  <a:ext cx="49077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7290153" y="5726668"/>
                <a:ext cx="4875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153" y="5726668"/>
                <a:ext cx="48756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5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7239000" y="4863726"/>
            <a:ext cx="508353" cy="839606"/>
            <a:chOff x="7239000" y="4863726"/>
            <a:chExt cx="508353" cy="839606"/>
          </a:xfrm>
        </p:grpSpPr>
        <p:sp>
          <p:nvSpPr>
            <p:cNvPr id="39" name="Rectangle 38"/>
            <p:cNvSpPr/>
            <p:nvPr/>
          </p:nvSpPr>
          <p:spPr>
            <a:xfrm>
              <a:off x="7290153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7239000" y="4863726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6861114" y="4126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18314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708714" y="4812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709880" y="3276600"/>
            <a:ext cx="800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  .  .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762000" y="1600200"/>
            <a:ext cx="3321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62000" y="2209800"/>
            <a:ext cx="2178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48379" y="4832866"/>
            <a:ext cx="370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806886" y="5562600"/>
            <a:ext cx="144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Deepest level</a:t>
            </a:r>
          </a:p>
        </p:txBody>
      </p:sp>
    </p:spTree>
    <p:extLst>
      <p:ext uri="{BB962C8B-B14F-4D97-AF65-F5344CB8AC3E}">
        <p14:creationId xmlns:p14="http://schemas.microsoft.com/office/powerpoint/2010/main" val="395466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The </a:t>
            </a:r>
            <a:r>
              <a:rPr lang="en-US" sz="3600" b="1" dirty="0">
                <a:solidFill>
                  <a:srgbClr val="C00000"/>
                </a:solidFill>
              </a:rPr>
              <a:t>important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7030A0"/>
                </a:solidFill>
              </a:rPr>
              <a:t>observation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 2</a:t>
                </a:r>
                <a:r>
                  <a:rPr lang="en-US" sz="2000" dirty="0"/>
                  <a:t>: There exists </a:t>
                </a:r>
                <a:r>
                  <a:rPr lang="en-US" sz="2000" u="sng" dirty="0"/>
                  <a:t>an</a:t>
                </a:r>
                <a:r>
                  <a:rPr lang="en-US" sz="2000" dirty="0"/>
                  <a:t> optimal prefix coding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appear as siblings.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Important note</a:t>
                </a:r>
                <a:r>
                  <a:rPr lang="en-US" sz="2000" dirty="0"/>
                  <a:t>: It is inaccurate to claim that “In  every optimal prefix coding,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appear as siblings in the labeled binary string.” For example, if there are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alphabets with same frequencies 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is odd.</a:t>
                </a: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But algorithmic implication of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Theorem 2</a:t>
                </a:r>
                <a:r>
                  <a:rPr lang="en-US" sz="2000" dirty="0"/>
                  <a:t> mentioned above is quite important: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  <a:sym typeface="Wingdings" pitchFamily="2" charset="2"/>
                  </a:rPr>
                  <a:t>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:r>
                  <a:rPr lang="en-US" sz="2000" dirty="0"/>
                  <a:t>We just need to focus on that binary tree of optimal prefix coding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appear as siblings.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This lemma is a </a:t>
                </a:r>
                <a:r>
                  <a:rPr lang="en-US" sz="2000" b="1" u="sng" dirty="0"/>
                  <a:t>powerful hint</a:t>
                </a:r>
                <a:r>
                  <a:rPr lang="en-US" sz="2000" dirty="0"/>
                  <a:t> to the design of optimal prefix code.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1037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5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 </a:t>
            </a: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3161541" y="26670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541" y="2667000"/>
                <a:ext cx="2514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313941" y="44958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941" y="4495800"/>
                <a:ext cx="21336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52341" y="2819400"/>
                <a:ext cx="3073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problem </a:t>
                </a:r>
                <a:r>
                  <a:rPr lang="en-US" b="1" dirty="0">
                    <a:solidFill>
                      <a:srgbClr val="00B050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41" y="2819400"/>
                <a:ext cx="307340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786" t="-8333" r="-257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3466341" y="34290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</a:t>
            </a:r>
          </a:p>
          <a:p>
            <a:pPr algn="ctr"/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52341" y="4572000"/>
                <a:ext cx="3315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problem </a:t>
                </a:r>
                <a:r>
                  <a:rPr lang="en-US" b="1" dirty="0">
                    <a:solidFill>
                      <a:srgbClr val="00B050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41" y="4572000"/>
                <a:ext cx="331545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654" t="-8197" r="-20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5787900" y="2743200"/>
            <a:ext cx="303784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91201" y="4495800"/>
            <a:ext cx="190499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96201" y="4495800"/>
            <a:ext cx="1371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6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8" grpId="0" animBg="1"/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Prefix</a:t>
            </a:r>
            <a:r>
              <a:rPr lang="en-US" sz="3600" b="1" dirty="0"/>
              <a:t> Coding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A coding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18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  <m:r>
                      <a:rPr lang="en-US" sz="1800" b="1" i="1" dirty="0" smtClean="0">
                        <a:latin typeface="Cambria Math"/>
                      </a:rPr>
                      <m:t>)</m:t>
                    </m:r>
                    <m:r>
                      <a:rPr lang="en-US" sz="18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called prefix coding if there </a:t>
                </a:r>
                <a:r>
                  <a:rPr lang="en-US" sz="1800" u="sng" dirty="0"/>
                  <a:t>does not exist</a:t>
                </a:r>
                <a:r>
                  <a:rPr lang="en-US" sz="1800" dirty="0"/>
                  <a:t> 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𝑥</m:t>
                    </m:r>
                    <m:r>
                      <a:rPr lang="en-US" sz="1800" b="0" i="1" dirty="0" smtClean="0">
                        <a:latin typeface="Cambria Math"/>
                      </a:rPr>
                      <m:t>,</m:t>
                    </m:r>
                    <m:r>
                      <a:rPr lang="en-US" sz="1800" b="0" i="1" dirty="0" smtClean="0">
                        <a:latin typeface="Cambria Math"/>
                      </a:rPr>
                      <m:t>𝑦</m:t>
                    </m:r>
                    <m:r>
                      <a:rPr lang="en-US" sz="1800" i="1" dirty="0">
                        <a:latin typeface="Cambria Math"/>
                      </a:rPr>
                      <m:t>∈</m:t>
                    </m:r>
                    <m:r>
                      <a:rPr lang="en-US" sz="18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 such that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1800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latin typeface="Cambria Math"/>
                      </a:rPr>
                      <m:t>𝒙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is a </a:t>
                </a:r>
                <a:r>
                  <a:rPr lang="en-US" sz="1800" b="1" dirty="0"/>
                  <a:t>prefix</a:t>
                </a:r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1800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latin typeface="Cambria Math"/>
                      </a:rPr>
                      <m:t>𝒚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Algorithmic Problem</a:t>
                </a:r>
                <a:r>
                  <a:rPr lang="en-US" sz="1800" dirty="0"/>
                  <a:t>: </a:t>
                </a:r>
              </a:p>
              <a:p>
                <a:pPr marL="0" indent="0">
                  <a:buNone/>
                </a:pPr>
                <a:r>
                  <a:rPr lang="en-US" sz="1800" dirty="0"/>
                  <a:t>Given a set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𝑨</m:t>
                    </m:r>
                    <m:r>
                      <a:rPr lang="en-US" sz="18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of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symbols and their frequencies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𝑓</m:t>
                    </m:r>
                  </m:oMath>
                </a14:m>
                <a:r>
                  <a:rPr lang="en-US" sz="1800" dirty="0"/>
                  <a:t>, compute coding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1800" dirty="0"/>
                  <a:t> such that</a:t>
                </a:r>
              </a:p>
              <a:p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1800" dirty="0"/>
                  <a:t> is prefix coding</a:t>
                </a:r>
              </a:p>
              <a:p>
                <a14:m>
                  <m:oMath xmlns:m="http://schemas.openxmlformats.org/officeDocument/2006/math">
                    <m:r>
                      <a:rPr lang="en-US" sz="1800" b="1" dirty="0">
                        <a:latin typeface="Cambria Math"/>
                      </a:rPr>
                      <m:t>𝐀𝐁𝐋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𝜸</m:t>
                        </m:r>
                      </m:e>
                    </m:d>
                  </m:oMath>
                </a14:m>
                <a:r>
                  <a:rPr lang="en-US" sz="1800" dirty="0"/>
                  <a:t> is minimum.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43200" y="5410199"/>
                <a:ext cx="2819041" cy="76450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>
                          <a:latin typeface="Cambria Math"/>
                        </a:rPr>
                        <m:t>𝐀𝐁𝐋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𝜸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 dirty="0">
                              <a:latin typeface="Cambria Math"/>
                            </a:rPr>
                            <m:t>𝑥</m:t>
                          </m:r>
                          <m:r>
                            <a:rPr lang="en-US" i="1" dirty="0">
                              <a:latin typeface="Cambria Math"/>
                            </a:rPr>
                            <m:t>∈</m:t>
                          </m:r>
                          <m:r>
                            <a:rPr lang="en-US" b="1" i="1" dirty="0"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i="1" dirty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 dirty="0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𝜸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410199"/>
                <a:ext cx="2819041" cy="764505"/>
              </a:xfrm>
              <a:prstGeom prst="rect">
                <a:avLst/>
              </a:prstGeom>
              <a:blipFill rotWithShape="1">
                <a:blip r:embed="rId3"/>
                <a:stretch>
                  <a:fillRect r="-2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98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0070C0"/>
                </a:solidFill>
              </a:rPr>
              <a:t>binary tree </a:t>
            </a:r>
            <a:r>
              <a:rPr lang="en-US" sz="3200" b="1" dirty="0"/>
              <a:t>of the </a:t>
            </a:r>
            <a:r>
              <a:rPr lang="en-US" sz="3200" b="1" dirty="0">
                <a:solidFill>
                  <a:srgbClr val="7030A0"/>
                </a:solidFill>
              </a:rPr>
              <a:t>optimal</a:t>
            </a:r>
            <a:r>
              <a:rPr lang="en-US" sz="3200" b="1" dirty="0">
                <a:solidFill>
                  <a:srgbClr val="0070C0"/>
                </a:solidFill>
              </a:rPr>
              <a:t> prefix code</a:t>
            </a:r>
            <a:endParaRPr lang="en-US" sz="3200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591533" y="1519793"/>
            <a:ext cx="3201865" cy="1255435"/>
            <a:chOff x="2667733" y="2069068"/>
            <a:chExt cx="3201865" cy="1255435"/>
          </a:xfrm>
        </p:grpSpPr>
        <p:grpSp>
          <p:nvGrpSpPr>
            <p:cNvPr id="28" name="Group 27"/>
            <p:cNvGrpSpPr/>
            <p:nvPr/>
          </p:nvGrpSpPr>
          <p:grpSpPr>
            <a:xfrm>
              <a:off x="2737338" y="2069068"/>
              <a:ext cx="3132260" cy="1255435"/>
              <a:chOff x="2819400" y="1447800"/>
              <a:chExt cx="3429000" cy="1416237"/>
            </a:xfrm>
          </p:grpSpPr>
          <p:cxnSp>
            <p:nvCxnSpPr>
              <p:cNvPr id="5" name="Straight Arrow Connector 4"/>
              <p:cNvCxnSpPr>
                <a:endCxn id="10" idx="7"/>
              </p:cNvCxnSpPr>
              <p:nvPr/>
            </p:nvCxnSpPr>
            <p:spPr>
              <a:xfrm flipH="1">
                <a:off x="34290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>
                <a:stCxn id="11" idx="3"/>
              </p:cNvCxnSpPr>
              <p:nvPr/>
            </p:nvCxnSpPr>
            <p:spPr>
              <a:xfrm flipH="1">
                <a:off x="5029200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endCxn id="11" idx="1"/>
              </p:cNvCxnSpPr>
              <p:nvPr/>
            </p:nvCxnSpPr>
            <p:spPr>
              <a:xfrm>
                <a:off x="4616637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0" idx="3"/>
              </p:cNvCxnSpPr>
              <p:nvPr/>
            </p:nvCxnSpPr>
            <p:spPr>
              <a:xfrm flipH="1">
                <a:off x="2819400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0" idx="5"/>
              </p:cNvCxnSpPr>
              <p:nvPr/>
            </p:nvCxnSpPr>
            <p:spPr>
              <a:xfrm>
                <a:off x="3429000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3168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54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759637" y="2286000"/>
                <a:ext cx="488763" cy="578037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3572608" y="2136616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7976" y="214695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67733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05846" y="2822441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91175" y="2754892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89145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90600" y="1654889"/>
            <a:ext cx="3033822" cy="2865624"/>
            <a:chOff x="1066800" y="2204164"/>
            <a:chExt cx="3033822" cy="2865624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  .  .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45704" y="5069788"/>
              <a:ext cx="338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990600" y="5128793"/>
            <a:ext cx="7239000" cy="365996"/>
            <a:chOff x="1066800" y="5678068"/>
            <a:chExt cx="7239000" cy="36599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66800" y="5678068"/>
              <a:ext cx="7239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848186" y="5716667"/>
              <a:ext cx="1324413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Deepest level</a:t>
              </a:r>
            </a:p>
          </p:txBody>
        </p:sp>
      </p:grpSp>
      <p:sp>
        <p:nvSpPr>
          <p:cNvPr id="19" name="Oval 18"/>
          <p:cNvSpPr/>
          <p:nvPr/>
        </p:nvSpPr>
        <p:spPr>
          <a:xfrm>
            <a:off x="6071821" y="4093845"/>
            <a:ext cx="1531327" cy="162115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071821" y="3264455"/>
            <a:ext cx="1327372" cy="2375773"/>
            <a:chOff x="6148021" y="3813730"/>
            <a:chExt cx="1327372" cy="2375773"/>
          </a:xfrm>
        </p:grpSpPr>
        <p:grpSp>
          <p:nvGrpSpPr>
            <p:cNvPr id="25" name="Group 24"/>
            <p:cNvGrpSpPr/>
            <p:nvPr/>
          </p:nvGrpSpPr>
          <p:grpSpPr>
            <a:xfrm>
              <a:off x="6148021" y="3813730"/>
              <a:ext cx="1327372" cy="2375773"/>
              <a:chOff x="6148021" y="3813730"/>
              <a:chExt cx="1327372" cy="2375773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774473" y="4838541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/>
              <p:cNvCxnSpPr>
                <a:stCxn id="14" idx="3"/>
              </p:cNvCxnSpPr>
              <p:nvPr/>
            </p:nvCxnSpPr>
            <p:spPr>
              <a:xfrm flipH="1">
                <a:off x="6635262" y="5069165"/>
                <a:ext cx="179986" cy="44485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524882" y="4461232"/>
                <a:ext cx="290366" cy="41687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6356838" y="4230608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6148021" y="3813730"/>
                <a:ext cx="290366" cy="416878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/>
              <p:cNvGrpSpPr/>
              <p:nvPr/>
            </p:nvGrpSpPr>
            <p:grpSpPr>
              <a:xfrm>
                <a:off x="6333959" y="5514022"/>
                <a:ext cx="448304" cy="675481"/>
                <a:chOff x="6528153" y="5334000"/>
                <a:chExt cx="490775" cy="762000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6553200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6528153" y="5726668"/>
                      <a:ext cx="49077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Rectangl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8153" y="5726668"/>
                      <a:ext cx="490775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1625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7030017" y="5862106"/>
                    <a:ext cx="445376" cy="3273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0017" y="5862106"/>
                    <a:ext cx="445376" cy="327397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9434" r="-21918" b="-433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oup 15"/>
              <p:cNvGrpSpPr/>
              <p:nvPr/>
            </p:nvGrpSpPr>
            <p:grpSpPr>
              <a:xfrm>
                <a:off x="6983290" y="5097144"/>
                <a:ext cx="464361" cy="744276"/>
                <a:chOff x="7239000" y="4863726"/>
                <a:chExt cx="508353" cy="83960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7290153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7239000" y="4863726"/>
                  <a:ext cx="317874" cy="4702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6638106" y="4443596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055741" y="505152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498895" y="505152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846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sz="3200" b="1" dirty="0"/>
              <a:t>The </a:t>
            </a:r>
            <a:r>
              <a:rPr lang="en-US" sz="3200" b="1" dirty="0">
                <a:solidFill>
                  <a:srgbClr val="0070C0"/>
                </a:solidFill>
              </a:rPr>
              <a:t>binary tree </a:t>
            </a:r>
            <a:r>
              <a:rPr lang="en-US" sz="3200" b="1" dirty="0"/>
              <a:t>of the </a:t>
            </a:r>
            <a:r>
              <a:rPr lang="en-US" sz="3200" b="1" dirty="0">
                <a:solidFill>
                  <a:srgbClr val="7030A0"/>
                </a:solidFill>
              </a:rPr>
              <a:t>optimal</a:t>
            </a:r>
            <a:r>
              <a:rPr lang="en-US" sz="3200" b="1" dirty="0">
                <a:solidFill>
                  <a:srgbClr val="0070C0"/>
                </a:solidFill>
              </a:rPr>
              <a:t> prefix code</a:t>
            </a:r>
            <a:endParaRPr lang="en-US" sz="3200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591533" y="1519793"/>
            <a:ext cx="3201865" cy="1255435"/>
            <a:chOff x="2667733" y="2069068"/>
            <a:chExt cx="3201865" cy="1255435"/>
          </a:xfrm>
        </p:grpSpPr>
        <p:grpSp>
          <p:nvGrpSpPr>
            <p:cNvPr id="28" name="Group 27"/>
            <p:cNvGrpSpPr/>
            <p:nvPr/>
          </p:nvGrpSpPr>
          <p:grpSpPr>
            <a:xfrm>
              <a:off x="2737338" y="2069068"/>
              <a:ext cx="3132260" cy="1255435"/>
              <a:chOff x="2819400" y="1447800"/>
              <a:chExt cx="3429000" cy="1416237"/>
            </a:xfrm>
          </p:grpSpPr>
          <p:cxnSp>
            <p:nvCxnSpPr>
              <p:cNvPr id="5" name="Straight Arrow Connector 4"/>
              <p:cNvCxnSpPr>
                <a:endCxn id="10" idx="7"/>
              </p:cNvCxnSpPr>
              <p:nvPr/>
            </p:nvCxnSpPr>
            <p:spPr>
              <a:xfrm flipH="1">
                <a:off x="34290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>
                <a:stCxn id="11" idx="3"/>
              </p:cNvCxnSpPr>
              <p:nvPr/>
            </p:nvCxnSpPr>
            <p:spPr>
              <a:xfrm flipH="1">
                <a:off x="5029200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endCxn id="11" idx="1"/>
              </p:cNvCxnSpPr>
              <p:nvPr/>
            </p:nvCxnSpPr>
            <p:spPr>
              <a:xfrm>
                <a:off x="4616637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0" idx="3"/>
              </p:cNvCxnSpPr>
              <p:nvPr/>
            </p:nvCxnSpPr>
            <p:spPr>
              <a:xfrm flipH="1">
                <a:off x="2819400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0" idx="5"/>
              </p:cNvCxnSpPr>
              <p:nvPr/>
            </p:nvCxnSpPr>
            <p:spPr>
              <a:xfrm>
                <a:off x="3429000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3168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54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759637" y="2286000"/>
                <a:ext cx="488763" cy="578037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3572608" y="2136616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7976" y="214695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67733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05846" y="2822441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91175" y="2754892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89145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90600" y="1654889"/>
            <a:ext cx="3033822" cy="2865624"/>
            <a:chOff x="1066800" y="2204164"/>
            <a:chExt cx="3033822" cy="2865624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  .  .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45704" y="5069788"/>
              <a:ext cx="338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990600" y="5128793"/>
            <a:ext cx="7239000" cy="365996"/>
            <a:chOff x="1066800" y="5678068"/>
            <a:chExt cx="7239000" cy="36599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66800" y="5678068"/>
              <a:ext cx="7239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848186" y="5716667"/>
              <a:ext cx="1324413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Deepest level</a:t>
              </a: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>
            <a:off x="6448682" y="3911957"/>
            <a:ext cx="290366" cy="4168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280638" y="3681333"/>
            <a:ext cx="278423" cy="27019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071821" y="3264455"/>
            <a:ext cx="290366" cy="41687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6629400" y="5105400"/>
                <a:ext cx="3850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006C31"/>
                        </a:solidFill>
                        <a:latin typeface="Cambria Math"/>
                      </a:rPr>
                      <m:t>𝒂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’</a:t>
                </a: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105400"/>
                <a:ext cx="385041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2539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6561906" y="3894321"/>
            <a:ext cx="275579" cy="327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248400" y="4343400"/>
            <a:ext cx="1159120" cy="7938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7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400" b="1" i="0" dirty="0" smtClean="0">
                        <a:latin typeface="Cambria Math"/>
                      </a:rPr>
                      <m:t> </m:t>
                    </m:r>
                    <m:r>
                      <a:rPr lang="en-US" sz="2400" b="1" dirty="0">
                        <a:latin typeface="Cambria Math"/>
                      </a:rPr>
                      <m:t>=</m:t>
                    </m:r>
                    <m:r>
                      <a:rPr lang="en-US" sz="2400" b="1" i="0" dirty="0" smtClean="0">
                        <a:latin typeface="Cambria Math"/>
                      </a:rPr>
                      <m:t> 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 +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Observation</a:t>
                </a:r>
                <a:r>
                  <a:rPr lang="en-US" sz="2000" b="1" dirty="0">
                    <a:sym typeface="Wingdings" pitchFamily="2" charset="2"/>
                  </a:rPr>
                  <a:t>: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If this relation is true, we have an algorithm for optimal prefix codes.</a:t>
                </a:r>
                <a:endParaRPr lang="en-US" sz="16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 b="-52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667000" y="18288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828800"/>
                <a:ext cx="2514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819400" y="36576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657600"/>
                <a:ext cx="21336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57800" y="1981200"/>
                <a:ext cx="264822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/>
                  <a:t> , …            …</a:t>
                </a:r>
                <a:r>
                  <a:rPr lang="en-US" dirty="0">
                    <a:solidFill>
                      <a:srgbClr val="006C3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981200"/>
                <a:ext cx="264822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252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2971800" y="25908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</a:t>
            </a:r>
          </a:p>
          <a:p>
            <a:pPr algn="ctr"/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04210" y="3745468"/>
                <a:ext cx="192059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/>
                  <a:t> , …            …</a:t>
                </a:r>
                <a:r>
                  <a:rPr lang="en-US" dirty="0">
                    <a:solidFill>
                      <a:srgbClr val="006C31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210" y="3745468"/>
                <a:ext cx="192059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378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31268" y="3777734"/>
                <a:ext cx="439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𝒂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268" y="3777734"/>
                <a:ext cx="43954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80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31775" y="4631174"/>
                <a:ext cx="2421625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𝒂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7030A0"/>
                            </a:solidFill>
                          </a:rPr>
                          <m:t>’</m:t>
                        </m:r>
                      </m:e>
                    </m:d>
                    <m:r>
                      <a:rPr lang="en-US" b="1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775" y="4631174"/>
                <a:ext cx="2421625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50" t="-6452" r="-3250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733800" y="5410200"/>
            <a:ext cx="24384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29068" y="5605790"/>
            <a:ext cx="433132" cy="5232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?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0040" y="2118360"/>
            <a:ext cx="2133600" cy="1706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/>
              <p:cNvSpPr/>
              <p:nvPr/>
            </p:nvSpPr>
            <p:spPr>
              <a:xfrm>
                <a:off x="457200" y="19050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ounded 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05000"/>
                <a:ext cx="1828800" cy="533400"/>
              </a:xfrm>
              <a:prstGeom prst="round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533400" y="36576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657600"/>
                <a:ext cx="1828800" cy="533400"/>
              </a:xfrm>
              <a:prstGeom prst="round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524000" y="2895600"/>
            <a:ext cx="927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Relation ?</a:t>
            </a:r>
            <a:endParaRPr lang="en-US" sz="1400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00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10" grpId="0" animBg="1"/>
      <p:bldP spid="11" grpId="0"/>
      <p:bldP spid="12" grpId="0" animBg="1"/>
      <p:bldP spid="13" grpId="0" animBg="1"/>
      <p:bldP spid="14" grpId="0" animBg="1"/>
      <p:bldP spid="14" grpId="1" animBg="1"/>
      <p:bldP spid="16" grpId="0" animBg="1"/>
      <p:bldP spid="17" grpId="0" animBg="1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Proof for</a:t>
                </a:r>
                <a:br>
                  <a:rPr lang="en-US" sz="2800" b="1" dirty="0"/>
                </a:br>
                <a:br>
                  <a:rPr lang="en-US" sz="2800" b="1" dirty="0"/>
                </a:br>
                <a14:m>
                  <m:oMath xmlns:m="http://schemas.openxmlformats.org/officeDocument/2006/math">
                    <m:r>
                      <a:rPr lang="en-US" sz="2800" b="1" dirty="0" smtClean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3200" b="1" i="1" dirty="0" smtClean="0">
                        <a:latin typeface="Cambria Math"/>
                      </a:rPr>
                      <m:t>=</m:t>
                    </m:r>
                    <m:r>
                      <a:rPr lang="en-US" sz="28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3200" b="1" dirty="0">
                        <a:latin typeface="Cambria Math"/>
                      </a:rPr>
                      <m:t>(</m:t>
                    </m:r>
                    <m:r>
                      <a:rPr lang="en-US" sz="3200" b="1" i="1" dirty="0">
                        <a:latin typeface="Cambria Math"/>
                      </a:rPr>
                      <m:t>𝑨</m:t>
                    </m:r>
                    <m:r>
                      <a:rPr lang="en-US" sz="32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/>
                      </a:rPr>
                      <m:t>+</m:t>
                    </m:r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 t="-1240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6C31"/>
                </a:solidFill>
              </a:rPr>
              <a:t>Spend some time thinking about the proof  </a:t>
            </a:r>
          </a:p>
          <a:p>
            <a:r>
              <a:rPr lang="en-US" sz="2000" dirty="0">
                <a:solidFill>
                  <a:srgbClr val="006C31"/>
                </a:solidFill>
              </a:rPr>
              <a:t>before moving ahead.</a:t>
            </a:r>
          </a:p>
          <a:p>
            <a:r>
              <a:rPr lang="en-US" sz="2000" dirty="0">
                <a:solidFill>
                  <a:srgbClr val="006C31"/>
                </a:solidFill>
                <a:sym typeface="Wingdings" pitchFamily="2" charset="2"/>
              </a:rPr>
              <a:t></a:t>
            </a:r>
            <a:endParaRPr lang="en-US" sz="2000" dirty="0">
              <a:solidFill>
                <a:srgbClr val="006C3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1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How to prove </a:t>
                </a:r>
                <a:br>
                  <a:rPr lang="en-US" sz="3200" b="1" dirty="0">
                    <a:solidFill>
                      <a:srgbClr val="C00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8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32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3200" b="1" i="1" dirty="0">
                        <a:latin typeface="Cambria Math"/>
                      </a:rPr>
                      <m:t>=</m:t>
                    </m:r>
                    <m:r>
                      <a:rPr lang="en-US" sz="28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8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8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3200" b="1" dirty="0">
                        <a:latin typeface="Cambria Math"/>
                      </a:rPr>
                      <m:t>(</m:t>
                    </m:r>
                    <m:r>
                      <a:rPr lang="en-US" sz="3200" b="1" i="1" dirty="0">
                        <a:latin typeface="Cambria Math"/>
                      </a:rPr>
                      <m:t>𝑨</m:t>
                    </m:r>
                    <m:r>
                      <a:rPr lang="en-US" sz="32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400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/>
                      </a:rPr>
                      <m:t>+</m:t>
                    </m:r>
                    <m:r>
                      <a:rPr lang="en-US" sz="24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4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 </a:t>
                </a:r>
                <a:r>
                  <a:rPr lang="en-US" sz="28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128" b="-10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derive a </a:t>
                </a:r>
                <a:r>
                  <a:rPr lang="en-US" sz="2000" u="sng" dirty="0"/>
                  <a:t>prefix coding</a:t>
                </a:r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from 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r>
                      <a:rPr lang="en-US" sz="2000" b="1" i="0" dirty="0" smtClean="0">
                        <a:solidFill>
                          <a:srgbClr val="7030A0"/>
                        </a:solidFill>
                        <a:latin typeface="Cambria Math"/>
                      </a:rPr>
                      <m:t>𝐓</m:t>
                    </m:r>
                    <m:r>
                      <a:rPr lang="en-US" sz="2000" b="1" i="0" dirty="0" smtClean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000" dirty="0"/>
                  <a:t> ? </a:t>
                </a:r>
              </a:p>
              <a:p>
                <a:pPr marL="0" indent="0">
                  <a:buNone/>
                </a:pPr>
                <a:endParaRPr lang="en-US" sz="2000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derive a </a:t>
                </a:r>
                <a:r>
                  <a:rPr lang="en-US" sz="2000" u="sng" dirty="0"/>
                  <a:t>prefix coding </a:t>
                </a: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′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from 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? </a:t>
                </a:r>
              </a:p>
              <a:p>
                <a:pPr marL="0" indent="0">
                  <a:buNone/>
                </a:pPr>
                <a:endParaRPr lang="en-US" sz="2000" dirty="0">
                  <a:latin typeface="Cambria Math"/>
                </a:endParaRPr>
              </a:p>
              <a:p>
                <a:pPr marL="0" indent="0">
                  <a:buNone/>
                </a:pPr>
                <a:br>
                  <a:rPr lang="en-US" sz="2400" dirty="0"/>
                </a:b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0200" y="26670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257800" y="2743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00200" y="38100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0" y="37338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5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304800"/>
                <a:ext cx="8229600" cy="1143000"/>
              </a:xfrm>
            </p:spPr>
            <p:txBody>
              <a:bodyPr/>
              <a:lstStyle/>
              <a:p>
                <a:r>
                  <a:rPr lang="en-US" sz="2400" dirty="0"/>
                  <a:t>A </a:t>
                </a:r>
                <a:r>
                  <a:rPr lang="en-US" sz="2400" u="sng" dirty="0"/>
                  <a:t>prefix coding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from 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400" b="1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304800"/>
                <a:ext cx="8229600" cy="114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: the binary tree corresponding to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990600" y="1963896"/>
            <a:ext cx="3033822" cy="2072646"/>
            <a:chOff x="1066800" y="2204164"/>
            <a:chExt cx="3033822" cy="2072646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  .  .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29000" y="3086815"/>
            <a:ext cx="1143000" cy="2087324"/>
            <a:chOff x="3429000" y="3322876"/>
            <a:chExt cx="1143000" cy="20873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4114800" y="5040868"/>
                  <a:ext cx="3850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dirty="0">
                          <a:solidFill>
                            <a:srgbClr val="006C31"/>
                          </a:solidFill>
                          <a:latin typeface="Cambria Math"/>
                        </a:rPr>
                        <m:t>𝒂</m:t>
                      </m:r>
                    </m:oMath>
                  </a14:m>
                  <a:r>
                    <a:rPr lang="en-US" dirty="0">
                      <a:solidFill>
                        <a:srgbClr val="002060"/>
                      </a:solidFill>
                    </a:rPr>
                    <a:t>’</a:t>
                  </a: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040868"/>
                  <a:ext cx="38504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53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" name="Group 2"/>
            <p:cNvGrpSpPr/>
            <p:nvPr/>
          </p:nvGrpSpPr>
          <p:grpSpPr>
            <a:xfrm>
              <a:off x="3657600" y="3593068"/>
              <a:ext cx="914400" cy="1475860"/>
              <a:chOff x="3429000" y="3264455"/>
              <a:chExt cx="914400" cy="1475860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3824434" y="3911957"/>
                <a:ext cx="290366" cy="41687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3637817" y="3681333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3429000" y="3264455"/>
                <a:ext cx="290366" cy="416878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3919085" y="3894321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829049" y="4343400"/>
                <a:ext cx="514351" cy="396915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Oval 36"/>
            <p:cNvSpPr/>
            <p:nvPr/>
          </p:nvSpPr>
          <p:spPr>
            <a:xfrm>
              <a:off x="3429000" y="3322876"/>
              <a:ext cx="278423" cy="270192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91533" y="1828800"/>
            <a:ext cx="4021813" cy="1440339"/>
            <a:chOff x="2591533" y="2064861"/>
            <a:chExt cx="4021813" cy="1440339"/>
          </a:xfrm>
        </p:grpSpPr>
        <p:grpSp>
          <p:nvGrpSpPr>
            <p:cNvPr id="22" name="Group 21"/>
            <p:cNvGrpSpPr/>
            <p:nvPr/>
          </p:nvGrpSpPr>
          <p:grpSpPr>
            <a:xfrm>
              <a:off x="2591533" y="2064861"/>
              <a:ext cx="3201865" cy="1255435"/>
              <a:chOff x="2667733" y="2069068"/>
              <a:chExt cx="3201865" cy="125543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2737338" y="2069068"/>
                <a:ext cx="3132260" cy="1255435"/>
                <a:chOff x="2819400" y="1447800"/>
                <a:chExt cx="3429000" cy="1416237"/>
              </a:xfrm>
            </p:grpSpPr>
            <p:cxnSp>
              <p:nvCxnSpPr>
                <p:cNvPr id="5" name="Straight Arrow Connector 4"/>
                <p:cNvCxnSpPr>
                  <a:endCxn id="10" idx="7"/>
                </p:cNvCxnSpPr>
                <p:nvPr/>
              </p:nvCxnSpPr>
              <p:spPr>
                <a:xfrm flipH="1">
                  <a:off x="3429000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>
                  <a:stCxn id="11" idx="3"/>
                </p:cNvCxnSpPr>
                <p:nvPr/>
              </p:nvCxnSpPr>
              <p:spPr>
                <a:xfrm flipH="1">
                  <a:off x="5029200" y="2317563"/>
                  <a:ext cx="4702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>
                  <a:endCxn id="11" idx="1"/>
                </p:cNvCxnSpPr>
                <p:nvPr/>
              </p:nvCxnSpPr>
              <p:spPr>
                <a:xfrm>
                  <a:off x="4616637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>
                  <a:stCxn id="10" idx="3"/>
                </p:cNvCxnSpPr>
                <p:nvPr/>
              </p:nvCxnSpPr>
              <p:spPr>
                <a:xfrm flipH="1">
                  <a:off x="2819400" y="2317563"/>
                  <a:ext cx="3940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>
                  <a:stCxn id="10" idx="5"/>
                </p:cNvCxnSpPr>
                <p:nvPr/>
              </p:nvCxnSpPr>
              <p:spPr>
                <a:xfrm>
                  <a:off x="3429000" y="2317563"/>
                  <a:ext cx="3178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/>
                <p:cNvSpPr/>
                <p:nvPr/>
              </p:nvSpPr>
              <p:spPr>
                <a:xfrm>
                  <a:off x="3168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454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311837" y="1447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5759637" y="2286000"/>
                  <a:ext cx="488763" cy="578037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3572608" y="2136616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717976" y="214695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667733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505846" y="2822441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591175" y="2754892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689145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172200" y="3135868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𝑻</m:t>
                        </m:r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3135868"/>
                  <a:ext cx="441146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7"/>
          <p:cNvSpPr/>
          <p:nvPr/>
        </p:nvSpPr>
        <p:spPr>
          <a:xfrm>
            <a:off x="838200" y="1219200"/>
            <a:ext cx="5486400" cy="3939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 build="p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400" dirty="0"/>
                  <a:t>A </a:t>
                </a:r>
                <a:r>
                  <a:rPr lang="en-US" sz="2400" u="sng" dirty="0"/>
                  <a:t>prefix coding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from 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′)</m:t>
                    </m:r>
                  </m:oMath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: the binary tree corresponding to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This gives a prefix coding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𝐀𝐁𝐋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400" b="1" i="1" dirty="0">
                        <a:latin typeface="Cambria Math"/>
                      </a:rPr>
                      <m:t>≤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410200"/>
              </a:xfrm>
              <a:blipFill rotWithShape="1">
                <a:blip r:embed="rId3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2591533" y="1828800"/>
            <a:ext cx="3201865" cy="1255435"/>
            <a:chOff x="2667733" y="2069068"/>
            <a:chExt cx="3201865" cy="1255435"/>
          </a:xfrm>
        </p:grpSpPr>
        <p:grpSp>
          <p:nvGrpSpPr>
            <p:cNvPr id="28" name="Group 27"/>
            <p:cNvGrpSpPr/>
            <p:nvPr/>
          </p:nvGrpSpPr>
          <p:grpSpPr>
            <a:xfrm>
              <a:off x="2737338" y="2069068"/>
              <a:ext cx="3132260" cy="1255435"/>
              <a:chOff x="2819400" y="1447800"/>
              <a:chExt cx="3429000" cy="1416237"/>
            </a:xfrm>
          </p:grpSpPr>
          <p:cxnSp>
            <p:nvCxnSpPr>
              <p:cNvPr id="5" name="Straight Arrow Connector 4"/>
              <p:cNvCxnSpPr>
                <a:endCxn id="10" idx="7"/>
              </p:cNvCxnSpPr>
              <p:nvPr/>
            </p:nvCxnSpPr>
            <p:spPr>
              <a:xfrm flipH="1">
                <a:off x="34290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>
                <a:stCxn id="11" idx="3"/>
              </p:cNvCxnSpPr>
              <p:nvPr/>
            </p:nvCxnSpPr>
            <p:spPr>
              <a:xfrm flipH="1">
                <a:off x="5029200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>
                <a:endCxn id="11" idx="1"/>
              </p:cNvCxnSpPr>
              <p:nvPr/>
            </p:nvCxnSpPr>
            <p:spPr>
              <a:xfrm>
                <a:off x="4616637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0" idx="3"/>
              </p:cNvCxnSpPr>
              <p:nvPr/>
            </p:nvCxnSpPr>
            <p:spPr>
              <a:xfrm flipH="1">
                <a:off x="2819400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0" idx="5"/>
              </p:cNvCxnSpPr>
              <p:nvPr/>
            </p:nvCxnSpPr>
            <p:spPr>
              <a:xfrm>
                <a:off x="3429000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3168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54837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5759637" y="2286000"/>
                <a:ext cx="488763" cy="578037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3572608" y="2136616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7976" y="214695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67733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05846" y="2822441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591175" y="2754892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689145" y="2812097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90600" y="1963896"/>
            <a:ext cx="3033822" cy="2072646"/>
            <a:chOff x="1066800" y="2204164"/>
            <a:chExt cx="3033822" cy="2072646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  .  .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/>
          <p:cNvCxnSpPr/>
          <p:nvPr/>
        </p:nvCxnSpPr>
        <p:spPr>
          <a:xfrm>
            <a:off x="4053034" y="4004509"/>
            <a:ext cx="290366" cy="4168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866417" y="3773885"/>
            <a:ext cx="278423" cy="27019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657600" y="3357007"/>
            <a:ext cx="290366" cy="41687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47685" y="3986873"/>
            <a:ext cx="275579" cy="327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057649" y="4435952"/>
            <a:ext cx="514351" cy="738187"/>
            <a:chOff x="4057649" y="4672013"/>
            <a:chExt cx="514351" cy="7381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4114800" y="5040868"/>
                  <a:ext cx="3850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dirty="0">
                          <a:solidFill>
                            <a:srgbClr val="006C31"/>
                          </a:solidFill>
                          <a:latin typeface="Cambria Math"/>
                        </a:rPr>
                        <m:t>𝒂</m:t>
                      </m:r>
                    </m:oMath>
                  </a14:m>
                  <a:r>
                    <a:rPr lang="en-US" dirty="0">
                      <a:solidFill>
                        <a:srgbClr val="002060"/>
                      </a:solidFill>
                    </a:rPr>
                    <a:t>’</a:t>
                  </a:r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5040868"/>
                  <a:ext cx="38504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53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/>
            <p:cNvSpPr/>
            <p:nvPr/>
          </p:nvSpPr>
          <p:spPr>
            <a:xfrm>
              <a:off x="4057649" y="4672013"/>
              <a:ext cx="514351" cy="396915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Oval 36"/>
          <p:cNvSpPr/>
          <p:nvPr/>
        </p:nvSpPr>
        <p:spPr>
          <a:xfrm>
            <a:off x="3429000" y="3086815"/>
            <a:ext cx="278423" cy="270192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72200" y="2899807"/>
                <a:ext cx="441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  <m:r>
                        <a:rPr lang="en-US" b="1" i="1" dirty="0">
                          <a:solidFill>
                            <a:srgbClr val="C0000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899807"/>
                <a:ext cx="44114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80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3735366" y="4432777"/>
            <a:ext cx="1141434" cy="1221163"/>
            <a:chOff x="6333959" y="4838541"/>
            <a:chExt cx="1141434" cy="1221163"/>
          </a:xfrm>
        </p:grpSpPr>
        <p:grpSp>
          <p:nvGrpSpPr>
            <p:cNvPr id="39" name="Group 38"/>
            <p:cNvGrpSpPr/>
            <p:nvPr/>
          </p:nvGrpSpPr>
          <p:grpSpPr>
            <a:xfrm>
              <a:off x="6333959" y="4838541"/>
              <a:ext cx="1141434" cy="1221163"/>
              <a:chOff x="6333959" y="4838541"/>
              <a:chExt cx="1141434" cy="1221163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6774473" y="4838541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/>
              <p:cNvCxnSpPr>
                <a:stCxn id="41" idx="3"/>
              </p:cNvCxnSpPr>
              <p:nvPr/>
            </p:nvCxnSpPr>
            <p:spPr>
              <a:xfrm flipH="1">
                <a:off x="6635262" y="5069165"/>
                <a:ext cx="179986" cy="44485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>
              <a:xfrm>
                <a:off x="6333959" y="5514029"/>
                <a:ext cx="448304" cy="545675"/>
                <a:chOff x="6528153" y="5334000"/>
                <a:chExt cx="490775" cy="615567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6553200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6528153" y="5580236"/>
                      <a:ext cx="490775" cy="36933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Rectangle 5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8153" y="5580236"/>
                      <a:ext cx="490775" cy="369331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9434" r="-21918" b="-433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/>
                  <p:cNvSpPr/>
                  <p:nvPr/>
                </p:nvSpPr>
                <p:spPr>
                  <a:xfrm>
                    <a:off x="7030017" y="5732303"/>
                    <a:ext cx="445376" cy="3273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Rectangle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0017" y="5732303"/>
                    <a:ext cx="445376" cy="327397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9434" r="-21918" b="-433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3" name="Group 52"/>
              <p:cNvGrpSpPr/>
              <p:nvPr/>
            </p:nvGrpSpPr>
            <p:grpSpPr>
              <a:xfrm>
                <a:off x="6983290" y="5097144"/>
                <a:ext cx="464361" cy="744276"/>
                <a:chOff x="7239000" y="4863726"/>
                <a:chExt cx="508353" cy="839606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7290153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7239000" y="4863726"/>
                  <a:ext cx="317874" cy="4702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/>
              <p:cNvSpPr txBox="1"/>
              <p:nvPr/>
            </p:nvSpPr>
            <p:spPr>
              <a:xfrm>
                <a:off x="7055741" y="505152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498895" y="505152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9998" y="5486400"/>
                <a:ext cx="3229602" cy="4334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998" y="5486400"/>
                <a:ext cx="3229602" cy="433452"/>
              </a:xfrm>
              <a:prstGeom prst="rect">
                <a:avLst/>
              </a:prstGeom>
              <a:blipFill rotWithShape="1">
                <a:blip r:embed="rId8"/>
                <a:stretch>
                  <a:fillRect r="-2453" b="-2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2209800" y="5943600"/>
            <a:ext cx="5486400" cy="3939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3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0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1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  <p:bldP spid="16" grpId="0" animBg="1"/>
      <p:bldP spid="5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400" dirty="0"/>
                  <a:t>A </a:t>
                </a:r>
                <a:r>
                  <a:rPr lang="en-US" sz="2400" u="sng" dirty="0"/>
                  <a:t>prefix coding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′ </m:t>
                    </m:r>
                  </m:oMath>
                </a14:m>
                <a:r>
                  <a:rPr lang="en-US" sz="2400" dirty="0"/>
                  <a:t>from 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)</m:t>
                    </m:r>
                  </m:oMath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: the binary tree corresponding to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447800" y="1999981"/>
            <a:ext cx="2601257" cy="2353149"/>
            <a:chOff x="1066800" y="2204164"/>
            <a:chExt cx="3033822" cy="2865624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  .  .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45704" y="5069788"/>
              <a:ext cx="338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447800" y="4852628"/>
            <a:ext cx="6206856" cy="300543"/>
            <a:chOff x="1066800" y="5678068"/>
            <a:chExt cx="7239000" cy="36599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66800" y="5678068"/>
              <a:ext cx="7239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848186" y="5716667"/>
              <a:ext cx="1324413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Deepest level</a:t>
              </a:r>
            </a:p>
          </p:txBody>
        </p:sp>
      </p:grpSp>
      <p:sp>
        <p:nvSpPr>
          <p:cNvPr id="19" name="Oval 18"/>
          <p:cNvSpPr/>
          <p:nvPr/>
        </p:nvSpPr>
        <p:spPr>
          <a:xfrm>
            <a:off x="5804535" y="4002765"/>
            <a:ext cx="1312989" cy="133123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804535" y="3321699"/>
            <a:ext cx="1138114" cy="1823948"/>
            <a:chOff x="6148021" y="3813730"/>
            <a:chExt cx="1327372" cy="2221173"/>
          </a:xfrm>
        </p:grpSpPr>
        <p:grpSp>
          <p:nvGrpSpPr>
            <p:cNvPr id="25" name="Group 24"/>
            <p:cNvGrpSpPr/>
            <p:nvPr/>
          </p:nvGrpSpPr>
          <p:grpSpPr>
            <a:xfrm>
              <a:off x="6148021" y="3813730"/>
              <a:ext cx="1327372" cy="2221173"/>
              <a:chOff x="6148021" y="3813730"/>
              <a:chExt cx="1327372" cy="2221173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6774473" y="4838541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/>
              <p:cNvCxnSpPr>
                <a:stCxn id="14" idx="3"/>
              </p:cNvCxnSpPr>
              <p:nvPr/>
            </p:nvCxnSpPr>
            <p:spPr>
              <a:xfrm flipH="1">
                <a:off x="6635262" y="5069165"/>
                <a:ext cx="179986" cy="44485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524882" y="4461232"/>
                <a:ext cx="290366" cy="41687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6356838" y="4230608"/>
                <a:ext cx="278423" cy="270193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6148021" y="3813730"/>
                <a:ext cx="290366" cy="416878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/>
              <p:cNvGrpSpPr/>
              <p:nvPr/>
            </p:nvGrpSpPr>
            <p:grpSpPr>
              <a:xfrm>
                <a:off x="6356840" y="5514016"/>
                <a:ext cx="486601" cy="520883"/>
                <a:chOff x="6553200" y="5334000"/>
                <a:chExt cx="532700" cy="587601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6553200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6595124" y="5552269"/>
                      <a:ext cx="49077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Rectangl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95124" y="5552269"/>
                      <a:ext cx="490776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11364" r="-39683" b="-7272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7030017" y="5707506"/>
                    <a:ext cx="445376" cy="32739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Rectangle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0017" y="5707506"/>
                    <a:ext cx="445376" cy="327397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11364" r="-41270" b="-72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oup 15"/>
              <p:cNvGrpSpPr/>
              <p:nvPr/>
            </p:nvGrpSpPr>
            <p:grpSpPr>
              <a:xfrm>
                <a:off x="6983290" y="5097144"/>
                <a:ext cx="464361" cy="744276"/>
                <a:chOff x="7239000" y="4863726"/>
                <a:chExt cx="508353" cy="83960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7290153" y="5334000"/>
                  <a:ext cx="457200" cy="369332"/>
                </a:xfrm>
                <a:prstGeom prst="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7239000" y="4863726"/>
                  <a:ext cx="317874" cy="4702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/>
              <p:cNvSpPr txBox="1"/>
              <p:nvPr/>
            </p:nvSpPr>
            <p:spPr>
              <a:xfrm>
                <a:off x="6638106" y="4443596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055741" y="505152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6498895" y="5051529"/>
              <a:ext cx="275579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820470" y="1889045"/>
            <a:ext cx="3809766" cy="1235155"/>
            <a:chOff x="2820470" y="1889045"/>
            <a:chExt cx="3809766" cy="1235155"/>
          </a:xfrm>
        </p:grpSpPr>
        <p:grpSp>
          <p:nvGrpSpPr>
            <p:cNvPr id="22" name="Group 21"/>
            <p:cNvGrpSpPr/>
            <p:nvPr/>
          </p:nvGrpSpPr>
          <p:grpSpPr>
            <a:xfrm>
              <a:off x="2820470" y="1889045"/>
              <a:ext cx="2745340" cy="1030919"/>
              <a:chOff x="2667733" y="2069068"/>
              <a:chExt cx="3201865" cy="125543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2737338" y="2069068"/>
                <a:ext cx="3132260" cy="1255435"/>
                <a:chOff x="2819400" y="1447800"/>
                <a:chExt cx="3429000" cy="1416237"/>
              </a:xfrm>
            </p:grpSpPr>
            <p:cxnSp>
              <p:nvCxnSpPr>
                <p:cNvPr id="5" name="Straight Arrow Connector 4"/>
                <p:cNvCxnSpPr>
                  <a:endCxn id="10" idx="7"/>
                </p:cNvCxnSpPr>
                <p:nvPr/>
              </p:nvCxnSpPr>
              <p:spPr>
                <a:xfrm flipH="1">
                  <a:off x="3429000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>
                  <a:stCxn id="11" idx="3"/>
                </p:cNvCxnSpPr>
                <p:nvPr/>
              </p:nvCxnSpPr>
              <p:spPr>
                <a:xfrm flipH="1">
                  <a:off x="5029200" y="2317563"/>
                  <a:ext cx="4702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>
                  <a:endCxn id="11" idx="1"/>
                </p:cNvCxnSpPr>
                <p:nvPr/>
              </p:nvCxnSpPr>
              <p:spPr>
                <a:xfrm>
                  <a:off x="4616637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>
                  <a:stCxn id="10" idx="3"/>
                </p:cNvCxnSpPr>
                <p:nvPr/>
              </p:nvCxnSpPr>
              <p:spPr>
                <a:xfrm flipH="1">
                  <a:off x="2819400" y="2317563"/>
                  <a:ext cx="3940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>
                  <a:stCxn id="10" idx="5"/>
                </p:cNvCxnSpPr>
                <p:nvPr/>
              </p:nvCxnSpPr>
              <p:spPr>
                <a:xfrm>
                  <a:off x="3429000" y="2317563"/>
                  <a:ext cx="3178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/>
                <p:cNvSpPr/>
                <p:nvPr/>
              </p:nvSpPr>
              <p:spPr>
                <a:xfrm>
                  <a:off x="3168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454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311837" y="1447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5759637" y="2286000"/>
                  <a:ext cx="488763" cy="578037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3466327" y="2088498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717976" y="214695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667733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505846" y="2822441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591175" y="2754892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689145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6248400" y="2754868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2754868"/>
                  <a:ext cx="38183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04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Down Ribbon 20"/>
          <p:cNvSpPr/>
          <p:nvPr/>
        </p:nvSpPr>
        <p:spPr>
          <a:xfrm>
            <a:off x="6918862" y="1999981"/>
            <a:ext cx="1844137" cy="78651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b="1" dirty="0">
                <a:solidFill>
                  <a:srgbClr val="7030A0"/>
                </a:solidFill>
              </a:rPr>
              <a:t>Theorem 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38200" y="1143000"/>
            <a:ext cx="5486400" cy="3939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9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 build="p"/>
      <p:bldP spid="19" grpId="0" animBg="1"/>
      <p:bldP spid="21" grpId="0" animBg="1"/>
      <p:bldP spid="5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400" dirty="0"/>
                  <a:t>A </a:t>
                </a:r>
                <a:r>
                  <a:rPr lang="en-US" sz="2400" u="sng" dirty="0"/>
                  <a:t>prefix coding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′ </m:t>
                    </m:r>
                  </m:oMath>
                </a14:m>
                <a:r>
                  <a:rPr lang="en-US" sz="2400" dirty="0"/>
                  <a:t>from 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rgbClr val="7030A0"/>
                        </a:solidFill>
                        <a:latin typeface="Cambria Math"/>
                      </a:rPr>
                      <m:t>𝐎𝐏𝐓</m:t>
                    </m:r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)</m:t>
                    </m:r>
                  </m:oMath>
                </a14:m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9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: the binary tree corresponding to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This gives a prefix coding for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with </a:t>
                </a:r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𝐀𝐁𝐋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??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/>
                          </a:rPr>
                          <m:t>𝑨</m:t>
                        </m:r>
                        <m:r>
                          <a:rPr lang="en-US" sz="2400" b="1" i="1" dirty="0">
                            <a:latin typeface="Cambria Math"/>
                          </a:rPr>
                          <m:t>′</m:t>
                        </m:r>
                      </m:e>
                    </m:d>
                    <m:r>
                      <a:rPr lang="en-US" sz="2400" b="1" i="1" dirty="0">
                        <a:latin typeface="Cambria Math"/>
                      </a:rPr>
                      <m:t>≤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)</m:t>
                    </m:r>
                    <m:r>
                      <a:rPr lang="en-US" sz="1800" dirty="0"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3"/>
                <a:stretch>
                  <a:fillRect l="-741" t="-367" b="-7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447800" y="1999981"/>
            <a:ext cx="2601257" cy="2353149"/>
            <a:chOff x="1066800" y="2204164"/>
            <a:chExt cx="3033822" cy="2865624"/>
          </a:xfrm>
        </p:grpSpPr>
        <p:sp>
          <p:nvSpPr>
            <p:cNvPr id="17" name="TextBox 16"/>
            <p:cNvSpPr txBox="1"/>
            <p:nvPr/>
          </p:nvSpPr>
          <p:spPr>
            <a:xfrm rot="5400000">
              <a:off x="1029995" y="3683159"/>
              <a:ext cx="709361" cy="47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  .  .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066800" y="2204164"/>
              <a:ext cx="3033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2744549"/>
              <a:ext cx="19897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145704" y="5069788"/>
              <a:ext cx="3387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447800" y="4852628"/>
            <a:ext cx="6206856" cy="300543"/>
            <a:chOff x="1066800" y="5678068"/>
            <a:chExt cx="7239000" cy="365996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066800" y="5678068"/>
              <a:ext cx="7239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3848186" y="5716667"/>
              <a:ext cx="1324413" cy="327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Deepest level</a:t>
              </a:r>
            </a:p>
          </p:txBody>
        </p:sp>
      </p:grpSp>
      <p:sp>
        <p:nvSpPr>
          <p:cNvPr id="19" name="Oval 18"/>
          <p:cNvSpPr/>
          <p:nvPr/>
        </p:nvSpPr>
        <p:spPr>
          <a:xfrm>
            <a:off x="5804535" y="4002765"/>
            <a:ext cx="1312989" cy="1331235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127663" y="3853405"/>
            <a:ext cx="248965" cy="3423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983579" y="3664024"/>
            <a:ext cx="238725" cy="221873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804535" y="3321699"/>
            <a:ext cx="248965" cy="342325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24743" y="3838922"/>
            <a:ext cx="236287" cy="268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983580" y="4163237"/>
            <a:ext cx="959069" cy="982410"/>
            <a:chOff x="5983580" y="4163237"/>
            <a:chExt cx="959069" cy="982410"/>
          </a:xfrm>
        </p:grpSpPr>
        <p:sp>
          <p:nvSpPr>
            <p:cNvPr id="14" name="Oval 13"/>
            <p:cNvSpPr/>
            <p:nvPr/>
          </p:nvSpPr>
          <p:spPr>
            <a:xfrm>
              <a:off x="6341667" y="4163237"/>
              <a:ext cx="238725" cy="22187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 flipH="1">
              <a:off x="6222305" y="4352617"/>
              <a:ext cx="154323" cy="36530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983580" y="4717913"/>
              <a:ext cx="417221" cy="427731"/>
              <a:chOff x="6553200" y="5334000"/>
              <a:chExt cx="532700" cy="58760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553200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/>
                  <p:cNvSpPr/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Rectangle 4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11364" r="-39683" b="-72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1364" r="-41270" b="-7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/>
            <p:cNvGrpSpPr/>
            <p:nvPr/>
          </p:nvGrpSpPr>
          <p:grpSpPr>
            <a:xfrm>
              <a:off x="6520711" y="4375593"/>
              <a:ext cx="398152" cy="611173"/>
              <a:chOff x="7239000" y="4863726"/>
              <a:chExt cx="508353" cy="839606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7290153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7239000" y="4863726"/>
                <a:ext cx="317874" cy="4702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/>
            <p:cNvSpPr txBox="1"/>
            <p:nvPr/>
          </p:nvSpPr>
          <p:spPr>
            <a:xfrm>
              <a:off x="6582831" y="4338135"/>
              <a:ext cx="236287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105381" y="4338135"/>
              <a:ext cx="236287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820470" y="1889045"/>
            <a:ext cx="3809766" cy="1235155"/>
            <a:chOff x="2820470" y="1889045"/>
            <a:chExt cx="3809766" cy="1235155"/>
          </a:xfrm>
        </p:grpSpPr>
        <p:grpSp>
          <p:nvGrpSpPr>
            <p:cNvPr id="22" name="Group 21"/>
            <p:cNvGrpSpPr/>
            <p:nvPr/>
          </p:nvGrpSpPr>
          <p:grpSpPr>
            <a:xfrm>
              <a:off x="2820470" y="1889045"/>
              <a:ext cx="2745340" cy="1030919"/>
              <a:chOff x="2667733" y="2069068"/>
              <a:chExt cx="3201865" cy="1255435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2737338" y="2069068"/>
                <a:ext cx="3132260" cy="1255435"/>
                <a:chOff x="2819400" y="1447800"/>
                <a:chExt cx="3429000" cy="1416237"/>
              </a:xfrm>
            </p:grpSpPr>
            <p:cxnSp>
              <p:nvCxnSpPr>
                <p:cNvPr id="5" name="Straight Arrow Connector 4"/>
                <p:cNvCxnSpPr>
                  <a:endCxn id="10" idx="7"/>
                </p:cNvCxnSpPr>
                <p:nvPr/>
              </p:nvCxnSpPr>
              <p:spPr>
                <a:xfrm flipH="1">
                  <a:off x="3429000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>
                  <a:stCxn id="11" idx="3"/>
                </p:cNvCxnSpPr>
                <p:nvPr/>
              </p:nvCxnSpPr>
              <p:spPr>
                <a:xfrm flipH="1">
                  <a:off x="5029200" y="2317563"/>
                  <a:ext cx="4702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>
                  <a:endCxn id="11" idx="1"/>
                </p:cNvCxnSpPr>
                <p:nvPr/>
              </p:nvCxnSpPr>
              <p:spPr>
                <a:xfrm>
                  <a:off x="4616637" y="16002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>
                  <a:stCxn id="10" idx="3"/>
                </p:cNvCxnSpPr>
                <p:nvPr/>
              </p:nvCxnSpPr>
              <p:spPr>
                <a:xfrm flipH="1">
                  <a:off x="2819400" y="2317563"/>
                  <a:ext cx="3940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>
                  <a:stCxn id="10" idx="5"/>
                </p:cNvCxnSpPr>
                <p:nvPr/>
              </p:nvCxnSpPr>
              <p:spPr>
                <a:xfrm>
                  <a:off x="3429000" y="2317563"/>
                  <a:ext cx="317874" cy="546474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/>
                <p:cNvSpPr/>
                <p:nvPr/>
              </p:nvSpPr>
              <p:spPr>
                <a:xfrm>
                  <a:off x="3168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5454837" y="20574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311837" y="1447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5759637" y="2286000"/>
                  <a:ext cx="488763" cy="578037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/>
              <p:cNvSpPr txBox="1"/>
              <p:nvPr/>
            </p:nvSpPr>
            <p:spPr>
              <a:xfrm>
                <a:off x="3466327" y="2088498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4717976" y="2146959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667733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505846" y="2822441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591175" y="2754892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689145" y="2812097"/>
                <a:ext cx="275579" cy="327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6248400" y="2754868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2754868"/>
                  <a:ext cx="38183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04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Down Ribbon 20"/>
          <p:cNvSpPr/>
          <p:nvPr/>
        </p:nvSpPr>
        <p:spPr>
          <a:xfrm>
            <a:off x="6918862" y="1999981"/>
            <a:ext cx="1844137" cy="78651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b="1" dirty="0">
                <a:solidFill>
                  <a:srgbClr val="7030A0"/>
                </a:solidFill>
              </a:rPr>
              <a:t>Theorem 1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6212022" y="4191000"/>
            <a:ext cx="493578" cy="597932"/>
            <a:chOff x="4057650" y="4672013"/>
            <a:chExt cx="493578" cy="597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4114800" y="4900613"/>
                  <a:ext cx="43642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dirty="0">
                          <a:solidFill>
                            <a:srgbClr val="006C31"/>
                          </a:solidFill>
                          <a:latin typeface="Cambria Math"/>
                        </a:rPr>
                        <m:t>𝒂</m:t>
                      </m:r>
                    </m:oMath>
                  </a14:m>
                  <a:r>
                    <a:rPr lang="en-US" dirty="0">
                      <a:solidFill>
                        <a:srgbClr val="002060"/>
                      </a:solidFill>
                    </a:rPr>
                    <a:t>’</a:t>
                  </a:r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4900613"/>
                  <a:ext cx="436428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11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Rectangle 55"/>
            <p:cNvSpPr/>
            <p:nvPr/>
          </p:nvSpPr>
          <p:spPr>
            <a:xfrm>
              <a:off x="4057650" y="4672013"/>
              <a:ext cx="493578" cy="3147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999998" y="5510148"/>
                <a:ext cx="3275127" cy="414985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𝐎𝐏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dirty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𝐓</m:t>
                          </m:r>
                        </m:e>
                        <m:sub>
                          <m:r>
                            <a:rPr lang="en-US" sz="2000" b="1" dirty="0">
                              <a:latin typeface="Cambria Math"/>
                            </a:rPr>
                            <m:t>𝐀𝐁𝐋</m:t>
                          </m:r>
                        </m:sub>
                      </m:sSub>
                      <m:d>
                        <m:d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US" b="0" i="0" dirty="0" smtClean="0"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b="1" i="1" dirty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998" y="5510148"/>
                <a:ext cx="3275127" cy="414985"/>
              </a:xfrm>
              <a:prstGeom prst="rect">
                <a:avLst/>
              </a:prstGeom>
              <a:blipFill rotWithShape="1">
                <a:blip r:embed="rId8"/>
                <a:stretch>
                  <a:fillRect r="-2048"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/>
          <p:cNvSpPr/>
          <p:nvPr/>
        </p:nvSpPr>
        <p:spPr>
          <a:xfrm>
            <a:off x="2439801" y="6006811"/>
            <a:ext cx="5486400" cy="39398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5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750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1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  <p:bldP spid="57" grpId="0" animBg="1"/>
      <p:bldP spid="5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We proved</a:t>
                </a:r>
              </a:p>
              <a:p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≤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000" b="1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𝑨</m:t>
                        </m:r>
                        <m:r>
                          <a:rPr lang="en-US" sz="2000" b="1" i="1" dirty="0">
                            <a:latin typeface="Cambria Math"/>
                          </a:rPr>
                          <m:t>′</m:t>
                        </m:r>
                      </m:e>
                    </m:d>
                    <m:r>
                      <a:rPr lang="en-US" sz="2000" b="1" i="1" dirty="0">
                        <a:latin typeface="Cambria Math"/>
                      </a:rPr>
                      <m:t>≤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000" b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dirty="0">
                        <a:latin typeface="Cambria Math"/>
                      </a:rPr>
                      <m:t>)</m:t>
                    </m:r>
                    <m:r>
                      <a:rPr lang="en-US" sz="2000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≥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000" b="1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Using (1) and (2)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000" b="1" i="1" dirty="0" smtClean="0">
                        <a:latin typeface="Cambria Math"/>
                      </a:rPr>
                      <m:t>=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>
                                <a:latin typeface="Cambria Math"/>
                              </a:rPr>
                              <m:t>𝑨</m:t>
                            </m:r>
                          </m:e>
                          <m:sup>
                            <m:r>
                              <a:rPr lang="en-US" sz="2000" b="1" i="1" dirty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3352800" y="3124200"/>
            <a:ext cx="9144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0" y="1981200"/>
            <a:ext cx="4427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3810000"/>
            <a:ext cx="44275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447800" y="5143500"/>
            <a:ext cx="5090950" cy="64770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0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The </a:t>
            </a:r>
            <a:r>
              <a:rPr lang="en-US" sz="3600" b="1" dirty="0">
                <a:solidFill>
                  <a:srgbClr val="7030A0"/>
                </a:solidFill>
              </a:rPr>
              <a:t>novel idea </a:t>
            </a:r>
            <a:r>
              <a:rPr lang="en-US" sz="3600" b="1" dirty="0"/>
              <a:t>of Huffman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33400" y="2602469"/>
            <a:ext cx="3522131" cy="2426731"/>
            <a:chOff x="533400" y="1600201"/>
            <a:chExt cx="3522131" cy="2426731"/>
          </a:xfrm>
        </p:grpSpPr>
        <p:pic>
          <p:nvPicPr>
            <p:cNvPr id="5" name="Content Placeholder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3400" y="1600201"/>
              <a:ext cx="3522131" cy="1981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600200" y="3657600"/>
              <a:ext cx="1456681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Binary coding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15000" y="2721899"/>
            <a:ext cx="2819400" cy="2231101"/>
            <a:chOff x="5441763" y="1631763"/>
            <a:chExt cx="2819400" cy="2231101"/>
          </a:xfrm>
        </p:grpSpPr>
        <p:grpSp>
          <p:nvGrpSpPr>
            <p:cNvPr id="6" name="Group 5"/>
            <p:cNvGrpSpPr/>
            <p:nvPr/>
          </p:nvGrpSpPr>
          <p:grpSpPr>
            <a:xfrm>
              <a:off x="5441763" y="1631763"/>
              <a:ext cx="2819400" cy="1416237"/>
              <a:chOff x="3079563" y="1447800"/>
              <a:chExt cx="2819400" cy="1416237"/>
            </a:xfrm>
          </p:grpSpPr>
          <p:cxnSp>
            <p:nvCxnSpPr>
              <p:cNvPr id="7" name="Straight Arrow Connector 6"/>
              <p:cNvCxnSpPr>
                <a:endCxn id="12" idx="7"/>
              </p:cNvCxnSpPr>
              <p:nvPr/>
            </p:nvCxnSpPr>
            <p:spPr>
              <a:xfrm flipH="1">
                <a:off x="3689163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3" idx="3"/>
              </p:cNvCxnSpPr>
              <p:nvPr/>
            </p:nvCxnSpPr>
            <p:spPr>
              <a:xfrm flipH="1">
                <a:off x="4755963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4196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12" idx="3"/>
              </p:cNvCxnSpPr>
              <p:nvPr/>
            </p:nvCxnSpPr>
            <p:spPr>
              <a:xfrm flipH="1">
                <a:off x="3079563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12" idx="5"/>
              </p:cNvCxnSpPr>
              <p:nvPr/>
            </p:nvCxnSpPr>
            <p:spPr>
              <a:xfrm>
                <a:off x="3689163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3429000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181600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" name="Straight Arrow Connector 14"/>
              <p:cNvCxnSpPr>
                <a:stCxn id="13" idx="5"/>
              </p:cNvCxnSpPr>
              <p:nvPr/>
            </p:nvCxnSpPr>
            <p:spPr>
              <a:xfrm>
                <a:off x="5441763" y="2317563"/>
                <a:ext cx="457200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6172200" y="3493532"/>
              <a:ext cx="1218347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Binary tree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43400" y="2836605"/>
            <a:ext cx="1143000" cy="1049595"/>
            <a:chOff x="4343400" y="1828800"/>
            <a:chExt cx="1143000" cy="1049595"/>
          </a:xfrm>
        </p:grpSpPr>
        <p:sp>
          <p:nvSpPr>
            <p:cNvPr id="20" name="Left-Right Arrow 19"/>
            <p:cNvSpPr/>
            <p:nvPr/>
          </p:nvSpPr>
          <p:spPr>
            <a:xfrm>
              <a:off x="4343400" y="2241363"/>
              <a:ext cx="1143000" cy="6370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24400" y="1828800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21637" y="2819400"/>
            <a:ext cx="1323849" cy="381000"/>
            <a:chOff x="6521637" y="2819400"/>
            <a:chExt cx="1323849" cy="381000"/>
          </a:xfrm>
        </p:grpSpPr>
        <p:sp>
          <p:nvSpPr>
            <p:cNvPr id="25" name="TextBox 24"/>
            <p:cNvSpPr txBox="1"/>
            <p:nvPr/>
          </p:nvSpPr>
          <p:spPr>
            <a:xfrm>
              <a:off x="6521637" y="2819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438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18114" y="3581400"/>
            <a:ext cx="2813172" cy="381000"/>
            <a:chOff x="5718114" y="3581400"/>
            <a:chExt cx="2813172" cy="381000"/>
          </a:xfrm>
        </p:grpSpPr>
        <p:sp>
          <p:nvSpPr>
            <p:cNvPr id="27" name="TextBox 26"/>
            <p:cNvSpPr txBox="1"/>
            <p:nvPr/>
          </p:nvSpPr>
          <p:spPr>
            <a:xfrm>
              <a:off x="8229600" y="3593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8114" y="3593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70714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03914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563092" y="4586790"/>
            <a:ext cx="92044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Labeled</a:t>
            </a:r>
          </a:p>
        </p:txBody>
      </p:sp>
    </p:spTree>
    <p:extLst>
      <p:ext uri="{BB962C8B-B14F-4D97-AF65-F5344CB8AC3E}">
        <p14:creationId xmlns:p14="http://schemas.microsoft.com/office/powerpoint/2010/main" val="141576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The algorithm </a:t>
                </a:r>
                <a:r>
                  <a:rPr lang="en-US" sz="3200" b="1" dirty="0"/>
                  <a:t>based on</a:t>
                </a:r>
                <a:br>
                  <a:rPr lang="en-US" sz="3200" b="1" dirty="0"/>
                </a:b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/>
                          </a:rPr>
                          <m:t>𝑨</m:t>
                        </m:r>
                      </m:e>
                    </m:d>
                    <m:r>
                      <a:rPr lang="en-US" sz="2400" b="1" i="1" dirty="0">
                        <a:latin typeface="Cambria Math"/>
                      </a:rPr>
                      <m:t>=</m:t>
                    </m:r>
                    <m:r>
                      <a:rPr lang="en-US" sz="2000" b="1" dirty="0">
                        <a:solidFill>
                          <a:srgbClr val="7030A0"/>
                        </a:solidFill>
                        <a:latin typeface="Cambria Math"/>
                      </a:rPr>
                      <m:t>𝐎𝐏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dirty="0">
                            <a:solidFill>
                              <a:srgbClr val="7030A0"/>
                            </a:solidFill>
                            <a:latin typeface="Cambria Math"/>
                          </a:rPr>
                          <m:t>𝐓</m:t>
                        </m:r>
                      </m:e>
                      <m:sub>
                        <m:r>
                          <a:rPr lang="en-US" sz="2000" b="1" dirty="0">
                            <a:latin typeface="Cambria Math"/>
                          </a:rPr>
                          <m:t>𝐀𝐁𝐋</m:t>
                        </m:r>
                      </m:sub>
                    </m:sSub>
                    <m:r>
                      <a:rPr lang="en-US" sz="2400" b="1" dirty="0"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dirty="0">
                        <a:latin typeface="Cambria Math"/>
                      </a:rPr>
                      <m:t>′)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1800" i="1" dirty="0">
                        <a:latin typeface="Cambria Math"/>
                      </a:rPr>
                      <m:t>+</m:t>
                    </m:r>
                    <m:r>
                      <a:rPr lang="en-US" sz="18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18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8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723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     </a:t>
                </a:r>
                <a:r>
                  <a:rPr lang="en-US" sz="2000" b="1" dirty="0"/>
                  <a:t>If</a:t>
                </a:r>
                <a:r>
                  <a:rPr lang="en-US" sz="2000" dirty="0"/>
                  <a:t> |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|=</a:t>
                </a:r>
                <a:r>
                  <a:rPr lang="en-US" sz="2000" dirty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/>
                  <a:t>,  return                         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</a:t>
                </a: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{   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be the two symbols with </a:t>
                </a:r>
                <a:r>
                  <a:rPr lang="en-US" sz="2000" b="1" dirty="0"/>
                  <a:t>least frequencies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:r>
                  <a:rPr lang="en-US" sz="2000" b="1" dirty="0"/>
                  <a:t>Remove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:r>
                  <a:rPr lang="en-US" sz="2000" b="1" dirty="0"/>
                  <a:t>Create</a:t>
                </a:r>
                <a:r>
                  <a:rPr lang="en-US" sz="2000" dirty="0"/>
                  <a:t> a new symbol 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rgbClr val="006C31"/>
                        </a:solidFill>
                        <a:latin typeface="Cambria Math"/>
                      </a:rPr>
                      <m:t>𝒂</m:t>
                    </m:r>
                    <m:r>
                      <a:rPr lang="en-US" sz="2000" b="0" i="0" dirty="0" smtClean="0">
                        <a:solidFill>
                          <a:srgbClr val="006C31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solidFill>
                          <a:srgbClr val="006C31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Insert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𝒂</m:t>
                    </m:r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2000" dirty="0"/>
                  <a:t>into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T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</a:t>
                </a:r>
                <a:r>
                  <a:rPr lang="en-US" sz="2000" b="1" dirty="0"/>
                  <a:t>Replace</a:t>
                </a:r>
                <a:r>
                  <a:rPr lang="en-US" sz="2000" dirty="0"/>
                  <a:t> node               in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T </a:t>
                </a:r>
                <a:r>
                  <a:rPr lang="en-US" sz="2000" dirty="0"/>
                  <a:t>by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     return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T </a:t>
                </a:r>
                <a:r>
                  <a:rPr lang="en-US" sz="2000" dirty="0"/>
                  <a:t>;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}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105400"/>
              </a:xfrm>
              <a:blipFill>
                <a:blip r:embed="rId3"/>
                <a:stretch>
                  <a:fillRect l="-772" t="-744" b="-2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0" y="4778712"/>
            <a:ext cx="457200" cy="561614"/>
            <a:chOff x="4057650" y="4672013"/>
            <a:chExt cx="493578" cy="597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4114800" y="4900613"/>
                  <a:ext cx="43642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dirty="0">
                          <a:solidFill>
                            <a:srgbClr val="006C31"/>
                          </a:solidFill>
                          <a:latin typeface="Cambria Math"/>
                        </a:rPr>
                        <m:t>𝒂</m:t>
                      </m:r>
                    </m:oMath>
                  </a14:m>
                  <a:r>
                    <a:rPr lang="en-US" dirty="0">
                      <a:solidFill>
                        <a:srgbClr val="002060"/>
                      </a:solidFill>
                    </a:rPr>
                    <a:t>’</a:t>
                  </a: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4900613"/>
                  <a:ext cx="43642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772" r="-19697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/>
            <p:cNvSpPr/>
            <p:nvPr/>
          </p:nvSpPr>
          <p:spPr>
            <a:xfrm>
              <a:off x="4057650" y="4672013"/>
              <a:ext cx="493578" cy="314747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71999" y="4724400"/>
            <a:ext cx="769014" cy="713563"/>
            <a:chOff x="5942575" y="4163237"/>
            <a:chExt cx="1000074" cy="982410"/>
          </a:xfrm>
        </p:grpSpPr>
        <p:sp>
          <p:nvSpPr>
            <p:cNvPr id="9" name="Oval 8"/>
            <p:cNvSpPr/>
            <p:nvPr/>
          </p:nvSpPr>
          <p:spPr>
            <a:xfrm>
              <a:off x="6341667" y="4163237"/>
              <a:ext cx="238725" cy="22187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H="1">
              <a:off x="6222305" y="4352617"/>
              <a:ext cx="154323" cy="36530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/>
            <p:cNvGrpSpPr/>
            <p:nvPr/>
          </p:nvGrpSpPr>
          <p:grpSpPr>
            <a:xfrm>
              <a:off x="5983580" y="4717913"/>
              <a:ext cx="417221" cy="427731"/>
              <a:chOff x="6553200" y="5334000"/>
              <a:chExt cx="532700" cy="587601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553200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15625" r="-81633" b="-13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15625" r="-83333" b="-1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/>
            <p:cNvGrpSpPr/>
            <p:nvPr/>
          </p:nvGrpSpPr>
          <p:grpSpPr>
            <a:xfrm>
              <a:off x="6520711" y="4375593"/>
              <a:ext cx="398152" cy="611173"/>
              <a:chOff x="7239000" y="4863726"/>
              <a:chExt cx="508353" cy="83960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290153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7239000" y="4863726"/>
                <a:ext cx="317874" cy="4702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6582830" y="4209119"/>
              <a:ext cx="236288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42575" y="4268147"/>
              <a:ext cx="236288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964786" y="1600200"/>
            <a:ext cx="769014" cy="713563"/>
            <a:chOff x="5942575" y="4163237"/>
            <a:chExt cx="1000074" cy="982410"/>
          </a:xfrm>
        </p:grpSpPr>
        <p:sp>
          <p:nvSpPr>
            <p:cNvPr id="21" name="Oval 20"/>
            <p:cNvSpPr/>
            <p:nvPr/>
          </p:nvSpPr>
          <p:spPr>
            <a:xfrm>
              <a:off x="6341667" y="4163237"/>
              <a:ext cx="238725" cy="221873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1" idx="3"/>
            </p:cNvCxnSpPr>
            <p:nvPr/>
          </p:nvCxnSpPr>
          <p:spPr>
            <a:xfrm flipH="1">
              <a:off x="6222305" y="4352617"/>
              <a:ext cx="154323" cy="36530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5983580" y="4717913"/>
              <a:ext cx="417221" cy="427731"/>
              <a:chOff x="6553200" y="5334000"/>
              <a:chExt cx="532700" cy="587601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553200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Rectangle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95124" y="5552269"/>
                    <a:ext cx="490776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15625" r="-83333" b="-13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0775" y="4876800"/>
                  <a:ext cx="381874" cy="26884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15625" r="-81633" b="-1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 24"/>
            <p:cNvGrpSpPr/>
            <p:nvPr/>
          </p:nvGrpSpPr>
          <p:grpSpPr>
            <a:xfrm>
              <a:off x="6520711" y="4375593"/>
              <a:ext cx="398152" cy="611173"/>
              <a:chOff x="7239000" y="4863726"/>
              <a:chExt cx="508353" cy="839606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7290153" y="5334000"/>
                <a:ext cx="457200" cy="369332"/>
              </a:xfrm>
              <a:prstGeom prst="rect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7239000" y="4863726"/>
                <a:ext cx="317874" cy="4702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6582830" y="4209119"/>
              <a:ext cx="236288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942575" y="4268147"/>
              <a:ext cx="236288" cy="268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019800" y="3505200"/>
                <a:ext cx="2362506" cy="37555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time complexity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505200"/>
                <a:ext cx="2362506" cy="375552"/>
              </a:xfrm>
              <a:prstGeom prst="rect">
                <a:avLst/>
              </a:prstGeom>
              <a:blipFill rotWithShape="1">
                <a:blip r:embed="rId9"/>
                <a:stretch>
                  <a:fillRect t="-6452" r="-4134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Down Ribbon 32"/>
              <p:cNvSpPr/>
              <p:nvPr/>
            </p:nvSpPr>
            <p:spPr>
              <a:xfrm>
                <a:off x="5867400" y="3880752"/>
                <a:ext cx="3200400" cy="1246531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Homework: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Achieve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𝐥𝐨𝐠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time complexity</a:t>
                </a: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3" name="Down Ribbon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880752"/>
                <a:ext cx="3200400" cy="1246531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12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  <p:bldP spid="3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 </a:t>
            </a:r>
            <a:r>
              <a:rPr lang="en-US" sz="2800" b="1" u="sng" dirty="0"/>
              <a:t>generic</a:t>
            </a:r>
            <a:r>
              <a:rPr lang="en-US" sz="2800" b="1" dirty="0"/>
              <a:t> way to </a:t>
            </a:r>
            <a:r>
              <a:rPr lang="en-US" sz="2800" b="1" dirty="0">
                <a:solidFill>
                  <a:srgbClr val="0070C0"/>
                </a:solidFill>
              </a:rPr>
              <a:t>prove</a:t>
            </a:r>
            <a:r>
              <a:rPr lang="en-US" sz="2800" b="1" dirty="0"/>
              <a:t> that </a:t>
            </a:r>
            <a:r>
              <a:rPr lang="en-US" sz="2800" b="1" dirty="0">
                <a:solidFill>
                  <a:srgbClr val="7030A0"/>
                </a:solidFill>
              </a:rPr>
              <a:t>a greedy strategy </a:t>
            </a:r>
            <a:r>
              <a:rPr lang="en-US" sz="2800" b="1" dirty="0"/>
              <a:t>works</a:t>
            </a:r>
            <a:br>
              <a:rPr lang="en-US" sz="2800" b="1" dirty="0"/>
            </a:b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P</a:t>
                </a:r>
                <a:r>
                  <a:rPr lang="en-US" sz="2000" dirty="0"/>
                  <a:t>: a given optimization problem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1. Try to establish </a:t>
                </a:r>
                <a:r>
                  <a:rPr lang="en-US" sz="2000" dirty="0"/>
                  <a:t>a relation between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) and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2. Try to prove </a:t>
                </a:r>
                <a:r>
                  <a:rPr lang="en-US" sz="2000" dirty="0"/>
                  <a:t>the relation formally by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2000" dirty="0"/>
                  <a:t>     deriving a solution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from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2000" dirty="0"/>
                  <a:t>     deriving a solution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from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)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 rotWithShape="1">
                <a:blip r:embed="rId2"/>
                <a:stretch>
                  <a:fillRect l="-741" t="-563" b="-7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3161541" y="26670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541" y="2667000"/>
                <a:ext cx="2514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313941" y="44958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941" y="4495800"/>
                <a:ext cx="21336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52341" y="2819400"/>
                <a:ext cx="3073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problem </a:t>
                </a:r>
                <a:r>
                  <a:rPr lang="en-US" b="1" dirty="0">
                    <a:solidFill>
                      <a:srgbClr val="00B050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41" y="2819400"/>
                <a:ext cx="307340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786" t="-8333" r="-257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3466341" y="34290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</a:t>
            </a:r>
          </a:p>
          <a:p>
            <a:pPr algn="ctr"/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52341" y="4572000"/>
                <a:ext cx="3315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problem </a:t>
                </a:r>
                <a:r>
                  <a:rPr lang="en-US" b="1" dirty="0">
                    <a:solidFill>
                      <a:srgbClr val="00B050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41" y="4572000"/>
                <a:ext cx="331545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654" t="-8197" r="-20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0040" y="2956560"/>
            <a:ext cx="2133600" cy="1706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457200" y="27432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43200"/>
                <a:ext cx="1828800" cy="533400"/>
              </a:xfrm>
              <a:prstGeom prst="round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533400" y="44958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495800"/>
                <a:ext cx="1828800" cy="533400"/>
              </a:xfrm>
              <a:prstGeom prst="round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410742" y="6400800"/>
            <a:ext cx="1478931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006C31"/>
                </a:solidFill>
              </a:rPr>
              <a:t>use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Theorem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5787900" y="2743200"/>
            <a:ext cx="303784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91201" y="4495800"/>
            <a:ext cx="190499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96201" y="4495800"/>
            <a:ext cx="1371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14500" y="3625334"/>
                <a:ext cx="3984644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Prove a suitable </a:t>
                </a:r>
                <a:r>
                  <a:rPr lang="en-US" b="1" dirty="0">
                    <a:solidFill>
                      <a:srgbClr val="C00000"/>
                    </a:solidFill>
                  </a:rPr>
                  <a:t>Theorem </a:t>
                </a:r>
                <a:r>
                  <a:rPr lang="en-US" dirty="0"/>
                  <a:t>about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/>
                  <a:t>Opt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/>
                  <a:t>) using this greedy step</a:t>
                </a:r>
                <a:endParaRPr lang="en-IN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500" y="3625334"/>
                <a:ext cx="3984644" cy="646331"/>
              </a:xfrm>
              <a:prstGeom prst="rect">
                <a:avLst/>
              </a:prstGeom>
              <a:blipFill rotWithShape="1">
                <a:blip r:embed="rId10"/>
                <a:stretch>
                  <a:fillRect l="-1221" t="-3704" r="-611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324660" y="1600200"/>
            <a:ext cx="2275816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If you succeed, </a:t>
            </a:r>
          </a:p>
          <a:p>
            <a:pPr algn="ctr"/>
            <a:r>
              <a:rPr lang="en-US" dirty="0"/>
              <a:t>you have an algorithm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10200" y="5943600"/>
            <a:ext cx="1949444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/>
              <a:t>from construction</a:t>
            </a:r>
            <a:endParaRPr lang="en-IN" dirty="0"/>
          </a:p>
        </p:txBody>
      </p:sp>
      <p:sp>
        <p:nvSpPr>
          <p:cNvPr id="20" name="Smiley Face 19"/>
          <p:cNvSpPr/>
          <p:nvPr/>
        </p:nvSpPr>
        <p:spPr>
          <a:xfrm>
            <a:off x="6248400" y="1143000"/>
            <a:ext cx="561340" cy="457200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5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labeled</a:t>
            </a:r>
            <a:r>
              <a:rPr lang="en-US" sz="3600" b="1" dirty="0"/>
              <a:t> binary tree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    </a:t>
            </a:r>
            <a:r>
              <a:rPr lang="en-US" sz="2000" b="1" dirty="0">
                <a:solidFill>
                  <a:srgbClr val="7030A0"/>
                </a:solidFill>
              </a:rPr>
              <a:t>leaf</a:t>
            </a:r>
            <a:r>
              <a:rPr lang="en-US" sz="2000" b="1" dirty="0"/>
              <a:t> nodes </a:t>
            </a:r>
            <a:r>
              <a:rPr lang="en-US" sz="2000" b="1" dirty="0">
                <a:sym typeface="Wingdings" pitchFamily="2" charset="2"/>
              </a:rPr>
              <a:t> </a:t>
            </a:r>
            <a:r>
              <a:rPr lang="en-US" sz="2000" b="1" dirty="0"/>
              <a:t>alphabets</a:t>
            </a:r>
          </a:p>
          <a:p>
            <a:pPr marL="0" indent="0">
              <a:buNone/>
            </a:pPr>
            <a:r>
              <a:rPr lang="en-US" sz="2000" b="1" dirty="0"/>
              <a:t>Code of an alphabet =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752600" y="1752600"/>
            <a:ext cx="4953000" cy="3886200"/>
            <a:chOff x="1752600" y="1752600"/>
            <a:chExt cx="4953000" cy="3886200"/>
          </a:xfrm>
        </p:grpSpPr>
        <p:cxnSp>
          <p:nvCxnSpPr>
            <p:cNvPr id="83" name="Straight Arrow Connector 82"/>
            <p:cNvCxnSpPr>
              <a:stCxn id="106" idx="5"/>
              <a:endCxn id="117" idx="1"/>
            </p:cNvCxnSpPr>
            <p:nvPr/>
          </p:nvCxnSpPr>
          <p:spPr>
            <a:xfrm>
              <a:off x="5746563" y="4146363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1752600" y="1752600"/>
              <a:ext cx="4953000" cy="3886200"/>
              <a:chOff x="1752600" y="1752600"/>
              <a:chExt cx="4953000" cy="38862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362200" y="1752600"/>
                <a:ext cx="4343400" cy="3886200"/>
                <a:chOff x="2362200" y="1752600"/>
                <a:chExt cx="4343400" cy="3886200"/>
              </a:xfrm>
            </p:grpSpPr>
            <p:cxnSp>
              <p:nvCxnSpPr>
                <p:cNvPr id="12" name="Straight Arrow Connector 11"/>
                <p:cNvCxnSpPr>
                  <a:stCxn id="123" idx="2"/>
                  <a:endCxn id="121" idx="7"/>
                </p:cNvCxnSpPr>
                <p:nvPr/>
              </p:nvCxnSpPr>
              <p:spPr>
                <a:xfrm flipH="1">
                  <a:off x="3689163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4755963" y="3384363"/>
                  <a:ext cx="882837" cy="501837"/>
                  <a:chOff x="1098363" y="3308163"/>
                  <a:chExt cx="882837" cy="501837"/>
                </a:xfrm>
              </p:grpSpPr>
              <p:cxnSp>
                <p:nvCxnSpPr>
                  <p:cNvPr id="17" name="Straight Arrow Connector 16"/>
                  <p:cNvCxnSpPr/>
                  <p:nvPr/>
                </p:nvCxnSpPr>
                <p:spPr>
                  <a:xfrm flipH="1">
                    <a:off x="10983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16317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Arrow Connector 19"/>
                <p:cNvCxnSpPr>
                  <a:stCxn id="122" idx="3"/>
                  <a:endCxn id="116" idx="7"/>
                </p:cNvCxnSpPr>
                <p:nvPr/>
              </p:nvCxnSpPr>
              <p:spPr>
                <a:xfrm flipH="1">
                  <a:off x="5289363" y="2622363"/>
                  <a:ext cx="4702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endCxn id="122" idx="1"/>
                </p:cNvCxnSpPr>
                <p:nvPr/>
              </p:nvCxnSpPr>
              <p:spPr>
                <a:xfrm>
                  <a:off x="4876800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/>
                <p:cNvGrpSpPr/>
                <p:nvPr/>
              </p:nvGrpSpPr>
              <p:grpSpPr>
                <a:xfrm>
                  <a:off x="2514600" y="3308163"/>
                  <a:ext cx="990600" cy="578037"/>
                  <a:chOff x="2514600" y="3231963"/>
                  <a:chExt cx="990600" cy="578037"/>
                </a:xfrm>
              </p:grpSpPr>
              <p:cxnSp>
                <p:nvCxnSpPr>
                  <p:cNvPr id="30" name="Straight Arrow Connector 29"/>
                  <p:cNvCxnSpPr>
                    <a:stCxn id="119" idx="3"/>
                    <a:endCxn id="109" idx="0"/>
                  </p:cNvCxnSpPr>
                  <p:nvPr/>
                </p:nvCxnSpPr>
                <p:spPr>
                  <a:xfrm flipH="1">
                    <a:off x="2514600" y="3231963"/>
                    <a:ext cx="4256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>
                    <a:stCxn id="119" idx="5"/>
                    <a:endCxn id="110" idx="0"/>
                  </p:cNvCxnSpPr>
                  <p:nvPr/>
                </p:nvCxnSpPr>
                <p:spPr>
                  <a:xfrm>
                    <a:off x="3155763" y="3231963"/>
                    <a:ext cx="3494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3155763" y="2622363"/>
                  <a:ext cx="851274" cy="546474"/>
                  <a:chOff x="3124200" y="2577726"/>
                  <a:chExt cx="851274" cy="546474"/>
                </a:xfrm>
              </p:grpSpPr>
              <p:cxnSp>
                <p:nvCxnSpPr>
                  <p:cNvPr id="33" name="Straight Arrow Connector 32"/>
                  <p:cNvCxnSpPr>
                    <a:stCxn id="121" idx="3"/>
                    <a:endCxn id="119" idx="7"/>
                  </p:cNvCxnSpPr>
                  <p:nvPr/>
                </p:nvCxnSpPr>
                <p:spPr>
                  <a:xfrm flipH="1">
                    <a:off x="3124200" y="2577726"/>
                    <a:ext cx="317874" cy="4702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>
                    <a:stCxn id="121" idx="5"/>
                    <a:endCxn id="118" idx="1"/>
                  </p:cNvCxnSpPr>
                  <p:nvPr/>
                </p:nvCxnSpPr>
                <p:spPr>
                  <a:xfrm>
                    <a:off x="3657600" y="2577726"/>
                    <a:ext cx="317874" cy="5464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362200" y="3886200"/>
                  <a:ext cx="4343400" cy="1752600"/>
                  <a:chOff x="2438400" y="4495800"/>
                  <a:chExt cx="4343400" cy="1752600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2438400" y="4495800"/>
                    <a:ext cx="1295400" cy="304800"/>
                    <a:chOff x="2438400" y="4495800"/>
                    <a:chExt cx="1295400" cy="304800"/>
                  </a:xfrm>
                </p:grpSpPr>
                <p:sp>
                  <p:nvSpPr>
                    <p:cNvPr id="109" name="Oval 108"/>
                    <p:cNvSpPr/>
                    <p:nvPr/>
                  </p:nvSpPr>
                  <p:spPr>
                    <a:xfrm>
                      <a:off x="24384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Oval 109"/>
                    <p:cNvSpPr/>
                    <p:nvPr/>
                  </p:nvSpPr>
                  <p:spPr>
                    <a:xfrm>
                      <a:off x="34290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4" name="Group 103"/>
                  <p:cNvGrpSpPr/>
                  <p:nvPr/>
                </p:nvGrpSpPr>
                <p:grpSpPr>
                  <a:xfrm>
                    <a:off x="4648200" y="4495800"/>
                    <a:ext cx="2133600" cy="1752600"/>
                    <a:chOff x="990600" y="4495800"/>
                    <a:chExt cx="2133600" cy="1752600"/>
                  </a:xfrm>
                </p:grpSpPr>
                <p:sp>
                  <p:nvSpPr>
                    <p:cNvPr id="105" name="Oval 104"/>
                    <p:cNvSpPr/>
                    <p:nvPr/>
                  </p:nvSpPr>
                  <p:spPr>
                    <a:xfrm>
                      <a:off x="9906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Oval 105"/>
                    <p:cNvSpPr/>
                    <p:nvPr/>
                  </p:nvSpPr>
                  <p:spPr>
                    <a:xfrm>
                      <a:off x="19050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Oval 106"/>
                    <p:cNvSpPr/>
                    <p:nvPr/>
                  </p:nvSpPr>
                  <p:spPr>
                    <a:xfrm>
                      <a:off x="2057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" name="Oval 107"/>
                    <p:cNvSpPr/>
                    <p:nvPr/>
                  </p:nvSpPr>
                  <p:spPr>
                    <a:xfrm>
                      <a:off x="2819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2895600" y="3048000"/>
                  <a:ext cx="3429000" cy="1828800"/>
                  <a:chOff x="2590800" y="4419600"/>
                  <a:chExt cx="3429000" cy="1828800"/>
                </a:xfrm>
              </p:grpSpPr>
              <p:grpSp>
                <p:nvGrpSpPr>
                  <p:cNvPr id="114" name="Group 113"/>
                  <p:cNvGrpSpPr/>
                  <p:nvPr/>
                </p:nvGrpSpPr>
                <p:grpSpPr>
                  <a:xfrm>
                    <a:off x="2590800" y="4419600"/>
                    <a:ext cx="1371600" cy="381000"/>
                    <a:chOff x="2590800" y="4419600"/>
                    <a:chExt cx="1371600" cy="381000"/>
                  </a:xfrm>
                </p:grpSpPr>
                <p:sp>
                  <p:nvSpPr>
                    <p:cNvPr id="118" name="Oval 117"/>
                    <p:cNvSpPr/>
                    <p:nvPr/>
                  </p:nvSpPr>
                  <p:spPr>
                    <a:xfrm>
                      <a:off x="36576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Oval 118"/>
                    <p:cNvSpPr/>
                    <p:nvPr/>
                  </p:nvSpPr>
                  <p:spPr>
                    <a:xfrm>
                      <a:off x="2590800" y="4419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4724400" y="4495800"/>
                    <a:ext cx="1295400" cy="1752600"/>
                    <a:chOff x="1066800" y="4495800"/>
                    <a:chExt cx="1295400" cy="1752600"/>
                  </a:xfrm>
                </p:grpSpPr>
                <p:sp>
                  <p:nvSpPr>
                    <p:cNvPr id="116" name="Oval 115"/>
                    <p:cNvSpPr/>
                    <p:nvPr/>
                  </p:nvSpPr>
                  <p:spPr>
                    <a:xfrm>
                      <a:off x="10668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/>
                    <p:cNvSpPr/>
                    <p:nvPr/>
                  </p:nvSpPr>
                  <p:spPr>
                    <a:xfrm>
                      <a:off x="2057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0" name="Group 119"/>
                <p:cNvGrpSpPr/>
                <p:nvPr/>
              </p:nvGrpSpPr>
              <p:grpSpPr>
                <a:xfrm>
                  <a:off x="3429000" y="2362200"/>
                  <a:ext cx="2590800" cy="304800"/>
                  <a:chOff x="4038600" y="4495800"/>
                  <a:chExt cx="2590800" cy="304800"/>
                </a:xfrm>
              </p:grpSpPr>
              <p:sp>
                <p:nvSpPr>
                  <p:cNvPr id="121" name="Oval 120"/>
                  <p:cNvSpPr/>
                  <p:nvPr/>
                </p:nvSpPr>
                <p:spPr>
                  <a:xfrm>
                    <a:off x="4038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6324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3" name="Oval 122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4" name="Group 123"/>
                <p:cNvGrpSpPr/>
                <p:nvPr/>
              </p:nvGrpSpPr>
              <p:grpSpPr>
                <a:xfrm>
                  <a:off x="5867400" y="4832163"/>
                  <a:ext cx="685800" cy="501837"/>
                  <a:chOff x="457200" y="4755963"/>
                  <a:chExt cx="685800" cy="501837"/>
                </a:xfrm>
              </p:grpSpPr>
              <p:cxnSp>
                <p:nvCxnSpPr>
                  <p:cNvPr id="125" name="Straight Arrow Connector 124"/>
                  <p:cNvCxnSpPr>
                    <a:stCxn id="117" idx="3"/>
                  </p:cNvCxnSpPr>
                  <p:nvPr/>
                </p:nvCxnSpPr>
                <p:spPr>
                  <a:xfrm flipH="1">
                    <a:off x="457200" y="4755963"/>
                    <a:ext cx="1970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/>
                  <p:cNvCxnSpPr/>
                  <p:nvPr/>
                </p:nvCxnSpPr>
                <p:spPr>
                  <a:xfrm>
                    <a:off x="838200" y="4755963"/>
                    <a:ext cx="304800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Oval 139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87" name="Straight Arrow Connector 86"/>
              <p:cNvCxnSpPr>
                <a:stCxn id="109" idx="3"/>
                <a:endCxn id="88" idx="7"/>
              </p:cNvCxnSpPr>
              <p:nvPr/>
            </p:nvCxnSpPr>
            <p:spPr>
              <a:xfrm flipH="1">
                <a:off x="2012763" y="4146363"/>
                <a:ext cx="394074" cy="59111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1752600" y="4692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/>
              <p:cNvCxnSpPr>
                <a:endCxn id="90" idx="1"/>
              </p:cNvCxnSpPr>
              <p:nvPr/>
            </p:nvCxnSpPr>
            <p:spPr>
              <a:xfrm>
                <a:off x="6019800" y="2590800"/>
                <a:ext cx="317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/>
              <p:cNvSpPr/>
              <p:nvPr/>
            </p:nvSpPr>
            <p:spPr>
              <a:xfrm>
                <a:off x="6293037" y="30926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981200" y="1828800"/>
            <a:ext cx="4648200" cy="3417332"/>
            <a:chOff x="1981200" y="1828800"/>
            <a:chExt cx="4648200" cy="3417332"/>
          </a:xfrm>
        </p:grpSpPr>
        <p:grpSp>
          <p:nvGrpSpPr>
            <p:cNvPr id="45" name="Group 44"/>
            <p:cNvGrpSpPr/>
            <p:nvPr/>
          </p:nvGrpSpPr>
          <p:grpSpPr>
            <a:xfrm>
              <a:off x="1981200" y="1828800"/>
              <a:ext cx="4648200" cy="3417332"/>
              <a:chOff x="1981200" y="1828800"/>
              <a:chExt cx="4648200" cy="341733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007037" y="1828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260914" y="1840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048000" y="2590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514600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981200" y="4126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260914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727514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5718114" y="4876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6096000" y="2526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5413314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5870514" y="4050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6327714" y="4812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38100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76600" y="3341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2934815" y="5638800"/>
            <a:ext cx="246118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Label of path from root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04800" y="4775200"/>
            <a:ext cx="9906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7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2" grpId="0" build="p"/>
      <p:bldP spid="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labeled</a:t>
            </a:r>
            <a:r>
              <a:rPr lang="en-US" sz="3600" b="1" dirty="0"/>
              <a:t> binary tree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    </a:t>
            </a:r>
            <a:r>
              <a:rPr lang="en-US" sz="2000" b="1" dirty="0">
                <a:solidFill>
                  <a:srgbClr val="7030A0"/>
                </a:solidFill>
              </a:rPr>
              <a:t>leaf</a:t>
            </a:r>
            <a:r>
              <a:rPr lang="en-US" sz="2000" b="1" dirty="0"/>
              <a:t> nodes </a:t>
            </a:r>
            <a:r>
              <a:rPr lang="en-US" sz="2000" b="1" dirty="0">
                <a:sym typeface="Wingdings" pitchFamily="2" charset="2"/>
              </a:rPr>
              <a:t> </a:t>
            </a:r>
            <a:r>
              <a:rPr lang="en-US" sz="2000" b="1" dirty="0"/>
              <a:t>alphabets</a:t>
            </a:r>
          </a:p>
          <a:p>
            <a:pPr marL="0" indent="0">
              <a:buNone/>
            </a:pPr>
            <a:r>
              <a:rPr lang="en-US" sz="2000" b="1" dirty="0"/>
              <a:t>Code of an alphabet =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cxnSp>
        <p:nvCxnSpPr>
          <p:cNvPr id="83" name="Straight Arrow Connector 82"/>
          <p:cNvCxnSpPr>
            <a:stCxn id="106" idx="5"/>
            <a:endCxn id="117" idx="1"/>
          </p:cNvCxnSpPr>
          <p:nvPr/>
        </p:nvCxnSpPr>
        <p:spPr>
          <a:xfrm>
            <a:off x="5746563" y="4146363"/>
            <a:ext cx="317874" cy="470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1981200" y="1828800"/>
            <a:ext cx="4648200" cy="3417332"/>
            <a:chOff x="1981200" y="1828800"/>
            <a:chExt cx="4648200" cy="3417332"/>
          </a:xfrm>
        </p:grpSpPr>
        <p:sp>
          <p:nvSpPr>
            <p:cNvPr id="43" name="TextBox 42"/>
            <p:cNvSpPr txBox="1"/>
            <p:nvPr/>
          </p:nvSpPr>
          <p:spPr>
            <a:xfrm>
              <a:off x="4007037" y="1828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260914" y="1840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0480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514600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981200" y="412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260914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7275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718114" y="4876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096000" y="2526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413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870514" y="4050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3277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52600" y="1752600"/>
            <a:ext cx="5105400" cy="3962400"/>
            <a:chOff x="1752600" y="1752600"/>
            <a:chExt cx="5105400" cy="3962400"/>
          </a:xfrm>
        </p:grpSpPr>
        <p:grpSp>
          <p:nvGrpSpPr>
            <p:cNvPr id="44" name="Group 43"/>
            <p:cNvGrpSpPr/>
            <p:nvPr/>
          </p:nvGrpSpPr>
          <p:grpSpPr>
            <a:xfrm>
              <a:off x="2012763" y="1752600"/>
              <a:ext cx="4540437" cy="3581400"/>
              <a:chOff x="2012763" y="1752600"/>
              <a:chExt cx="4540437" cy="35814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362200" y="1752600"/>
                <a:ext cx="4191000" cy="3581400"/>
                <a:chOff x="2362200" y="1752600"/>
                <a:chExt cx="4191000" cy="3581400"/>
              </a:xfrm>
            </p:grpSpPr>
            <p:cxnSp>
              <p:nvCxnSpPr>
                <p:cNvPr id="12" name="Straight Arrow Connector 11"/>
                <p:cNvCxnSpPr>
                  <a:stCxn id="123" idx="2"/>
                  <a:endCxn id="121" idx="7"/>
                </p:cNvCxnSpPr>
                <p:nvPr/>
              </p:nvCxnSpPr>
              <p:spPr>
                <a:xfrm flipH="1">
                  <a:off x="3689163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4755963" y="3384363"/>
                  <a:ext cx="882837" cy="501837"/>
                  <a:chOff x="1098363" y="3308163"/>
                  <a:chExt cx="882837" cy="501837"/>
                </a:xfrm>
              </p:grpSpPr>
              <p:cxnSp>
                <p:nvCxnSpPr>
                  <p:cNvPr id="17" name="Straight Arrow Connector 16"/>
                  <p:cNvCxnSpPr/>
                  <p:nvPr/>
                </p:nvCxnSpPr>
                <p:spPr>
                  <a:xfrm flipH="1">
                    <a:off x="10983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16317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Arrow Connector 19"/>
                <p:cNvCxnSpPr>
                  <a:stCxn id="122" idx="3"/>
                  <a:endCxn id="116" idx="7"/>
                </p:cNvCxnSpPr>
                <p:nvPr/>
              </p:nvCxnSpPr>
              <p:spPr>
                <a:xfrm flipH="1">
                  <a:off x="5289363" y="2622363"/>
                  <a:ext cx="4702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endCxn id="122" idx="1"/>
                </p:cNvCxnSpPr>
                <p:nvPr/>
              </p:nvCxnSpPr>
              <p:spPr>
                <a:xfrm>
                  <a:off x="4876800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/>
                <p:cNvGrpSpPr/>
                <p:nvPr/>
              </p:nvGrpSpPr>
              <p:grpSpPr>
                <a:xfrm>
                  <a:off x="2514600" y="3308163"/>
                  <a:ext cx="990600" cy="578037"/>
                  <a:chOff x="2514600" y="3231963"/>
                  <a:chExt cx="990600" cy="578037"/>
                </a:xfrm>
              </p:grpSpPr>
              <p:cxnSp>
                <p:nvCxnSpPr>
                  <p:cNvPr id="30" name="Straight Arrow Connector 29"/>
                  <p:cNvCxnSpPr>
                    <a:stCxn id="119" idx="3"/>
                    <a:endCxn id="109" idx="0"/>
                  </p:cNvCxnSpPr>
                  <p:nvPr/>
                </p:nvCxnSpPr>
                <p:spPr>
                  <a:xfrm flipH="1">
                    <a:off x="2514600" y="3231963"/>
                    <a:ext cx="4256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>
                    <a:stCxn id="119" idx="5"/>
                  </p:cNvCxnSpPr>
                  <p:nvPr/>
                </p:nvCxnSpPr>
                <p:spPr>
                  <a:xfrm>
                    <a:off x="3155763" y="3231963"/>
                    <a:ext cx="3494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3155763" y="2622363"/>
                  <a:ext cx="851274" cy="546474"/>
                  <a:chOff x="3124200" y="2577726"/>
                  <a:chExt cx="851274" cy="546474"/>
                </a:xfrm>
              </p:grpSpPr>
              <p:cxnSp>
                <p:nvCxnSpPr>
                  <p:cNvPr id="33" name="Straight Arrow Connector 32"/>
                  <p:cNvCxnSpPr>
                    <a:stCxn id="121" idx="3"/>
                    <a:endCxn id="119" idx="7"/>
                  </p:cNvCxnSpPr>
                  <p:nvPr/>
                </p:nvCxnSpPr>
                <p:spPr>
                  <a:xfrm flipH="1">
                    <a:off x="3124200" y="2577726"/>
                    <a:ext cx="317874" cy="4702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>
                    <a:stCxn id="121" idx="5"/>
                  </p:cNvCxnSpPr>
                  <p:nvPr/>
                </p:nvCxnSpPr>
                <p:spPr>
                  <a:xfrm>
                    <a:off x="3657600" y="2577726"/>
                    <a:ext cx="317874" cy="5464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362200" y="3886200"/>
                  <a:ext cx="3429000" cy="304800"/>
                  <a:chOff x="2438400" y="4495800"/>
                  <a:chExt cx="3429000" cy="304800"/>
                </a:xfrm>
              </p:grpSpPr>
              <p:sp>
                <p:nvSpPr>
                  <p:cNvPr id="109" name="Oval 108"/>
                  <p:cNvSpPr/>
                  <p:nvPr/>
                </p:nvSpPr>
                <p:spPr>
                  <a:xfrm>
                    <a:off x="24384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5562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2895600" y="3048000"/>
                  <a:ext cx="3429000" cy="1828800"/>
                  <a:chOff x="2590800" y="4419600"/>
                  <a:chExt cx="3429000" cy="1828800"/>
                </a:xfrm>
              </p:grpSpPr>
              <p:sp>
                <p:nvSpPr>
                  <p:cNvPr id="119" name="Oval 118"/>
                  <p:cNvSpPr/>
                  <p:nvPr/>
                </p:nvSpPr>
                <p:spPr>
                  <a:xfrm>
                    <a:off x="2590800" y="44196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4724400" y="4495800"/>
                    <a:ext cx="1295400" cy="1752600"/>
                    <a:chOff x="1066800" y="4495800"/>
                    <a:chExt cx="1295400" cy="1752600"/>
                  </a:xfrm>
                </p:grpSpPr>
                <p:sp>
                  <p:nvSpPr>
                    <p:cNvPr id="116" name="Oval 115"/>
                    <p:cNvSpPr/>
                    <p:nvPr/>
                  </p:nvSpPr>
                  <p:spPr>
                    <a:xfrm>
                      <a:off x="10668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/>
                    <p:cNvSpPr/>
                    <p:nvPr/>
                  </p:nvSpPr>
                  <p:spPr>
                    <a:xfrm>
                      <a:off x="2057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0" name="Group 119"/>
                <p:cNvGrpSpPr/>
                <p:nvPr/>
              </p:nvGrpSpPr>
              <p:grpSpPr>
                <a:xfrm>
                  <a:off x="3429000" y="2362200"/>
                  <a:ext cx="2590800" cy="304800"/>
                  <a:chOff x="4038600" y="4495800"/>
                  <a:chExt cx="2590800" cy="304800"/>
                </a:xfrm>
              </p:grpSpPr>
              <p:sp>
                <p:nvSpPr>
                  <p:cNvPr id="121" name="Oval 120"/>
                  <p:cNvSpPr/>
                  <p:nvPr/>
                </p:nvSpPr>
                <p:spPr>
                  <a:xfrm>
                    <a:off x="4038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6324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3" name="Oval 122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4" name="Group 123"/>
                <p:cNvGrpSpPr/>
                <p:nvPr/>
              </p:nvGrpSpPr>
              <p:grpSpPr>
                <a:xfrm>
                  <a:off x="5867400" y="4832163"/>
                  <a:ext cx="685800" cy="501837"/>
                  <a:chOff x="457200" y="4755963"/>
                  <a:chExt cx="685800" cy="501837"/>
                </a:xfrm>
              </p:grpSpPr>
              <p:cxnSp>
                <p:nvCxnSpPr>
                  <p:cNvPr id="125" name="Straight Arrow Connector 124"/>
                  <p:cNvCxnSpPr>
                    <a:stCxn id="117" idx="3"/>
                  </p:cNvCxnSpPr>
                  <p:nvPr/>
                </p:nvCxnSpPr>
                <p:spPr>
                  <a:xfrm flipH="1">
                    <a:off x="457200" y="4755963"/>
                    <a:ext cx="1970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/>
                  <p:cNvCxnSpPr/>
                  <p:nvPr/>
                </p:nvCxnSpPr>
                <p:spPr>
                  <a:xfrm>
                    <a:off x="838200" y="4755963"/>
                    <a:ext cx="304800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Oval 139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87" name="Straight Arrow Connector 86"/>
              <p:cNvCxnSpPr>
                <a:stCxn id="109" idx="3"/>
              </p:cNvCxnSpPr>
              <p:nvPr/>
            </p:nvCxnSpPr>
            <p:spPr>
              <a:xfrm flipH="1">
                <a:off x="2012763" y="4146363"/>
                <a:ext cx="394074" cy="59111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>
                <a:off x="6019800" y="2590800"/>
                <a:ext cx="317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/>
            <p:nvPr/>
          </p:nvSpPr>
          <p:spPr>
            <a:xfrm>
              <a:off x="6400800" y="53456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626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752600" y="47360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00400" y="38978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733800" y="32004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495800" y="38978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096000" y="31242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810000" y="260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2766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34815" y="5638800"/>
            <a:ext cx="246118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Label of path from root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086600" y="2388275"/>
            <a:ext cx="1524000" cy="2031325"/>
            <a:chOff x="7086600" y="2388275"/>
            <a:chExt cx="1524000" cy="2031325"/>
          </a:xfrm>
        </p:grpSpPr>
        <p:sp>
          <p:nvSpPr>
            <p:cNvPr id="9" name="TextBox 8"/>
            <p:cNvSpPr txBox="1"/>
            <p:nvPr/>
          </p:nvSpPr>
          <p:spPr>
            <a:xfrm>
              <a:off x="7781527" y="2388275"/>
              <a:ext cx="829073" cy="20313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01,</a:t>
              </a:r>
            </a:p>
            <a:p>
              <a:r>
                <a:rPr lang="en-US" b="1" dirty="0"/>
                <a:t>001,</a:t>
              </a:r>
            </a:p>
            <a:p>
              <a:r>
                <a:rPr lang="en-US" b="1" dirty="0"/>
                <a:t>0000,</a:t>
              </a:r>
            </a:p>
            <a:p>
              <a:r>
                <a:rPr lang="en-US" b="1" dirty="0"/>
                <a:t>11,</a:t>
              </a:r>
            </a:p>
            <a:p>
              <a:r>
                <a:rPr lang="en-US" b="1" dirty="0"/>
                <a:t>100,</a:t>
              </a:r>
            </a:p>
            <a:p>
              <a:r>
                <a:rPr lang="en-US" b="1" dirty="0"/>
                <a:t>10110,</a:t>
              </a:r>
            </a:p>
            <a:p>
              <a:r>
                <a:rPr lang="en-US" b="1" dirty="0"/>
                <a:t>10111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7086600" y="2989005"/>
              <a:ext cx="694927" cy="8209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304800" y="4775200"/>
            <a:ext cx="9906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6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Prefix</a:t>
            </a:r>
            <a:r>
              <a:rPr lang="en-US" sz="3200" b="1" dirty="0"/>
              <a:t> 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766222433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377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Alphabets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Encoding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93460812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47" t="-4762" r="-100524" b="-4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4762" b="-436190"/>
                          </a:stretch>
                        </a:blipFill>
                      </a:tcPr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120879" r="-199479" b="-4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218478" r="-199479" b="-2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321978" r="-199479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417391" r="-1994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523077" r="-199479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487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Question</a:t>
            </a:r>
            <a:r>
              <a:rPr lang="en-US" sz="1800" dirty="0"/>
              <a:t>: </a:t>
            </a:r>
          </a:p>
          <a:p>
            <a:pPr marL="0" indent="0">
              <a:buNone/>
            </a:pPr>
            <a:r>
              <a:rPr lang="en-US" sz="1800" dirty="0"/>
              <a:t>How to build the labeled tree for a prefix code ?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2831068"/>
            <a:ext cx="573428" cy="2643664"/>
            <a:chOff x="3467496" y="2831068"/>
            <a:chExt cx="573428" cy="2643664"/>
          </a:xfrm>
        </p:grpSpPr>
        <p:sp>
          <p:nvSpPr>
            <p:cNvPr id="13" name="TextBox 12"/>
            <p:cNvSpPr txBox="1"/>
            <p:nvPr/>
          </p:nvSpPr>
          <p:spPr>
            <a:xfrm>
              <a:off x="3467496" y="34290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3962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2876" y="4507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5105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111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5105400" y="3962400"/>
            <a:ext cx="457200" cy="36933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334000" y="3124200"/>
            <a:ext cx="1707963" cy="826532"/>
            <a:chOff x="5334000" y="3124200"/>
            <a:chExt cx="1707963" cy="826532"/>
          </a:xfrm>
        </p:grpSpPr>
        <p:grpSp>
          <p:nvGrpSpPr>
            <p:cNvPr id="2" name="Group 1"/>
            <p:cNvGrpSpPr/>
            <p:nvPr/>
          </p:nvGrpSpPr>
          <p:grpSpPr>
            <a:xfrm>
              <a:off x="5334000" y="3124200"/>
              <a:ext cx="1707963" cy="826532"/>
              <a:chOff x="4051674" y="1676400"/>
              <a:chExt cx="1707963" cy="826532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4051674" y="1905000"/>
                <a:ext cx="685801" cy="5979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25" idx="6"/>
              </p:cNvCxnSpPr>
              <p:nvPr/>
            </p:nvCxnSpPr>
            <p:spPr>
              <a:xfrm>
                <a:off x="5042274" y="1828800"/>
                <a:ext cx="717363" cy="5780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4737474" y="1676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5454837" y="3212068"/>
              <a:ext cx="1476249" cy="445532"/>
              <a:chOff x="5454837" y="3212068"/>
              <a:chExt cx="1476249" cy="445532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454837" y="3288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629400" y="32120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06168" y="42672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solidFill>
                            <a:srgbClr val="006C31"/>
                          </a:solidFill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168" y="4267200"/>
                <a:ext cx="38023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5105400" y="2743200"/>
            <a:ext cx="229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 100, 101, 110, 111}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477000" y="3897868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{00,01,10,11}</a:t>
            </a:r>
          </a:p>
        </p:txBody>
      </p:sp>
    </p:spTree>
    <p:extLst>
      <p:ext uri="{BB962C8B-B14F-4D97-AF65-F5344CB8AC3E}">
        <p14:creationId xmlns:p14="http://schemas.microsoft.com/office/powerpoint/2010/main" val="116063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uiExpand="1" build="p"/>
      <p:bldP spid="30" grpId="0" animBg="1"/>
      <p:bldP spid="7" grpId="0"/>
      <p:bldP spid="49" grpId="0"/>
      <p:bldP spid="49" grpId="1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Prefix</a:t>
            </a:r>
            <a:r>
              <a:rPr lang="en-US" sz="3200" b="1" dirty="0"/>
              <a:t> 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192057181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377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Alphabets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Encoding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93460812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47" t="-4762" r="-100524" b="-4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4762" b="-436190"/>
                          </a:stretch>
                        </a:blipFill>
                      </a:tcPr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120879" r="-199479" b="-4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218478" r="-199479" b="-2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321978" r="-199479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417391" r="-1994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523077" r="-199479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487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Question</a:t>
            </a:r>
            <a:r>
              <a:rPr lang="en-US" sz="1800" dirty="0"/>
              <a:t>: </a:t>
            </a:r>
          </a:p>
          <a:p>
            <a:pPr marL="0" indent="0">
              <a:buNone/>
            </a:pPr>
            <a:r>
              <a:rPr lang="en-US" sz="1800" dirty="0"/>
              <a:t>How to build the labeled tree for a prefix code ?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2831068"/>
            <a:ext cx="573428" cy="2643664"/>
            <a:chOff x="3467496" y="2831068"/>
            <a:chExt cx="573428" cy="2643664"/>
          </a:xfrm>
        </p:grpSpPr>
        <p:sp>
          <p:nvSpPr>
            <p:cNvPr id="13" name="TextBox 12"/>
            <p:cNvSpPr txBox="1"/>
            <p:nvPr/>
          </p:nvSpPr>
          <p:spPr>
            <a:xfrm>
              <a:off x="3467496" y="34290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3962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2876" y="4507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5105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05400" y="3124200"/>
            <a:ext cx="1936563" cy="1207532"/>
            <a:chOff x="5105400" y="3124200"/>
            <a:chExt cx="1936563" cy="1207532"/>
          </a:xfrm>
        </p:grpSpPr>
        <p:grpSp>
          <p:nvGrpSpPr>
            <p:cNvPr id="2" name="Group 1"/>
            <p:cNvGrpSpPr/>
            <p:nvPr/>
          </p:nvGrpSpPr>
          <p:grpSpPr>
            <a:xfrm>
              <a:off x="5334000" y="3124200"/>
              <a:ext cx="1707963" cy="826532"/>
              <a:chOff x="4051674" y="1676400"/>
              <a:chExt cx="1707963" cy="826532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4051674" y="1905000"/>
                <a:ext cx="685801" cy="5979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25" idx="6"/>
              </p:cNvCxnSpPr>
              <p:nvPr/>
            </p:nvCxnSpPr>
            <p:spPr>
              <a:xfrm>
                <a:off x="5042274" y="1828800"/>
                <a:ext cx="717363" cy="5780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4737474" y="1676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5105400" y="39624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454837" y="3212068"/>
            <a:ext cx="1476249" cy="445532"/>
            <a:chOff x="5454837" y="3212068"/>
            <a:chExt cx="1476249" cy="445532"/>
          </a:xfrm>
        </p:grpSpPr>
        <p:sp>
          <p:nvSpPr>
            <p:cNvPr id="35" name="TextBox 34"/>
            <p:cNvSpPr txBox="1"/>
            <p:nvPr/>
          </p:nvSpPr>
          <p:spPr>
            <a:xfrm>
              <a:off x="5454837" y="328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29400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106168" y="42672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solidFill>
                            <a:srgbClr val="006C31"/>
                          </a:solidFill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168" y="4267200"/>
                <a:ext cx="38023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6248400" y="46482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{0,1}</a:t>
            </a:r>
          </a:p>
        </p:txBody>
      </p:sp>
      <p:cxnSp>
        <p:nvCxnSpPr>
          <p:cNvPr id="31" name="Straight Arrow Connector 30"/>
          <p:cNvCxnSpPr>
            <a:stCxn id="32" idx="3"/>
          </p:cNvCxnSpPr>
          <p:nvPr/>
        </p:nvCxnSpPr>
        <p:spPr>
          <a:xfrm flipH="1">
            <a:off x="6571689" y="4070163"/>
            <a:ext cx="470274" cy="5464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997326" y="3810000"/>
            <a:ext cx="304800" cy="3048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02126" y="4038600"/>
            <a:ext cx="470274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467600" y="3974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32514" y="396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456517" y="458366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{0,1}</a:t>
            </a:r>
          </a:p>
        </p:txBody>
      </p:sp>
    </p:spTree>
    <p:extLst>
      <p:ext uri="{BB962C8B-B14F-4D97-AF65-F5344CB8AC3E}">
        <p14:creationId xmlns:p14="http://schemas.microsoft.com/office/powerpoint/2010/main" val="227925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Prefix</a:t>
            </a:r>
            <a:r>
              <a:rPr lang="en-US" sz="3200" b="1" dirty="0"/>
              <a:t> 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150868330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377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Alphabets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Encoding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93460812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47" t="-4762" r="-100524" b="-4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4762" b="-436190"/>
                          </a:stretch>
                        </a:blipFill>
                      </a:tcPr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120879" r="-199479" b="-4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218478" r="-199479" b="-2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321978" r="-199479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417391" r="-1994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523077" r="-199479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4876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Question</a:t>
            </a:r>
            <a:r>
              <a:rPr lang="en-US" sz="1800" dirty="0"/>
              <a:t>: </a:t>
            </a:r>
          </a:p>
          <a:p>
            <a:pPr marL="0" indent="0">
              <a:buNone/>
            </a:pPr>
            <a:r>
              <a:rPr lang="en-US" sz="1800" dirty="0"/>
              <a:t>How to build the labeled tree for a prefix code ?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2831068"/>
            <a:ext cx="573428" cy="2643664"/>
            <a:chOff x="3467496" y="2831068"/>
            <a:chExt cx="573428" cy="2643664"/>
          </a:xfrm>
        </p:grpSpPr>
        <p:sp>
          <p:nvSpPr>
            <p:cNvPr id="13" name="TextBox 12"/>
            <p:cNvSpPr txBox="1"/>
            <p:nvPr/>
          </p:nvSpPr>
          <p:spPr>
            <a:xfrm>
              <a:off x="3467496" y="34290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3962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2876" y="4507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5105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05400" y="3124200"/>
            <a:ext cx="3352800" cy="2590800"/>
            <a:chOff x="5105400" y="3124200"/>
            <a:chExt cx="3352800" cy="2590800"/>
          </a:xfrm>
        </p:grpSpPr>
        <p:grpSp>
          <p:nvGrpSpPr>
            <p:cNvPr id="2" name="Group 1"/>
            <p:cNvGrpSpPr/>
            <p:nvPr/>
          </p:nvGrpSpPr>
          <p:grpSpPr>
            <a:xfrm>
              <a:off x="5334000" y="3124200"/>
              <a:ext cx="2438400" cy="2209800"/>
              <a:chOff x="4051674" y="1676400"/>
              <a:chExt cx="2438400" cy="2209800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 flipH="1">
                <a:off x="4051674" y="1905000"/>
                <a:ext cx="685801" cy="5979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flipH="1">
                <a:off x="4755963" y="33843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5289363" y="33843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24" idx="3"/>
                <a:endCxn id="23" idx="7"/>
              </p:cNvCxnSpPr>
              <p:nvPr/>
            </p:nvCxnSpPr>
            <p:spPr>
              <a:xfrm flipH="1">
                <a:off x="5289363" y="2622363"/>
                <a:ext cx="4702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25" idx="6"/>
                <a:endCxn id="24" idx="1"/>
              </p:cNvCxnSpPr>
              <p:nvPr/>
            </p:nvCxnSpPr>
            <p:spPr>
              <a:xfrm>
                <a:off x="5042274" y="1828800"/>
                <a:ext cx="717363" cy="5780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/>
              <p:cNvSpPr/>
              <p:nvPr/>
            </p:nvSpPr>
            <p:spPr>
              <a:xfrm>
                <a:off x="5029200" y="3124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715000" y="2362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4737474" y="1676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>
                <a:off x="6019800" y="2590800"/>
                <a:ext cx="470274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flipH="1">
              <a:off x="7346763" y="4832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880163" y="4832163"/>
              <a:ext cx="3494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7620000" y="45720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105400" y="39624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912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6294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2390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001000" y="53456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454837" y="3212068"/>
            <a:ext cx="2924049" cy="1969532"/>
            <a:chOff x="5454837" y="3212068"/>
            <a:chExt cx="2924049" cy="1969532"/>
          </a:xfrm>
        </p:grpSpPr>
        <p:sp>
          <p:nvSpPr>
            <p:cNvPr id="35" name="TextBox 34"/>
            <p:cNvSpPr txBox="1"/>
            <p:nvPr/>
          </p:nvSpPr>
          <p:spPr>
            <a:xfrm>
              <a:off x="5454837" y="3288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29400" y="321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467600" y="3974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0772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29400" y="4736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32514" y="3962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229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318314" y="4800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106168" y="4267200"/>
            <a:ext cx="3339208" cy="1740932"/>
            <a:chOff x="5106168" y="4267200"/>
            <a:chExt cx="3339208" cy="1740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106168" y="42672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168" y="4267200"/>
                  <a:ext cx="38023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5791968" y="563880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𝒃</m:t>
                        </m:r>
                      </m:oMath>
                    </m:oMathPara>
                  </a14:m>
                  <a:endParaRPr lang="en-US" b="1" i="1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968" y="5638800"/>
                  <a:ext cx="37702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258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705600" y="56388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𝒅</m:t>
                        </m:r>
                      </m:oMath>
                    </m:oMathPara>
                  </a14:m>
                  <a:endParaRPr lang="en-US" b="1" i="1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600" y="56388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063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7315200" y="5638800"/>
                  <a:ext cx="3545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𝒄</m:t>
                        </m:r>
                      </m:oMath>
                    </m:oMathPara>
                  </a14:m>
                  <a:endParaRPr lang="en-US" b="1" i="1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200" y="5638800"/>
                  <a:ext cx="35458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241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8081174" y="5638800"/>
                  <a:ext cx="3642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𝒆</m:t>
                        </m:r>
                      </m:oMath>
                    </m:oMathPara>
                  </a14:m>
                  <a:endParaRPr lang="en-US" b="1" i="1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1174" y="5638800"/>
                  <a:ext cx="364202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2372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3064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6482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 1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/>
                  <a:t>For each prefix code of 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alphabets,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a binary tree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/>
                      </a:rPr>
                      <m:t> </m:t>
                    </m:r>
                    <m:r>
                      <a:rPr lang="en-US" sz="2000" b="1" i="1" dirty="0" smtClean="0">
                        <a:latin typeface="Cambria Math"/>
                      </a:rPr>
                      <m:t>𝑻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leaves </a:t>
                </a:r>
                <a:r>
                  <a:rPr lang="en-US" sz="2000" dirty="0" err="1"/>
                  <a:t>s.t.</a:t>
                </a:r>
                <a:endParaRPr lang="en-US" sz="2000" dirty="0"/>
              </a:p>
              <a:p>
                <a:r>
                  <a:rPr lang="en-US" sz="2000" dirty="0"/>
                  <a:t>There is a </a:t>
                </a:r>
                <a:r>
                  <a:rPr lang="en-US" sz="2000" dirty="0" err="1"/>
                  <a:t>bijective</a:t>
                </a:r>
                <a:r>
                  <a:rPr lang="en-US" sz="2000" dirty="0"/>
                  <a:t> </a:t>
                </a:r>
                <a:r>
                  <a:rPr lang="en-US" sz="2000" u="sng" dirty="0"/>
                  <a:t>mapping</a:t>
                </a:r>
                <a:r>
                  <a:rPr lang="en-US" sz="2000" dirty="0"/>
                  <a:t> between the </a:t>
                </a:r>
                <a:r>
                  <a:rPr lang="en-US" sz="2000" b="1" dirty="0"/>
                  <a:t>alphabets</a:t>
                </a:r>
                <a:r>
                  <a:rPr lang="en-US" sz="2000" dirty="0"/>
                  <a:t> and the </a:t>
                </a:r>
                <a:r>
                  <a:rPr lang="en-US" sz="2000" b="1" dirty="0"/>
                  <a:t>leaves.</a:t>
                </a:r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The label of a path from root to a leaf node corresponds to the prefix code of the corresponding alphabet.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Can you express </a:t>
                </a:r>
                <a:r>
                  <a:rPr lang="en-US" sz="2000" b="1" dirty="0"/>
                  <a:t>Average bit length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000" dirty="0"/>
                  <a:t> in terms of its binary tree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 ?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dirty="0">
                          <a:latin typeface="Cambria Math"/>
                        </a:rPr>
                        <m:t>𝐀𝐁𝐋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𝜸</m:t>
                          </m:r>
                        </m:e>
                      </m:d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  <m:r>
                            <a:rPr lang="en-US" sz="2000" i="1" dirty="0"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2000" i="1" dirty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dirty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𝜸</m:t>
                              </m:r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                </m:t>
                      </m:r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  <m:r>
                            <a:rPr lang="en-US" sz="2000" i="1" dirty="0">
                              <a:latin typeface="Cambria Math"/>
                            </a:rPr>
                            <m:t>∈</m:t>
                          </m:r>
                          <m:r>
                            <a:rPr lang="en-US" sz="2000" b="1" i="1" dirty="0"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2000" i="1" dirty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𝐝𝐞𝐩𝐭</m:t>
                              </m:r>
                              <m:sSub>
                                <m:sSubPr>
                                  <m:ctrlPr>
                                    <a:rPr lang="en-US" sz="2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𝐡</m:t>
                                  </m:r>
                                </m:e>
                                <m:sub>
                                  <m:r>
                                    <a:rPr lang="en-US" sz="2000" b="1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648200"/>
              </a:xfrm>
              <a:blipFill rotWithShape="1">
                <a:blip r:embed="rId2"/>
                <a:stretch>
                  <a:fillRect l="-708" t="-656" r="-142" b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57600" y="3048000"/>
            <a:ext cx="2438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0" y="2971800"/>
            <a:ext cx="2438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9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15962</TotalTime>
  <Words>1752</Words>
  <Application>Microsoft Macintosh PowerPoint</Application>
  <PresentationFormat>On-screen Show (4:3)</PresentationFormat>
  <Paragraphs>683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Cambria Math</vt:lpstr>
      <vt:lpstr>Wingdings</vt:lpstr>
      <vt:lpstr>Office Theme</vt:lpstr>
      <vt:lpstr>Design and Analysis of Algorithms CS345  </vt:lpstr>
      <vt:lpstr>Prefix Coding</vt:lpstr>
      <vt:lpstr>The novel idea of Huffman</vt:lpstr>
      <vt:lpstr>A labeled binary tree</vt:lpstr>
      <vt:lpstr>A labeled binary tree</vt:lpstr>
      <vt:lpstr>Prefix Coding</vt:lpstr>
      <vt:lpstr>Prefix Coding</vt:lpstr>
      <vt:lpstr>Prefix Coding</vt:lpstr>
      <vt:lpstr>PowerPoint Presentation</vt:lpstr>
      <vt:lpstr>Finding the labeled binary tree for the optimal prefix codes </vt:lpstr>
      <vt:lpstr>Is the following prefix coding optimal ?</vt:lpstr>
      <vt:lpstr>Observations on  the binary tree of the optimal prefix code</vt:lpstr>
      <vt:lpstr>Observations on  the binary tree of the optimal prefix code</vt:lpstr>
      <vt:lpstr>More Observations </vt:lpstr>
      <vt:lpstr>More Observations </vt:lpstr>
      <vt:lpstr>More Observations </vt:lpstr>
      <vt:lpstr>More Observations </vt:lpstr>
      <vt:lpstr>The important observation</vt:lpstr>
      <vt:lpstr>PowerPoint Presentation</vt:lpstr>
      <vt:lpstr>The binary tree of the optimal prefix code</vt:lpstr>
      <vt:lpstr>The binary tree of the optimal prefix code</vt:lpstr>
      <vt:lpstr>PowerPoint Presentation</vt:lpstr>
      <vt:lpstr>Proof for  OPT_ABL (A)=OPT_ABL (A′) + f(a_1 )+f(a_2 )</vt:lpstr>
      <vt:lpstr>How to prove  OPT_ABL (A)=OPT_ABL (A′) + f(a_1 )+f(a_2 )  ?</vt:lpstr>
      <vt:lpstr>A prefix coding for A from  OPT(A^′ ) </vt:lpstr>
      <vt:lpstr>A prefix coding for A from  OPT(A′) </vt:lpstr>
      <vt:lpstr>A prefix coding for A′ from  OPT(A) </vt:lpstr>
      <vt:lpstr>A prefix coding for A′ from  OPT(A) </vt:lpstr>
      <vt:lpstr>PowerPoint Presentation</vt:lpstr>
      <vt:lpstr>The algorithm based on  OPT_ABL (A)=OPT_ABL (A′) + f(a_1 )+f(a_2 )</vt:lpstr>
      <vt:lpstr>A generic way to prove that a greedy strategy works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1357</cp:revision>
  <dcterms:created xsi:type="dcterms:W3CDTF">2011-12-03T04:13:03Z</dcterms:created>
  <dcterms:modified xsi:type="dcterms:W3CDTF">2024-08-19T12:14:43Z</dcterms:modified>
</cp:coreProperties>
</file>