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85" r:id="rId3"/>
    <p:sldId id="456" r:id="rId4"/>
    <p:sldId id="458" r:id="rId5"/>
    <p:sldId id="459" r:id="rId6"/>
    <p:sldId id="460" r:id="rId7"/>
    <p:sldId id="463" r:id="rId8"/>
    <p:sldId id="446" r:id="rId9"/>
    <p:sldId id="464" r:id="rId10"/>
    <p:sldId id="462" r:id="rId11"/>
    <p:sldId id="465" r:id="rId12"/>
    <p:sldId id="466" r:id="rId13"/>
    <p:sldId id="467" r:id="rId14"/>
    <p:sldId id="478" r:id="rId15"/>
    <p:sldId id="486" r:id="rId16"/>
    <p:sldId id="479" r:id="rId17"/>
    <p:sldId id="480" r:id="rId18"/>
    <p:sldId id="489" r:id="rId19"/>
    <p:sldId id="490" r:id="rId20"/>
    <p:sldId id="487" r:id="rId21"/>
    <p:sldId id="488" r:id="rId22"/>
    <p:sldId id="475" r:id="rId23"/>
    <p:sldId id="476" r:id="rId24"/>
    <p:sldId id="4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EFB18-82C2-419C-A5E1-14C4DC585DA7}" v="4" dt="2023-09-12T12:12:03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0E5EFB18-82C2-419C-A5E1-14C4DC585DA7}"/>
    <pc:docChg chg="modSld">
      <pc:chgData name="Havi Bohra" userId="fa2425a5-a17c-4ff4-a3e9-ad162dccfc59" providerId="ADAL" clId="{0E5EFB18-82C2-419C-A5E1-14C4DC585DA7}" dt="2023-09-12T12:12:03.287" v="3" actId="20577"/>
      <pc:docMkLst>
        <pc:docMk/>
      </pc:docMkLst>
      <pc:sldChg chg="modSp">
        <pc:chgData name="Havi Bohra" userId="fa2425a5-a17c-4ff4-a3e9-ad162dccfc59" providerId="ADAL" clId="{0E5EFB18-82C2-419C-A5E1-14C4DC585DA7}" dt="2023-09-12T12:12:03.287" v="3" actId="20577"/>
        <pc:sldMkLst>
          <pc:docMk/>
          <pc:sldMk cId="2401309818" sldId="464"/>
        </pc:sldMkLst>
        <pc:spChg chg="mod">
          <ac:chgData name="Havi Bohra" userId="fa2425a5-a17c-4ff4-a3e9-ad162dccfc59" providerId="ADAL" clId="{0E5EFB18-82C2-419C-A5E1-14C4DC585DA7}" dt="2023-09-12T12:12:03.287" v="3" actId="20577"/>
          <ac:spMkLst>
            <pc:docMk/>
            <pc:sldMk cId="2401309818" sldId="464"/>
            <ac:spMk id="8" creationId="{6900D4F3-8402-447A-9FFA-BC0EC38370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5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620.png"/><Relationship Id="rId5" Type="http://schemas.openxmlformats.org/officeDocument/2006/relationships/image" Target="../media/image4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29.png"/><Relationship Id="rId7" Type="http://schemas.openxmlformats.org/officeDocument/2006/relationships/image" Target="../media/image9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5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11" Type="http://schemas.openxmlformats.org/officeDocument/2006/relationships/image" Target="NULL"/><Relationship Id="rId5" Type="http://schemas.openxmlformats.org/officeDocument/2006/relationships/image" Target="../media/image12.png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tags" Target="../tags/tag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3029159"/>
            <a:ext cx="11760199" cy="7996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Kernel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Function: Some Other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 every function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 kernel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satisfy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Mercer’s Condition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define a dot product for some Hilbert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is true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positive semi-definite </a:t>
                </a:r>
                <a:r>
                  <a:rPr lang="en-GB" dirty="0">
                    <a:latin typeface="Abadi Extra Light" panose="020B0204020104020204" pitchFamily="34" charset="0"/>
                  </a:rPr>
                  <a:t>(</a:t>
                </a:r>
                <a:r>
                  <a:rPr lang="en-GB" dirty="0" err="1">
                    <a:latin typeface="Abadi Extra Light" panose="020B0204020104020204" pitchFamily="34" charset="0"/>
                  </a:rPr>
                  <a:t>p.s.d.</a:t>
                </a:r>
                <a:r>
                  <a:rPr lang="en-GB" dirty="0">
                    <a:latin typeface="Abadi Extra Light" panose="020B0204020104020204" pitchFamily="34" charset="0"/>
                  </a:rPr>
                  <a:t>) function (though there are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exceptions; there are also “indefinite” kernels)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be two kernel functions then the following are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simple sum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scalar product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direct product of two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779" b="-1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/>
              <p:nvPr/>
            </p:nvSpPr>
            <p:spPr>
              <a:xfrm>
                <a:off x="4579031" y="3554503"/>
                <a:ext cx="2616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031" y="3554503"/>
                <a:ext cx="2616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/>
              <p:nvPr/>
            </p:nvSpPr>
            <p:spPr>
              <a:xfrm>
                <a:off x="3815632" y="3909551"/>
                <a:ext cx="456073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2" y="3909551"/>
                <a:ext cx="4560736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/>
              <p:nvPr/>
            </p:nvSpPr>
            <p:spPr>
              <a:xfrm>
                <a:off x="198979" y="375881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“square integrable” functions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(such functions satisfy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9" y="375881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blipFill>
                <a:blip r:embed="rId6"/>
                <a:stretch>
                  <a:fillRect l="-809" t="-40594" b="-1099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/>
              <p:nvPr/>
            </p:nvSpPr>
            <p:spPr>
              <a:xfrm>
                <a:off x="8101311" y="296667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Loosely speaking a PSD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function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means that if we evaluate this function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pairs) then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will be PSD (also called a kernel matrix)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11" y="296667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blipFill>
                <a:blip r:embed="rId7"/>
                <a:stretch>
                  <a:fillRect l="-8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AA3FDB4-DEBD-485E-9997-6E6ACD635700}"/>
              </a:ext>
            </a:extLst>
          </p:cNvPr>
          <p:cNvSpPr/>
          <p:nvPr/>
        </p:nvSpPr>
        <p:spPr>
          <a:xfrm>
            <a:off x="7344439" y="5511720"/>
            <a:ext cx="3979491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combine these rules and the resulting function will also be a kernel function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57E3013-7437-46F7-84ED-05154E38D41E}"/>
              </a:ext>
            </a:extLst>
          </p:cNvPr>
          <p:cNvSpPr/>
          <p:nvPr/>
        </p:nvSpPr>
        <p:spPr>
          <a:xfrm>
            <a:off x="9217608" y="4411435"/>
            <a:ext cx="2854520" cy="576194"/>
          </a:xfrm>
          <a:prstGeom prst="wedgeRectCallout">
            <a:avLst>
              <a:gd name="adj1" fmla="val -58749"/>
              <a:gd name="adj2" fmla="val 450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easily verify that the Mercer’s Condition holds for these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65"/>
    </mc:Choice>
    <mc:Fallback xmlns="">
      <p:transition spd="slow" advTm="29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Matrix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Kernel based ML algos work with </a:t>
                </a:r>
                <a:r>
                  <a:rPr lang="en-IN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kernel matrices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rather than feature vectors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inputs,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used to construct a Kernel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matrix </a:t>
                </a:r>
                <a14:m>
                  <m:oMath xmlns:m="http://schemas.openxmlformats.org/officeDocument/2006/math"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of size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with each entry defined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Similarity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inputs in the kernel induced feature space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/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/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again that we don’t need to compute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this dot product explicitly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 t="-2206" r="-811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1A7039-B9D0-4D13-8D60-5FB86A63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87" y="4658599"/>
            <a:ext cx="3591736" cy="16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3B422-4BEE-4779-9026-6DD9E94F0083}"/>
              </a:ext>
            </a:extLst>
          </p:cNvPr>
          <p:cNvSpPr txBox="1"/>
          <p:nvPr/>
        </p:nvSpPr>
        <p:spPr>
          <a:xfrm>
            <a:off x="3947616" y="53578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03408-05E2-4745-8958-D57C4DD2CCBC}"/>
              </a:ext>
            </a:extLst>
          </p:cNvPr>
          <p:cNvSpPr txBox="1"/>
          <p:nvPr/>
        </p:nvSpPr>
        <p:spPr>
          <a:xfrm>
            <a:off x="4372224" y="6317609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Feature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F8860-E6A2-401B-8340-C886CFCE47C2}"/>
              </a:ext>
            </a:extLst>
          </p:cNvPr>
          <p:cNvSpPr txBox="1"/>
          <p:nvPr/>
        </p:nvSpPr>
        <p:spPr>
          <a:xfrm>
            <a:off x="6385621" y="6321803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Kernel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/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symmetric and positive semi-definite matrix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9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/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all eigenvalues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non-negative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blipFill>
                <a:blip r:embed="rId10"/>
                <a:stretch>
                  <a:fillRect l="-676" b="-75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98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5"/>
    </mc:Choice>
    <mc:Fallback xmlns="">
      <p:transition spd="slow" advTm="143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9" grpId="0"/>
      <p:bldP spid="10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45" y="2857685"/>
            <a:ext cx="10445509" cy="1142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600" b="1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Using Kernels in ML algorithms</a:t>
            </a: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6600" b="1" dirty="0">
              <a:solidFill>
                <a:schemeClr val="bg1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7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2"/>
    </mc:Choice>
    <mc:Fallback xmlns="">
      <p:transition spd="slow" advTm="153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can turn many linear models into nonlinear </a:t>
                </a:r>
                <a:r>
                  <a:rPr lang="en-IN" dirty="0">
                    <a:latin typeface="Abadi Extra Light" panose="020B0204020104020204" pitchFamily="34" charset="0"/>
                  </a:rPr>
                  <a:t>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represents a dot product in some high-dim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</a:t>
                </a:r>
                <a:r>
                  <a:rPr lang="en-GB" dirty="0">
                    <a:latin typeface="Abadi Extra Light" panose="020B0204020104020204" pitchFamily="34" charset="0"/>
                  </a:rPr>
                  <a:t> Any ML model/algo in which, during training and test, inputs only appear as dot product (pairwise similarity) </a:t>
                </a:r>
                <a:r>
                  <a:rPr lang="en-IN" dirty="0">
                    <a:latin typeface="Abadi Extra Light" panose="020B0204020104020204" pitchFamily="34" charset="0"/>
                  </a:rPr>
                  <a:t>can be “kernelized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Just replace each term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Most ML models/algos can be kernelized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look at an example: Kernelized SVM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Perhaps the most popular/natural example of kernelization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98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09"/>
    </mc:Choice>
    <mc:Fallback xmlns="">
      <p:transition spd="slow" advTm="19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Kernelizing a Euclidean Distance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Not just dot products but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Eucliean</a:t>
                </a:r>
                <a:r>
                  <a:rPr lang="en-IN" dirty="0">
                    <a:latin typeface="Abadi Extra Light" panose="020B0204020104020204" pitchFamily="34" charset="0"/>
                  </a:rPr>
                  <a:t> distance can be kernelized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algorithms, e.g.,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, KNN, etc. use Euclidean distances, e.g., 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can be kernelized as well by replacing the above norms and inner products by their kernelized versions, assuming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feature map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/>
              <p:nvPr/>
            </p:nvSpPr>
            <p:spPr>
              <a:xfrm>
                <a:off x="1106801" y="2294565"/>
                <a:ext cx="2996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01" y="2294565"/>
                <a:ext cx="2996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/>
              <p:nvPr/>
            </p:nvSpPr>
            <p:spPr>
              <a:xfrm>
                <a:off x="1372268" y="4132549"/>
                <a:ext cx="5200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268" y="4132549"/>
                <a:ext cx="520097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/>
              <p:nvPr/>
            </p:nvSpPr>
            <p:spPr>
              <a:xfrm>
                <a:off x="4306190" y="2282163"/>
                <a:ext cx="3617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90" y="2282163"/>
                <a:ext cx="36174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/>
              <p:nvPr/>
            </p:nvSpPr>
            <p:spPr>
              <a:xfrm>
                <a:off x="7987247" y="2254765"/>
                <a:ext cx="3336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247" y="2254765"/>
                <a:ext cx="333668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/>
              <p:nvPr/>
            </p:nvSpPr>
            <p:spPr>
              <a:xfrm>
                <a:off x="3630681" y="4759693"/>
                <a:ext cx="6647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681" y="4759693"/>
                <a:ext cx="66471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/>
              <p:nvPr/>
            </p:nvSpPr>
            <p:spPr>
              <a:xfrm>
                <a:off x="3630680" y="5402443"/>
                <a:ext cx="4658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680" y="5402443"/>
                <a:ext cx="46585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18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25"/>
    </mc:Choice>
    <mc:Fallback xmlns="">
      <p:transition spd="slow" advTm="116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15" y="2872147"/>
            <a:ext cx="8226293" cy="82150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bg1">
                    <a:lumMod val="50000"/>
                  </a:schemeClr>
                </a:solidFill>
              </a:rPr>
              <a:t>Nonlinear SVM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0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the soft-margin linear SVM objective (with no bias term)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kernelize, we can simply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for 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a suitable kernel function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problem can now be solved just like the linear SVM case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new SVM learns a linear separator in kernel-induced feature space ℱ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corresponds to a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non-linear separator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the original feature space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/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lim>
                    </m:limLow>
                  </m:oMath>
                </a14:m>
                <a:r>
                  <a:rPr lang="en-IN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/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6176C51-D273-43B9-B16C-6CF3A25EF77F}"/>
              </a:ext>
            </a:extLst>
          </p:cNvPr>
          <p:cNvSpPr/>
          <p:nvPr/>
        </p:nvSpPr>
        <p:spPr>
          <a:xfrm>
            <a:off x="9046699" y="969724"/>
            <a:ext cx="1848117" cy="470303"/>
          </a:xfrm>
          <a:prstGeom prst="wedgeRectCallout">
            <a:avLst>
              <a:gd name="adj1" fmla="val -41828"/>
              <a:gd name="adj2" fmla="val 909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only appear as dot products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A2270-8D83-43E0-9891-70114AE4E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930" y="4709274"/>
            <a:ext cx="4131637" cy="2035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6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66"/>
    </mc:Choice>
    <mc:Fallback xmlns="">
      <p:transition spd="slow" advTm="146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Prediction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SVM weight vector for the kernelized case will be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     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Imp: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We can’t store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unless the feature mapping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finite dimensional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practice, we store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and the training data for test time (just like KNN)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fact, need to store only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nonzero (i.e., the support vectors)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new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(assuming hyperplane’s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prediction cost also scales linearly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(unlike a linear model where we only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whose cost only depends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not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note that, for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unkernelized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(i.e., linear) SVM,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computed and stored as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vector and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time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206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/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blipFill>
                <a:blip r:embed="rId6"/>
                <a:stretch>
                  <a:fillRect l="-1952" t="-1667" r="-325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/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/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2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52"/>
    </mc:Choice>
    <mc:Fallback xmlns="">
      <p:transition spd="slow" advTm="387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946" y="2486917"/>
            <a:ext cx="5819311" cy="1884165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bg1">
                    <a:lumMod val="50000"/>
                  </a:schemeClr>
                </a:solidFill>
              </a:rPr>
              <a:t>Kernel extensions of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2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extensions of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Most of the models what have studied can be kernelized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based linear/ridge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based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based nearest neighbors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logistic 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Perceptron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of these extensions are simple to obtain, some not so (but possible)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Imp:</a:t>
                </a:r>
                <a:r>
                  <a:rPr lang="en-GB" dirty="0">
                    <a:latin typeface="Abadi Extra Light" panose="020B0204020104020204" pitchFamily="34" charset="0"/>
                  </a:rPr>
                  <a:t> In these models, just like kernel SVM, the model parameters (e.g., the weight vector) can’t be stored as a finite-dim vector (unless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finite dim)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training inputs need to be stored at test time as well</a:t>
                </a:r>
              </a:p>
              <a:p>
                <a:pPr marL="457200" lvl="1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Also, just like kernel SVM, all of these will in general be slower at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5CEE3B-CBDD-4057-21B2-ED19C11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586" y="2046783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13837D2-1E01-B307-4316-C52656143CA0}"/>
              </a:ext>
            </a:extLst>
          </p:cNvPr>
          <p:cNvSpPr/>
          <p:nvPr/>
        </p:nvSpPr>
        <p:spPr>
          <a:xfrm>
            <a:off x="8287555" y="1834773"/>
            <a:ext cx="2473379" cy="1064311"/>
          </a:xfrm>
          <a:prstGeom prst="wedgeRectCallout">
            <a:avLst>
              <a:gd name="adj1" fmla="val 61626"/>
              <a:gd name="adj2" fmla="val 1297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 extension makes these approaches more powerful (nonlinear patterns can be learned)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81053F-2ECA-3F49-EF8D-018932E5F7C8}"/>
              </a:ext>
            </a:extLst>
          </p:cNvPr>
          <p:cNvSpPr/>
          <p:nvPr/>
        </p:nvSpPr>
        <p:spPr>
          <a:xfrm>
            <a:off x="5637587" y="2288663"/>
            <a:ext cx="2473379" cy="901798"/>
          </a:xfrm>
          <a:prstGeom prst="wedgeRectCallout">
            <a:avLst>
              <a:gd name="adj1" fmla="val 59404"/>
              <a:gd name="adj2" fmla="val -380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the extra price has to be paid in terms of storage cost and slower predictions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8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62"/>
    </mc:Choice>
    <mc:Fallback xmlns="">
      <p:transition spd="slow" advTm="21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following one-dimensional inputs from two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Can’t separate using a linear hyperplane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7F3A58-2EE0-4D94-842F-49CDC69F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250964"/>
            <a:ext cx="7429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/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7109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2"/>
    </mc:Choice>
    <mc:Fallback xmlns="">
      <p:transition spd="slow" advTm="36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050" y="3018250"/>
            <a:ext cx="676472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4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87"/>
    </mc:Choice>
    <mc:Fallback xmlns="">
      <p:transition spd="slow" advTm="4298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Kernel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assume that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for this kernel, we can get 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feature vector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such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features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can learn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linear model</a:t>
                </a:r>
                <a:r>
                  <a:rPr lang="en-GB" dirty="0">
                    <a:latin typeface="Abadi Extra Light" panose="020B0204020104020204" pitchFamily="34" charset="0"/>
                  </a:rPr>
                  <a:t> with 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model will be a good approximation to the kernelized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will be faster because no need to store and work with kernel matrices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at test time will also be faster - we just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Many ways to get such features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standard kernels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… Will look at two popular approaches: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Landmarks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4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CFBA0-311A-8D6C-126C-84C4C51FCE49}"/>
                  </a:ext>
                </a:extLst>
              </p:cNvPr>
              <p:cNvSpPr txBox="1"/>
              <p:nvPr/>
            </p:nvSpPr>
            <p:spPr>
              <a:xfrm>
                <a:off x="3162649" y="1704106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CFBA0-311A-8D6C-126C-84C4C51F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49" y="1704106"/>
                <a:ext cx="5434245" cy="553998"/>
              </a:xfrm>
              <a:prstGeom prst="rect">
                <a:avLst/>
              </a:prstGeom>
              <a:blipFill>
                <a:blip r:embed="rId4"/>
                <a:stretch>
                  <a:fillRect t="-24444" r="-4265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1930B-12A2-9FBE-8B4B-6CB49747635B}"/>
                  </a:ext>
                </a:extLst>
              </p:cNvPr>
              <p:cNvSpPr txBox="1"/>
              <p:nvPr/>
            </p:nvSpPr>
            <p:spPr>
              <a:xfrm>
                <a:off x="3162648" y="3064486"/>
                <a:ext cx="5341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1930B-12A2-9FBE-8B4B-6CB497476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48" y="3064486"/>
                <a:ext cx="5341270" cy="553998"/>
              </a:xfrm>
              <a:prstGeom prst="rect">
                <a:avLst/>
              </a:prstGeom>
              <a:blipFill>
                <a:blip r:embed="rId5"/>
                <a:stretch>
                  <a:fillRect t="-24176" r="-4338" b="-49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71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62"/>
    </mc:Choice>
    <mc:Fallback xmlns="">
      <p:transition spd="slow" advTm="21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Features using Kernels: Landmarks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choose a small set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“landmark”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in the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feature vector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now apply a linear model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representation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now)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will be fast both at training as well as test time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 need to kernelize the linear model while still reaping the benefits of kernels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23F8E5A-A392-4051-BE3D-A6F9A213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01" y="1623532"/>
            <a:ext cx="6181725" cy="19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/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24C8B-2123-48C7-935F-773E7DA6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760" y="4559189"/>
                <a:ext cx="6421950" cy="369332"/>
              </a:xfrm>
              <a:prstGeom prst="rect">
                <a:avLst/>
              </a:prstGeom>
              <a:blipFill>
                <a:blip r:embed="rId5"/>
                <a:stretch>
                  <a:fillRect l="-114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/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5A249-51B7-4450-B02E-DB5A7EC7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91" y="3548864"/>
                <a:ext cx="6026778" cy="369332"/>
              </a:xfrm>
              <a:prstGeom prst="rect">
                <a:avLst/>
              </a:prstGeom>
              <a:blipFill>
                <a:blip r:embed="rId6"/>
                <a:stretch>
                  <a:fillRect l="-1314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/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Landmarks need not be actual inputs; can even be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learned locations in the input space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048EAE2-150B-49F8-945C-FA18D71B4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302" y="1765131"/>
                <a:ext cx="2093384" cy="1142739"/>
              </a:xfrm>
              <a:prstGeom prst="wedgeRectCallout">
                <a:avLst>
                  <a:gd name="adj1" fmla="val -62849"/>
                  <a:gd name="adj2" fmla="val 37706"/>
                </a:avLst>
              </a:prstGeom>
              <a:blipFill>
                <a:blip r:embed="rId7"/>
                <a:stretch>
                  <a:fillRect r="-2290" b="-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59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71"/>
    </mc:Choice>
    <mc:Fallback xmlns="">
      <p:transition spd="slow" advTm="223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Extracting Feat. using Kernels: Random Features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kernel functions*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function with params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drawn from some distr.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Example: For the RBF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cosine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zero mean Gaussian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using Monte-Carlo approx. of above expectation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where                                                                   is an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apply a linear model on this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 rep. of the inputs (no need to kernelize)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67BD27-5301-4356-9B67-86893C86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457" y="1546851"/>
            <a:ext cx="7629525" cy="5429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5FAC9F-1E85-4D08-BC7C-CD9E7B93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25" y="3157537"/>
            <a:ext cx="65436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D12B8-1A4E-4BA6-9585-4A3A96323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066" y="4328629"/>
            <a:ext cx="5276808" cy="982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55756-C96E-4BF8-97CB-50B89CCC7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815" y="4506285"/>
            <a:ext cx="2428875" cy="5238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E88684-C579-4A87-956F-447158DD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8" y="5267106"/>
            <a:ext cx="5924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C3D864-103E-49F7-870C-06C9BF69823F}"/>
              </a:ext>
            </a:extLst>
          </p:cNvPr>
          <p:cNvSpPr txBox="1"/>
          <p:nvPr/>
        </p:nvSpPr>
        <p:spPr>
          <a:xfrm>
            <a:off x="0" y="6561604"/>
            <a:ext cx="9256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*Random Features for Large-Scale Kernel Machines (Ben and Retch, NIPS 2007. Note: This paper actually won the test-of-time award at NIPS 2017)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0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514"/>
    </mc:Choice>
    <mc:Fallback xmlns="">
      <p:transition spd="slow" advTm="32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Kernels: Some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Storage/computational efficiency can be a bottleneck when using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During training, need to compute and store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memory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Need to store training data (or at least support vectors in case of SVMs) at test time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Test time can be slow: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cost  to compute a quantity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Approaches like landmark and random features can be used to speed up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Choice of the right kernel is also very important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kernels (e.g., RBF) work well for many problems but hyperparameters of the kernel function may need to be tuned via cross-validation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Quite a bit of research on learning the right kernel from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Learning a combination of multiple kernels (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Multiple Kernel Learning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Bayesian kernel methods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(e.g.,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Processes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can learn the kernel hyperparameters from data(thus can be seen as learning the kernel)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Deep Learning can also be seen as learning the kernel from data (more on this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1E2A86-FFF8-44A8-808E-EC78FB08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94" y="4467148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55C174-23D3-404E-9F39-AE6438E46763}"/>
              </a:ext>
            </a:extLst>
          </p:cNvPr>
          <p:cNvSpPr/>
          <p:nvPr/>
        </p:nvSpPr>
        <p:spPr>
          <a:xfrm>
            <a:off x="9303391" y="4467148"/>
            <a:ext cx="1884731" cy="1187032"/>
          </a:xfrm>
          <a:prstGeom prst="wedgeRectCallout">
            <a:avLst>
              <a:gd name="adj1" fmla="val 62122"/>
              <a:gd name="adj2" fmla="val -127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a lot of recent work on connections between kernel methods and 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6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40"/>
    </mc:Choice>
    <mc:Fallback xmlns="">
      <p:transition spd="slow" advTm="353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mapping each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two-dimensions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Classes are now linearly separable in the two-dimensional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83804D00-BAE8-431D-857D-85DE20C4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6" y="1812439"/>
            <a:ext cx="7429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99BE2-4D2E-4A7D-9D5A-7F8200C1894F}"/>
              </a:ext>
            </a:extLst>
          </p:cNvPr>
          <p:cNvCxnSpPr>
            <a:cxnSpLocks/>
          </p:cNvCxnSpPr>
          <p:nvPr/>
        </p:nvCxnSpPr>
        <p:spPr>
          <a:xfrm flipV="1">
            <a:off x="2449585" y="4949506"/>
            <a:ext cx="6996800" cy="587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345BD09-60AF-47EC-B754-DAFB65198C96}"/>
              </a:ext>
            </a:extLst>
          </p:cNvPr>
          <p:cNvSpPr/>
          <p:nvPr/>
        </p:nvSpPr>
        <p:spPr>
          <a:xfrm>
            <a:off x="1760181" y="4420996"/>
            <a:ext cx="1630066" cy="375367"/>
          </a:xfrm>
          <a:prstGeom prst="wedgeRectCallout">
            <a:avLst>
              <a:gd name="adj1" fmla="val -922"/>
              <a:gd name="adj2" fmla="val 805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hyperplane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69"/>
    </mc:Choice>
    <mc:Fallback xmlns="">
      <p:transition spd="slow" advTm="107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assume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maps/transforms the inputs to a “nice” space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and then happily apply a linear model in the new space!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C852FAF1-11C3-47F5-9783-7BFE50F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8" y="2898287"/>
            <a:ext cx="3238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CBC260-CE47-4EC1-9FF2-99F47ECC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65" y="2726836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4C5963-0DFD-4AD6-BE4B-4C1EFE59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0" y="1677126"/>
            <a:ext cx="4742576" cy="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A8C18DF-AD5C-4C60-BAA4-BF4ED6AADDFE}"/>
              </a:ext>
            </a:extLst>
          </p:cNvPr>
          <p:cNvSpPr/>
          <p:nvPr/>
        </p:nvSpPr>
        <p:spPr>
          <a:xfrm>
            <a:off x="9400893" y="2848617"/>
            <a:ext cx="2405340" cy="1035767"/>
          </a:xfrm>
          <a:prstGeom prst="wedgeRectCallout">
            <a:avLst>
              <a:gd name="adj1" fmla="val -70691"/>
              <a:gd name="adj2" fmla="val 49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linear model in the new feature space corresponds to a nonlinear model in the original feature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4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0"/>
    </mc:Choice>
    <mc:Fallback xmlns="">
      <p:transition spd="slow" advTm="14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Not Every Mapping is Helpful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Not every higher-dim mapping helps in learning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Must be a </a:t>
            </a:r>
            <a:r>
              <a:rPr lang="en-GB" sz="2600" u="sng" dirty="0"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mapping</a:t>
            </a:r>
          </a:p>
          <a:p>
            <a:pPr marL="0" indent="0">
              <a:buNone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For the </a:t>
            </a:r>
            <a:r>
              <a:rPr lang="en-GB" sz="2600" dirty="0" err="1">
                <a:latin typeface="Abadi Extra Light" panose="020B0204020104020204" pitchFamily="34" charset="0"/>
              </a:rPr>
              <a:t>nonlin</a:t>
            </a:r>
            <a:r>
              <a:rPr lang="en-GB" sz="2600" dirty="0">
                <a:latin typeface="Abadi Extra Light" panose="020B0204020104020204" pitchFamily="34" charset="0"/>
              </a:rPr>
              <a:t> </a:t>
            </a:r>
            <a:r>
              <a:rPr lang="en-GB" sz="2600" dirty="0" err="1">
                <a:latin typeface="Abadi Extra Light" panose="020B0204020104020204" pitchFamily="34" charset="0"/>
              </a:rPr>
              <a:t>classfn</a:t>
            </a:r>
            <a:r>
              <a:rPr lang="en-GB" sz="2600" dirty="0">
                <a:latin typeface="Abadi Extra Light" panose="020B0204020104020204" pitchFamily="34" charset="0"/>
              </a:rPr>
              <a:t> problem we saw earlier, consider some possible mappings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DBB3CD-690A-47B7-8A2C-582DF55E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32" y="2996837"/>
            <a:ext cx="3280080" cy="15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7415070-20CC-4555-B4CE-4DCE6FBE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97" y="2931131"/>
            <a:ext cx="2999778" cy="1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85299E1-5E61-4857-A684-D4805849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12" y="4626451"/>
            <a:ext cx="2453934" cy="18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6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17"/>
    </mc:Choice>
    <mc:Fallback xmlns="">
      <p:transition spd="slow" advTm="182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How to get these “good” (nonlinear) mappings?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Learn good mappings from data itself (e.g.,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deep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 metric 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Use pre-defined “good” mappings (e.g., defined by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functions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- today’s topic)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Kernel: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that gives dot product similarity b/w two inputs,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59ABC377-D269-4854-A0ED-90812D21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61" y="2483695"/>
            <a:ext cx="3993433" cy="27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CDED8E0-51F9-478A-9401-F2CEE6B0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3429000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806D83A-E5A5-4E58-B649-770C8BA3C00C}"/>
              </a:ext>
            </a:extLst>
          </p:cNvPr>
          <p:cNvSpPr/>
          <p:nvPr/>
        </p:nvSpPr>
        <p:spPr>
          <a:xfrm>
            <a:off x="1446345" y="2948449"/>
            <a:ext cx="2537342" cy="1238249"/>
          </a:xfrm>
          <a:prstGeom prst="wedgeRectCallout">
            <a:avLst>
              <a:gd name="adj1" fmla="val -63168"/>
              <a:gd name="adj2" fmla="val 399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if I knew a good mapping, it seems I need to apply it for every input. Won’t this be computationally expensive?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B0A7EDF-CE9E-48C7-B15A-7CA3B9BA99EE}"/>
              </a:ext>
            </a:extLst>
          </p:cNvPr>
          <p:cNvSpPr/>
          <p:nvPr/>
        </p:nvSpPr>
        <p:spPr>
          <a:xfrm>
            <a:off x="1139023" y="4427106"/>
            <a:ext cx="2537342" cy="819558"/>
          </a:xfrm>
          <a:prstGeom prst="wedgeRectCallout">
            <a:avLst>
              <a:gd name="adj1" fmla="val 3617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the number of features will increase? Will it not slow down the learning algorithm?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C1CEE-09DD-4301-BF70-AAC662A9E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599" y="2165629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6A008ED-A28C-442B-B97B-950B917A5B4A}"/>
              </a:ext>
            </a:extLst>
          </p:cNvPr>
          <p:cNvSpPr/>
          <p:nvPr/>
        </p:nvSpPr>
        <p:spPr>
          <a:xfrm>
            <a:off x="8350770" y="2300776"/>
            <a:ext cx="2537342" cy="819558"/>
          </a:xfrm>
          <a:prstGeom prst="wedgeRectCallout">
            <a:avLst>
              <a:gd name="adj1" fmla="val 61145"/>
              <a:gd name="adj2" fmla="val -311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Thankfully, using kernels, you don’t need to compute these mappings explicitly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0B3116C-1535-40C5-98B8-8A5A02859F36}"/>
              </a:ext>
            </a:extLst>
          </p:cNvPr>
          <p:cNvSpPr/>
          <p:nvPr/>
        </p:nvSpPr>
        <p:spPr>
          <a:xfrm>
            <a:off x="8315393" y="3211431"/>
            <a:ext cx="2537342" cy="489495"/>
          </a:xfrm>
          <a:prstGeom prst="wedgeRectCallout">
            <a:avLst>
              <a:gd name="adj1" fmla="val 36679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kernel will define an “implicit” feature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/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blipFill>
                <a:blip r:embed="rId9"/>
                <a:stretch>
                  <a:fillRect t="-24444" r="-4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/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 high-dim space implicitly defined by an underlying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associated this this kernel function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(.,.)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blipFill>
                <a:blip r:embed="rId10"/>
                <a:stretch>
                  <a:fillRect t="-1460" r="-993" b="-87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/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will see,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(.,.) does not require computing the mapping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blipFill>
                <a:blip r:embed="rId11"/>
                <a:stretch>
                  <a:fillRect l="-592"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4D1749D-B7F6-4B10-84BE-FCE1A0303988}"/>
              </a:ext>
            </a:extLst>
          </p:cNvPr>
          <p:cNvSpPr/>
          <p:nvPr/>
        </p:nvSpPr>
        <p:spPr>
          <a:xfrm>
            <a:off x="8092716" y="3860700"/>
            <a:ext cx="4062480" cy="808789"/>
          </a:xfrm>
          <a:prstGeom prst="wedgeRectCallout">
            <a:avLst>
              <a:gd name="adj1" fmla="val -738"/>
              <a:gd name="adj2" fmla="val -667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can be applied to any ML algo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which training and test stage only require computing distances/similarities b/w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0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614"/>
    </mc:Choice>
    <mc:Fallback xmlns="">
      <p:transition spd="slow" advTm="325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3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Pre-defined 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Quadratic Kernel: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Polynomial Kernel (of degree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32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Radial Basis Function (RBF) or “Gaussian” Kernel: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1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Gaussian kernel gives a similarity score between 0 and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hyperparameter</a:t>
                </a:r>
                <a:r>
                  <a:rPr lang="en-GB" dirty="0">
                    <a:latin typeface="Abadi Extra Light" panose="020B0204020104020204" pitchFamily="34" charset="0"/>
                  </a:rPr>
                  <a:t> (called the kernel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bandwidth parameter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RBF kernel corresponds to an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dim.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(i.e., you can’t actually write down or store the map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explicitly – but we don’t need to do that anyway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“stationary kernel”</a:t>
                </a:r>
                <a:r>
                  <a:rPr lang="en-GB" dirty="0">
                    <a:latin typeface="Abadi Extra Light" panose="020B0204020104020204" pitchFamily="34" charset="0"/>
                  </a:rPr>
                  <a:t>: only depends on the distance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(translating both by the same amount won’t change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Which kernel to use or its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hyperparams</a:t>
                </a:r>
                <a:r>
                  <a:rPr lang="en-GB" dirty="0">
                    <a:latin typeface="Abadi Extra Light" panose="020B0204020104020204" pitchFamily="34" charset="0"/>
                  </a:rPr>
                  <a:t> (e.g.,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values can be set via cross-val.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623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24786D-7CF3-4751-B132-262E1588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479" y="772241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1227309-9AAB-48C9-A688-227D3A26B79A}"/>
              </a:ext>
            </a:extLst>
          </p:cNvPr>
          <p:cNvSpPr/>
          <p:nvPr/>
        </p:nvSpPr>
        <p:spPr>
          <a:xfrm>
            <a:off x="8869303" y="804984"/>
            <a:ext cx="2183524" cy="819558"/>
          </a:xfrm>
          <a:prstGeom prst="wedgeRectCallout">
            <a:avLst>
              <a:gd name="adj1" fmla="val 69697"/>
              <a:gd name="adj2" fmla="val 2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  <a:latin typeface="Abadi Extra Light" panose="020B0204020104020204" pitchFamily="34" charset="0"/>
              </a:rPr>
              <a:t>Remember that kernels are a notion of similarity between pairs of inputs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3E39FD7-4154-4B21-92A5-01F28C01D912}"/>
              </a:ext>
            </a:extLst>
          </p:cNvPr>
          <p:cNvSpPr/>
          <p:nvPr/>
        </p:nvSpPr>
        <p:spPr>
          <a:xfrm>
            <a:off x="9286382" y="3680640"/>
            <a:ext cx="2537342" cy="819558"/>
          </a:xfrm>
          <a:prstGeom prst="wedgeRectCallout">
            <a:avLst>
              <a:gd name="adj1" fmla="val -58896"/>
              <a:gd name="adj2" fmla="val 28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Controls how the distance between two inputs should be converted into a similarity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14BD988-040E-4E7E-8F2D-CD642DF6DA52}"/>
              </a:ext>
            </a:extLst>
          </p:cNvPr>
          <p:cNvSpPr/>
          <p:nvPr/>
        </p:nvSpPr>
        <p:spPr>
          <a:xfrm>
            <a:off x="8500718" y="1734951"/>
            <a:ext cx="3115104" cy="730875"/>
          </a:xfrm>
          <a:prstGeom prst="wedgeRectCallout">
            <a:avLst>
              <a:gd name="adj1" fmla="val -1141"/>
              <a:gd name="adj2" fmla="val -680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Kernels can have a pre-defined form or can be learned from data (a bit advanced for this course)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D71F101-5419-4D60-B493-FD2513E91EF6}"/>
              </a:ext>
            </a:extLst>
          </p:cNvPr>
          <p:cNvSpPr/>
          <p:nvPr/>
        </p:nvSpPr>
        <p:spPr>
          <a:xfrm>
            <a:off x="5681318" y="860189"/>
            <a:ext cx="2819400" cy="819558"/>
          </a:xfrm>
          <a:prstGeom prst="wedgeRectCallout">
            <a:avLst>
              <a:gd name="adj1" fmla="val 65569"/>
              <a:gd name="adj2" fmla="val -67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other kernels proposed for non-vector data, such as trees, strings,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4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344"/>
    </mc:Choice>
    <mc:Fallback xmlns="">
      <p:transition spd="slow" advTm="41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Kernels as (Implicit) Feature Maps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two inputs (in the same two-dim feature space):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800" i="1" dirty="0">
                    <a:latin typeface="Cambria Math" panose="02040503050406030204" pitchFamily="18" charset="0"/>
                  </a:rPr>
                  <a:t> 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(.,.)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which takes two inputs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computes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didn’t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Defn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gives that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/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/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/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as a notion of similarity b/w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blipFill>
                <a:blip r:embed="rId8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/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not a dot/inner product similarity but similarity using a more general function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(square of dot product)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blipFill>
                <a:blip r:embed="rId9"/>
                <a:stretch>
                  <a:fillRect t="-4142" b="-88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/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/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/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/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defined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blipFill>
                <a:blip r:embed="rId13"/>
                <a:stretch>
                  <a:fillRect l="-742" t="-3756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/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in the new feature space defined by the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blipFill>
                <a:blip r:embed="rId14"/>
                <a:stretch>
                  <a:fillRect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/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Didn’t need to compute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explicitly. Just using the definition of the kernel </a:t>
                </a:r>
                <a14:m>
                  <m:oMath xmlns:m="http://schemas.openxmlformats.org/officeDocument/2006/math"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gave us this mapping for each input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blipFill>
                <a:blip r:embed="rId15"/>
                <a:stretch>
                  <a:fillRect l="-847" t="-17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3E8FFD-353C-4F1B-BA17-8F568AA283E1}"/>
              </a:ext>
            </a:extLst>
          </p:cNvPr>
          <p:cNvSpPr/>
          <p:nvPr/>
        </p:nvSpPr>
        <p:spPr>
          <a:xfrm>
            <a:off x="201615" y="2042121"/>
            <a:ext cx="1533255" cy="570741"/>
          </a:xfrm>
          <a:prstGeom prst="wedgeRectCallout">
            <a:avLst>
              <a:gd name="adj1" fmla="val 72815"/>
              <a:gd name="adj2" fmla="val 362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the “kernel function”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195F50-C86E-42B8-86C5-D3F33DF04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27763" y="3802851"/>
            <a:ext cx="900217" cy="965223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A67A9EC-CC76-4CFA-AEE9-AC7B8F7A9F09}"/>
              </a:ext>
            </a:extLst>
          </p:cNvPr>
          <p:cNvSpPr/>
          <p:nvPr/>
        </p:nvSpPr>
        <p:spPr>
          <a:xfrm>
            <a:off x="8763678" y="3501183"/>
            <a:ext cx="2260006" cy="2191550"/>
          </a:xfrm>
          <a:prstGeom prst="wedgeRectCallout">
            <a:avLst>
              <a:gd name="adj1" fmla="val 65989"/>
              <a:gd name="adj2" fmla="val -223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u="sng" dirty="0">
                <a:solidFill>
                  <a:srgbClr val="0000FF"/>
                </a:solidFill>
                <a:latin typeface="Abadi Extra Light" panose="020B0204020104020204" pitchFamily="34" charset="0"/>
              </a:rPr>
              <a:t>Remember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 that a kernel does two things: Maps the data implicitly into a new feature space (feature transformation) and computes pairwise similarity between any two inputs under the new feature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9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871"/>
    </mc:Choice>
    <mc:Fallback xmlns="">
      <p:transition spd="slow" advTm="38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0" grpId="0" animBg="1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RBF Kernel = Infinite Dimensional Mapping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saw that the RBF/Gaussian kernel is defined as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1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this kernel corresponds to mapping data to </a:t>
                </a:r>
                <a:r>
                  <a:rPr lang="en-GB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infinite 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IN" sz="2400" b="1" i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again, note that we never need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easily computable from its definition itself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this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/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[−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/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assuming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scalars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blipFill>
                <a:blip r:embed="rId7"/>
                <a:stretch>
                  <a:fillRect l="-1433" t="-4444" r="-17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/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/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/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/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an infinite-dim vector (ignoring the constants coming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blipFill>
                <a:blip r:embed="rId11"/>
                <a:stretch>
                  <a:fillRect l="-633" t="-15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13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80"/>
    </mc:Choice>
    <mc:Fallback xmlns="">
      <p:transition spd="slow" advTm="220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6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2|9.6|5.6|14.7|14.9|11.3|28.6|1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13.6|7.6|2.3|13|20.1|12.6|22.3|1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.7|8.6|27.2|43.3|8.1|43.4|3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8.4|6.9|5.8|9.5|13.9|17.6|1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6.8|6.2|20.6|1.5|12.1|18.7|21.1|18.1|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2.7|44.2|34.6|56.3|10.9|9.7|7|58.1|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0.4|36.7|1.7|23|38|30.1|26.1|1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6.2|31.5|22.5|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0.4|36.7|1.7|23|38|30.1|26.1|1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2.6|11.2|53.6|45.6|14.2|12.9|12|18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7|45|13.7|25.5|22.5|23.1|49.4|26.5|21.8|3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0.4|8.5|22.5|32.9|45.2|13.6|34.6|13.3|35.1|37.9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8.7|13.8|36.6|32.3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|16.9|10.3|30.5|3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9.6|20.8|21.3|32.7|28.9|14.3|15.9|50.7|34.4|25|2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2.1|24.2|20.5|34.3|36.6|27.4|23.1|9.5|35.1|49.9|3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7.9|8|19.6|5.1|31.7|21.8|11.7|3.8|37.5|19.2|32.1|30.8|45.4|2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6.8|11.1|7.8|20|7.6|20.4|21.8|35.2|26.8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7|19.1|28.2|8.3|32.7|26.5|59.5|5.2|28.3|5.4|24.6|14|13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17639</TotalTime>
  <Words>2640</Words>
  <Application>Microsoft Office PowerPoint</Application>
  <PresentationFormat>Widescreen</PresentationFormat>
  <Paragraphs>440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Kernel Methods</vt:lpstr>
      <vt:lpstr>Linear Models for Nonlinear Problems?</vt:lpstr>
      <vt:lpstr>Linear Models for Nonlinear Problems?</vt:lpstr>
      <vt:lpstr>Linear Models for Nonlinear Problems</vt:lpstr>
      <vt:lpstr>Not Every Mapping is Helpful</vt:lpstr>
      <vt:lpstr>How to get these “good” (nonlinear) mappings?</vt:lpstr>
      <vt:lpstr>Some Pre-defined Kernel Functions</vt:lpstr>
      <vt:lpstr>Kernels as (Implicit) Feature Maps</vt:lpstr>
      <vt:lpstr>RBF Kernel = Infinite Dimensional Mapping</vt:lpstr>
      <vt:lpstr>Kernel Function: Some Other Aspects</vt:lpstr>
      <vt:lpstr>Kernel Matrix</vt:lpstr>
      <vt:lpstr>PowerPoint Presentation</vt:lpstr>
      <vt:lpstr>Using Kernels</vt:lpstr>
      <vt:lpstr>Kernelizing a Euclidean Distance</vt:lpstr>
      <vt:lpstr>Nonlinear SVM using Kernels</vt:lpstr>
      <vt:lpstr>Kernelized SVM Training</vt:lpstr>
      <vt:lpstr>Kernelized SVM Prediction</vt:lpstr>
      <vt:lpstr>Kernel extensions of other ML models</vt:lpstr>
      <vt:lpstr>Kernel extensions of other ML models</vt:lpstr>
      <vt:lpstr>Speeding-up Kernel Methods</vt:lpstr>
      <vt:lpstr>Speeding-up Kernel Methods</vt:lpstr>
      <vt:lpstr>Extracting Features using Kernels: Landmarks</vt:lpstr>
      <vt:lpstr>Extracting Feat. using Kernels: Random Features</vt:lpstr>
      <vt:lpstr>Learning with Kernels: Some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Havi Bohra</cp:lastModifiedBy>
  <cp:revision>502</cp:revision>
  <dcterms:created xsi:type="dcterms:W3CDTF">2020-07-07T20:42:16Z</dcterms:created>
  <dcterms:modified xsi:type="dcterms:W3CDTF">2023-09-12T12:12:10Z</dcterms:modified>
</cp:coreProperties>
</file>