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392" r:id="rId3"/>
    <p:sldId id="393" r:id="rId4"/>
    <p:sldId id="360" r:id="rId5"/>
    <p:sldId id="362" r:id="rId6"/>
    <p:sldId id="369" r:id="rId7"/>
    <p:sldId id="370" r:id="rId8"/>
    <p:sldId id="361" r:id="rId9"/>
    <p:sldId id="372" r:id="rId10"/>
    <p:sldId id="373" r:id="rId11"/>
    <p:sldId id="382" r:id="rId12"/>
    <p:sldId id="383" r:id="rId13"/>
    <p:sldId id="384" r:id="rId14"/>
    <p:sldId id="363" r:id="rId15"/>
    <p:sldId id="374" r:id="rId16"/>
    <p:sldId id="375" r:id="rId17"/>
    <p:sldId id="376" r:id="rId18"/>
    <p:sldId id="378" r:id="rId19"/>
    <p:sldId id="379" r:id="rId20"/>
    <p:sldId id="380" r:id="rId21"/>
    <p:sldId id="391" r:id="rId22"/>
    <p:sldId id="371" r:id="rId23"/>
    <p:sldId id="364" r:id="rId24"/>
    <p:sldId id="365" r:id="rId25"/>
    <p:sldId id="366" r:id="rId26"/>
    <p:sldId id="367" r:id="rId27"/>
    <p:sldId id="394" r:id="rId28"/>
    <p:sldId id="385" r:id="rId29"/>
    <p:sldId id="386" r:id="rId30"/>
    <p:sldId id="387" r:id="rId31"/>
    <p:sldId id="388" r:id="rId32"/>
    <p:sldId id="3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60AB2"/>
    <a:srgbClr val="1D6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F54458-4B7B-4F2B-97A1-69448DFAF0C0}" v="1" dt="2023-11-21T21:24:59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16" autoAdjust="0"/>
    <p:restoredTop sz="94660"/>
  </p:normalViewPr>
  <p:slideViewPr>
    <p:cSldViewPr snapToGrid="0">
      <p:cViewPr varScale="1">
        <p:scale>
          <a:sx n="48" d="100"/>
          <a:sy n="48" d="100"/>
        </p:scale>
        <p:origin x="7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vi Bohra" userId="fa2425a5-a17c-4ff4-a3e9-ad162dccfc59" providerId="ADAL" clId="{2EF54458-4B7B-4F2B-97A1-69448DFAF0C0}"/>
    <pc:docChg chg="addSld modSld sldOrd">
      <pc:chgData name="Havi Bohra" userId="fa2425a5-a17c-4ff4-a3e9-ad162dccfc59" providerId="ADAL" clId="{2EF54458-4B7B-4F2B-97A1-69448DFAF0C0}" dt="2023-11-21T21:25:16.869" v="2"/>
      <pc:docMkLst>
        <pc:docMk/>
      </pc:docMkLst>
      <pc:sldChg chg="add ord">
        <pc:chgData name="Havi Bohra" userId="fa2425a5-a17c-4ff4-a3e9-ad162dccfc59" providerId="ADAL" clId="{2EF54458-4B7B-4F2B-97A1-69448DFAF0C0}" dt="2023-11-21T21:25:16.869" v="2"/>
        <pc:sldMkLst>
          <pc:docMk/>
          <pc:sldMk cId="512624882" sldId="3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22-11-2023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4DE6-F5FA-4EAA-848D-A77AAE5B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8C00C-37B0-705B-60EA-9AF3B6CA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6463-DA8A-478C-9FC8-00C83590963D}" type="datetime1">
              <a:rPr lang="en-IN" smtClean="0"/>
              <a:t>22-11-2023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C7435-2B6B-F9C3-9A4E-A7EBB5BD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83EE0-0FFE-7317-6147-89715EE0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18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22-11-2023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22-11-2023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22-11-2023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22-11-2023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11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3" Type="http://schemas.openxmlformats.org/officeDocument/2006/relationships/image" Target="../media/image23.png"/><Relationship Id="rId7" Type="http://schemas.openxmlformats.org/officeDocument/2006/relationships/image" Target="../media/image49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482.png"/><Relationship Id="rId5" Type="http://schemas.openxmlformats.org/officeDocument/2006/relationships/image" Target="../media/image472.png"/><Relationship Id="rId10" Type="http://schemas.openxmlformats.org/officeDocument/2006/relationships/image" Target="../media/image514.png"/><Relationship Id="rId4" Type="http://schemas.openxmlformats.org/officeDocument/2006/relationships/image" Target="../media/image461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18.xml"/><Relationship Id="rId7" Type="http://schemas.openxmlformats.org/officeDocument/2006/relationships/image" Target="../media/image161.png"/><Relationship Id="rId12" Type="http://schemas.openxmlformats.org/officeDocument/2006/relationships/image" Target="../media/image8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4.png"/><Relationship Id="rId11" Type="http://schemas.openxmlformats.org/officeDocument/2006/relationships/image" Target="../media/image26.png"/><Relationship Id="rId5" Type="http://schemas.openxmlformats.org/officeDocument/2006/relationships/image" Target="../media/image141.png"/><Relationship Id="rId10" Type="http://schemas.openxmlformats.org/officeDocument/2006/relationships/image" Target="../media/image191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8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34.png"/><Relationship Id="rId5" Type="http://schemas.openxmlformats.org/officeDocument/2006/relationships/image" Target="../media/image352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png"/><Relationship Id="rId13" Type="http://schemas.openxmlformats.org/officeDocument/2006/relationships/image" Target="../media/image412.png"/><Relationship Id="rId7" Type="http://schemas.openxmlformats.org/officeDocument/2006/relationships/image" Target="../media/image351.png"/><Relationship Id="rId12" Type="http://schemas.openxmlformats.org/officeDocument/2006/relationships/image" Target="../media/image4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341.png"/><Relationship Id="rId11" Type="http://schemas.openxmlformats.org/officeDocument/2006/relationships/image" Target="../media/image390.png"/><Relationship Id="rId5" Type="http://schemas.openxmlformats.org/officeDocument/2006/relationships/image" Target="../media/image330.png"/><Relationship Id="rId10" Type="http://schemas.openxmlformats.org/officeDocument/2006/relationships/image" Target="../media/image380.png"/><Relationship Id="rId9" Type="http://schemas.openxmlformats.org/officeDocument/2006/relationships/image" Target="../media/image371.png"/><Relationship Id="rId14" Type="http://schemas.openxmlformats.org/officeDocument/2006/relationships/image" Target="../media/image4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7" Type="http://schemas.openxmlformats.org/officeDocument/2006/relationships/image" Target="../media/image450.png"/><Relationship Id="rId12" Type="http://schemas.openxmlformats.org/officeDocument/2006/relationships/image" Target="../media/image5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440.png"/><Relationship Id="rId11" Type="http://schemas.openxmlformats.org/officeDocument/2006/relationships/image" Target="../media/image491.png"/><Relationship Id="rId5" Type="http://schemas.openxmlformats.org/officeDocument/2006/relationships/image" Target="../media/image430.png"/><Relationship Id="rId10" Type="http://schemas.openxmlformats.org/officeDocument/2006/relationships/image" Target="../media/image481.png"/><Relationship Id="rId9" Type="http://schemas.openxmlformats.org/officeDocument/2006/relationships/image" Target="../media/image47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image" Target="../media/image5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7" Type="http://schemas.openxmlformats.org/officeDocument/2006/relationships/image" Target="../media/image550.png"/><Relationship Id="rId12" Type="http://schemas.openxmlformats.org/officeDocument/2006/relationships/image" Target="../media/image6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openxmlformats.org/officeDocument/2006/relationships/image" Target="../media/image540.png"/><Relationship Id="rId11" Type="http://schemas.openxmlformats.org/officeDocument/2006/relationships/image" Target="../media/image590.png"/><Relationship Id="rId5" Type="http://schemas.openxmlformats.org/officeDocument/2006/relationships/image" Target="../media/image530.png"/><Relationship Id="rId10" Type="http://schemas.openxmlformats.org/officeDocument/2006/relationships/image" Target="../media/image580.png"/><Relationship Id="rId9" Type="http://schemas.openxmlformats.org/officeDocument/2006/relationships/image" Target="../media/image570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image" Target="../media/image6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image" Target="../media/image620.png"/><Relationship Id="rId5" Type="http://schemas.openxmlformats.org/officeDocument/2006/relationships/image" Target="../media/image61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.png"/><Relationship Id="rId7" Type="http://schemas.openxmlformats.org/officeDocument/2006/relationships/image" Target="../media/image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10" Type="http://schemas.openxmlformats.org/officeDocument/2006/relationships/image" Target="../media/image113.png"/><Relationship Id="rId4" Type="http://schemas.openxmlformats.org/officeDocument/2006/relationships/image" Target="../media/image50.png"/><Relationship Id="rId9" Type="http://schemas.openxmlformats.org/officeDocument/2006/relationships/image" Target="../media/image10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2.png"/><Relationship Id="rId3" Type="http://schemas.openxmlformats.org/officeDocument/2006/relationships/image" Target="../media/image8.png"/><Relationship Id="rId7" Type="http://schemas.openxmlformats.org/officeDocument/2006/relationships/image" Target="../media/image7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6" Type="http://schemas.openxmlformats.org/officeDocument/2006/relationships/image" Target="../media/image614.png"/><Relationship Id="rId5" Type="http://schemas.openxmlformats.org/officeDocument/2006/relationships/image" Target="../media/image515.png"/><Relationship Id="rId4" Type="http://schemas.openxmlformats.org/officeDocument/2006/relationships/image" Target="../media/image4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5" Type="http://schemas.openxmlformats.org/officeDocument/2006/relationships/image" Target="../media/image112.png"/><Relationship Id="rId4" Type="http://schemas.openxmlformats.org/officeDocument/2006/relationships/image" Target="../media/image10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6" Type="http://schemas.openxmlformats.org/officeDocument/2006/relationships/image" Target="../media/image42.png"/><Relationship Id="rId5" Type="http://schemas.openxmlformats.org/officeDocument/2006/relationships/image" Target="../media/image1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611.png"/><Relationship Id="rId5" Type="http://schemas.openxmlformats.org/officeDocument/2006/relationships/image" Target="../media/image511.png"/><Relationship Id="rId9" Type="http://schemas.openxmlformats.org/officeDocument/2006/relationships/image" Target="../media/image9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10.png"/><Relationship Id="rId5" Type="http://schemas.openxmlformats.org/officeDocument/2006/relationships/image" Target="../media/image101.png"/><Relationship Id="rId9" Type="http://schemas.openxmlformats.org/officeDocument/2006/relationships/image" Target="../media/image1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20.png"/><Relationship Id="rId18" Type="http://schemas.openxmlformats.org/officeDocument/2006/relationships/image" Target="../media/image271.png"/><Relationship Id="rId7" Type="http://schemas.openxmlformats.org/officeDocument/2006/relationships/image" Target="../media/image160.png"/><Relationship Id="rId12" Type="http://schemas.openxmlformats.org/officeDocument/2006/relationships/image" Target="../media/image213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1" Type="http://schemas.openxmlformats.org/officeDocument/2006/relationships/tags" Target="../tags/tag6.xml"/><Relationship Id="rId6" Type="http://schemas.openxmlformats.org/officeDocument/2006/relationships/image" Target="../media/image150.png"/><Relationship Id="rId11" Type="http://schemas.openxmlformats.org/officeDocument/2006/relationships/image" Target="../media/image201.png"/><Relationship Id="rId5" Type="http://schemas.openxmlformats.org/officeDocument/2006/relationships/image" Target="../media/image140.png"/><Relationship Id="rId15" Type="http://schemas.openxmlformats.org/officeDocument/2006/relationships/image" Target="../media/image241.png"/><Relationship Id="rId10" Type="http://schemas.openxmlformats.org/officeDocument/2006/relationships/image" Target="../media/image190.png"/><Relationship Id="rId19" Type="http://schemas.openxmlformats.org/officeDocument/2006/relationships/image" Target="../media/image281.png"/><Relationship Id="rId9" Type="http://schemas.openxmlformats.org/officeDocument/2006/relationships/image" Target="../media/image180.png"/><Relationship Id="rId14" Type="http://schemas.openxmlformats.org/officeDocument/2006/relationships/image" Target="../media/image2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1.png"/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3.png"/><Relationship Id="rId3" Type="http://schemas.openxmlformats.org/officeDocument/2006/relationships/image" Target="../media/image8.png"/><Relationship Id="rId7" Type="http://schemas.openxmlformats.org/officeDocument/2006/relationships/image" Target="../media/image5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729" y="2702143"/>
            <a:ext cx="10877550" cy="171387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Optimization Techniques for ML (</a:t>
            </a:r>
            <a:r>
              <a:rPr lang="en-IN" b="1" dirty="0" err="1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contd</a:t>
            </a:r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1153276"/>
          </a:xfrm>
        </p:spPr>
        <p:txBody>
          <a:bodyPr>
            <a:normAutofit fontScale="85000" lnSpcReduction="10000"/>
          </a:bodyPr>
          <a:lstStyle/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19"/>
    </mc:Choice>
    <mc:Fallback xmlns="">
      <p:transition spd="slow" advTm="323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Minibatch SGD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Gradient approximation using a single training example may be noisy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We can use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unif. rand. chosen train. ex. with indices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∈{1,2,…,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Using this “minibatch” of examples, we can compute a minibatch gradient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Averaging helps in reducing the variance in the stochastic gradient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Time complexity is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𝐵𝐷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per iteration in this case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645" b="-6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481BE458-1662-4EE0-8F2B-8E34934D3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131" y="1678979"/>
            <a:ext cx="3238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4A9A5065-D5C1-4F39-A2FF-D85339AEDFFC}"/>
              </a:ext>
            </a:extLst>
          </p:cNvPr>
          <p:cNvSpPr/>
          <p:nvPr/>
        </p:nvSpPr>
        <p:spPr>
          <a:xfrm>
            <a:off x="7511474" y="1678979"/>
            <a:ext cx="3931544" cy="1299404"/>
          </a:xfrm>
          <a:prstGeom prst="wedgeRectCallout">
            <a:avLst>
              <a:gd name="adj1" fmla="val -63455"/>
              <a:gd name="adj2" fmla="val 849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approximation may have a </a:t>
            </a:r>
            <a:r>
              <a:rPr lang="en-IN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high variance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– may slow down convergence, updates may be unstable, and may even give sub-optimal solutions (e.g., local minima where GD might have given global minima)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EF020E-4CBF-495B-963D-FC55716BD681}"/>
                  </a:ext>
                </a:extLst>
              </p:cNvPr>
              <p:cNvSpPr txBox="1"/>
              <p:nvPr/>
            </p:nvSpPr>
            <p:spPr>
              <a:xfrm>
                <a:off x="4817467" y="4548177"/>
                <a:ext cx="2636171" cy="881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EF020E-4CBF-495B-963D-FC55716BD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467" y="4548177"/>
                <a:ext cx="2636171" cy="8818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1025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323"/>
    </mc:Choice>
    <mc:Fallback xmlns="">
      <p:transition spd="slow" advTm="1753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Co-ordinate Descent (CD)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Standard gradient descent update for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CD: In each </a:t>
                </a:r>
                <a:r>
                  <a:rPr lang="en-GB" dirty="0" err="1">
                    <a:latin typeface="Abadi Extra Light" panose="020B0204020104020204" pitchFamily="34" charset="0"/>
                  </a:rPr>
                  <a:t>iter</a:t>
                </a:r>
                <a:r>
                  <a:rPr lang="en-GB" dirty="0">
                    <a:latin typeface="Abadi Extra Light" panose="020B0204020104020204" pitchFamily="34" charset="0"/>
                  </a:rPr>
                  <a:t>, update only one entry (co-ordinate) of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. Keep all others </a:t>
                </a:r>
                <a:r>
                  <a:rPr lang="en-GB" u="sng" dirty="0">
                    <a:latin typeface="Abadi Extra Light" panose="020B0204020104020204" pitchFamily="34" charset="0"/>
                  </a:rPr>
                  <a:t>fixed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u="sng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u="sng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u="sng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Cost of each update is now independent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 each </a:t>
                </a:r>
                <a:r>
                  <a:rPr lang="en-GB" dirty="0" err="1">
                    <a:latin typeface="Abadi Extra Light" panose="020B0204020104020204" pitchFamily="34" charset="0"/>
                  </a:rPr>
                  <a:t>iter</a:t>
                </a:r>
                <a:r>
                  <a:rPr lang="en-GB" dirty="0">
                    <a:latin typeface="Abadi Extra Light" panose="020B0204020104020204" pitchFamily="34" charset="0"/>
                  </a:rPr>
                  <a:t>, can choose co-ordinate to update </a:t>
                </a:r>
                <a:r>
                  <a:rPr lang="en-GB" dirty="0" err="1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unif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. randomly </a:t>
                </a:r>
                <a:r>
                  <a:rPr lang="en-GB" dirty="0">
                    <a:latin typeface="Abadi Extra Light" panose="020B0204020104020204" pitchFamily="34" charset="0"/>
                  </a:rPr>
                  <a:t>or in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cyclic order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Instead of updating a single co-</a:t>
                </a:r>
                <a:r>
                  <a:rPr lang="en-GB" dirty="0" err="1">
                    <a:latin typeface="Abadi Extra Light" panose="020B0204020104020204" pitchFamily="34" charset="0"/>
                  </a:rPr>
                  <a:t>ord</a:t>
                </a:r>
                <a:r>
                  <a:rPr lang="en-GB" dirty="0">
                    <a:latin typeface="Abadi Extra Light" panose="020B0204020104020204" pitchFamily="34" charset="0"/>
                  </a:rPr>
                  <a:t>, can also update “blocks” of co-ordinates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Called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block co-ordinate descent (BCD)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To avoid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cost of gradient computation, can cache previous computations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Recall that grad. computations may have terms like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– if just one co-ordinate of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changes, we should avoid computing the new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from scratch 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GB" sz="1100" dirty="0">
                    <a:latin typeface="Abadi Extra Light" panose="020B0204020104020204" pitchFamily="34" charset="0"/>
                  </a:rPr>
                  <a:t>Ⓣ</a:t>
                </a: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535" b="-379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BBF9FF-5D98-461A-8C45-DD03BD8DCC51}"/>
                  </a:ext>
                </a:extLst>
              </p:cNvPr>
              <p:cNvSpPr txBox="1"/>
              <p:nvPr/>
            </p:nvSpPr>
            <p:spPr>
              <a:xfrm>
                <a:off x="3506947" y="2255206"/>
                <a:ext cx="6654129" cy="545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IN" sz="28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IN" sz="2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IN" sz="2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N" sz="2800" dirty="0"/>
                  <a:t>          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∈{1,2,…,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BBF9FF-5D98-461A-8C45-DD03BD8DC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947" y="2255206"/>
                <a:ext cx="6654129" cy="5453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9A021727-0E52-4655-B3C6-37918B67F140}"/>
                  </a:ext>
                </a:extLst>
              </p:cNvPr>
              <p:cNvSpPr/>
              <p:nvPr/>
            </p:nvSpPr>
            <p:spPr>
              <a:xfrm>
                <a:off x="6812891" y="2837965"/>
                <a:ext cx="4791330" cy="545341"/>
              </a:xfrm>
              <a:prstGeom prst="wedgeRectCallout">
                <a:avLst>
                  <a:gd name="adj1" fmla="val -54285"/>
                  <a:gd name="adj2" fmla="val -39126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-- partial derivative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w.r.t.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element of vector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600" b="1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I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element of the gradient vector g) 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9A021727-0E52-4655-B3C6-37918B67F1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891" y="2837965"/>
                <a:ext cx="4791330" cy="545341"/>
              </a:xfrm>
              <a:prstGeom prst="wedgeRectCallout">
                <a:avLst>
                  <a:gd name="adj1" fmla="val -54285"/>
                  <a:gd name="adj2" fmla="val -39126"/>
                </a:avLst>
              </a:prstGeom>
              <a:blipFill>
                <a:blip r:embed="rId5"/>
                <a:stretch>
                  <a:fillRect t="-7692" r="-1212" b="-18681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Group 1">
            <a:extLst>
              <a:ext uri="{FF2B5EF4-FFF2-40B4-BE49-F238E27FC236}">
                <a16:creationId xmlns:a16="http://schemas.microsoft.com/office/drawing/2014/main" id="{018E3807-4890-405D-8F96-23C5ADC4B286}"/>
              </a:ext>
            </a:extLst>
          </p:cNvPr>
          <p:cNvGraphicFramePr>
            <a:graphicFrameLocks noGrp="1"/>
          </p:cNvGraphicFramePr>
          <p:nvPr/>
        </p:nvGraphicFramePr>
        <p:xfrm>
          <a:off x="3607448" y="3043960"/>
          <a:ext cx="358775" cy="3692525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:a16="http://schemas.microsoft.com/office/drawing/2014/main" val="2969747185"/>
                    </a:ext>
                  </a:extLst>
                </a:gridCol>
              </a:tblGrid>
              <a:tr h="3492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91085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14370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49643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298398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102037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4850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17744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69247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26549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29973"/>
                  </a:ext>
                </a:extLst>
              </a:tr>
            </a:tbl>
          </a:graphicData>
        </a:graphic>
      </p:graphicFrame>
      <p:graphicFrame>
        <p:nvGraphicFramePr>
          <p:cNvPr id="10" name="Group 43">
            <a:extLst>
              <a:ext uri="{FF2B5EF4-FFF2-40B4-BE49-F238E27FC236}">
                <a16:creationId xmlns:a16="http://schemas.microsoft.com/office/drawing/2014/main" id="{A9E8788F-1BA8-4465-BB5F-77EC4D634ADA}"/>
              </a:ext>
            </a:extLst>
          </p:cNvPr>
          <p:cNvGraphicFramePr>
            <a:graphicFrameLocks noGrp="1"/>
          </p:cNvGraphicFramePr>
          <p:nvPr/>
        </p:nvGraphicFramePr>
        <p:xfrm>
          <a:off x="8436623" y="3015385"/>
          <a:ext cx="342900" cy="3694113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3585672782"/>
                    </a:ext>
                  </a:extLst>
                </a:gridCol>
              </a:tblGrid>
              <a:tr h="35083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73589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273347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33135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4438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38045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349197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637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57956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40318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802493"/>
                  </a:ext>
                </a:extLst>
              </a:tr>
            </a:tbl>
          </a:graphicData>
        </a:graphic>
      </p:graphicFrame>
      <p:graphicFrame>
        <p:nvGraphicFramePr>
          <p:cNvPr id="11" name="Group 85">
            <a:extLst>
              <a:ext uri="{FF2B5EF4-FFF2-40B4-BE49-F238E27FC236}">
                <a16:creationId xmlns:a16="http://schemas.microsoft.com/office/drawing/2014/main" id="{F67F0A5E-FC84-4D09-84C4-DA7E37AEEF72}"/>
              </a:ext>
            </a:extLst>
          </p:cNvPr>
          <p:cNvGraphicFramePr>
            <a:graphicFrameLocks noGrp="1"/>
          </p:cNvGraphicFramePr>
          <p:nvPr/>
        </p:nvGraphicFramePr>
        <p:xfrm>
          <a:off x="5874398" y="3036023"/>
          <a:ext cx="349250" cy="3695701"/>
        </p:xfrm>
        <a:graphic>
          <a:graphicData uri="http://schemas.openxmlformats.org/drawingml/2006/table">
            <a:tbl>
              <a:tblPr/>
              <a:tblGrid>
                <a:gridCol w="349250">
                  <a:extLst>
                    <a:ext uri="{9D8B030D-6E8A-4147-A177-3AD203B41FA5}">
                      <a16:colId xmlns:a16="http://schemas.microsoft.com/office/drawing/2014/main" val="3977593762"/>
                    </a:ext>
                  </a:extLst>
                </a:gridCol>
              </a:tblGrid>
              <a:tr h="35083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86588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55826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58342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75323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01251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67700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18336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4492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844123"/>
                  </a:ext>
                </a:extLst>
              </a:tr>
              <a:tr h="373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042009"/>
                  </a:ext>
                </a:extLst>
              </a:tr>
            </a:tbl>
          </a:graphicData>
        </a:graphic>
      </p:graphicFrame>
      <p:sp>
        <p:nvSpPr>
          <p:cNvPr id="13" name="Text Box 127">
            <a:extLst>
              <a:ext uri="{FF2B5EF4-FFF2-40B4-BE49-F238E27FC236}">
                <a16:creationId xmlns:a16="http://schemas.microsoft.com/office/drawing/2014/main" id="{FD80EFAE-AAA1-4C51-9A5C-A61950FC2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1398" y="4485410"/>
            <a:ext cx="4762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80280" rIns="90000" bIns="45000"/>
          <a:lstStyle/>
          <a:p>
            <a:r>
              <a:rPr lang="en-IN" altLang="en-US" sz="4000">
                <a:solidFill>
                  <a:srgbClr val="000000"/>
                </a:solidFill>
              </a:rPr>
              <a:t>=</a:t>
            </a:r>
          </a:p>
        </p:txBody>
      </p:sp>
      <p:grpSp>
        <p:nvGrpSpPr>
          <p:cNvPr id="14" name="Group 128">
            <a:extLst>
              <a:ext uri="{FF2B5EF4-FFF2-40B4-BE49-F238E27FC236}">
                <a16:creationId xmlns:a16="http://schemas.microsoft.com/office/drawing/2014/main" id="{4CDF6FF8-F5C6-4729-82A0-652060145C9C}"/>
              </a:ext>
            </a:extLst>
          </p:cNvPr>
          <p:cNvGrpSpPr>
            <a:grpSpLocks/>
          </p:cNvGrpSpPr>
          <p:nvPr/>
        </p:nvGrpSpPr>
        <p:grpSpPr bwMode="auto">
          <a:xfrm>
            <a:off x="4063061" y="3145560"/>
            <a:ext cx="711200" cy="395288"/>
            <a:chOff x="1003" y="1162"/>
            <a:chExt cx="448" cy="249"/>
          </a:xfrm>
        </p:grpSpPr>
        <p:sp>
          <p:nvSpPr>
            <p:cNvPr id="15" name="Freeform 129">
              <a:extLst>
                <a:ext uri="{FF2B5EF4-FFF2-40B4-BE49-F238E27FC236}">
                  <a16:creationId xmlns:a16="http://schemas.microsoft.com/office/drawing/2014/main" id="{29073896-F0C4-4FD5-8D51-E12B6CA3E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" y="1162"/>
              <a:ext cx="448" cy="246"/>
            </a:xfrm>
            <a:custGeom>
              <a:avLst/>
              <a:gdLst>
                <a:gd name="T0" fmla="*/ 989 w 1979"/>
                <a:gd name="T1" fmla="*/ 1087 h 1088"/>
                <a:gd name="T2" fmla="*/ 0 w 1979"/>
                <a:gd name="T3" fmla="*/ 1087 h 1088"/>
                <a:gd name="T4" fmla="*/ 0 w 1979"/>
                <a:gd name="T5" fmla="*/ 0 h 1088"/>
                <a:gd name="T6" fmla="*/ 1978 w 1979"/>
                <a:gd name="T7" fmla="*/ 0 h 1088"/>
                <a:gd name="T8" fmla="*/ 1978 w 1979"/>
                <a:gd name="T9" fmla="*/ 1087 h 1088"/>
                <a:gd name="T10" fmla="*/ 989 w 1979"/>
                <a:gd name="T11" fmla="*/ 1087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9" h="1088">
                  <a:moveTo>
                    <a:pt x="989" y="1087"/>
                  </a:moveTo>
                  <a:lnTo>
                    <a:pt x="0" y="1087"/>
                  </a:lnTo>
                  <a:lnTo>
                    <a:pt x="0" y="0"/>
                  </a:lnTo>
                  <a:lnTo>
                    <a:pt x="1978" y="0"/>
                  </a:lnTo>
                  <a:lnTo>
                    <a:pt x="1978" y="1087"/>
                  </a:lnTo>
                  <a:lnTo>
                    <a:pt x="989" y="108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Freeform 130">
              <a:extLst>
                <a:ext uri="{FF2B5EF4-FFF2-40B4-BE49-F238E27FC236}">
                  <a16:creationId xmlns:a16="http://schemas.microsoft.com/office/drawing/2014/main" id="{17FF8805-B02E-443B-BB2E-354B88943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289"/>
              <a:ext cx="123" cy="121"/>
            </a:xfrm>
            <a:custGeom>
              <a:avLst/>
              <a:gdLst>
                <a:gd name="T0" fmla="*/ 373 w 545"/>
                <a:gd name="T1" fmla="*/ 113 h 539"/>
                <a:gd name="T2" fmla="*/ 378 w 545"/>
                <a:gd name="T3" fmla="*/ 60 h 539"/>
                <a:gd name="T4" fmla="*/ 346 w 545"/>
                <a:gd name="T5" fmla="*/ 11 h 539"/>
                <a:gd name="T6" fmla="*/ 301 w 545"/>
                <a:gd name="T7" fmla="*/ 71 h 539"/>
                <a:gd name="T8" fmla="*/ 262 w 545"/>
                <a:gd name="T9" fmla="*/ 310 h 539"/>
                <a:gd name="T10" fmla="*/ 259 w 545"/>
                <a:gd name="T11" fmla="*/ 379 h 539"/>
                <a:gd name="T12" fmla="*/ 260 w 545"/>
                <a:gd name="T13" fmla="*/ 420 h 539"/>
                <a:gd name="T14" fmla="*/ 198 w 545"/>
                <a:gd name="T15" fmla="*/ 497 h 539"/>
                <a:gd name="T16" fmla="*/ 141 w 545"/>
                <a:gd name="T17" fmla="*/ 398 h 539"/>
                <a:gd name="T18" fmla="*/ 180 w 545"/>
                <a:gd name="T19" fmla="*/ 178 h 539"/>
                <a:gd name="T20" fmla="*/ 191 w 545"/>
                <a:gd name="T21" fmla="*/ 104 h 539"/>
                <a:gd name="T22" fmla="*/ 111 w 545"/>
                <a:gd name="T23" fmla="*/ 0 h 539"/>
                <a:gd name="T24" fmla="*/ 0 w 545"/>
                <a:gd name="T25" fmla="*/ 181 h 539"/>
                <a:gd name="T26" fmla="*/ 18 w 545"/>
                <a:gd name="T27" fmla="*/ 198 h 539"/>
                <a:gd name="T28" fmla="*/ 34 w 545"/>
                <a:gd name="T29" fmla="*/ 184 h 539"/>
                <a:gd name="T30" fmla="*/ 107 w 545"/>
                <a:gd name="T31" fmla="*/ 44 h 539"/>
                <a:gd name="T32" fmla="*/ 119 w 545"/>
                <a:gd name="T33" fmla="*/ 69 h 539"/>
                <a:gd name="T34" fmla="*/ 102 w 545"/>
                <a:gd name="T35" fmla="*/ 159 h 539"/>
                <a:gd name="T36" fmla="*/ 64 w 545"/>
                <a:gd name="T37" fmla="*/ 379 h 539"/>
                <a:gd name="T38" fmla="*/ 193 w 545"/>
                <a:gd name="T39" fmla="*/ 538 h 539"/>
                <a:gd name="T40" fmla="*/ 274 w 545"/>
                <a:gd name="T41" fmla="*/ 472 h 539"/>
                <a:gd name="T42" fmla="*/ 381 w 545"/>
                <a:gd name="T43" fmla="*/ 538 h 539"/>
                <a:gd name="T44" fmla="*/ 494 w 545"/>
                <a:gd name="T45" fmla="*/ 404 h 539"/>
                <a:gd name="T46" fmla="*/ 544 w 545"/>
                <a:gd name="T47" fmla="*/ 104 h 539"/>
                <a:gd name="T48" fmla="*/ 495 w 545"/>
                <a:gd name="T49" fmla="*/ 0 h 539"/>
                <a:gd name="T50" fmla="*/ 442 w 545"/>
                <a:gd name="T51" fmla="*/ 88 h 539"/>
                <a:gd name="T52" fmla="*/ 463 w 545"/>
                <a:gd name="T53" fmla="*/ 137 h 539"/>
                <a:gd name="T54" fmla="*/ 497 w 545"/>
                <a:gd name="T55" fmla="*/ 214 h 539"/>
                <a:gd name="T56" fmla="*/ 457 w 545"/>
                <a:gd name="T57" fmla="*/ 406 h 539"/>
                <a:gd name="T58" fmla="*/ 385 w 545"/>
                <a:gd name="T59" fmla="*/ 497 h 539"/>
                <a:gd name="T60" fmla="*/ 334 w 545"/>
                <a:gd name="T61" fmla="*/ 406 h 539"/>
                <a:gd name="T62" fmla="*/ 344 w 545"/>
                <a:gd name="T63" fmla="*/ 299 h 539"/>
                <a:gd name="T64" fmla="*/ 363 w 545"/>
                <a:gd name="T65" fmla="*/ 178 h 539"/>
                <a:gd name="T66" fmla="*/ 373 w 545"/>
                <a:gd name="T67" fmla="*/ 113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5" h="539">
                  <a:moveTo>
                    <a:pt x="373" y="113"/>
                  </a:moveTo>
                  <a:cubicBezTo>
                    <a:pt x="374" y="99"/>
                    <a:pt x="378" y="69"/>
                    <a:pt x="378" y="60"/>
                  </a:cubicBezTo>
                  <a:cubicBezTo>
                    <a:pt x="378" y="36"/>
                    <a:pt x="366" y="11"/>
                    <a:pt x="346" y="11"/>
                  </a:cubicBezTo>
                  <a:cubicBezTo>
                    <a:pt x="334" y="11"/>
                    <a:pt x="307" y="19"/>
                    <a:pt x="301" y="71"/>
                  </a:cubicBezTo>
                  <a:cubicBezTo>
                    <a:pt x="285" y="146"/>
                    <a:pt x="274" y="231"/>
                    <a:pt x="262" y="310"/>
                  </a:cubicBezTo>
                  <a:cubicBezTo>
                    <a:pt x="259" y="354"/>
                    <a:pt x="259" y="365"/>
                    <a:pt x="259" y="379"/>
                  </a:cubicBezTo>
                  <a:cubicBezTo>
                    <a:pt x="259" y="412"/>
                    <a:pt x="260" y="412"/>
                    <a:pt x="260" y="420"/>
                  </a:cubicBezTo>
                  <a:cubicBezTo>
                    <a:pt x="260" y="426"/>
                    <a:pt x="240" y="497"/>
                    <a:pt x="198" y="497"/>
                  </a:cubicBezTo>
                  <a:cubicBezTo>
                    <a:pt x="141" y="497"/>
                    <a:pt x="141" y="426"/>
                    <a:pt x="141" y="398"/>
                  </a:cubicBezTo>
                  <a:cubicBezTo>
                    <a:pt x="141" y="354"/>
                    <a:pt x="149" y="297"/>
                    <a:pt x="180" y="178"/>
                  </a:cubicBezTo>
                  <a:cubicBezTo>
                    <a:pt x="183" y="151"/>
                    <a:pt x="191" y="126"/>
                    <a:pt x="191" y="104"/>
                  </a:cubicBezTo>
                  <a:cubicBezTo>
                    <a:pt x="191" y="38"/>
                    <a:pt x="149" y="0"/>
                    <a:pt x="111" y="0"/>
                  </a:cubicBezTo>
                  <a:cubicBezTo>
                    <a:pt x="37" y="0"/>
                    <a:pt x="0" y="159"/>
                    <a:pt x="0" y="181"/>
                  </a:cubicBezTo>
                  <a:cubicBezTo>
                    <a:pt x="0" y="198"/>
                    <a:pt x="12" y="198"/>
                    <a:pt x="18" y="198"/>
                  </a:cubicBezTo>
                  <a:cubicBezTo>
                    <a:pt x="27" y="198"/>
                    <a:pt x="30" y="198"/>
                    <a:pt x="34" y="184"/>
                  </a:cubicBezTo>
                  <a:cubicBezTo>
                    <a:pt x="57" y="55"/>
                    <a:pt x="94" y="44"/>
                    <a:pt x="107" y="44"/>
                  </a:cubicBezTo>
                  <a:cubicBezTo>
                    <a:pt x="111" y="44"/>
                    <a:pt x="119" y="44"/>
                    <a:pt x="119" y="69"/>
                  </a:cubicBezTo>
                  <a:cubicBezTo>
                    <a:pt x="119" y="96"/>
                    <a:pt x="111" y="126"/>
                    <a:pt x="102" y="159"/>
                  </a:cubicBezTo>
                  <a:cubicBezTo>
                    <a:pt x="77" y="269"/>
                    <a:pt x="64" y="329"/>
                    <a:pt x="64" y="379"/>
                  </a:cubicBezTo>
                  <a:cubicBezTo>
                    <a:pt x="64" y="508"/>
                    <a:pt x="133" y="538"/>
                    <a:pt x="193" y="538"/>
                  </a:cubicBezTo>
                  <a:cubicBezTo>
                    <a:pt x="208" y="538"/>
                    <a:pt x="240" y="538"/>
                    <a:pt x="274" y="472"/>
                  </a:cubicBezTo>
                  <a:cubicBezTo>
                    <a:pt x="294" y="511"/>
                    <a:pt x="324" y="538"/>
                    <a:pt x="381" y="538"/>
                  </a:cubicBezTo>
                  <a:cubicBezTo>
                    <a:pt x="423" y="538"/>
                    <a:pt x="462" y="505"/>
                    <a:pt x="494" y="404"/>
                  </a:cubicBezTo>
                  <a:cubicBezTo>
                    <a:pt x="522" y="313"/>
                    <a:pt x="544" y="165"/>
                    <a:pt x="544" y="104"/>
                  </a:cubicBezTo>
                  <a:cubicBezTo>
                    <a:pt x="544" y="0"/>
                    <a:pt x="497" y="0"/>
                    <a:pt x="495" y="0"/>
                  </a:cubicBezTo>
                  <a:cubicBezTo>
                    <a:pt x="467" y="0"/>
                    <a:pt x="442" y="47"/>
                    <a:pt x="442" y="88"/>
                  </a:cubicBezTo>
                  <a:cubicBezTo>
                    <a:pt x="442" y="121"/>
                    <a:pt x="455" y="135"/>
                    <a:pt x="463" y="137"/>
                  </a:cubicBezTo>
                  <a:cubicBezTo>
                    <a:pt x="489" y="167"/>
                    <a:pt x="497" y="192"/>
                    <a:pt x="497" y="214"/>
                  </a:cubicBezTo>
                  <a:cubicBezTo>
                    <a:pt x="497" y="231"/>
                    <a:pt x="479" y="343"/>
                    <a:pt x="457" y="406"/>
                  </a:cubicBezTo>
                  <a:cubicBezTo>
                    <a:pt x="438" y="464"/>
                    <a:pt x="415" y="497"/>
                    <a:pt x="385" y="497"/>
                  </a:cubicBezTo>
                  <a:cubicBezTo>
                    <a:pt x="334" y="497"/>
                    <a:pt x="334" y="428"/>
                    <a:pt x="334" y="406"/>
                  </a:cubicBezTo>
                  <a:cubicBezTo>
                    <a:pt x="334" y="373"/>
                    <a:pt x="334" y="357"/>
                    <a:pt x="344" y="299"/>
                  </a:cubicBezTo>
                  <a:cubicBezTo>
                    <a:pt x="351" y="264"/>
                    <a:pt x="358" y="203"/>
                    <a:pt x="363" y="178"/>
                  </a:cubicBezTo>
                  <a:lnTo>
                    <a:pt x="373" y="1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Freeform 131">
              <a:extLst>
                <a:ext uri="{FF2B5EF4-FFF2-40B4-BE49-F238E27FC236}">
                  <a16:creationId xmlns:a16="http://schemas.microsoft.com/office/drawing/2014/main" id="{0B2EA46A-31DA-4F34-8412-7F3525DE9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" y="1162"/>
              <a:ext cx="29" cy="184"/>
            </a:xfrm>
            <a:custGeom>
              <a:avLst/>
              <a:gdLst>
                <a:gd name="T0" fmla="*/ 121 w 132"/>
                <a:gd name="T1" fmla="*/ 0 h 816"/>
                <a:gd name="T2" fmla="*/ 0 w 132"/>
                <a:gd name="T3" fmla="*/ 406 h 816"/>
                <a:gd name="T4" fmla="*/ 121 w 132"/>
                <a:gd name="T5" fmla="*/ 815 h 816"/>
                <a:gd name="T6" fmla="*/ 131 w 132"/>
                <a:gd name="T7" fmla="*/ 804 h 816"/>
                <a:gd name="T8" fmla="*/ 124 w 132"/>
                <a:gd name="T9" fmla="*/ 791 h 816"/>
                <a:gd name="T10" fmla="*/ 34 w 132"/>
                <a:gd name="T11" fmla="*/ 406 h 816"/>
                <a:gd name="T12" fmla="*/ 128 w 132"/>
                <a:gd name="T13" fmla="*/ 19 h 816"/>
                <a:gd name="T14" fmla="*/ 131 w 132"/>
                <a:gd name="T15" fmla="*/ 11 h 816"/>
                <a:gd name="T16" fmla="*/ 121 w 132"/>
                <a:gd name="T17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816">
                  <a:moveTo>
                    <a:pt x="121" y="0"/>
                  </a:moveTo>
                  <a:cubicBezTo>
                    <a:pt x="27" y="110"/>
                    <a:pt x="0" y="283"/>
                    <a:pt x="0" y="406"/>
                  </a:cubicBezTo>
                  <a:cubicBezTo>
                    <a:pt x="0" y="522"/>
                    <a:pt x="20" y="700"/>
                    <a:pt x="121" y="815"/>
                  </a:cubicBezTo>
                  <a:cubicBezTo>
                    <a:pt x="124" y="815"/>
                    <a:pt x="131" y="815"/>
                    <a:pt x="131" y="804"/>
                  </a:cubicBezTo>
                  <a:cubicBezTo>
                    <a:pt x="131" y="802"/>
                    <a:pt x="129" y="799"/>
                    <a:pt x="124" y="791"/>
                  </a:cubicBezTo>
                  <a:cubicBezTo>
                    <a:pt x="59" y="695"/>
                    <a:pt x="34" y="555"/>
                    <a:pt x="34" y="406"/>
                  </a:cubicBezTo>
                  <a:cubicBezTo>
                    <a:pt x="34" y="187"/>
                    <a:pt x="84" y="80"/>
                    <a:pt x="128" y="19"/>
                  </a:cubicBezTo>
                  <a:cubicBezTo>
                    <a:pt x="129" y="16"/>
                    <a:pt x="131" y="14"/>
                    <a:pt x="131" y="11"/>
                  </a:cubicBezTo>
                  <a:cubicBezTo>
                    <a:pt x="131" y="0"/>
                    <a:pt x="124" y="0"/>
                    <a:pt x="12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Freeform 132">
              <a:extLst>
                <a:ext uri="{FF2B5EF4-FFF2-40B4-BE49-F238E27FC236}">
                  <a16:creationId xmlns:a16="http://schemas.microsoft.com/office/drawing/2014/main" id="{C64AC18A-55C7-49DE-87F7-D1866159D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" y="1185"/>
              <a:ext cx="38" cy="117"/>
            </a:xfrm>
            <a:custGeom>
              <a:avLst/>
              <a:gdLst>
                <a:gd name="T0" fmla="*/ 101 w 171"/>
                <a:gd name="T1" fmla="*/ 187 h 520"/>
                <a:gd name="T2" fmla="*/ 153 w 171"/>
                <a:gd name="T3" fmla="*/ 187 h 520"/>
                <a:gd name="T4" fmla="*/ 170 w 171"/>
                <a:gd name="T5" fmla="*/ 167 h 520"/>
                <a:gd name="T6" fmla="*/ 154 w 171"/>
                <a:gd name="T7" fmla="*/ 159 h 520"/>
                <a:gd name="T8" fmla="*/ 107 w 171"/>
                <a:gd name="T9" fmla="*/ 159 h 520"/>
                <a:gd name="T10" fmla="*/ 124 w 171"/>
                <a:gd name="T11" fmla="*/ 36 h 520"/>
                <a:gd name="T12" fmla="*/ 128 w 171"/>
                <a:gd name="T13" fmla="*/ 27 h 520"/>
                <a:gd name="T14" fmla="*/ 109 w 171"/>
                <a:gd name="T15" fmla="*/ 0 h 520"/>
                <a:gd name="T16" fmla="*/ 84 w 171"/>
                <a:gd name="T17" fmla="*/ 33 h 520"/>
                <a:gd name="T18" fmla="*/ 69 w 171"/>
                <a:gd name="T19" fmla="*/ 159 h 520"/>
                <a:gd name="T20" fmla="*/ 17 w 171"/>
                <a:gd name="T21" fmla="*/ 159 h 520"/>
                <a:gd name="T22" fmla="*/ 0 w 171"/>
                <a:gd name="T23" fmla="*/ 178 h 520"/>
                <a:gd name="T24" fmla="*/ 13 w 171"/>
                <a:gd name="T25" fmla="*/ 187 h 520"/>
                <a:gd name="T26" fmla="*/ 62 w 171"/>
                <a:gd name="T27" fmla="*/ 187 h 520"/>
                <a:gd name="T28" fmla="*/ 32 w 171"/>
                <a:gd name="T29" fmla="*/ 379 h 520"/>
                <a:gd name="T30" fmla="*/ 27 w 171"/>
                <a:gd name="T31" fmla="*/ 442 h 520"/>
                <a:gd name="T32" fmla="*/ 79 w 171"/>
                <a:gd name="T33" fmla="*/ 519 h 520"/>
                <a:gd name="T34" fmla="*/ 165 w 171"/>
                <a:gd name="T35" fmla="*/ 393 h 520"/>
                <a:gd name="T36" fmla="*/ 158 w 171"/>
                <a:gd name="T37" fmla="*/ 382 h 520"/>
                <a:gd name="T38" fmla="*/ 149 w 171"/>
                <a:gd name="T39" fmla="*/ 398 h 520"/>
                <a:gd name="T40" fmla="*/ 81 w 171"/>
                <a:gd name="T41" fmla="*/ 497 h 520"/>
                <a:gd name="T42" fmla="*/ 62 w 171"/>
                <a:gd name="T43" fmla="*/ 456 h 520"/>
                <a:gd name="T44" fmla="*/ 67 w 171"/>
                <a:gd name="T45" fmla="*/ 423 h 520"/>
                <a:gd name="T46" fmla="*/ 101 w 171"/>
                <a:gd name="T47" fmla="*/ 187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1" h="520">
                  <a:moveTo>
                    <a:pt x="101" y="187"/>
                  </a:moveTo>
                  <a:lnTo>
                    <a:pt x="153" y="187"/>
                  </a:lnTo>
                  <a:cubicBezTo>
                    <a:pt x="163" y="187"/>
                    <a:pt x="170" y="187"/>
                    <a:pt x="170" y="167"/>
                  </a:cubicBezTo>
                  <a:cubicBezTo>
                    <a:pt x="170" y="159"/>
                    <a:pt x="163" y="159"/>
                    <a:pt x="154" y="159"/>
                  </a:cubicBezTo>
                  <a:lnTo>
                    <a:pt x="107" y="159"/>
                  </a:lnTo>
                  <a:lnTo>
                    <a:pt x="124" y="36"/>
                  </a:lnTo>
                  <a:cubicBezTo>
                    <a:pt x="124" y="33"/>
                    <a:pt x="128" y="30"/>
                    <a:pt x="128" y="27"/>
                  </a:cubicBezTo>
                  <a:cubicBezTo>
                    <a:pt x="128" y="11"/>
                    <a:pt x="119" y="0"/>
                    <a:pt x="109" y="0"/>
                  </a:cubicBezTo>
                  <a:cubicBezTo>
                    <a:pt x="97" y="0"/>
                    <a:pt x="91" y="14"/>
                    <a:pt x="84" y="33"/>
                  </a:cubicBezTo>
                  <a:cubicBezTo>
                    <a:pt x="82" y="55"/>
                    <a:pt x="89" y="16"/>
                    <a:pt x="69" y="159"/>
                  </a:cubicBezTo>
                  <a:lnTo>
                    <a:pt x="17" y="159"/>
                  </a:lnTo>
                  <a:cubicBezTo>
                    <a:pt x="7" y="159"/>
                    <a:pt x="0" y="159"/>
                    <a:pt x="0" y="178"/>
                  </a:cubicBezTo>
                  <a:cubicBezTo>
                    <a:pt x="0" y="187"/>
                    <a:pt x="7" y="187"/>
                    <a:pt x="13" y="187"/>
                  </a:cubicBezTo>
                  <a:lnTo>
                    <a:pt x="62" y="187"/>
                  </a:lnTo>
                  <a:lnTo>
                    <a:pt x="32" y="379"/>
                  </a:lnTo>
                  <a:cubicBezTo>
                    <a:pt x="30" y="404"/>
                    <a:pt x="27" y="431"/>
                    <a:pt x="27" y="442"/>
                  </a:cubicBezTo>
                  <a:cubicBezTo>
                    <a:pt x="27" y="489"/>
                    <a:pt x="50" y="519"/>
                    <a:pt x="79" y="519"/>
                  </a:cubicBezTo>
                  <a:cubicBezTo>
                    <a:pt x="134" y="519"/>
                    <a:pt x="165" y="406"/>
                    <a:pt x="165" y="393"/>
                  </a:cubicBezTo>
                  <a:cubicBezTo>
                    <a:pt x="165" y="382"/>
                    <a:pt x="160" y="382"/>
                    <a:pt x="158" y="382"/>
                  </a:cubicBezTo>
                  <a:cubicBezTo>
                    <a:pt x="151" y="382"/>
                    <a:pt x="151" y="387"/>
                    <a:pt x="149" y="398"/>
                  </a:cubicBezTo>
                  <a:cubicBezTo>
                    <a:pt x="133" y="448"/>
                    <a:pt x="109" y="497"/>
                    <a:pt x="81" y="497"/>
                  </a:cubicBezTo>
                  <a:cubicBezTo>
                    <a:pt x="69" y="497"/>
                    <a:pt x="62" y="486"/>
                    <a:pt x="62" y="456"/>
                  </a:cubicBezTo>
                  <a:cubicBezTo>
                    <a:pt x="62" y="445"/>
                    <a:pt x="64" y="431"/>
                    <a:pt x="67" y="423"/>
                  </a:cubicBezTo>
                  <a:lnTo>
                    <a:pt x="101" y="18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Freeform 133">
              <a:extLst>
                <a:ext uri="{FF2B5EF4-FFF2-40B4-BE49-F238E27FC236}">
                  <a16:creationId xmlns:a16="http://schemas.microsoft.com/office/drawing/2014/main" id="{766CECE0-134D-4E9C-9560-D83A8B998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1185"/>
              <a:ext cx="82" cy="136"/>
            </a:xfrm>
            <a:custGeom>
              <a:avLst/>
              <a:gdLst>
                <a:gd name="T0" fmla="*/ 195 w 367"/>
                <a:gd name="T1" fmla="*/ 321 h 605"/>
                <a:gd name="T2" fmla="*/ 348 w 367"/>
                <a:gd name="T3" fmla="*/ 321 h 605"/>
                <a:gd name="T4" fmla="*/ 366 w 367"/>
                <a:gd name="T5" fmla="*/ 299 h 605"/>
                <a:gd name="T6" fmla="*/ 348 w 367"/>
                <a:gd name="T7" fmla="*/ 280 h 605"/>
                <a:gd name="T8" fmla="*/ 195 w 367"/>
                <a:gd name="T9" fmla="*/ 280 h 605"/>
                <a:gd name="T10" fmla="*/ 195 w 367"/>
                <a:gd name="T11" fmla="*/ 30 h 605"/>
                <a:gd name="T12" fmla="*/ 183 w 367"/>
                <a:gd name="T13" fmla="*/ 0 h 605"/>
                <a:gd name="T14" fmla="*/ 171 w 367"/>
                <a:gd name="T15" fmla="*/ 30 h 605"/>
                <a:gd name="T16" fmla="*/ 171 w 367"/>
                <a:gd name="T17" fmla="*/ 280 h 605"/>
                <a:gd name="T18" fmla="*/ 18 w 367"/>
                <a:gd name="T19" fmla="*/ 280 h 605"/>
                <a:gd name="T20" fmla="*/ 0 w 367"/>
                <a:gd name="T21" fmla="*/ 299 h 605"/>
                <a:gd name="T22" fmla="*/ 18 w 367"/>
                <a:gd name="T23" fmla="*/ 321 h 605"/>
                <a:gd name="T24" fmla="*/ 171 w 367"/>
                <a:gd name="T25" fmla="*/ 321 h 605"/>
                <a:gd name="T26" fmla="*/ 171 w 367"/>
                <a:gd name="T27" fmla="*/ 571 h 605"/>
                <a:gd name="T28" fmla="*/ 183 w 367"/>
                <a:gd name="T29" fmla="*/ 604 h 605"/>
                <a:gd name="T30" fmla="*/ 195 w 367"/>
                <a:gd name="T31" fmla="*/ 571 h 605"/>
                <a:gd name="T32" fmla="*/ 195 w 367"/>
                <a:gd name="T33" fmla="*/ 321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7" h="605">
                  <a:moveTo>
                    <a:pt x="195" y="321"/>
                  </a:moveTo>
                  <a:lnTo>
                    <a:pt x="348" y="321"/>
                  </a:lnTo>
                  <a:cubicBezTo>
                    <a:pt x="354" y="321"/>
                    <a:pt x="366" y="321"/>
                    <a:pt x="366" y="299"/>
                  </a:cubicBezTo>
                  <a:cubicBezTo>
                    <a:pt x="366" y="280"/>
                    <a:pt x="354" y="280"/>
                    <a:pt x="348" y="280"/>
                  </a:cubicBezTo>
                  <a:lnTo>
                    <a:pt x="195" y="280"/>
                  </a:lnTo>
                  <a:lnTo>
                    <a:pt x="195" y="30"/>
                  </a:lnTo>
                  <a:cubicBezTo>
                    <a:pt x="195" y="19"/>
                    <a:pt x="195" y="0"/>
                    <a:pt x="183" y="0"/>
                  </a:cubicBezTo>
                  <a:cubicBezTo>
                    <a:pt x="171" y="0"/>
                    <a:pt x="171" y="19"/>
                    <a:pt x="171" y="30"/>
                  </a:cubicBezTo>
                  <a:lnTo>
                    <a:pt x="171" y="280"/>
                  </a:lnTo>
                  <a:lnTo>
                    <a:pt x="18" y="280"/>
                  </a:lnTo>
                  <a:cubicBezTo>
                    <a:pt x="12" y="280"/>
                    <a:pt x="0" y="280"/>
                    <a:pt x="0" y="299"/>
                  </a:cubicBezTo>
                  <a:cubicBezTo>
                    <a:pt x="0" y="321"/>
                    <a:pt x="12" y="321"/>
                    <a:pt x="18" y="321"/>
                  </a:cubicBezTo>
                  <a:lnTo>
                    <a:pt x="171" y="321"/>
                  </a:lnTo>
                  <a:lnTo>
                    <a:pt x="171" y="571"/>
                  </a:lnTo>
                  <a:cubicBezTo>
                    <a:pt x="171" y="579"/>
                    <a:pt x="171" y="604"/>
                    <a:pt x="183" y="604"/>
                  </a:cubicBezTo>
                  <a:cubicBezTo>
                    <a:pt x="195" y="604"/>
                    <a:pt x="195" y="585"/>
                    <a:pt x="195" y="571"/>
                  </a:cubicBezTo>
                  <a:lnTo>
                    <a:pt x="195" y="3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" name="Freeform 134">
              <a:extLst>
                <a:ext uri="{FF2B5EF4-FFF2-40B4-BE49-F238E27FC236}">
                  <a16:creationId xmlns:a16="http://schemas.microsoft.com/office/drawing/2014/main" id="{61969F56-7E7D-4BB9-A2D6-59E5A42D0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" y="1178"/>
              <a:ext cx="40" cy="122"/>
            </a:xfrm>
            <a:custGeom>
              <a:avLst/>
              <a:gdLst>
                <a:gd name="T0" fmla="*/ 113 w 182"/>
                <a:gd name="T1" fmla="*/ 22 h 542"/>
                <a:gd name="T2" fmla="*/ 99 w 182"/>
                <a:gd name="T3" fmla="*/ 0 h 542"/>
                <a:gd name="T4" fmla="*/ 0 w 182"/>
                <a:gd name="T5" fmla="*/ 52 h 542"/>
                <a:gd name="T6" fmla="*/ 0 w 182"/>
                <a:gd name="T7" fmla="*/ 82 h 542"/>
                <a:gd name="T8" fmla="*/ 72 w 182"/>
                <a:gd name="T9" fmla="*/ 60 h 542"/>
                <a:gd name="T10" fmla="*/ 72 w 182"/>
                <a:gd name="T11" fmla="*/ 475 h 542"/>
                <a:gd name="T12" fmla="*/ 22 w 182"/>
                <a:gd name="T13" fmla="*/ 511 h 542"/>
                <a:gd name="T14" fmla="*/ 3 w 182"/>
                <a:gd name="T15" fmla="*/ 511 h 542"/>
                <a:gd name="T16" fmla="*/ 3 w 182"/>
                <a:gd name="T17" fmla="*/ 541 h 542"/>
                <a:gd name="T18" fmla="*/ 92 w 182"/>
                <a:gd name="T19" fmla="*/ 538 h 542"/>
                <a:gd name="T20" fmla="*/ 181 w 182"/>
                <a:gd name="T21" fmla="*/ 541 h 542"/>
                <a:gd name="T22" fmla="*/ 181 w 182"/>
                <a:gd name="T23" fmla="*/ 511 h 542"/>
                <a:gd name="T24" fmla="*/ 163 w 182"/>
                <a:gd name="T25" fmla="*/ 511 h 542"/>
                <a:gd name="T26" fmla="*/ 113 w 182"/>
                <a:gd name="T27" fmla="*/ 475 h 542"/>
                <a:gd name="T28" fmla="*/ 113 w 182"/>
                <a:gd name="T29" fmla="*/ 2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2" h="542">
                  <a:moveTo>
                    <a:pt x="113" y="22"/>
                  </a:moveTo>
                  <a:cubicBezTo>
                    <a:pt x="113" y="0"/>
                    <a:pt x="111" y="0"/>
                    <a:pt x="99" y="0"/>
                  </a:cubicBezTo>
                  <a:cubicBezTo>
                    <a:pt x="67" y="49"/>
                    <a:pt x="20" y="52"/>
                    <a:pt x="0" y="52"/>
                  </a:cubicBezTo>
                  <a:lnTo>
                    <a:pt x="0" y="82"/>
                  </a:lnTo>
                  <a:cubicBezTo>
                    <a:pt x="12" y="82"/>
                    <a:pt x="44" y="82"/>
                    <a:pt x="72" y="60"/>
                  </a:cubicBezTo>
                  <a:lnTo>
                    <a:pt x="72" y="475"/>
                  </a:lnTo>
                  <a:cubicBezTo>
                    <a:pt x="72" y="502"/>
                    <a:pt x="72" y="511"/>
                    <a:pt x="22" y="511"/>
                  </a:cubicBezTo>
                  <a:lnTo>
                    <a:pt x="3" y="511"/>
                  </a:lnTo>
                  <a:lnTo>
                    <a:pt x="3" y="541"/>
                  </a:lnTo>
                  <a:cubicBezTo>
                    <a:pt x="12" y="541"/>
                    <a:pt x="74" y="538"/>
                    <a:pt x="92" y="538"/>
                  </a:cubicBezTo>
                  <a:cubicBezTo>
                    <a:pt x="109" y="538"/>
                    <a:pt x="171" y="541"/>
                    <a:pt x="181" y="541"/>
                  </a:cubicBezTo>
                  <a:lnTo>
                    <a:pt x="181" y="511"/>
                  </a:lnTo>
                  <a:lnTo>
                    <a:pt x="163" y="511"/>
                  </a:lnTo>
                  <a:cubicBezTo>
                    <a:pt x="113" y="511"/>
                    <a:pt x="113" y="502"/>
                    <a:pt x="113" y="475"/>
                  </a:cubicBezTo>
                  <a:lnTo>
                    <a:pt x="113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" name="Freeform 135">
              <a:extLst>
                <a:ext uri="{FF2B5EF4-FFF2-40B4-BE49-F238E27FC236}">
                  <a16:creationId xmlns:a16="http://schemas.microsoft.com/office/drawing/2014/main" id="{DD3D210F-7870-4312-B689-0EEBDA91D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" y="1162"/>
              <a:ext cx="29" cy="184"/>
            </a:xfrm>
            <a:custGeom>
              <a:avLst/>
              <a:gdLst>
                <a:gd name="T0" fmla="*/ 10 w 132"/>
                <a:gd name="T1" fmla="*/ 0 h 816"/>
                <a:gd name="T2" fmla="*/ 0 w 132"/>
                <a:gd name="T3" fmla="*/ 11 h 816"/>
                <a:gd name="T4" fmla="*/ 3 w 132"/>
                <a:gd name="T5" fmla="*/ 19 h 816"/>
                <a:gd name="T6" fmla="*/ 94 w 132"/>
                <a:gd name="T7" fmla="*/ 406 h 816"/>
                <a:gd name="T8" fmla="*/ 10 w 132"/>
                <a:gd name="T9" fmla="*/ 785 h 816"/>
                <a:gd name="T10" fmla="*/ 0 w 132"/>
                <a:gd name="T11" fmla="*/ 804 h 816"/>
                <a:gd name="T12" fmla="*/ 7 w 132"/>
                <a:gd name="T13" fmla="*/ 815 h 816"/>
                <a:gd name="T14" fmla="*/ 92 w 132"/>
                <a:gd name="T15" fmla="*/ 656 h 816"/>
                <a:gd name="T16" fmla="*/ 131 w 132"/>
                <a:gd name="T17" fmla="*/ 406 h 816"/>
                <a:gd name="T18" fmla="*/ 10 w 132"/>
                <a:gd name="T1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816">
                  <a:moveTo>
                    <a:pt x="10" y="0"/>
                  </a:moveTo>
                  <a:cubicBezTo>
                    <a:pt x="7" y="0"/>
                    <a:pt x="0" y="0"/>
                    <a:pt x="0" y="11"/>
                  </a:cubicBezTo>
                  <a:cubicBezTo>
                    <a:pt x="0" y="14"/>
                    <a:pt x="2" y="16"/>
                    <a:pt x="3" y="19"/>
                  </a:cubicBezTo>
                  <a:cubicBezTo>
                    <a:pt x="49" y="85"/>
                    <a:pt x="94" y="195"/>
                    <a:pt x="94" y="406"/>
                  </a:cubicBezTo>
                  <a:cubicBezTo>
                    <a:pt x="94" y="577"/>
                    <a:pt x="62" y="706"/>
                    <a:pt x="10" y="785"/>
                  </a:cubicBezTo>
                  <a:cubicBezTo>
                    <a:pt x="0" y="802"/>
                    <a:pt x="0" y="802"/>
                    <a:pt x="0" y="804"/>
                  </a:cubicBezTo>
                  <a:cubicBezTo>
                    <a:pt x="0" y="807"/>
                    <a:pt x="2" y="815"/>
                    <a:pt x="7" y="815"/>
                  </a:cubicBezTo>
                  <a:cubicBezTo>
                    <a:pt x="12" y="815"/>
                    <a:pt x="60" y="761"/>
                    <a:pt x="92" y="656"/>
                  </a:cubicBezTo>
                  <a:cubicBezTo>
                    <a:pt x="118" y="590"/>
                    <a:pt x="131" y="502"/>
                    <a:pt x="131" y="406"/>
                  </a:cubicBezTo>
                  <a:cubicBezTo>
                    <a:pt x="131" y="294"/>
                    <a:pt x="109" y="113"/>
                    <a:pt x="1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2" name="Group 136">
            <a:extLst>
              <a:ext uri="{FF2B5EF4-FFF2-40B4-BE49-F238E27FC236}">
                <a16:creationId xmlns:a16="http://schemas.microsoft.com/office/drawing/2014/main" id="{7B831BB9-386D-4212-8F11-3CD815C03ED7}"/>
              </a:ext>
            </a:extLst>
          </p:cNvPr>
          <p:cNvGrpSpPr>
            <a:grpSpLocks/>
          </p:cNvGrpSpPr>
          <p:nvPr/>
        </p:nvGrpSpPr>
        <p:grpSpPr bwMode="auto">
          <a:xfrm>
            <a:off x="6358586" y="3109048"/>
            <a:ext cx="557212" cy="409575"/>
            <a:chOff x="2449" y="1139"/>
            <a:chExt cx="351" cy="258"/>
          </a:xfrm>
        </p:grpSpPr>
        <p:sp>
          <p:nvSpPr>
            <p:cNvPr id="23" name="Freeform 137">
              <a:extLst>
                <a:ext uri="{FF2B5EF4-FFF2-40B4-BE49-F238E27FC236}">
                  <a16:creationId xmlns:a16="http://schemas.microsoft.com/office/drawing/2014/main" id="{1E5AD161-CD05-41F6-A739-0A9C04A66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" y="1140"/>
              <a:ext cx="351" cy="255"/>
            </a:xfrm>
            <a:custGeom>
              <a:avLst/>
              <a:gdLst>
                <a:gd name="T0" fmla="*/ 778 w 1553"/>
                <a:gd name="T1" fmla="*/ 1128 h 1129"/>
                <a:gd name="T2" fmla="*/ 0 w 1553"/>
                <a:gd name="T3" fmla="*/ 1128 h 1129"/>
                <a:gd name="T4" fmla="*/ 0 w 1553"/>
                <a:gd name="T5" fmla="*/ 0 h 1129"/>
                <a:gd name="T6" fmla="*/ 1552 w 1553"/>
                <a:gd name="T7" fmla="*/ 0 h 1129"/>
                <a:gd name="T8" fmla="*/ 1552 w 1553"/>
                <a:gd name="T9" fmla="*/ 1128 h 1129"/>
                <a:gd name="T10" fmla="*/ 778 w 1553"/>
                <a:gd name="T11" fmla="*/ 1128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3" h="1129">
                  <a:moveTo>
                    <a:pt x="778" y="1128"/>
                  </a:moveTo>
                  <a:lnTo>
                    <a:pt x="0" y="1128"/>
                  </a:lnTo>
                  <a:lnTo>
                    <a:pt x="0" y="0"/>
                  </a:lnTo>
                  <a:lnTo>
                    <a:pt x="1552" y="0"/>
                  </a:lnTo>
                  <a:lnTo>
                    <a:pt x="1552" y="1128"/>
                  </a:lnTo>
                  <a:lnTo>
                    <a:pt x="778" y="112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Freeform 138">
              <a:extLst>
                <a:ext uri="{FF2B5EF4-FFF2-40B4-BE49-F238E27FC236}">
                  <a16:creationId xmlns:a16="http://schemas.microsoft.com/office/drawing/2014/main" id="{E8E7CFBC-511E-4F48-839C-C5C921B87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1272"/>
              <a:ext cx="151" cy="126"/>
            </a:xfrm>
            <a:custGeom>
              <a:avLst/>
              <a:gdLst>
                <a:gd name="T0" fmla="*/ 458 w 670"/>
                <a:gd name="T1" fmla="*/ 117 h 559"/>
                <a:gd name="T2" fmla="*/ 466 w 670"/>
                <a:gd name="T3" fmla="*/ 63 h 559"/>
                <a:gd name="T4" fmla="*/ 425 w 670"/>
                <a:gd name="T5" fmla="*/ 11 h 559"/>
                <a:gd name="T6" fmla="*/ 369 w 670"/>
                <a:gd name="T7" fmla="*/ 74 h 559"/>
                <a:gd name="T8" fmla="*/ 322 w 670"/>
                <a:gd name="T9" fmla="*/ 322 h 559"/>
                <a:gd name="T10" fmla="*/ 318 w 670"/>
                <a:gd name="T11" fmla="*/ 393 h 559"/>
                <a:gd name="T12" fmla="*/ 320 w 670"/>
                <a:gd name="T13" fmla="*/ 436 h 559"/>
                <a:gd name="T14" fmla="*/ 244 w 670"/>
                <a:gd name="T15" fmla="*/ 515 h 559"/>
                <a:gd name="T16" fmla="*/ 173 w 670"/>
                <a:gd name="T17" fmla="*/ 413 h 559"/>
                <a:gd name="T18" fmla="*/ 221 w 670"/>
                <a:gd name="T19" fmla="*/ 185 h 559"/>
                <a:gd name="T20" fmla="*/ 235 w 670"/>
                <a:gd name="T21" fmla="*/ 108 h 559"/>
                <a:gd name="T22" fmla="*/ 136 w 670"/>
                <a:gd name="T23" fmla="*/ 0 h 559"/>
                <a:gd name="T24" fmla="*/ 0 w 670"/>
                <a:gd name="T25" fmla="*/ 188 h 559"/>
                <a:gd name="T26" fmla="*/ 23 w 670"/>
                <a:gd name="T27" fmla="*/ 205 h 559"/>
                <a:gd name="T28" fmla="*/ 41 w 670"/>
                <a:gd name="T29" fmla="*/ 191 h 559"/>
                <a:gd name="T30" fmla="*/ 132 w 670"/>
                <a:gd name="T31" fmla="*/ 46 h 559"/>
                <a:gd name="T32" fmla="*/ 147 w 670"/>
                <a:gd name="T33" fmla="*/ 71 h 559"/>
                <a:gd name="T34" fmla="*/ 126 w 670"/>
                <a:gd name="T35" fmla="*/ 165 h 559"/>
                <a:gd name="T36" fmla="*/ 78 w 670"/>
                <a:gd name="T37" fmla="*/ 393 h 559"/>
                <a:gd name="T38" fmla="*/ 237 w 670"/>
                <a:gd name="T39" fmla="*/ 558 h 559"/>
                <a:gd name="T40" fmla="*/ 336 w 670"/>
                <a:gd name="T41" fmla="*/ 490 h 559"/>
                <a:gd name="T42" fmla="*/ 468 w 670"/>
                <a:gd name="T43" fmla="*/ 558 h 559"/>
                <a:gd name="T44" fmla="*/ 607 w 670"/>
                <a:gd name="T45" fmla="*/ 419 h 559"/>
                <a:gd name="T46" fmla="*/ 669 w 670"/>
                <a:gd name="T47" fmla="*/ 108 h 559"/>
                <a:gd name="T48" fmla="*/ 609 w 670"/>
                <a:gd name="T49" fmla="*/ 0 h 559"/>
                <a:gd name="T50" fmla="*/ 543 w 670"/>
                <a:gd name="T51" fmla="*/ 91 h 559"/>
                <a:gd name="T52" fmla="*/ 570 w 670"/>
                <a:gd name="T53" fmla="*/ 142 h 559"/>
                <a:gd name="T54" fmla="*/ 611 w 670"/>
                <a:gd name="T55" fmla="*/ 222 h 559"/>
                <a:gd name="T56" fmla="*/ 561 w 670"/>
                <a:gd name="T57" fmla="*/ 421 h 559"/>
                <a:gd name="T58" fmla="*/ 473 w 670"/>
                <a:gd name="T59" fmla="*/ 515 h 559"/>
                <a:gd name="T60" fmla="*/ 411 w 670"/>
                <a:gd name="T61" fmla="*/ 421 h 559"/>
                <a:gd name="T62" fmla="*/ 423 w 670"/>
                <a:gd name="T63" fmla="*/ 310 h 559"/>
                <a:gd name="T64" fmla="*/ 446 w 670"/>
                <a:gd name="T65" fmla="*/ 185 h 559"/>
                <a:gd name="T66" fmla="*/ 458 w 670"/>
                <a:gd name="T67" fmla="*/ 117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0" h="559">
                  <a:moveTo>
                    <a:pt x="458" y="117"/>
                  </a:moveTo>
                  <a:cubicBezTo>
                    <a:pt x="460" y="103"/>
                    <a:pt x="466" y="71"/>
                    <a:pt x="466" y="63"/>
                  </a:cubicBezTo>
                  <a:cubicBezTo>
                    <a:pt x="466" y="37"/>
                    <a:pt x="450" y="11"/>
                    <a:pt x="425" y="11"/>
                  </a:cubicBezTo>
                  <a:cubicBezTo>
                    <a:pt x="411" y="11"/>
                    <a:pt x="380" y="20"/>
                    <a:pt x="369" y="74"/>
                  </a:cubicBezTo>
                  <a:cubicBezTo>
                    <a:pt x="351" y="151"/>
                    <a:pt x="336" y="239"/>
                    <a:pt x="322" y="322"/>
                  </a:cubicBezTo>
                  <a:cubicBezTo>
                    <a:pt x="318" y="367"/>
                    <a:pt x="318" y="379"/>
                    <a:pt x="318" y="393"/>
                  </a:cubicBezTo>
                  <a:cubicBezTo>
                    <a:pt x="318" y="427"/>
                    <a:pt x="320" y="427"/>
                    <a:pt x="320" y="436"/>
                  </a:cubicBezTo>
                  <a:cubicBezTo>
                    <a:pt x="320" y="441"/>
                    <a:pt x="295" y="515"/>
                    <a:pt x="244" y="515"/>
                  </a:cubicBezTo>
                  <a:cubicBezTo>
                    <a:pt x="173" y="515"/>
                    <a:pt x="173" y="441"/>
                    <a:pt x="173" y="413"/>
                  </a:cubicBezTo>
                  <a:cubicBezTo>
                    <a:pt x="173" y="367"/>
                    <a:pt x="184" y="308"/>
                    <a:pt x="221" y="185"/>
                  </a:cubicBezTo>
                  <a:cubicBezTo>
                    <a:pt x="225" y="157"/>
                    <a:pt x="235" y="131"/>
                    <a:pt x="235" y="108"/>
                  </a:cubicBezTo>
                  <a:cubicBezTo>
                    <a:pt x="235" y="40"/>
                    <a:pt x="184" y="0"/>
                    <a:pt x="136" y="0"/>
                  </a:cubicBezTo>
                  <a:cubicBezTo>
                    <a:pt x="45" y="0"/>
                    <a:pt x="0" y="165"/>
                    <a:pt x="0" y="188"/>
                  </a:cubicBezTo>
                  <a:cubicBezTo>
                    <a:pt x="0" y="205"/>
                    <a:pt x="14" y="205"/>
                    <a:pt x="23" y="205"/>
                  </a:cubicBezTo>
                  <a:cubicBezTo>
                    <a:pt x="33" y="205"/>
                    <a:pt x="37" y="205"/>
                    <a:pt x="41" y="191"/>
                  </a:cubicBezTo>
                  <a:cubicBezTo>
                    <a:pt x="70" y="57"/>
                    <a:pt x="116" y="46"/>
                    <a:pt x="132" y="46"/>
                  </a:cubicBezTo>
                  <a:cubicBezTo>
                    <a:pt x="136" y="46"/>
                    <a:pt x="147" y="46"/>
                    <a:pt x="147" y="71"/>
                  </a:cubicBezTo>
                  <a:cubicBezTo>
                    <a:pt x="147" y="100"/>
                    <a:pt x="136" y="131"/>
                    <a:pt x="126" y="165"/>
                  </a:cubicBezTo>
                  <a:cubicBezTo>
                    <a:pt x="95" y="279"/>
                    <a:pt x="78" y="342"/>
                    <a:pt x="78" y="393"/>
                  </a:cubicBezTo>
                  <a:cubicBezTo>
                    <a:pt x="78" y="527"/>
                    <a:pt x="163" y="558"/>
                    <a:pt x="237" y="558"/>
                  </a:cubicBezTo>
                  <a:cubicBezTo>
                    <a:pt x="256" y="558"/>
                    <a:pt x="295" y="558"/>
                    <a:pt x="336" y="490"/>
                  </a:cubicBezTo>
                  <a:cubicBezTo>
                    <a:pt x="361" y="530"/>
                    <a:pt x="398" y="558"/>
                    <a:pt x="468" y="558"/>
                  </a:cubicBezTo>
                  <a:cubicBezTo>
                    <a:pt x="520" y="558"/>
                    <a:pt x="568" y="524"/>
                    <a:pt x="607" y="419"/>
                  </a:cubicBezTo>
                  <a:cubicBezTo>
                    <a:pt x="640" y="325"/>
                    <a:pt x="669" y="171"/>
                    <a:pt x="669" y="108"/>
                  </a:cubicBezTo>
                  <a:cubicBezTo>
                    <a:pt x="669" y="0"/>
                    <a:pt x="609" y="0"/>
                    <a:pt x="609" y="0"/>
                  </a:cubicBezTo>
                  <a:cubicBezTo>
                    <a:pt x="574" y="0"/>
                    <a:pt x="543" y="48"/>
                    <a:pt x="543" y="91"/>
                  </a:cubicBezTo>
                  <a:cubicBezTo>
                    <a:pt x="543" y="125"/>
                    <a:pt x="559" y="140"/>
                    <a:pt x="570" y="142"/>
                  </a:cubicBezTo>
                  <a:cubicBezTo>
                    <a:pt x="603" y="174"/>
                    <a:pt x="611" y="199"/>
                    <a:pt x="611" y="222"/>
                  </a:cubicBezTo>
                  <a:cubicBezTo>
                    <a:pt x="611" y="239"/>
                    <a:pt x="590" y="356"/>
                    <a:pt x="561" y="421"/>
                  </a:cubicBezTo>
                  <a:cubicBezTo>
                    <a:pt x="541" y="481"/>
                    <a:pt x="510" y="515"/>
                    <a:pt x="473" y="515"/>
                  </a:cubicBezTo>
                  <a:cubicBezTo>
                    <a:pt x="411" y="515"/>
                    <a:pt x="411" y="444"/>
                    <a:pt x="411" y="421"/>
                  </a:cubicBezTo>
                  <a:cubicBezTo>
                    <a:pt x="411" y="387"/>
                    <a:pt x="411" y="370"/>
                    <a:pt x="423" y="310"/>
                  </a:cubicBezTo>
                  <a:cubicBezTo>
                    <a:pt x="431" y="273"/>
                    <a:pt x="442" y="211"/>
                    <a:pt x="446" y="185"/>
                  </a:cubicBezTo>
                  <a:lnTo>
                    <a:pt x="458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Freeform 139">
              <a:extLst>
                <a:ext uri="{FF2B5EF4-FFF2-40B4-BE49-F238E27FC236}">
                  <a16:creationId xmlns:a16="http://schemas.microsoft.com/office/drawing/2014/main" id="{1E6FD5FA-1A12-4E44-B185-2D02DDF6A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4" y="1139"/>
              <a:ext cx="36" cy="191"/>
            </a:xfrm>
            <a:custGeom>
              <a:avLst/>
              <a:gdLst>
                <a:gd name="T0" fmla="*/ 149 w 162"/>
                <a:gd name="T1" fmla="*/ 0 h 847"/>
                <a:gd name="T2" fmla="*/ 0 w 162"/>
                <a:gd name="T3" fmla="*/ 421 h 847"/>
                <a:gd name="T4" fmla="*/ 149 w 162"/>
                <a:gd name="T5" fmla="*/ 846 h 847"/>
                <a:gd name="T6" fmla="*/ 161 w 162"/>
                <a:gd name="T7" fmla="*/ 834 h 847"/>
                <a:gd name="T8" fmla="*/ 153 w 162"/>
                <a:gd name="T9" fmla="*/ 820 h 847"/>
                <a:gd name="T10" fmla="*/ 41 w 162"/>
                <a:gd name="T11" fmla="*/ 421 h 847"/>
                <a:gd name="T12" fmla="*/ 157 w 162"/>
                <a:gd name="T13" fmla="*/ 20 h 847"/>
                <a:gd name="T14" fmla="*/ 161 w 162"/>
                <a:gd name="T15" fmla="*/ 11 h 847"/>
                <a:gd name="T16" fmla="*/ 149 w 162"/>
                <a:gd name="T17" fmla="*/ 0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847">
                  <a:moveTo>
                    <a:pt x="149" y="0"/>
                  </a:moveTo>
                  <a:cubicBezTo>
                    <a:pt x="33" y="114"/>
                    <a:pt x="0" y="293"/>
                    <a:pt x="0" y="421"/>
                  </a:cubicBezTo>
                  <a:cubicBezTo>
                    <a:pt x="0" y="541"/>
                    <a:pt x="25" y="726"/>
                    <a:pt x="149" y="846"/>
                  </a:cubicBezTo>
                  <a:cubicBezTo>
                    <a:pt x="153" y="846"/>
                    <a:pt x="161" y="846"/>
                    <a:pt x="161" y="834"/>
                  </a:cubicBezTo>
                  <a:cubicBezTo>
                    <a:pt x="161" y="832"/>
                    <a:pt x="159" y="829"/>
                    <a:pt x="153" y="820"/>
                  </a:cubicBezTo>
                  <a:cubicBezTo>
                    <a:pt x="72" y="721"/>
                    <a:pt x="41" y="575"/>
                    <a:pt x="41" y="421"/>
                  </a:cubicBezTo>
                  <a:cubicBezTo>
                    <a:pt x="41" y="194"/>
                    <a:pt x="103" y="83"/>
                    <a:pt x="157" y="20"/>
                  </a:cubicBezTo>
                  <a:cubicBezTo>
                    <a:pt x="159" y="17"/>
                    <a:pt x="161" y="14"/>
                    <a:pt x="161" y="11"/>
                  </a:cubicBezTo>
                  <a:cubicBezTo>
                    <a:pt x="161" y="0"/>
                    <a:pt x="153" y="0"/>
                    <a:pt x="149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" name="Freeform 140">
              <a:extLst>
                <a:ext uri="{FF2B5EF4-FFF2-40B4-BE49-F238E27FC236}">
                  <a16:creationId xmlns:a16="http://schemas.microsoft.com/office/drawing/2014/main" id="{F9E603BF-B99B-4A4E-85B4-68035680C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1163"/>
              <a:ext cx="46" cy="121"/>
            </a:xfrm>
            <a:custGeom>
              <a:avLst/>
              <a:gdLst>
                <a:gd name="T0" fmla="*/ 124 w 209"/>
                <a:gd name="T1" fmla="*/ 194 h 539"/>
                <a:gd name="T2" fmla="*/ 188 w 209"/>
                <a:gd name="T3" fmla="*/ 194 h 539"/>
                <a:gd name="T4" fmla="*/ 208 w 209"/>
                <a:gd name="T5" fmla="*/ 174 h 539"/>
                <a:gd name="T6" fmla="*/ 190 w 209"/>
                <a:gd name="T7" fmla="*/ 165 h 539"/>
                <a:gd name="T8" fmla="*/ 132 w 209"/>
                <a:gd name="T9" fmla="*/ 165 h 539"/>
                <a:gd name="T10" fmla="*/ 153 w 209"/>
                <a:gd name="T11" fmla="*/ 37 h 539"/>
                <a:gd name="T12" fmla="*/ 157 w 209"/>
                <a:gd name="T13" fmla="*/ 28 h 539"/>
                <a:gd name="T14" fmla="*/ 134 w 209"/>
                <a:gd name="T15" fmla="*/ 0 h 539"/>
                <a:gd name="T16" fmla="*/ 103 w 209"/>
                <a:gd name="T17" fmla="*/ 34 h 539"/>
                <a:gd name="T18" fmla="*/ 85 w 209"/>
                <a:gd name="T19" fmla="*/ 165 h 539"/>
                <a:gd name="T20" fmla="*/ 21 w 209"/>
                <a:gd name="T21" fmla="*/ 165 h 539"/>
                <a:gd name="T22" fmla="*/ 0 w 209"/>
                <a:gd name="T23" fmla="*/ 185 h 539"/>
                <a:gd name="T24" fmla="*/ 17 w 209"/>
                <a:gd name="T25" fmla="*/ 194 h 539"/>
                <a:gd name="T26" fmla="*/ 76 w 209"/>
                <a:gd name="T27" fmla="*/ 194 h 539"/>
                <a:gd name="T28" fmla="*/ 39 w 209"/>
                <a:gd name="T29" fmla="*/ 393 h 539"/>
                <a:gd name="T30" fmla="*/ 33 w 209"/>
                <a:gd name="T31" fmla="*/ 459 h 539"/>
                <a:gd name="T32" fmla="*/ 97 w 209"/>
                <a:gd name="T33" fmla="*/ 538 h 539"/>
                <a:gd name="T34" fmla="*/ 202 w 209"/>
                <a:gd name="T35" fmla="*/ 407 h 539"/>
                <a:gd name="T36" fmla="*/ 194 w 209"/>
                <a:gd name="T37" fmla="*/ 396 h 539"/>
                <a:gd name="T38" fmla="*/ 184 w 209"/>
                <a:gd name="T39" fmla="*/ 413 h 539"/>
                <a:gd name="T40" fmla="*/ 99 w 209"/>
                <a:gd name="T41" fmla="*/ 515 h 539"/>
                <a:gd name="T42" fmla="*/ 76 w 209"/>
                <a:gd name="T43" fmla="*/ 473 h 539"/>
                <a:gd name="T44" fmla="*/ 83 w 209"/>
                <a:gd name="T45" fmla="*/ 439 h 539"/>
                <a:gd name="T46" fmla="*/ 124 w 209"/>
                <a:gd name="T47" fmla="*/ 194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9" h="539">
                  <a:moveTo>
                    <a:pt x="124" y="194"/>
                  </a:moveTo>
                  <a:lnTo>
                    <a:pt x="188" y="194"/>
                  </a:lnTo>
                  <a:cubicBezTo>
                    <a:pt x="200" y="194"/>
                    <a:pt x="208" y="194"/>
                    <a:pt x="208" y="174"/>
                  </a:cubicBezTo>
                  <a:cubicBezTo>
                    <a:pt x="208" y="165"/>
                    <a:pt x="200" y="165"/>
                    <a:pt x="190" y="165"/>
                  </a:cubicBezTo>
                  <a:lnTo>
                    <a:pt x="132" y="165"/>
                  </a:lnTo>
                  <a:lnTo>
                    <a:pt x="153" y="37"/>
                  </a:lnTo>
                  <a:cubicBezTo>
                    <a:pt x="153" y="34"/>
                    <a:pt x="157" y="31"/>
                    <a:pt x="157" y="28"/>
                  </a:cubicBezTo>
                  <a:cubicBezTo>
                    <a:pt x="157" y="11"/>
                    <a:pt x="147" y="0"/>
                    <a:pt x="134" y="0"/>
                  </a:cubicBezTo>
                  <a:cubicBezTo>
                    <a:pt x="120" y="0"/>
                    <a:pt x="111" y="14"/>
                    <a:pt x="103" y="34"/>
                  </a:cubicBezTo>
                  <a:cubicBezTo>
                    <a:pt x="101" y="57"/>
                    <a:pt x="109" y="17"/>
                    <a:pt x="85" y="165"/>
                  </a:cubicBezTo>
                  <a:lnTo>
                    <a:pt x="21" y="165"/>
                  </a:lnTo>
                  <a:cubicBezTo>
                    <a:pt x="8" y="165"/>
                    <a:pt x="0" y="165"/>
                    <a:pt x="0" y="185"/>
                  </a:cubicBezTo>
                  <a:cubicBezTo>
                    <a:pt x="0" y="194"/>
                    <a:pt x="8" y="194"/>
                    <a:pt x="17" y="194"/>
                  </a:cubicBezTo>
                  <a:lnTo>
                    <a:pt x="76" y="194"/>
                  </a:lnTo>
                  <a:lnTo>
                    <a:pt x="39" y="393"/>
                  </a:lnTo>
                  <a:cubicBezTo>
                    <a:pt x="37" y="419"/>
                    <a:pt x="33" y="447"/>
                    <a:pt x="33" y="459"/>
                  </a:cubicBezTo>
                  <a:cubicBezTo>
                    <a:pt x="33" y="507"/>
                    <a:pt x="62" y="538"/>
                    <a:pt x="97" y="538"/>
                  </a:cubicBezTo>
                  <a:cubicBezTo>
                    <a:pt x="165" y="538"/>
                    <a:pt x="202" y="421"/>
                    <a:pt x="202" y="407"/>
                  </a:cubicBezTo>
                  <a:cubicBezTo>
                    <a:pt x="202" y="396"/>
                    <a:pt x="196" y="396"/>
                    <a:pt x="194" y="396"/>
                  </a:cubicBezTo>
                  <a:cubicBezTo>
                    <a:pt x="186" y="396"/>
                    <a:pt x="186" y="402"/>
                    <a:pt x="184" y="413"/>
                  </a:cubicBezTo>
                  <a:cubicBezTo>
                    <a:pt x="163" y="464"/>
                    <a:pt x="134" y="515"/>
                    <a:pt x="99" y="515"/>
                  </a:cubicBezTo>
                  <a:cubicBezTo>
                    <a:pt x="85" y="515"/>
                    <a:pt x="76" y="504"/>
                    <a:pt x="76" y="473"/>
                  </a:cubicBezTo>
                  <a:cubicBezTo>
                    <a:pt x="76" y="461"/>
                    <a:pt x="78" y="447"/>
                    <a:pt x="83" y="439"/>
                  </a:cubicBezTo>
                  <a:lnTo>
                    <a:pt x="124" y="19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" name="Freeform 141">
              <a:extLst>
                <a:ext uri="{FF2B5EF4-FFF2-40B4-BE49-F238E27FC236}">
                  <a16:creationId xmlns:a16="http://schemas.microsoft.com/office/drawing/2014/main" id="{1461CDB8-808D-4AEB-9AAC-33B3F0D90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1139"/>
              <a:ext cx="36" cy="191"/>
            </a:xfrm>
            <a:custGeom>
              <a:avLst/>
              <a:gdLst>
                <a:gd name="T0" fmla="*/ 12 w 162"/>
                <a:gd name="T1" fmla="*/ 0 h 847"/>
                <a:gd name="T2" fmla="*/ 0 w 162"/>
                <a:gd name="T3" fmla="*/ 11 h 847"/>
                <a:gd name="T4" fmla="*/ 4 w 162"/>
                <a:gd name="T5" fmla="*/ 20 h 847"/>
                <a:gd name="T6" fmla="*/ 116 w 162"/>
                <a:gd name="T7" fmla="*/ 421 h 847"/>
                <a:gd name="T8" fmla="*/ 12 w 162"/>
                <a:gd name="T9" fmla="*/ 814 h 847"/>
                <a:gd name="T10" fmla="*/ 0 w 162"/>
                <a:gd name="T11" fmla="*/ 834 h 847"/>
                <a:gd name="T12" fmla="*/ 8 w 162"/>
                <a:gd name="T13" fmla="*/ 846 h 847"/>
                <a:gd name="T14" fmla="*/ 114 w 162"/>
                <a:gd name="T15" fmla="*/ 681 h 847"/>
                <a:gd name="T16" fmla="*/ 161 w 162"/>
                <a:gd name="T17" fmla="*/ 421 h 847"/>
                <a:gd name="T18" fmla="*/ 12 w 162"/>
                <a:gd name="T19" fmla="*/ 0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2" h="847">
                  <a:moveTo>
                    <a:pt x="12" y="0"/>
                  </a:moveTo>
                  <a:cubicBezTo>
                    <a:pt x="8" y="0"/>
                    <a:pt x="0" y="0"/>
                    <a:pt x="0" y="11"/>
                  </a:cubicBezTo>
                  <a:cubicBezTo>
                    <a:pt x="0" y="14"/>
                    <a:pt x="2" y="17"/>
                    <a:pt x="4" y="20"/>
                  </a:cubicBezTo>
                  <a:cubicBezTo>
                    <a:pt x="60" y="88"/>
                    <a:pt x="116" y="202"/>
                    <a:pt x="116" y="421"/>
                  </a:cubicBezTo>
                  <a:cubicBezTo>
                    <a:pt x="116" y="598"/>
                    <a:pt x="76" y="732"/>
                    <a:pt x="12" y="814"/>
                  </a:cubicBezTo>
                  <a:cubicBezTo>
                    <a:pt x="0" y="832"/>
                    <a:pt x="0" y="832"/>
                    <a:pt x="0" y="834"/>
                  </a:cubicBezTo>
                  <a:cubicBezTo>
                    <a:pt x="0" y="837"/>
                    <a:pt x="2" y="846"/>
                    <a:pt x="8" y="846"/>
                  </a:cubicBezTo>
                  <a:cubicBezTo>
                    <a:pt x="14" y="846"/>
                    <a:pt x="74" y="789"/>
                    <a:pt x="114" y="681"/>
                  </a:cubicBezTo>
                  <a:cubicBezTo>
                    <a:pt x="144" y="612"/>
                    <a:pt x="161" y="521"/>
                    <a:pt x="161" y="421"/>
                  </a:cubicBezTo>
                  <a:cubicBezTo>
                    <a:pt x="161" y="305"/>
                    <a:pt x="134" y="117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8" name="Group 142">
            <a:extLst>
              <a:ext uri="{FF2B5EF4-FFF2-40B4-BE49-F238E27FC236}">
                <a16:creationId xmlns:a16="http://schemas.microsoft.com/office/drawing/2014/main" id="{EFEEE030-3810-4A4D-AF23-AD56B3FD2EC1}"/>
              </a:ext>
            </a:extLst>
          </p:cNvPr>
          <p:cNvGrpSpPr>
            <a:grpSpLocks/>
          </p:cNvGrpSpPr>
          <p:nvPr/>
        </p:nvGrpSpPr>
        <p:grpSpPr bwMode="auto">
          <a:xfrm>
            <a:off x="8917636" y="3072535"/>
            <a:ext cx="463550" cy="423863"/>
            <a:chOff x="4061" y="1116"/>
            <a:chExt cx="292" cy="267"/>
          </a:xfrm>
        </p:grpSpPr>
        <p:sp>
          <p:nvSpPr>
            <p:cNvPr id="29" name="Freeform 143">
              <a:extLst>
                <a:ext uri="{FF2B5EF4-FFF2-40B4-BE49-F238E27FC236}">
                  <a16:creationId xmlns:a16="http://schemas.microsoft.com/office/drawing/2014/main" id="{BBF5212B-0AA7-4F1B-8DAF-E2ABB0D71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1" y="1117"/>
              <a:ext cx="293" cy="265"/>
            </a:xfrm>
            <a:custGeom>
              <a:avLst/>
              <a:gdLst>
                <a:gd name="T0" fmla="*/ 647 w 1295"/>
                <a:gd name="T1" fmla="*/ 1171 h 1172"/>
                <a:gd name="T2" fmla="*/ 0 w 1295"/>
                <a:gd name="T3" fmla="*/ 1171 h 1172"/>
                <a:gd name="T4" fmla="*/ 0 w 1295"/>
                <a:gd name="T5" fmla="*/ 0 h 1172"/>
                <a:gd name="T6" fmla="*/ 1294 w 1295"/>
                <a:gd name="T7" fmla="*/ 0 h 1172"/>
                <a:gd name="T8" fmla="*/ 1294 w 1295"/>
                <a:gd name="T9" fmla="*/ 1171 h 1172"/>
                <a:gd name="T10" fmla="*/ 647 w 1295"/>
                <a:gd name="T11" fmla="*/ 1171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5" h="1172">
                  <a:moveTo>
                    <a:pt x="647" y="1171"/>
                  </a:moveTo>
                  <a:lnTo>
                    <a:pt x="0" y="1171"/>
                  </a:lnTo>
                  <a:lnTo>
                    <a:pt x="0" y="0"/>
                  </a:lnTo>
                  <a:lnTo>
                    <a:pt x="1294" y="0"/>
                  </a:lnTo>
                  <a:lnTo>
                    <a:pt x="1294" y="1171"/>
                  </a:lnTo>
                  <a:lnTo>
                    <a:pt x="647" y="117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Freeform 144">
              <a:extLst>
                <a:ext uri="{FF2B5EF4-FFF2-40B4-BE49-F238E27FC236}">
                  <a16:creationId xmlns:a16="http://schemas.microsoft.com/office/drawing/2014/main" id="{472D1F58-C26F-4EA5-A622-CDDA24D8E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1" y="1230"/>
              <a:ext cx="103" cy="153"/>
            </a:xfrm>
            <a:custGeom>
              <a:avLst/>
              <a:gdLst>
                <a:gd name="T0" fmla="*/ 452 w 457"/>
                <a:gd name="T1" fmla="*/ 88 h 681"/>
                <a:gd name="T2" fmla="*/ 456 w 457"/>
                <a:gd name="T3" fmla="*/ 64 h 681"/>
                <a:gd name="T4" fmla="*/ 415 w 457"/>
                <a:gd name="T5" fmla="*/ 17 h 681"/>
                <a:gd name="T6" fmla="*/ 370 w 457"/>
                <a:gd name="T7" fmla="*/ 42 h 681"/>
                <a:gd name="T8" fmla="*/ 279 w 457"/>
                <a:gd name="T9" fmla="*/ 0 h 681"/>
                <a:gd name="T10" fmla="*/ 37 w 457"/>
                <a:gd name="T11" fmla="*/ 299 h 681"/>
                <a:gd name="T12" fmla="*/ 187 w 457"/>
                <a:gd name="T13" fmla="*/ 466 h 681"/>
                <a:gd name="T14" fmla="*/ 283 w 457"/>
                <a:gd name="T15" fmla="*/ 437 h 681"/>
                <a:gd name="T16" fmla="*/ 267 w 457"/>
                <a:gd name="T17" fmla="*/ 515 h 681"/>
                <a:gd name="T18" fmla="*/ 224 w 457"/>
                <a:gd name="T19" fmla="*/ 606 h 681"/>
                <a:gd name="T20" fmla="*/ 136 w 457"/>
                <a:gd name="T21" fmla="*/ 641 h 681"/>
                <a:gd name="T22" fmla="*/ 77 w 457"/>
                <a:gd name="T23" fmla="*/ 638 h 681"/>
                <a:gd name="T24" fmla="*/ 102 w 457"/>
                <a:gd name="T25" fmla="*/ 577 h 681"/>
                <a:gd name="T26" fmla="*/ 61 w 457"/>
                <a:gd name="T27" fmla="*/ 530 h 681"/>
                <a:gd name="T28" fmla="*/ 0 w 457"/>
                <a:gd name="T29" fmla="*/ 606 h 681"/>
                <a:gd name="T30" fmla="*/ 136 w 457"/>
                <a:gd name="T31" fmla="*/ 680 h 681"/>
                <a:gd name="T32" fmla="*/ 358 w 457"/>
                <a:gd name="T33" fmla="*/ 533 h 681"/>
                <a:gd name="T34" fmla="*/ 452 w 457"/>
                <a:gd name="T35" fmla="*/ 88 h 681"/>
                <a:gd name="T36" fmla="*/ 301 w 457"/>
                <a:gd name="T37" fmla="*/ 349 h 681"/>
                <a:gd name="T38" fmla="*/ 289 w 457"/>
                <a:gd name="T39" fmla="*/ 383 h 681"/>
                <a:gd name="T40" fmla="*/ 193 w 457"/>
                <a:gd name="T41" fmla="*/ 432 h 681"/>
                <a:gd name="T42" fmla="*/ 134 w 457"/>
                <a:gd name="T43" fmla="*/ 353 h 681"/>
                <a:gd name="T44" fmla="*/ 175 w 457"/>
                <a:gd name="T45" fmla="*/ 140 h 681"/>
                <a:gd name="T46" fmla="*/ 281 w 457"/>
                <a:gd name="T47" fmla="*/ 39 h 681"/>
                <a:gd name="T48" fmla="*/ 354 w 457"/>
                <a:gd name="T49" fmla="*/ 98 h 681"/>
                <a:gd name="T50" fmla="*/ 352 w 457"/>
                <a:gd name="T51" fmla="*/ 110 h 681"/>
                <a:gd name="T52" fmla="*/ 301 w 457"/>
                <a:gd name="T53" fmla="*/ 349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7" h="681">
                  <a:moveTo>
                    <a:pt x="452" y="88"/>
                  </a:moveTo>
                  <a:cubicBezTo>
                    <a:pt x="456" y="74"/>
                    <a:pt x="456" y="69"/>
                    <a:pt x="456" y="64"/>
                  </a:cubicBezTo>
                  <a:cubicBezTo>
                    <a:pt x="456" y="29"/>
                    <a:pt x="431" y="17"/>
                    <a:pt x="415" y="17"/>
                  </a:cubicBezTo>
                  <a:cubicBezTo>
                    <a:pt x="399" y="17"/>
                    <a:pt x="380" y="27"/>
                    <a:pt x="370" y="42"/>
                  </a:cubicBezTo>
                  <a:cubicBezTo>
                    <a:pt x="358" y="27"/>
                    <a:pt x="330" y="0"/>
                    <a:pt x="279" y="0"/>
                  </a:cubicBezTo>
                  <a:cubicBezTo>
                    <a:pt x="126" y="0"/>
                    <a:pt x="37" y="164"/>
                    <a:pt x="37" y="299"/>
                  </a:cubicBezTo>
                  <a:cubicBezTo>
                    <a:pt x="37" y="420"/>
                    <a:pt x="112" y="466"/>
                    <a:pt x="187" y="466"/>
                  </a:cubicBezTo>
                  <a:cubicBezTo>
                    <a:pt x="232" y="466"/>
                    <a:pt x="269" y="447"/>
                    <a:pt x="283" y="437"/>
                  </a:cubicBezTo>
                  <a:cubicBezTo>
                    <a:pt x="279" y="464"/>
                    <a:pt x="271" y="491"/>
                    <a:pt x="267" y="515"/>
                  </a:cubicBezTo>
                  <a:cubicBezTo>
                    <a:pt x="258" y="545"/>
                    <a:pt x="254" y="577"/>
                    <a:pt x="224" y="606"/>
                  </a:cubicBezTo>
                  <a:cubicBezTo>
                    <a:pt x="187" y="641"/>
                    <a:pt x="161" y="641"/>
                    <a:pt x="136" y="641"/>
                  </a:cubicBezTo>
                  <a:cubicBezTo>
                    <a:pt x="114" y="641"/>
                    <a:pt x="100" y="641"/>
                    <a:pt x="77" y="638"/>
                  </a:cubicBezTo>
                  <a:cubicBezTo>
                    <a:pt x="102" y="614"/>
                    <a:pt x="102" y="582"/>
                    <a:pt x="102" y="577"/>
                  </a:cubicBezTo>
                  <a:cubicBezTo>
                    <a:pt x="102" y="552"/>
                    <a:pt x="90" y="530"/>
                    <a:pt x="61" y="530"/>
                  </a:cubicBezTo>
                  <a:cubicBezTo>
                    <a:pt x="35" y="530"/>
                    <a:pt x="0" y="560"/>
                    <a:pt x="0" y="606"/>
                  </a:cubicBezTo>
                  <a:cubicBezTo>
                    <a:pt x="0" y="675"/>
                    <a:pt x="75" y="680"/>
                    <a:pt x="136" y="680"/>
                  </a:cubicBezTo>
                  <a:cubicBezTo>
                    <a:pt x="216" y="680"/>
                    <a:pt x="334" y="655"/>
                    <a:pt x="358" y="533"/>
                  </a:cubicBezTo>
                  <a:lnTo>
                    <a:pt x="452" y="88"/>
                  </a:lnTo>
                  <a:close/>
                  <a:moveTo>
                    <a:pt x="301" y="349"/>
                  </a:moveTo>
                  <a:cubicBezTo>
                    <a:pt x="297" y="368"/>
                    <a:pt x="297" y="371"/>
                    <a:pt x="289" y="383"/>
                  </a:cubicBezTo>
                  <a:cubicBezTo>
                    <a:pt x="242" y="432"/>
                    <a:pt x="199" y="432"/>
                    <a:pt x="193" y="432"/>
                  </a:cubicBezTo>
                  <a:cubicBezTo>
                    <a:pt x="161" y="432"/>
                    <a:pt x="134" y="407"/>
                    <a:pt x="134" y="353"/>
                  </a:cubicBezTo>
                  <a:cubicBezTo>
                    <a:pt x="134" y="302"/>
                    <a:pt x="161" y="179"/>
                    <a:pt x="175" y="140"/>
                  </a:cubicBezTo>
                  <a:cubicBezTo>
                    <a:pt x="205" y="54"/>
                    <a:pt x="256" y="39"/>
                    <a:pt x="281" y="39"/>
                  </a:cubicBezTo>
                  <a:cubicBezTo>
                    <a:pt x="334" y="39"/>
                    <a:pt x="354" y="88"/>
                    <a:pt x="354" y="98"/>
                  </a:cubicBezTo>
                  <a:cubicBezTo>
                    <a:pt x="354" y="98"/>
                    <a:pt x="354" y="101"/>
                    <a:pt x="352" y="110"/>
                  </a:cubicBezTo>
                  <a:lnTo>
                    <a:pt x="301" y="3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Freeform 145">
              <a:extLst>
                <a:ext uri="{FF2B5EF4-FFF2-40B4-BE49-F238E27FC236}">
                  <a16:creationId xmlns:a16="http://schemas.microsoft.com/office/drawing/2014/main" id="{9801A3A7-EFC2-4D7C-9FB9-F3135ABCF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1116"/>
              <a:ext cx="35" cy="164"/>
            </a:xfrm>
            <a:custGeom>
              <a:avLst/>
              <a:gdLst>
                <a:gd name="T0" fmla="*/ 146 w 160"/>
                <a:gd name="T1" fmla="*/ 0 h 727"/>
                <a:gd name="T2" fmla="*/ 0 w 160"/>
                <a:gd name="T3" fmla="*/ 361 h 727"/>
                <a:gd name="T4" fmla="*/ 146 w 160"/>
                <a:gd name="T5" fmla="*/ 726 h 727"/>
                <a:gd name="T6" fmla="*/ 159 w 160"/>
                <a:gd name="T7" fmla="*/ 717 h 727"/>
                <a:gd name="T8" fmla="*/ 151 w 160"/>
                <a:gd name="T9" fmla="*/ 704 h 727"/>
                <a:gd name="T10" fmla="*/ 41 w 160"/>
                <a:gd name="T11" fmla="*/ 361 h 727"/>
                <a:gd name="T12" fmla="*/ 155 w 160"/>
                <a:gd name="T13" fmla="*/ 17 h 727"/>
                <a:gd name="T14" fmla="*/ 159 w 160"/>
                <a:gd name="T15" fmla="*/ 10 h 727"/>
                <a:gd name="T16" fmla="*/ 146 w 160"/>
                <a:gd name="T17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727">
                  <a:moveTo>
                    <a:pt x="146" y="0"/>
                  </a:moveTo>
                  <a:cubicBezTo>
                    <a:pt x="33" y="98"/>
                    <a:pt x="0" y="253"/>
                    <a:pt x="0" y="361"/>
                  </a:cubicBezTo>
                  <a:cubicBezTo>
                    <a:pt x="0" y="464"/>
                    <a:pt x="24" y="623"/>
                    <a:pt x="146" y="726"/>
                  </a:cubicBezTo>
                  <a:cubicBezTo>
                    <a:pt x="151" y="726"/>
                    <a:pt x="159" y="726"/>
                    <a:pt x="159" y="717"/>
                  </a:cubicBezTo>
                  <a:cubicBezTo>
                    <a:pt x="159" y="714"/>
                    <a:pt x="157" y="712"/>
                    <a:pt x="151" y="704"/>
                  </a:cubicBezTo>
                  <a:cubicBezTo>
                    <a:pt x="71" y="621"/>
                    <a:pt x="41" y="493"/>
                    <a:pt x="41" y="361"/>
                  </a:cubicBezTo>
                  <a:cubicBezTo>
                    <a:pt x="41" y="167"/>
                    <a:pt x="102" y="71"/>
                    <a:pt x="155" y="17"/>
                  </a:cubicBezTo>
                  <a:cubicBezTo>
                    <a:pt x="157" y="15"/>
                    <a:pt x="159" y="12"/>
                    <a:pt x="159" y="10"/>
                  </a:cubicBezTo>
                  <a:cubicBezTo>
                    <a:pt x="159" y="0"/>
                    <a:pt x="151" y="0"/>
                    <a:pt x="14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Freeform 146">
              <a:extLst>
                <a:ext uri="{FF2B5EF4-FFF2-40B4-BE49-F238E27FC236}">
                  <a16:creationId xmlns:a16="http://schemas.microsoft.com/office/drawing/2014/main" id="{5EE33080-137A-4ADA-9D9A-3DD37A650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1137"/>
              <a:ext cx="46" cy="104"/>
            </a:xfrm>
            <a:custGeom>
              <a:avLst/>
              <a:gdLst>
                <a:gd name="T0" fmla="*/ 122 w 206"/>
                <a:gd name="T1" fmla="*/ 167 h 462"/>
                <a:gd name="T2" fmla="*/ 185 w 206"/>
                <a:gd name="T3" fmla="*/ 167 h 462"/>
                <a:gd name="T4" fmla="*/ 205 w 206"/>
                <a:gd name="T5" fmla="*/ 150 h 462"/>
                <a:gd name="T6" fmla="*/ 187 w 206"/>
                <a:gd name="T7" fmla="*/ 140 h 462"/>
                <a:gd name="T8" fmla="*/ 130 w 206"/>
                <a:gd name="T9" fmla="*/ 140 h 462"/>
                <a:gd name="T10" fmla="*/ 151 w 206"/>
                <a:gd name="T11" fmla="*/ 32 h 462"/>
                <a:gd name="T12" fmla="*/ 155 w 206"/>
                <a:gd name="T13" fmla="*/ 25 h 462"/>
                <a:gd name="T14" fmla="*/ 132 w 206"/>
                <a:gd name="T15" fmla="*/ 0 h 462"/>
                <a:gd name="T16" fmla="*/ 102 w 206"/>
                <a:gd name="T17" fmla="*/ 29 h 462"/>
                <a:gd name="T18" fmla="*/ 83 w 206"/>
                <a:gd name="T19" fmla="*/ 140 h 462"/>
                <a:gd name="T20" fmla="*/ 20 w 206"/>
                <a:gd name="T21" fmla="*/ 140 h 462"/>
                <a:gd name="T22" fmla="*/ 0 w 206"/>
                <a:gd name="T23" fmla="*/ 160 h 462"/>
                <a:gd name="T24" fmla="*/ 16 w 206"/>
                <a:gd name="T25" fmla="*/ 167 h 462"/>
                <a:gd name="T26" fmla="*/ 75 w 206"/>
                <a:gd name="T27" fmla="*/ 167 h 462"/>
                <a:gd name="T28" fmla="*/ 39 w 206"/>
                <a:gd name="T29" fmla="*/ 339 h 462"/>
                <a:gd name="T30" fmla="*/ 33 w 206"/>
                <a:gd name="T31" fmla="*/ 393 h 462"/>
                <a:gd name="T32" fmla="*/ 96 w 206"/>
                <a:gd name="T33" fmla="*/ 461 h 462"/>
                <a:gd name="T34" fmla="*/ 199 w 206"/>
                <a:gd name="T35" fmla="*/ 349 h 462"/>
                <a:gd name="T36" fmla="*/ 191 w 206"/>
                <a:gd name="T37" fmla="*/ 341 h 462"/>
                <a:gd name="T38" fmla="*/ 181 w 206"/>
                <a:gd name="T39" fmla="*/ 356 h 462"/>
                <a:gd name="T40" fmla="*/ 98 w 206"/>
                <a:gd name="T41" fmla="*/ 444 h 462"/>
                <a:gd name="T42" fmla="*/ 75 w 206"/>
                <a:gd name="T43" fmla="*/ 405 h 462"/>
                <a:gd name="T44" fmla="*/ 81 w 206"/>
                <a:gd name="T45" fmla="*/ 376 h 462"/>
                <a:gd name="T46" fmla="*/ 122 w 206"/>
                <a:gd name="T47" fmla="*/ 167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6" h="462">
                  <a:moveTo>
                    <a:pt x="122" y="167"/>
                  </a:moveTo>
                  <a:lnTo>
                    <a:pt x="185" y="167"/>
                  </a:lnTo>
                  <a:cubicBezTo>
                    <a:pt x="197" y="167"/>
                    <a:pt x="205" y="167"/>
                    <a:pt x="205" y="150"/>
                  </a:cubicBezTo>
                  <a:cubicBezTo>
                    <a:pt x="205" y="140"/>
                    <a:pt x="197" y="140"/>
                    <a:pt x="187" y="140"/>
                  </a:cubicBezTo>
                  <a:lnTo>
                    <a:pt x="130" y="140"/>
                  </a:lnTo>
                  <a:lnTo>
                    <a:pt x="151" y="32"/>
                  </a:lnTo>
                  <a:cubicBezTo>
                    <a:pt x="151" y="29"/>
                    <a:pt x="155" y="27"/>
                    <a:pt x="155" y="25"/>
                  </a:cubicBezTo>
                  <a:cubicBezTo>
                    <a:pt x="155" y="10"/>
                    <a:pt x="144" y="0"/>
                    <a:pt x="132" y="0"/>
                  </a:cubicBezTo>
                  <a:cubicBezTo>
                    <a:pt x="118" y="0"/>
                    <a:pt x="110" y="12"/>
                    <a:pt x="102" y="29"/>
                  </a:cubicBezTo>
                  <a:cubicBezTo>
                    <a:pt x="100" y="49"/>
                    <a:pt x="108" y="15"/>
                    <a:pt x="83" y="140"/>
                  </a:cubicBezTo>
                  <a:lnTo>
                    <a:pt x="20" y="140"/>
                  </a:lnTo>
                  <a:cubicBezTo>
                    <a:pt x="8" y="140"/>
                    <a:pt x="0" y="140"/>
                    <a:pt x="0" y="160"/>
                  </a:cubicBezTo>
                  <a:cubicBezTo>
                    <a:pt x="0" y="167"/>
                    <a:pt x="8" y="167"/>
                    <a:pt x="16" y="167"/>
                  </a:cubicBezTo>
                  <a:lnTo>
                    <a:pt x="75" y="167"/>
                  </a:lnTo>
                  <a:lnTo>
                    <a:pt x="39" y="339"/>
                  </a:lnTo>
                  <a:cubicBezTo>
                    <a:pt x="37" y="358"/>
                    <a:pt x="33" y="385"/>
                    <a:pt x="33" y="393"/>
                  </a:cubicBezTo>
                  <a:cubicBezTo>
                    <a:pt x="33" y="434"/>
                    <a:pt x="61" y="461"/>
                    <a:pt x="96" y="461"/>
                  </a:cubicBezTo>
                  <a:cubicBezTo>
                    <a:pt x="163" y="461"/>
                    <a:pt x="199" y="361"/>
                    <a:pt x="199" y="349"/>
                  </a:cubicBezTo>
                  <a:cubicBezTo>
                    <a:pt x="199" y="341"/>
                    <a:pt x="193" y="341"/>
                    <a:pt x="191" y="341"/>
                  </a:cubicBezTo>
                  <a:cubicBezTo>
                    <a:pt x="183" y="341"/>
                    <a:pt x="183" y="344"/>
                    <a:pt x="181" y="356"/>
                  </a:cubicBezTo>
                  <a:cubicBezTo>
                    <a:pt x="161" y="400"/>
                    <a:pt x="132" y="444"/>
                    <a:pt x="98" y="444"/>
                  </a:cubicBezTo>
                  <a:cubicBezTo>
                    <a:pt x="83" y="444"/>
                    <a:pt x="75" y="432"/>
                    <a:pt x="75" y="405"/>
                  </a:cubicBezTo>
                  <a:cubicBezTo>
                    <a:pt x="75" y="398"/>
                    <a:pt x="77" y="385"/>
                    <a:pt x="81" y="376"/>
                  </a:cubicBezTo>
                  <a:lnTo>
                    <a:pt x="122" y="16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" name="Freeform 147">
              <a:extLst>
                <a:ext uri="{FF2B5EF4-FFF2-40B4-BE49-F238E27FC236}">
                  <a16:creationId xmlns:a16="http://schemas.microsoft.com/office/drawing/2014/main" id="{AA8B1CB9-CFA5-4DA8-8820-347B29321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2" y="1116"/>
              <a:ext cx="35" cy="164"/>
            </a:xfrm>
            <a:custGeom>
              <a:avLst/>
              <a:gdLst>
                <a:gd name="T0" fmla="*/ 12 w 160"/>
                <a:gd name="T1" fmla="*/ 0 h 727"/>
                <a:gd name="T2" fmla="*/ 0 w 160"/>
                <a:gd name="T3" fmla="*/ 10 h 727"/>
                <a:gd name="T4" fmla="*/ 4 w 160"/>
                <a:gd name="T5" fmla="*/ 17 h 727"/>
                <a:gd name="T6" fmla="*/ 114 w 160"/>
                <a:gd name="T7" fmla="*/ 361 h 727"/>
                <a:gd name="T8" fmla="*/ 12 w 160"/>
                <a:gd name="T9" fmla="*/ 699 h 727"/>
                <a:gd name="T10" fmla="*/ 0 w 160"/>
                <a:gd name="T11" fmla="*/ 717 h 727"/>
                <a:gd name="T12" fmla="*/ 8 w 160"/>
                <a:gd name="T13" fmla="*/ 726 h 727"/>
                <a:gd name="T14" fmla="*/ 112 w 160"/>
                <a:gd name="T15" fmla="*/ 584 h 727"/>
                <a:gd name="T16" fmla="*/ 159 w 160"/>
                <a:gd name="T17" fmla="*/ 361 h 727"/>
                <a:gd name="T18" fmla="*/ 12 w 160"/>
                <a:gd name="T1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727">
                  <a:moveTo>
                    <a:pt x="12" y="0"/>
                  </a:moveTo>
                  <a:cubicBezTo>
                    <a:pt x="8" y="0"/>
                    <a:pt x="0" y="0"/>
                    <a:pt x="0" y="10"/>
                  </a:cubicBezTo>
                  <a:cubicBezTo>
                    <a:pt x="0" y="12"/>
                    <a:pt x="2" y="15"/>
                    <a:pt x="4" y="17"/>
                  </a:cubicBezTo>
                  <a:cubicBezTo>
                    <a:pt x="59" y="76"/>
                    <a:pt x="114" y="174"/>
                    <a:pt x="114" y="361"/>
                  </a:cubicBezTo>
                  <a:cubicBezTo>
                    <a:pt x="114" y="515"/>
                    <a:pt x="75" y="628"/>
                    <a:pt x="12" y="699"/>
                  </a:cubicBezTo>
                  <a:cubicBezTo>
                    <a:pt x="0" y="714"/>
                    <a:pt x="0" y="714"/>
                    <a:pt x="0" y="717"/>
                  </a:cubicBezTo>
                  <a:cubicBezTo>
                    <a:pt x="0" y="719"/>
                    <a:pt x="2" y="726"/>
                    <a:pt x="8" y="726"/>
                  </a:cubicBezTo>
                  <a:cubicBezTo>
                    <a:pt x="14" y="726"/>
                    <a:pt x="73" y="680"/>
                    <a:pt x="112" y="584"/>
                  </a:cubicBezTo>
                  <a:cubicBezTo>
                    <a:pt x="142" y="525"/>
                    <a:pt x="159" y="447"/>
                    <a:pt x="159" y="361"/>
                  </a:cubicBezTo>
                  <a:cubicBezTo>
                    <a:pt x="159" y="263"/>
                    <a:pt x="132" y="101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4" name="Group 148">
            <a:extLst>
              <a:ext uri="{FF2B5EF4-FFF2-40B4-BE49-F238E27FC236}">
                <a16:creationId xmlns:a16="http://schemas.microsoft.com/office/drawing/2014/main" id="{2AEA892E-C60D-46D6-99D8-9D9211FFA1CB}"/>
              </a:ext>
            </a:extLst>
          </p:cNvPr>
          <p:cNvGrpSpPr>
            <a:grpSpLocks/>
          </p:cNvGrpSpPr>
          <p:nvPr/>
        </p:nvGrpSpPr>
        <p:grpSpPr bwMode="auto">
          <a:xfrm>
            <a:off x="7963548" y="4585423"/>
            <a:ext cx="374650" cy="423862"/>
            <a:chOff x="3460" y="2069"/>
            <a:chExt cx="236" cy="267"/>
          </a:xfrm>
        </p:grpSpPr>
        <p:sp>
          <p:nvSpPr>
            <p:cNvPr id="35" name="Freeform 149">
              <a:extLst>
                <a:ext uri="{FF2B5EF4-FFF2-40B4-BE49-F238E27FC236}">
                  <a16:creationId xmlns:a16="http://schemas.microsoft.com/office/drawing/2014/main" id="{BD914D45-619E-43EF-A46C-E6CEDDA1A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2075"/>
              <a:ext cx="236" cy="254"/>
            </a:xfrm>
            <a:custGeom>
              <a:avLst/>
              <a:gdLst>
                <a:gd name="T0" fmla="*/ 519 w 1045"/>
                <a:gd name="T1" fmla="*/ 1122 h 1123"/>
                <a:gd name="T2" fmla="*/ 0 w 1045"/>
                <a:gd name="T3" fmla="*/ 1122 h 1123"/>
                <a:gd name="T4" fmla="*/ 0 w 1045"/>
                <a:gd name="T5" fmla="*/ 0 h 1123"/>
                <a:gd name="T6" fmla="*/ 1044 w 1045"/>
                <a:gd name="T7" fmla="*/ 0 h 1123"/>
                <a:gd name="T8" fmla="*/ 1044 w 1045"/>
                <a:gd name="T9" fmla="*/ 1122 h 1123"/>
                <a:gd name="T10" fmla="*/ 519 w 1045"/>
                <a:gd name="T11" fmla="*/ 112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5" h="1123">
                  <a:moveTo>
                    <a:pt x="519" y="1122"/>
                  </a:moveTo>
                  <a:lnTo>
                    <a:pt x="0" y="1122"/>
                  </a:lnTo>
                  <a:lnTo>
                    <a:pt x="0" y="0"/>
                  </a:lnTo>
                  <a:lnTo>
                    <a:pt x="1044" y="0"/>
                  </a:lnTo>
                  <a:lnTo>
                    <a:pt x="1044" y="1122"/>
                  </a:lnTo>
                  <a:lnTo>
                    <a:pt x="519" y="1122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" name="Freeform 150">
              <a:extLst>
                <a:ext uri="{FF2B5EF4-FFF2-40B4-BE49-F238E27FC236}">
                  <a16:creationId xmlns:a16="http://schemas.microsoft.com/office/drawing/2014/main" id="{B69F93C8-24E2-4229-948A-245430CD8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8" y="2069"/>
              <a:ext cx="138" cy="267"/>
            </a:xfrm>
            <a:custGeom>
              <a:avLst/>
              <a:gdLst>
                <a:gd name="T0" fmla="*/ 606 w 613"/>
                <a:gd name="T1" fmla="*/ 296 h 1182"/>
                <a:gd name="T2" fmla="*/ 612 w 613"/>
                <a:gd name="T3" fmla="*/ 195 h 1182"/>
                <a:gd name="T4" fmla="*/ 460 w 613"/>
                <a:gd name="T5" fmla="*/ 0 h 1182"/>
                <a:gd name="T6" fmla="*/ 261 w 613"/>
                <a:gd name="T7" fmla="*/ 152 h 1182"/>
                <a:gd name="T8" fmla="*/ 137 w 613"/>
                <a:gd name="T9" fmla="*/ 0 h 1182"/>
                <a:gd name="T10" fmla="*/ 40 w 613"/>
                <a:gd name="T11" fmla="*/ 102 h 1182"/>
                <a:gd name="T12" fmla="*/ 0 w 613"/>
                <a:gd name="T13" fmla="*/ 275 h 1182"/>
                <a:gd name="T14" fmla="*/ 16 w 613"/>
                <a:gd name="T15" fmla="*/ 296 h 1182"/>
                <a:gd name="T16" fmla="*/ 37 w 613"/>
                <a:gd name="T17" fmla="*/ 254 h 1182"/>
                <a:gd name="T18" fmla="*/ 134 w 613"/>
                <a:gd name="T19" fmla="*/ 42 h 1182"/>
                <a:gd name="T20" fmla="*/ 174 w 613"/>
                <a:gd name="T21" fmla="*/ 123 h 1182"/>
                <a:gd name="T22" fmla="*/ 155 w 613"/>
                <a:gd name="T23" fmla="*/ 275 h 1182"/>
                <a:gd name="T24" fmla="*/ 78 w 613"/>
                <a:gd name="T25" fmla="*/ 690 h 1182"/>
                <a:gd name="T26" fmla="*/ 68 w 613"/>
                <a:gd name="T27" fmla="*/ 766 h 1182"/>
                <a:gd name="T28" fmla="*/ 103 w 613"/>
                <a:gd name="T29" fmla="*/ 817 h 1182"/>
                <a:gd name="T30" fmla="*/ 152 w 613"/>
                <a:gd name="T31" fmla="*/ 766 h 1182"/>
                <a:gd name="T32" fmla="*/ 177 w 613"/>
                <a:gd name="T33" fmla="*/ 631 h 1182"/>
                <a:gd name="T34" fmla="*/ 205 w 613"/>
                <a:gd name="T35" fmla="*/ 470 h 1182"/>
                <a:gd name="T36" fmla="*/ 230 w 613"/>
                <a:gd name="T37" fmla="*/ 351 h 1182"/>
                <a:gd name="T38" fmla="*/ 245 w 613"/>
                <a:gd name="T39" fmla="*/ 271 h 1182"/>
                <a:gd name="T40" fmla="*/ 336 w 613"/>
                <a:gd name="T41" fmla="*/ 102 h 1182"/>
                <a:gd name="T42" fmla="*/ 457 w 613"/>
                <a:gd name="T43" fmla="*/ 42 h 1182"/>
                <a:gd name="T44" fmla="*/ 531 w 613"/>
                <a:gd name="T45" fmla="*/ 169 h 1182"/>
                <a:gd name="T46" fmla="*/ 516 w 613"/>
                <a:gd name="T47" fmla="*/ 275 h 1182"/>
                <a:gd name="T48" fmla="*/ 364 w 613"/>
                <a:gd name="T49" fmla="*/ 1105 h 1182"/>
                <a:gd name="T50" fmla="*/ 364 w 613"/>
                <a:gd name="T51" fmla="*/ 1130 h 1182"/>
                <a:gd name="T52" fmla="*/ 398 w 613"/>
                <a:gd name="T53" fmla="*/ 1181 h 1182"/>
                <a:gd name="T54" fmla="*/ 454 w 613"/>
                <a:gd name="T55" fmla="*/ 1113 h 1182"/>
                <a:gd name="T56" fmla="*/ 606 w 613"/>
                <a:gd name="T57" fmla="*/ 296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3" h="1182">
                  <a:moveTo>
                    <a:pt x="606" y="296"/>
                  </a:moveTo>
                  <a:cubicBezTo>
                    <a:pt x="609" y="267"/>
                    <a:pt x="612" y="241"/>
                    <a:pt x="612" y="195"/>
                  </a:cubicBezTo>
                  <a:cubicBezTo>
                    <a:pt x="612" y="76"/>
                    <a:pt x="559" y="0"/>
                    <a:pt x="460" y="0"/>
                  </a:cubicBezTo>
                  <a:cubicBezTo>
                    <a:pt x="360" y="0"/>
                    <a:pt x="289" y="93"/>
                    <a:pt x="261" y="152"/>
                  </a:cubicBezTo>
                  <a:cubicBezTo>
                    <a:pt x="252" y="51"/>
                    <a:pt x="196" y="0"/>
                    <a:pt x="137" y="0"/>
                  </a:cubicBezTo>
                  <a:cubicBezTo>
                    <a:pt x="78" y="0"/>
                    <a:pt x="53" y="72"/>
                    <a:pt x="40" y="102"/>
                  </a:cubicBezTo>
                  <a:cubicBezTo>
                    <a:pt x="19" y="165"/>
                    <a:pt x="0" y="275"/>
                    <a:pt x="0" y="275"/>
                  </a:cubicBezTo>
                  <a:cubicBezTo>
                    <a:pt x="0" y="296"/>
                    <a:pt x="12" y="296"/>
                    <a:pt x="16" y="296"/>
                  </a:cubicBezTo>
                  <a:cubicBezTo>
                    <a:pt x="31" y="296"/>
                    <a:pt x="31" y="296"/>
                    <a:pt x="37" y="254"/>
                  </a:cubicBezTo>
                  <a:cubicBezTo>
                    <a:pt x="59" y="127"/>
                    <a:pt x="84" y="42"/>
                    <a:pt x="134" y="42"/>
                  </a:cubicBezTo>
                  <a:cubicBezTo>
                    <a:pt x="155" y="42"/>
                    <a:pt x="174" y="51"/>
                    <a:pt x="174" y="123"/>
                  </a:cubicBezTo>
                  <a:cubicBezTo>
                    <a:pt x="174" y="157"/>
                    <a:pt x="171" y="178"/>
                    <a:pt x="155" y="275"/>
                  </a:cubicBezTo>
                  <a:lnTo>
                    <a:pt x="78" y="690"/>
                  </a:lnTo>
                  <a:cubicBezTo>
                    <a:pt x="75" y="715"/>
                    <a:pt x="68" y="758"/>
                    <a:pt x="68" y="766"/>
                  </a:cubicBezTo>
                  <a:cubicBezTo>
                    <a:pt x="68" y="800"/>
                    <a:pt x="81" y="817"/>
                    <a:pt x="103" y="817"/>
                  </a:cubicBezTo>
                  <a:cubicBezTo>
                    <a:pt x="118" y="817"/>
                    <a:pt x="140" y="800"/>
                    <a:pt x="152" y="766"/>
                  </a:cubicBezTo>
                  <a:cubicBezTo>
                    <a:pt x="155" y="758"/>
                    <a:pt x="171" y="677"/>
                    <a:pt x="177" y="631"/>
                  </a:cubicBezTo>
                  <a:lnTo>
                    <a:pt x="205" y="470"/>
                  </a:lnTo>
                  <a:cubicBezTo>
                    <a:pt x="214" y="428"/>
                    <a:pt x="224" y="394"/>
                    <a:pt x="230" y="351"/>
                  </a:cubicBezTo>
                  <a:cubicBezTo>
                    <a:pt x="230" y="334"/>
                    <a:pt x="242" y="275"/>
                    <a:pt x="245" y="271"/>
                  </a:cubicBezTo>
                  <a:cubicBezTo>
                    <a:pt x="245" y="254"/>
                    <a:pt x="289" y="152"/>
                    <a:pt x="336" y="102"/>
                  </a:cubicBezTo>
                  <a:cubicBezTo>
                    <a:pt x="360" y="72"/>
                    <a:pt x="401" y="42"/>
                    <a:pt x="457" y="42"/>
                  </a:cubicBezTo>
                  <a:cubicBezTo>
                    <a:pt x="513" y="42"/>
                    <a:pt x="531" y="102"/>
                    <a:pt x="531" y="169"/>
                  </a:cubicBezTo>
                  <a:cubicBezTo>
                    <a:pt x="531" y="174"/>
                    <a:pt x="531" y="207"/>
                    <a:pt x="516" y="275"/>
                  </a:cubicBezTo>
                  <a:lnTo>
                    <a:pt x="364" y="1105"/>
                  </a:lnTo>
                  <a:cubicBezTo>
                    <a:pt x="364" y="1126"/>
                    <a:pt x="364" y="1130"/>
                    <a:pt x="364" y="1130"/>
                  </a:cubicBezTo>
                  <a:cubicBezTo>
                    <a:pt x="364" y="1164"/>
                    <a:pt x="379" y="1181"/>
                    <a:pt x="398" y="1181"/>
                  </a:cubicBezTo>
                  <a:cubicBezTo>
                    <a:pt x="438" y="1181"/>
                    <a:pt x="451" y="1130"/>
                    <a:pt x="454" y="1113"/>
                  </a:cubicBezTo>
                  <a:lnTo>
                    <a:pt x="606" y="29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" name="Freeform 151">
              <a:extLst>
                <a:ext uri="{FF2B5EF4-FFF2-40B4-BE49-F238E27FC236}">
                  <a16:creationId xmlns:a16="http://schemas.microsoft.com/office/drawing/2014/main" id="{04902055-FCF6-4D30-854B-36F65B442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5" y="2131"/>
              <a:ext cx="70" cy="181"/>
            </a:xfrm>
            <a:custGeom>
              <a:avLst/>
              <a:gdLst>
                <a:gd name="T0" fmla="*/ 186 w 312"/>
                <a:gd name="T1" fmla="*/ 292 h 801"/>
                <a:gd name="T2" fmla="*/ 283 w 312"/>
                <a:gd name="T3" fmla="*/ 292 h 801"/>
                <a:gd name="T4" fmla="*/ 311 w 312"/>
                <a:gd name="T5" fmla="*/ 258 h 801"/>
                <a:gd name="T6" fmla="*/ 286 w 312"/>
                <a:gd name="T7" fmla="*/ 246 h 801"/>
                <a:gd name="T8" fmla="*/ 196 w 312"/>
                <a:gd name="T9" fmla="*/ 246 h 801"/>
                <a:gd name="T10" fmla="*/ 230 w 312"/>
                <a:gd name="T11" fmla="*/ 55 h 801"/>
                <a:gd name="T12" fmla="*/ 233 w 312"/>
                <a:gd name="T13" fmla="*/ 42 h 801"/>
                <a:gd name="T14" fmla="*/ 202 w 312"/>
                <a:gd name="T15" fmla="*/ 0 h 801"/>
                <a:gd name="T16" fmla="*/ 155 w 312"/>
                <a:gd name="T17" fmla="*/ 51 h 801"/>
                <a:gd name="T18" fmla="*/ 127 w 312"/>
                <a:gd name="T19" fmla="*/ 246 h 801"/>
                <a:gd name="T20" fmla="*/ 31 w 312"/>
                <a:gd name="T21" fmla="*/ 246 h 801"/>
                <a:gd name="T22" fmla="*/ 0 w 312"/>
                <a:gd name="T23" fmla="*/ 275 h 801"/>
                <a:gd name="T24" fmla="*/ 25 w 312"/>
                <a:gd name="T25" fmla="*/ 292 h 801"/>
                <a:gd name="T26" fmla="*/ 115 w 312"/>
                <a:gd name="T27" fmla="*/ 292 h 801"/>
                <a:gd name="T28" fmla="*/ 59 w 312"/>
                <a:gd name="T29" fmla="*/ 588 h 801"/>
                <a:gd name="T30" fmla="*/ 50 w 312"/>
                <a:gd name="T31" fmla="*/ 682 h 801"/>
                <a:gd name="T32" fmla="*/ 146 w 312"/>
                <a:gd name="T33" fmla="*/ 800 h 801"/>
                <a:gd name="T34" fmla="*/ 305 w 312"/>
                <a:gd name="T35" fmla="*/ 605 h 801"/>
                <a:gd name="T36" fmla="*/ 289 w 312"/>
                <a:gd name="T37" fmla="*/ 593 h 801"/>
                <a:gd name="T38" fmla="*/ 273 w 312"/>
                <a:gd name="T39" fmla="*/ 618 h 801"/>
                <a:gd name="T40" fmla="*/ 149 w 312"/>
                <a:gd name="T41" fmla="*/ 766 h 801"/>
                <a:gd name="T42" fmla="*/ 115 w 312"/>
                <a:gd name="T43" fmla="*/ 703 h 801"/>
                <a:gd name="T44" fmla="*/ 121 w 312"/>
                <a:gd name="T45" fmla="*/ 652 h 801"/>
                <a:gd name="T46" fmla="*/ 186 w 312"/>
                <a:gd name="T47" fmla="*/ 292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2" h="801">
                  <a:moveTo>
                    <a:pt x="186" y="292"/>
                  </a:moveTo>
                  <a:lnTo>
                    <a:pt x="283" y="292"/>
                  </a:lnTo>
                  <a:cubicBezTo>
                    <a:pt x="301" y="292"/>
                    <a:pt x="311" y="292"/>
                    <a:pt x="311" y="258"/>
                  </a:cubicBezTo>
                  <a:cubicBezTo>
                    <a:pt x="311" y="246"/>
                    <a:pt x="301" y="246"/>
                    <a:pt x="286" y="246"/>
                  </a:cubicBezTo>
                  <a:lnTo>
                    <a:pt x="196" y="246"/>
                  </a:lnTo>
                  <a:lnTo>
                    <a:pt x="230" y="55"/>
                  </a:lnTo>
                  <a:cubicBezTo>
                    <a:pt x="230" y="51"/>
                    <a:pt x="233" y="47"/>
                    <a:pt x="233" y="42"/>
                  </a:cubicBezTo>
                  <a:cubicBezTo>
                    <a:pt x="233" y="17"/>
                    <a:pt x="221" y="0"/>
                    <a:pt x="202" y="0"/>
                  </a:cubicBezTo>
                  <a:cubicBezTo>
                    <a:pt x="177" y="0"/>
                    <a:pt x="168" y="21"/>
                    <a:pt x="155" y="51"/>
                  </a:cubicBezTo>
                  <a:cubicBezTo>
                    <a:pt x="152" y="85"/>
                    <a:pt x="165" y="25"/>
                    <a:pt x="127" y="246"/>
                  </a:cubicBezTo>
                  <a:lnTo>
                    <a:pt x="31" y="246"/>
                  </a:lnTo>
                  <a:cubicBezTo>
                    <a:pt x="12" y="246"/>
                    <a:pt x="0" y="246"/>
                    <a:pt x="0" y="275"/>
                  </a:cubicBezTo>
                  <a:cubicBezTo>
                    <a:pt x="0" y="292"/>
                    <a:pt x="12" y="292"/>
                    <a:pt x="25" y="292"/>
                  </a:cubicBezTo>
                  <a:lnTo>
                    <a:pt x="115" y="292"/>
                  </a:lnTo>
                  <a:lnTo>
                    <a:pt x="59" y="588"/>
                  </a:lnTo>
                  <a:cubicBezTo>
                    <a:pt x="56" y="622"/>
                    <a:pt x="50" y="665"/>
                    <a:pt x="50" y="682"/>
                  </a:cubicBezTo>
                  <a:cubicBezTo>
                    <a:pt x="50" y="753"/>
                    <a:pt x="93" y="800"/>
                    <a:pt x="146" y="800"/>
                  </a:cubicBezTo>
                  <a:cubicBezTo>
                    <a:pt x="249" y="800"/>
                    <a:pt x="305" y="622"/>
                    <a:pt x="305" y="605"/>
                  </a:cubicBezTo>
                  <a:cubicBezTo>
                    <a:pt x="305" y="593"/>
                    <a:pt x="292" y="593"/>
                    <a:pt x="289" y="593"/>
                  </a:cubicBezTo>
                  <a:cubicBezTo>
                    <a:pt x="280" y="593"/>
                    <a:pt x="280" y="597"/>
                    <a:pt x="273" y="618"/>
                  </a:cubicBezTo>
                  <a:cubicBezTo>
                    <a:pt x="245" y="694"/>
                    <a:pt x="202" y="766"/>
                    <a:pt x="149" y="766"/>
                  </a:cubicBezTo>
                  <a:cubicBezTo>
                    <a:pt x="127" y="766"/>
                    <a:pt x="115" y="749"/>
                    <a:pt x="115" y="703"/>
                  </a:cubicBezTo>
                  <a:cubicBezTo>
                    <a:pt x="115" y="690"/>
                    <a:pt x="118" y="665"/>
                    <a:pt x="121" y="652"/>
                  </a:cubicBezTo>
                  <a:lnTo>
                    <a:pt x="186" y="29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8" name="Line 152">
            <a:extLst>
              <a:ext uri="{FF2B5EF4-FFF2-40B4-BE49-F238E27FC236}">
                <a16:creationId xmlns:a16="http://schemas.microsoft.com/office/drawing/2014/main" id="{C892B56D-DA24-457F-994B-EA4EA4C7CB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6898" y="4801323"/>
            <a:ext cx="395288" cy="1587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" name="Rectangle 153">
            <a:extLst>
              <a:ext uri="{FF2B5EF4-FFF2-40B4-BE49-F238E27FC236}">
                <a16:creationId xmlns:a16="http://schemas.microsoft.com/office/drawing/2014/main" id="{731F6450-F375-4B03-AAB1-F8687EBAF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7066" y="2992461"/>
            <a:ext cx="6264275" cy="431800"/>
          </a:xfrm>
          <a:prstGeom prst="rect">
            <a:avLst/>
          </a:prstGeom>
          <a:solidFill>
            <a:srgbClr val="729FCF">
              <a:alpha val="42000"/>
            </a:srgbClr>
          </a:solidFill>
          <a:ln w="19080" cap="flat">
            <a:solidFill>
              <a:srgbClr val="FF3333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960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951"/>
    </mc:Choice>
    <mc:Fallback xmlns="">
      <p:transition spd="slow" advTm="3559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07407E-6 L 0.00118 0.48982 " pathEditMode="relative" rAng="0" ptsTypes="AA">
                                      <p:cBhvr>
                                        <p:cTn id="60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07407E-6 L 0.00222 0.48311 " pathEditMode="relative" rAng="0" ptsTypes="AA">
                                      <p:cBhvr>
                                        <p:cTn id="64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2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13" grpId="0"/>
      <p:bldP spid="13" grpId="1"/>
      <p:bldP spid="38" grpId="0" animBg="1"/>
      <p:bldP spid="38" grpId="1" animBg="1"/>
      <p:bldP spid="39" grpId="0" animBg="1"/>
      <p:bldP spid="39" grpId="1" animBg="1"/>
      <p:bldP spid="39" grpId="2" animBg="1"/>
      <p:bldP spid="39" grpId="3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Alternating Optimization (ALT-OPT)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Consider opt. problems with several variables, say two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b="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Often, this “joint” optimization is hard/impossible to solve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We can take an alternating optimization approach to solve such problems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Usually converges to a local optima. But very </a:t>
                </a:r>
                <a:r>
                  <a:rPr lang="en-GB" dirty="0" err="1">
                    <a:latin typeface="Abadi Extra Light" panose="020B0204020104020204" pitchFamily="34" charset="0"/>
                  </a:rPr>
                  <a:t>very</a:t>
                </a:r>
                <a:r>
                  <a:rPr lang="en-GB" dirty="0">
                    <a:latin typeface="Abadi Extra Light" panose="020B0204020104020204" pitchFamily="34" charset="0"/>
                  </a:rPr>
                  <a:t> useful. Will see examples later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Also related to the Expectation-Maximization (EM) algorithm which we will see later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b="-30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0303FFDD-6989-4188-8C06-F7F6CCD16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1581150"/>
            <a:ext cx="46291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00B000A-EFAE-4FEF-9395-B5D776BCB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081" y="3287229"/>
            <a:ext cx="9125824" cy="235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00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619"/>
    </mc:Choice>
    <mc:Fallback xmlns="">
      <p:transition spd="slow" advTm="2326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Second Order Methods: Newton’s Method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Unlike GD and its variants, </a:t>
                </a:r>
                <a:r>
                  <a:rPr lang="en-GB" dirty="0">
                    <a:latin typeface="Abadi Extra Light" panose="020B0204020104020204" pitchFamily="34" charset="0"/>
                  </a:rPr>
                  <a:t>Newton’s method uses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second-order</a:t>
                </a:r>
                <a:r>
                  <a:rPr lang="en-GB" dirty="0">
                    <a:latin typeface="Abadi Extra Light" panose="020B0204020104020204" pitchFamily="34" charset="0"/>
                  </a:rPr>
                  <a:t> information (second derivative, a.k.a. the Hessian). Iterative method, just like GD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Given current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minimize the quadratic (second-order) approx.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0800A0-D6D0-47B0-BAC3-BF454A673F87}"/>
                  </a:ext>
                </a:extLst>
              </p:cNvPr>
              <p:cNvSpPr txBox="1"/>
              <p:nvPr/>
            </p:nvSpPr>
            <p:spPr>
              <a:xfrm>
                <a:off x="911419" y="2735870"/>
                <a:ext cx="9811468" cy="46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00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lang="en-IN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0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en-IN" sz="2000" dirty="0"/>
                  <a:t> [</a:t>
                </a:r>
                <a14:m>
                  <m:oMath xmlns:m="http://schemas.openxmlformats.org/officeDocument/2006/math">
                    <m:r>
                      <a:rPr lang="en-GB" sz="2000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d>
                              <m:d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IN" sz="20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IN" sz="2000" b="0" i="0" dirty="0" smtClean="0">
                        <a:latin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I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GB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0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n-IN" sz="2000" b="0" i="1" dirty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I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IN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d>
                              <m:d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IN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d>
                              <m:d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20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d>
                              <m:d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000" i="1" dirty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I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b="1" dirty="0">
                    <a:latin typeface="Abadi Extra Light" panose="020B020402010402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0800A0-D6D0-47B0-BAC3-BF454A673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19" y="2735870"/>
                <a:ext cx="9811468" cy="460832"/>
              </a:xfrm>
              <a:prstGeom prst="rect">
                <a:avLst/>
              </a:prstGeom>
              <a:blipFill>
                <a:blip r:embed="rId4"/>
                <a:stretch>
                  <a:fillRect r="-746"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eform 1">
            <a:extLst>
              <a:ext uri="{FF2B5EF4-FFF2-40B4-BE49-F238E27FC236}">
                <a16:creationId xmlns:a16="http://schemas.microsoft.com/office/drawing/2014/main" id="{8CC23C72-4A3D-408C-9177-63CB594BF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763" y="2735870"/>
            <a:ext cx="2628900" cy="5214937"/>
          </a:xfrm>
          <a:custGeom>
            <a:avLst/>
            <a:gdLst>
              <a:gd name="T0" fmla="*/ 0 w 7301"/>
              <a:gd name="T1" fmla="*/ 4000 h 14488"/>
              <a:gd name="T2" fmla="*/ 7300 w 7301"/>
              <a:gd name="T3" fmla="*/ 6187 h 1448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301" h="14488">
                <a:moveTo>
                  <a:pt x="0" y="4000"/>
                </a:moveTo>
                <a:cubicBezTo>
                  <a:pt x="3100" y="0"/>
                  <a:pt x="3100" y="14487"/>
                  <a:pt x="7300" y="6187"/>
                </a:cubicBezTo>
              </a:path>
            </a:pathLst>
          </a:custGeom>
          <a:noFill/>
          <a:ln w="3816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" name="Freeform 2">
            <a:extLst>
              <a:ext uri="{FF2B5EF4-FFF2-40B4-BE49-F238E27FC236}">
                <a16:creationId xmlns:a16="http://schemas.microsoft.com/office/drawing/2014/main" id="{A59C14A3-2B3C-497D-88F7-15D2DBBA4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2075" y="3383570"/>
            <a:ext cx="1296988" cy="3060700"/>
          </a:xfrm>
          <a:custGeom>
            <a:avLst/>
            <a:gdLst>
              <a:gd name="T0" fmla="*/ 0 w 3601"/>
              <a:gd name="T1" fmla="*/ 4400 h 8501"/>
              <a:gd name="T2" fmla="*/ 3600 w 3601"/>
              <a:gd name="T3" fmla="*/ 3600 h 850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01" h="8501">
                <a:moveTo>
                  <a:pt x="0" y="4400"/>
                </a:moveTo>
                <a:cubicBezTo>
                  <a:pt x="1700" y="0"/>
                  <a:pt x="2000" y="8500"/>
                  <a:pt x="3600" y="3600"/>
                </a:cubicBezTo>
              </a:path>
            </a:pathLst>
          </a:custGeom>
          <a:noFill/>
          <a:ln w="3816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" name="Line 3">
            <a:extLst>
              <a:ext uri="{FF2B5EF4-FFF2-40B4-BE49-F238E27FC236}">
                <a16:creationId xmlns:a16="http://schemas.microsoft.com/office/drawing/2014/main" id="{2D19464A-1495-4700-869E-BC6C940B75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70650" y="6223607"/>
            <a:ext cx="5330825" cy="4763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" name="Line 4">
            <a:extLst>
              <a:ext uri="{FF2B5EF4-FFF2-40B4-BE49-F238E27FC236}">
                <a16:creationId xmlns:a16="http://schemas.microsoft.com/office/drawing/2014/main" id="{65342964-2708-48D7-ABED-028CE809A5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2600" y="3420082"/>
            <a:ext cx="36513" cy="30241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08F46869-3021-4E47-8D88-9052CCB77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951" y="3632807"/>
            <a:ext cx="1409976" cy="2124075"/>
          </a:xfrm>
          <a:custGeom>
            <a:avLst/>
            <a:gdLst>
              <a:gd name="T0" fmla="*/ 0 w 4601"/>
              <a:gd name="T1" fmla="*/ 100 h 5901"/>
              <a:gd name="T2" fmla="*/ 4600 w 4601"/>
              <a:gd name="T3" fmla="*/ 0 h 590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01" h="5901">
                <a:moveTo>
                  <a:pt x="0" y="100"/>
                </a:moveTo>
                <a:cubicBezTo>
                  <a:pt x="400" y="2600"/>
                  <a:pt x="2700" y="5900"/>
                  <a:pt x="4600" y="0"/>
                </a:cubicBezTo>
              </a:path>
            </a:pathLst>
          </a:custGeom>
          <a:noFill/>
          <a:ln w="3816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9553BC19-553F-46AE-8E6D-0002AA5CA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5936" y="4694844"/>
            <a:ext cx="1463236" cy="2058774"/>
          </a:xfrm>
          <a:custGeom>
            <a:avLst/>
            <a:gdLst>
              <a:gd name="T0" fmla="*/ 0 w 4601"/>
              <a:gd name="T1" fmla="*/ 100 h 5901"/>
              <a:gd name="T2" fmla="*/ 4600 w 4601"/>
              <a:gd name="T3" fmla="*/ 0 h 590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01" h="5901">
                <a:moveTo>
                  <a:pt x="0" y="100"/>
                </a:moveTo>
                <a:cubicBezTo>
                  <a:pt x="400" y="2600"/>
                  <a:pt x="2700" y="5900"/>
                  <a:pt x="4600" y="0"/>
                </a:cubicBezTo>
              </a:path>
            </a:pathLst>
          </a:custGeom>
          <a:noFill/>
          <a:ln w="3816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6B1837-2F98-4F81-9CF2-196B9F02A04D}"/>
              </a:ext>
            </a:extLst>
          </p:cNvPr>
          <p:cNvCxnSpPr>
            <a:cxnSpLocks/>
          </p:cNvCxnSpPr>
          <p:nvPr/>
        </p:nvCxnSpPr>
        <p:spPr>
          <a:xfrm>
            <a:off x="4062051" y="5838694"/>
            <a:ext cx="0" cy="38491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AC8C129-3484-4C52-AB86-46A37112C56F}"/>
                  </a:ext>
                </a:extLst>
              </p:cNvPr>
              <p:cNvSpPr txBox="1"/>
              <p:nvPr/>
            </p:nvSpPr>
            <p:spPr>
              <a:xfrm>
                <a:off x="3873544" y="6290893"/>
                <a:ext cx="52700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AC8C129-3484-4C52-AB86-46A37112C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544" y="6290893"/>
                <a:ext cx="527004" cy="298415"/>
              </a:xfrm>
              <a:prstGeom prst="rect">
                <a:avLst/>
              </a:prstGeom>
              <a:blipFill>
                <a:blip r:embed="rId5"/>
                <a:stretch>
                  <a:fillRect l="-5747" r="-5747" b="-224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3F6DC6D-28A2-4B7F-B674-8F60D078B027}"/>
                  </a:ext>
                </a:extLst>
              </p:cNvPr>
              <p:cNvSpPr txBox="1"/>
              <p:nvPr/>
            </p:nvSpPr>
            <p:spPr>
              <a:xfrm>
                <a:off x="779732" y="3494307"/>
                <a:ext cx="5500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3F6DC6D-28A2-4B7F-B674-8F60D078B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32" y="3494307"/>
                <a:ext cx="550087" cy="276999"/>
              </a:xfrm>
              <a:prstGeom prst="rect">
                <a:avLst/>
              </a:prstGeom>
              <a:blipFill>
                <a:blip r:embed="rId6"/>
                <a:stretch>
                  <a:fillRect l="-11111" t="-2174" r="-16667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ED93E2A-9A5F-4A44-85DA-AC68191150F2}"/>
                  </a:ext>
                </a:extLst>
              </p:cNvPr>
              <p:cNvSpPr txBox="1"/>
              <p:nvPr/>
            </p:nvSpPr>
            <p:spPr>
              <a:xfrm>
                <a:off x="5936424" y="622790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ED93E2A-9A5F-4A44-85DA-AC6819115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424" y="6227909"/>
                <a:ext cx="234038" cy="276999"/>
              </a:xfrm>
              <a:prstGeom prst="rect">
                <a:avLst/>
              </a:prstGeom>
              <a:blipFill>
                <a:blip r:embed="rId7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209D537-48D8-4700-A08D-F7B5F4E3AB66}"/>
                  </a:ext>
                </a:extLst>
              </p:cNvPr>
              <p:cNvSpPr txBox="1"/>
              <p:nvPr/>
            </p:nvSpPr>
            <p:spPr>
              <a:xfrm>
                <a:off x="6497637" y="3661299"/>
                <a:ext cx="5220916" cy="86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                             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IN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209D537-48D8-4700-A08D-F7B5F4E3A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637" y="3661299"/>
                <a:ext cx="5220916" cy="861646"/>
              </a:xfrm>
              <a:prstGeom prst="rect">
                <a:avLst/>
              </a:prstGeom>
              <a:blipFill>
                <a:blip r:embed="rId8"/>
                <a:stretch>
                  <a:fillRect l="-1051" b="-49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>
            <a:extLst>
              <a:ext uri="{FF2B5EF4-FFF2-40B4-BE49-F238E27FC236}">
                <a16:creationId xmlns:a16="http://schemas.microsoft.com/office/drawing/2014/main" id="{58416C7B-12A0-4DE2-AF54-CFE91634D8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13607" y="4325874"/>
            <a:ext cx="892255" cy="857092"/>
          </a:xfrm>
          <a:prstGeom prst="rect">
            <a:avLst/>
          </a:prstGeom>
        </p:spPr>
      </p:pic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793C1F67-9F43-4297-9B0E-E90CA1079E08}"/>
              </a:ext>
            </a:extLst>
          </p:cNvPr>
          <p:cNvSpPr/>
          <p:nvPr/>
        </p:nvSpPr>
        <p:spPr>
          <a:xfrm>
            <a:off x="6468390" y="4654210"/>
            <a:ext cx="4615969" cy="819707"/>
          </a:xfrm>
          <a:prstGeom prst="wedgeRectCallout">
            <a:avLst>
              <a:gd name="adj1" fmla="val 59231"/>
              <a:gd name="adj2" fmla="val -4479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Converges much faster than GD (very fast for convex functions). Also no “learning rate”. But per iteration cost is slower due to Hessian computation and inversion</a:t>
            </a:r>
            <a:endParaRPr lang="en-IN" sz="16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658782-744C-481F-B170-7562BD22C547}"/>
              </a:ext>
            </a:extLst>
          </p:cNvPr>
          <p:cNvSpPr/>
          <p:nvPr/>
        </p:nvSpPr>
        <p:spPr>
          <a:xfrm>
            <a:off x="7185824" y="5607790"/>
            <a:ext cx="4484880" cy="753032"/>
          </a:xfrm>
          <a:prstGeom prst="wedgeRectCallout">
            <a:avLst>
              <a:gd name="adj1" fmla="val 1002"/>
              <a:gd name="adj2" fmla="val -7207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Faster versions of Newton’s method also exist, e.g., those based on approximating Hessian using previous gradients (see L-BFGS which is a popular method)</a:t>
            </a:r>
            <a:endParaRPr lang="en-IN" sz="16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73E7034-FFB8-4BAB-A52A-9CD958706031}"/>
              </a:ext>
            </a:extLst>
          </p:cNvPr>
          <p:cNvCxnSpPr>
            <a:cxnSpLocks/>
          </p:cNvCxnSpPr>
          <p:nvPr/>
        </p:nvCxnSpPr>
        <p:spPr>
          <a:xfrm>
            <a:off x="3572189" y="4828618"/>
            <a:ext cx="0" cy="139498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1AEF560-B945-469D-AF31-DC490802F7AA}"/>
                  </a:ext>
                </a:extLst>
              </p:cNvPr>
              <p:cNvSpPr txBox="1"/>
              <p:nvPr/>
            </p:nvSpPr>
            <p:spPr>
              <a:xfrm>
                <a:off x="3213971" y="6264951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1AEF560-B945-469D-AF31-DC490802F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971" y="6264951"/>
                <a:ext cx="482440" cy="288477"/>
              </a:xfrm>
              <a:prstGeom prst="rect">
                <a:avLst/>
              </a:prstGeom>
              <a:blipFill>
                <a:blip r:embed="rId10"/>
                <a:stretch>
                  <a:fillRect l="-6329" t="-8511" r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0491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485"/>
    </mc:Choice>
    <mc:Fallback xmlns="">
      <p:transition spd="slow" advTm="3684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 animBg="1"/>
      <p:bldP spid="25" grpId="0" animBg="1"/>
      <p:bldP spid="26" grpId="0" animBg="1"/>
      <p:bldP spid="27" grpId="0" animBg="1"/>
      <p:bldP spid="28" grpId="0" animBg="1"/>
      <p:bldP spid="28" grpId="1" animBg="1"/>
      <p:bldP spid="31" grpId="0" animBg="1"/>
      <p:bldP spid="36" grpId="0"/>
      <p:bldP spid="37" grpId="0"/>
      <p:bldP spid="38" grpId="0"/>
      <p:bldP spid="39" grpId="0"/>
      <p:bldP spid="41" grpId="0" animBg="1"/>
      <p:bldP spid="42" grpId="0" animBg="1"/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Coming up next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Constrained optimization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Optimizing non-differentiable functions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Some practical issue in optimization for ML</a:t>
            </a:r>
            <a:endParaRPr lang="en-GB" sz="20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584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5"/>
    </mc:Choice>
    <mc:Fallback xmlns="">
      <p:transition spd="slow" advTm="4198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016" y="2795436"/>
            <a:ext cx="9924176" cy="821500"/>
          </a:xfrm>
        </p:spPr>
        <p:txBody>
          <a:bodyPr>
            <a:noAutofit/>
          </a:bodyPr>
          <a:lstStyle/>
          <a:p>
            <a:r>
              <a:rPr lang="en-IN" sz="7200" dirty="0">
                <a:solidFill>
                  <a:schemeClr val="accent2">
                    <a:lumMod val="75000"/>
                  </a:schemeClr>
                </a:solidFill>
              </a:rPr>
              <a:t>Constrained Optimization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463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93"/>
    </mc:Choice>
    <mc:Fallback xmlns="">
      <p:transition spd="slow" advTm="1519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u="sng" dirty="0">
                <a:solidFill>
                  <a:schemeClr val="accent2">
                    <a:lumMod val="75000"/>
                  </a:schemeClr>
                </a:solidFill>
              </a:rPr>
              <a:t>Projected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Gradient Descent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Consider an optimization problem of the form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Projected GD is very similar to GD with an extra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projection step</a:t>
                </a:r>
              </a:p>
              <a:p>
                <a:pPr marL="0" indent="0">
                  <a:buNone/>
                </a:pPr>
                <a:endParaRPr lang="en-GB" sz="8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Each iteration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will be of the form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Perform update: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  <a:p>
                <a:pPr marL="457200" lvl="1" indent="0">
                  <a:buNone/>
                </a:pPr>
                <a:endParaRPr lang="en-GB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satisfies constraints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endParaRPr lang="en-GB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project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=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CD6C76-7905-4F21-BBF4-DFFFB922AE33}"/>
                  </a:ext>
                </a:extLst>
              </p:cNvPr>
              <p:cNvSpPr txBox="1"/>
              <p:nvPr/>
            </p:nvSpPr>
            <p:spPr>
              <a:xfrm>
                <a:off x="3858936" y="1665214"/>
                <a:ext cx="3859903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lang="en-IN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</m:oMath>
                </a14:m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CD6C76-7905-4F21-BBF4-DFFFB922A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936" y="1665214"/>
                <a:ext cx="3859903" cy="4641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1">
            <a:extLst>
              <a:ext uri="{FF2B5EF4-FFF2-40B4-BE49-F238E27FC236}">
                <a16:creationId xmlns:a16="http://schemas.microsoft.com/office/drawing/2014/main" id="{61AE304E-C88C-4625-BAC1-0BCB8BDA03CE}"/>
              </a:ext>
            </a:extLst>
          </p:cNvPr>
          <p:cNvSpPr>
            <a:spLocks noChangeArrowheads="1"/>
          </p:cNvSpPr>
          <p:nvPr/>
        </p:nvSpPr>
        <p:spPr bwMode="auto">
          <a:xfrm rot="660000">
            <a:off x="6772593" y="3630929"/>
            <a:ext cx="3203575" cy="2195512"/>
          </a:xfrm>
          <a:prstGeom prst="pentagon">
            <a:avLst/>
          </a:prstGeom>
          <a:solidFill>
            <a:srgbClr val="FFCC00"/>
          </a:solidFill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Oval 2">
            <a:extLst>
              <a:ext uri="{FF2B5EF4-FFF2-40B4-BE49-F238E27FC236}">
                <a16:creationId xmlns:a16="http://schemas.microsoft.com/office/drawing/2014/main" id="{060DF347-FB73-4A22-8F90-70E7B9C9A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406" y="4496116"/>
            <a:ext cx="179387" cy="179388"/>
          </a:xfrm>
          <a:prstGeom prst="ellipse">
            <a:avLst/>
          </a:prstGeom>
          <a:solidFill>
            <a:srgbClr val="FF3333"/>
          </a:solidFill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Oval 3">
            <a:extLst>
              <a:ext uri="{FF2B5EF4-FFF2-40B4-BE49-F238E27FC236}">
                <a16:creationId xmlns:a16="http://schemas.microsoft.com/office/drawing/2014/main" id="{3EC583EB-07E4-4E0E-8FDF-5DE3EF4AB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3756" y="3813491"/>
            <a:ext cx="179387" cy="179388"/>
          </a:xfrm>
          <a:prstGeom prst="ellipse">
            <a:avLst/>
          </a:prstGeom>
          <a:solidFill>
            <a:srgbClr val="0000FF"/>
          </a:solidFill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09EA6EBA-D958-4BCE-ADD7-99B18B87D5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99793" y="3918266"/>
            <a:ext cx="1260475" cy="615950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36891652-1337-48E1-B71F-68844B8DF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518" y="4245291"/>
            <a:ext cx="179388" cy="179388"/>
          </a:xfrm>
          <a:prstGeom prst="ellipse">
            <a:avLst/>
          </a:prstGeom>
          <a:solidFill>
            <a:srgbClr val="FF3333"/>
          </a:solidFill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2D036F7F-A887-42CE-8802-B8A21E3D2F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61806" y="3992879"/>
            <a:ext cx="363537" cy="323850"/>
          </a:xfrm>
          <a:prstGeom prst="line">
            <a:avLst/>
          </a:prstGeom>
          <a:noFill/>
          <a:ln w="1908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7B33400E-8738-44EB-874C-A6BC866F14EC}"/>
              </a:ext>
            </a:extLst>
          </p:cNvPr>
          <p:cNvGrpSpPr>
            <a:grpSpLocks/>
          </p:cNvGrpSpPr>
          <p:nvPr/>
        </p:nvGrpSpPr>
        <p:grpSpPr bwMode="auto">
          <a:xfrm>
            <a:off x="7636193" y="4300854"/>
            <a:ext cx="665163" cy="338137"/>
            <a:chOff x="2744" y="2167"/>
            <a:chExt cx="419" cy="213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702EE93-AB92-447D-B605-5CE4BF879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168"/>
              <a:ext cx="419" cy="210"/>
            </a:xfrm>
            <a:custGeom>
              <a:avLst/>
              <a:gdLst>
                <a:gd name="T0" fmla="*/ 928 w 1853"/>
                <a:gd name="T1" fmla="*/ 930 h 931"/>
                <a:gd name="T2" fmla="*/ 0 w 1853"/>
                <a:gd name="T3" fmla="*/ 930 h 931"/>
                <a:gd name="T4" fmla="*/ 0 w 1853"/>
                <a:gd name="T5" fmla="*/ 0 h 931"/>
                <a:gd name="T6" fmla="*/ 1852 w 1853"/>
                <a:gd name="T7" fmla="*/ 0 h 931"/>
                <a:gd name="T8" fmla="*/ 1852 w 1853"/>
                <a:gd name="T9" fmla="*/ 930 h 931"/>
                <a:gd name="T10" fmla="*/ 928 w 1853"/>
                <a:gd name="T11" fmla="*/ 930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53" h="931">
                  <a:moveTo>
                    <a:pt x="928" y="930"/>
                  </a:moveTo>
                  <a:lnTo>
                    <a:pt x="0" y="930"/>
                  </a:lnTo>
                  <a:lnTo>
                    <a:pt x="0" y="0"/>
                  </a:lnTo>
                  <a:lnTo>
                    <a:pt x="1852" y="0"/>
                  </a:lnTo>
                  <a:lnTo>
                    <a:pt x="1852" y="930"/>
                  </a:lnTo>
                  <a:lnTo>
                    <a:pt x="928" y="930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36263E0-5E69-4643-8747-37A0C91F0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" y="2277"/>
              <a:ext cx="180" cy="104"/>
            </a:xfrm>
            <a:custGeom>
              <a:avLst/>
              <a:gdLst>
                <a:gd name="T0" fmla="*/ 547 w 799"/>
                <a:gd name="T1" fmla="*/ 96 h 461"/>
                <a:gd name="T2" fmla="*/ 557 w 799"/>
                <a:gd name="T3" fmla="*/ 52 h 461"/>
                <a:gd name="T4" fmla="*/ 507 w 799"/>
                <a:gd name="T5" fmla="*/ 9 h 461"/>
                <a:gd name="T6" fmla="*/ 441 w 799"/>
                <a:gd name="T7" fmla="*/ 61 h 461"/>
                <a:gd name="T8" fmla="*/ 384 w 799"/>
                <a:gd name="T9" fmla="*/ 265 h 461"/>
                <a:gd name="T10" fmla="*/ 379 w 799"/>
                <a:gd name="T11" fmla="*/ 324 h 461"/>
                <a:gd name="T12" fmla="*/ 382 w 799"/>
                <a:gd name="T13" fmla="*/ 359 h 461"/>
                <a:gd name="T14" fmla="*/ 291 w 799"/>
                <a:gd name="T15" fmla="*/ 425 h 461"/>
                <a:gd name="T16" fmla="*/ 207 w 799"/>
                <a:gd name="T17" fmla="*/ 341 h 461"/>
                <a:gd name="T18" fmla="*/ 264 w 799"/>
                <a:gd name="T19" fmla="*/ 153 h 461"/>
                <a:gd name="T20" fmla="*/ 281 w 799"/>
                <a:gd name="T21" fmla="*/ 89 h 461"/>
                <a:gd name="T22" fmla="*/ 163 w 799"/>
                <a:gd name="T23" fmla="*/ 0 h 461"/>
                <a:gd name="T24" fmla="*/ 0 w 799"/>
                <a:gd name="T25" fmla="*/ 155 h 461"/>
                <a:gd name="T26" fmla="*/ 27 w 799"/>
                <a:gd name="T27" fmla="*/ 169 h 461"/>
                <a:gd name="T28" fmla="*/ 49 w 799"/>
                <a:gd name="T29" fmla="*/ 157 h 461"/>
                <a:gd name="T30" fmla="*/ 158 w 799"/>
                <a:gd name="T31" fmla="*/ 38 h 461"/>
                <a:gd name="T32" fmla="*/ 175 w 799"/>
                <a:gd name="T33" fmla="*/ 59 h 461"/>
                <a:gd name="T34" fmla="*/ 150 w 799"/>
                <a:gd name="T35" fmla="*/ 136 h 461"/>
                <a:gd name="T36" fmla="*/ 94 w 799"/>
                <a:gd name="T37" fmla="*/ 324 h 461"/>
                <a:gd name="T38" fmla="*/ 283 w 799"/>
                <a:gd name="T39" fmla="*/ 460 h 461"/>
                <a:gd name="T40" fmla="*/ 401 w 799"/>
                <a:gd name="T41" fmla="*/ 404 h 461"/>
                <a:gd name="T42" fmla="*/ 559 w 799"/>
                <a:gd name="T43" fmla="*/ 460 h 461"/>
                <a:gd name="T44" fmla="*/ 724 w 799"/>
                <a:gd name="T45" fmla="*/ 345 h 461"/>
                <a:gd name="T46" fmla="*/ 798 w 799"/>
                <a:gd name="T47" fmla="*/ 89 h 461"/>
                <a:gd name="T48" fmla="*/ 727 w 799"/>
                <a:gd name="T49" fmla="*/ 0 h 461"/>
                <a:gd name="T50" fmla="*/ 648 w 799"/>
                <a:gd name="T51" fmla="*/ 75 h 461"/>
                <a:gd name="T52" fmla="*/ 680 w 799"/>
                <a:gd name="T53" fmla="*/ 117 h 461"/>
                <a:gd name="T54" fmla="*/ 729 w 799"/>
                <a:gd name="T55" fmla="*/ 183 h 461"/>
                <a:gd name="T56" fmla="*/ 670 w 799"/>
                <a:gd name="T57" fmla="*/ 348 h 461"/>
                <a:gd name="T58" fmla="*/ 564 w 799"/>
                <a:gd name="T59" fmla="*/ 425 h 461"/>
                <a:gd name="T60" fmla="*/ 490 w 799"/>
                <a:gd name="T61" fmla="*/ 348 h 461"/>
                <a:gd name="T62" fmla="*/ 505 w 799"/>
                <a:gd name="T63" fmla="*/ 256 h 461"/>
                <a:gd name="T64" fmla="*/ 532 w 799"/>
                <a:gd name="T65" fmla="*/ 153 h 461"/>
                <a:gd name="T66" fmla="*/ 547 w 799"/>
                <a:gd name="T67" fmla="*/ 96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99" h="461">
                  <a:moveTo>
                    <a:pt x="547" y="96"/>
                  </a:moveTo>
                  <a:cubicBezTo>
                    <a:pt x="549" y="85"/>
                    <a:pt x="557" y="59"/>
                    <a:pt x="557" y="52"/>
                  </a:cubicBezTo>
                  <a:cubicBezTo>
                    <a:pt x="557" y="31"/>
                    <a:pt x="537" y="9"/>
                    <a:pt x="507" y="9"/>
                  </a:cubicBezTo>
                  <a:cubicBezTo>
                    <a:pt x="490" y="9"/>
                    <a:pt x="453" y="16"/>
                    <a:pt x="441" y="61"/>
                  </a:cubicBezTo>
                  <a:cubicBezTo>
                    <a:pt x="419" y="125"/>
                    <a:pt x="401" y="197"/>
                    <a:pt x="384" y="265"/>
                  </a:cubicBezTo>
                  <a:cubicBezTo>
                    <a:pt x="379" y="303"/>
                    <a:pt x="379" y="312"/>
                    <a:pt x="379" y="324"/>
                  </a:cubicBezTo>
                  <a:cubicBezTo>
                    <a:pt x="379" y="352"/>
                    <a:pt x="382" y="352"/>
                    <a:pt x="382" y="359"/>
                  </a:cubicBezTo>
                  <a:cubicBezTo>
                    <a:pt x="382" y="364"/>
                    <a:pt x="352" y="425"/>
                    <a:pt x="291" y="425"/>
                  </a:cubicBezTo>
                  <a:cubicBezTo>
                    <a:pt x="207" y="425"/>
                    <a:pt x="207" y="364"/>
                    <a:pt x="207" y="341"/>
                  </a:cubicBezTo>
                  <a:cubicBezTo>
                    <a:pt x="207" y="303"/>
                    <a:pt x="219" y="254"/>
                    <a:pt x="264" y="153"/>
                  </a:cubicBezTo>
                  <a:cubicBezTo>
                    <a:pt x="268" y="129"/>
                    <a:pt x="281" y="108"/>
                    <a:pt x="281" y="89"/>
                  </a:cubicBezTo>
                  <a:cubicBezTo>
                    <a:pt x="281" y="33"/>
                    <a:pt x="219" y="0"/>
                    <a:pt x="163" y="0"/>
                  </a:cubicBezTo>
                  <a:cubicBezTo>
                    <a:pt x="54" y="0"/>
                    <a:pt x="0" y="136"/>
                    <a:pt x="0" y="155"/>
                  </a:cubicBezTo>
                  <a:cubicBezTo>
                    <a:pt x="0" y="169"/>
                    <a:pt x="17" y="169"/>
                    <a:pt x="27" y="169"/>
                  </a:cubicBezTo>
                  <a:cubicBezTo>
                    <a:pt x="39" y="169"/>
                    <a:pt x="44" y="169"/>
                    <a:pt x="49" y="157"/>
                  </a:cubicBezTo>
                  <a:cubicBezTo>
                    <a:pt x="84" y="47"/>
                    <a:pt x="138" y="38"/>
                    <a:pt x="158" y="38"/>
                  </a:cubicBezTo>
                  <a:cubicBezTo>
                    <a:pt x="163" y="38"/>
                    <a:pt x="175" y="38"/>
                    <a:pt x="175" y="59"/>
                  </a:cubicBezTo>
                  <a:cubicBezTo>
                    <a:pt x="175" y="82"/>
                    <a:pt x="163" y="108"/>
                    <a:pt x="150" y="136"/>
                  </a:cubicBezTo>
                  <a:cubicBezTo>
                    <a:pt x="113" y="230"/>
                    <a:pt x="94" y="282"/>
                    <a:pt x="94" y="324"/>
                  </a:cubicBezTo>
                  <a:cubicBezTo>
                    <a:pt x="94" y="435"/>
                    <a:pt x="195" y="460"/>
                    <a:pt x="283" y="460"/>
                  </a:cubicBezTo>
                  <a:cubicBezTo>
                    <a:pt x="305" y="460"/>
                    <a:pt x="352" y="460"/>
                    <a:pt x="401" y="404"/>
                  </a:cubicBezTo>
                  <a:cubicBezTo>
                    <a:pt x="431" y="437"/>
                    <a:pt x="475" y="460"/>
                    <a:pt x="559" y="460"/>
                  </a:cubicBezTo>
                  <a:cubicBezTo>
                    <a:pt x="621" y="460"/>
                    <a:pt x="677" y="432"/>
                    <a:pt x="724" y="345"/>
                  </a:cubicBezTo>
                  <a:cubicBezTo>
                    <a:pt x="763" y="268"/>
                    <a:pt x="798" y="141"/>
                    <a:pt x="798" y="89"/>
                  </a:cubicBezTo>
                  <a:cubicBezTo>
                    <a:pt x="798" y="0"/>
                    <a:pt x="727" y="0"/>
                    <a:pt x="727" y="0"/>
                  </a:cubicBezTo>
                  <a:cubicBezTo>
                    <a:pt x="685" y="0"/>
                    <a:pt x="648" y="40"/>
                    <a:pt x="648" y="75"/>
                  </a:cubicBezTo>
                  <a:cubicBezTo>
                    <a:pt x="648" y="103"/>
                    <a:pt x="667" y="115"/>
                    <a:pt x="680" y="117"/>
                  </a:cubicBezTo>
                  <a:cubicBezTo>
                    <a:pt x="719" y="143"/>
                    <a:pt x="729" y="164"/>
                    <a:pt x="729" y="183"/>
                  </a:cubicBezTo>
                  <a:cubicBezTo>
                    <a:pt x="729" y="197"/>
                    <a:pt x="704" y="294"/>
                    <a:pt x="670" y="348"/>
                  </a:cubicBezTo>
                  <a:cubicBezTo>
                    <a:pt x="645" y="397"/>
                    <a:pt x="608" y="425"/>
                    <a:pt x="564" y="425"/>
                  </a:cubicBezTo>
                  <a:cubicBezTo>
                    <a:pt x="490" y="425"/>
                    <a:pt x="490" y="366"/>
                    <a:pt x="490" y="348"/>
                  </a:cubicBezTo>
                  <a:cubicBezTo>
                    <a:pt x="490" y="319"/>
                    <a:pt x="490" y="305"/>
                    <a:pt x="505" y="256"/>
                  </a:cubicBezTo>
                  <a:cubicBezTo>
                    <a:pt x="515" y="226"/>
                    <a:pt x="527" y="174"/>
                    <a:pt x="532" y="153"/>
                  </a:cubicBezTo>
                  <a:lnTo>
                    <a:pt x="547" y="9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211FB80-FF63-4218-B196-B273E28CA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5" y="2167"/>
              <a:ext cx="43" cy="158"/>
            </a:xfrm>
            <a:custGeom>
              <a:avLst/>
              <a:gdLst>
                <a:gd name="T0" fmla="*/ 177 w 193"/>
                <a:gd name="T1" fmla="*/ 0 h 699"/>
                <a:gd name="T2" fmla="*/ 0 w 193"/>
                <a:gd name="T3" fmla="*/ 348 h 699"/>
                <a:gd name="T4" fmla="*/ 177 w 193"/>
                <a:gd name="T5" fmla="*/ 698 h 699"/>
                <a:gd name="T6" fmla="*/ 192 w 193"/>
                <a:gd name="T7" fmla="*/ 688 h 699"/>
                <a:gd name="T8" fmla="*/ 182 w 193"/>
                <a:gd name="T9" fmla="*/ 677 h 699"/>
                <a:gd name="T10" fmla="*/ 49 w 193"/>
                <a:gd name="T11" fmla="*/ 348 h 699"/>
                <a:gd name="T12" fmla="*/ 187 w 193"/>
                <a:gd name="T13" fmla="*/ 16 h 699"/>
                <a:gd name="T14" fmla="*/ 192 w 193"/>
                <a:gd name="T15" fmla="*/ 9 h 699"/>
                <a:gd name="T16" fmla="*/ 177 w 193"/>
                <a:gd name="T17" fmla="*/ 0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3" h="699">
                  <a:moveTo>
                    <a:pt x="177" y="0"/>
                  </a:moveTo>
                  <a:cubicBezTo>
                    <a:pt x="39" y="94"/>
                    <a:pt x="0" y="242"/>
                    <a:pt x="0" y="348"/>
                  </a:cubicBezTo>
                  <a:cubicBezTo>
                    <a:pt x="0" y="446"/>
                    <a:pt x="30" y="599"/>
                    <a:pt x="177" y="698"/>
                  </a:cubicBezTo>
                  <a:cubicBezTo>
                    <a:pt x="182" y="698"/>
                    <a:pt x="192" y="698"/>
                    <a:pt x="192" y="688"/>
                  </a:cubicBezTo>
                  <a:cubicBezTo>
                    <a:pt x="192" y="686"/>
                    <a:pt x="190" y="684"/>
                    <a:pt x="182" y="677"/>
                  </a:cubicBezTo>
                  <a:cubicBezTo>
                    <a:pt x="86" y="594"/>
                    <a:pt x="49" y="475"/>
                    <a:pt x="49" y="348"/>
                  </a:cubicBezTo>
                  <a:cubicBezTo>
                    <a:pt x="49" y="160"/>
                    <a:pt x="123" y="68"/>
                    <a:pt x="187" y="16"/>
                  </a:cubicBezTo>
                  <a:cubicBezTo>
                    <a:pt x="190" y="14"/>
                    <a:pt x="192" y="12"/>
                    <a:pt x="192" y="9"/>
                  </a:cubicBezTo>
                  <a:cubicBezTo>
                    <a:pt x="192" y="0"/>
                    <a:pt x="182" y="0"/>
                    <a:pt x="177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D88B56FF-43CA-427A-A27C-6E86A0F58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6" y="2187"/>
              <a:ext cx="56" cy="100"/>
            </a:xfrm>
            <a:custGeom>
              <a:avLst/>
              <a:gdLst>
                <a:gd name="T0" fmla="*/ 148 w 250"/>
                <a:gd name="T1" fmla="*/ 160 h 445"/>
                <a:gd name="T2" fmla="*/ 224 w 250"/>
                <a:gd name="T3" fmla="*/ 160 h 445"/>
                <a:gd name="T4" fmla="*/ 249 w 250"/>
                <a:gd name="T5" fmla="*/ 143 h 445"/>
                <a:gd name="T6" fmla="*/ 227 w 250"/>
                <a:gd name="T7" fmla="*/ 136 h 445"/>
                <a:gd name="T8" fmla="*/ 158 w 250"/>
                <a:gd name="T9" fmla="*/ 136 h 445"/>
                <a:gd name="T10" fmla="*/ 182 w 250"/>
                <a:gd name="T11" fmla="*/ 31 h 445"/>
                <a:gd name="T12" fmla="*/ 187 w 250"/>
                <a:gd name="T13" fmla="*/ 23 h 445"/>
                <a:gd name="T14" fmla="*/ 160 w 250"/>
                <a:gd name="T15" fmla="*/ 0 h 445"/>
                <a:gd name="T16" fmla="*/ 123 w 250"/>
                <a:gd name="T17" fmla="*/ 28 h 445"/>
                <a:gd name="T18" fmla="*/ 101 w 250"/>
                <a:gd name="T19" fmla="*/ 136 h 445"/>
                <a:gd name="T20" fmla="*/ 25 w 250"/>
                <a:gd name="T21" fmla="*/ 136 h 445"/>
                <a:gd name="T22" fmla="*/ 0 w 250"/>
                <a:gd name="T23" fmla="*/ 153 h 445"/>
                <a:gd name="T24" fmla="*/ 20 w 250"/>
                <a:gd name="T25" fmla="*/ 160 h 445"/>
                <a:gd name="T26" fmla="*/ 91 w 250"/>
                <a:gd name="T27" fmla="*/ 160 h 445"/>
                <a:gd name="T28" fmla="*/ 47 w 250"/>
                <a:gd name="T29" fmla="*/ 324 h 445"/>
                <a:gd name="T30" fmla="*/ 39 w 250"/>
                <a:gd name="T31" fmla="*/ 378 h 445"/>
                <a:gd name="T32" fmla="*/ 116 w 250"/>
                <a:gd name="T33" fmla="*/ 444 h 445"/>
                <a:gd name="T34" fmla="*/ 241 w 250"/>
                <a:gd name="T35" fmla="*/ 336 h 445"/>
                <a:gd name="T36" fmla="*/ 232 w 250"/>
                <a:gd name="T37" fmla="*/ 327 h 445"/>
                <a:gd name="T38" fmla="*/ 219 w 250"/>
                <a:gd name="T39" fmla="*/ 341 h 445"/>
                <a:gd name="T40" fmla="*/ 118 w 250"/>
                <a:gd name="T41" fmla="*/ 425 h 445"/>
                <a:gd name="T42" fmla="*/ 91 w 250"/>
                <a:gd name="T43" fmla="*/ 390 h 445"/>
                <a:gd name="T44" fmla="*/ 99 w 250"/>
                <a:gd name="T45" fmla="*/ 362 h 445"/>
                <a:gd name="T46" fmla="*/ 148 w 250"/>
                <a:gd name="T47" fmla="*/ 16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0" h="445">
                  <a:moveTo>
                    <a:pt x="148" y="160"/>
                  </a:moveTo>
                  <a:lnTo>
                    <a:pt x="224" y="160"/>
                  </a:lnTo>
                  <a:cubicBezTo>
                    <a:pt x="239" y="160"/>
                    <a:pt x="249" y="160"/>
                    <a:pt x="249" y="143"/>
                  </a:cubicBezTo>
                  <a:cubicBezTo>
                    <a:pt x="249" y="136"/>
                    <a:pt x="239" y="136"/>
                    <a:pt x="227" y="136"/>
                  </a:cubicBezTo>
                  <a:lnTo>
                    <a:pt x="158" y="136"/>
                  </a:lnTo>
                  <a:lnTo>
                    <a:pt x="182" y="31"/>
                  </a:lnTo>
                  <a:cubicBezTo>
                    <a:pt x="182" y="28"/>
                    <a:pt x="187" y="26"/>
                    <a:pt x="187" y="23"/>
                  </a:cubicBezTo>
                  <a:cubicBezTo>
                    <a:pt x="187" y="9"/>
                    <a:pt x="175" y="0"/>
                    <a:pt x="160" y="0"/>
                  </a:cubicBezTo>
                  <a:cubicBezTo>
                    <a:pt x="143" y="0"/>
                    <a:pt x="133" y="12"/>
                    <a:pt x="123" y="28"/>
                  </a:cubicBezTo>
                  <a:cubicBezTo>
                    <a:pt x="121" y="47"/>
                    <a:pt x="131" y="14"/>
                    <a:pt x="101" y="136"/>
                  </a:cubicBezTo>
                  <a:lnTo>
                    <a:pt x="25" y="136"/>
                  </a:lnTo>
                  <a:cubicBezTo>
                    <a:pt x="10" y="136"/>
                    <a:pt x="0" y="136"/>
                    <a:pt x="0" y="153"/>
                  </a:cubicBezTo>
                  <a:cubicBezTo>
                    <a:pt x="0" y="160"/>
                    <a:pt x="10" y="160"/>
                    <a:pt x="20" y="160"/>
                  </a:cubicBezTo>
                  <a:lnTo>
                    <a:pt x="91" y="160"/>
                  </a:lnTo>
                  <a:lnTo>
                    <a:pt x="47" y="324"/>
                  </a:lnTo>
                  <a:cubicBezTo>
                    <a:pt x="44" y="345"/>
                    <a:pt x="39" y="369"/>
                    <a:pt x="39" y="378"/>
                  </a:cubicBezTo>
                  <a:cubicBezTo>
                    <a:pt x="39" y="418"/>
                    <a:pt x="74" y="444"/>
                    <a:pt x="116" y="444"/>
                  </a:cubicBezTo>
                  <a:cubicBezTo>
                    <a:pt x="197" y="444"/>
                    <a:pt x="241" y="348"/>
                    <a:pt x="241" y="336"/>
                  </a:cubicBezTo>
                  <a:cubicBezTo>
                    <a:pt x="241" y="327"/>
                    <a:pt x="234" y="327"/>
                    <a:pt x="232" y="327"/>
                  </a:cubicBezTo>
                  <a:cubicBezTo>
                    <a:pt x="222" y="327"/>
                    <a:pt x="222" y="331"/>
                    <a:pt x="219" y="341"/>
                  </a:cubicBezTo>
                  <a:cubicBezTo>
                    <a:pt x="195" y="383"/>
                    <a:pt x="160" y="425"/>
                    <a:pt x="118" y="425"/>
                  </a:cubicBezTo>
                  <a:cubicBezTo>
                    <a:pt x="101" y="425"/>
                    <a:pt x="91" y="416"/>
                    <a:pt x="91" y="390"/>
                  </a:cubicBezTo>
                  <a:cubicBezTo>
                    <a:pt x="91" y="381"/>
                    <a:pt x="94" y="369"/>
                    <a:pt x="99" y="362"/>
                  </a:cubicBezTo>
                  <a:lnTo>
                    <a:pt x="148" y="16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038304E-4447-4952-BF5E-F5779690C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2" y="2167"/>
              <a:ext cx="43" cy="158"/>
            </a:xfrm>
            <a:custGeom>
              <a:avLst/>
              <a:gdLst>
                <a:gd name="T0" fmla="*/ 15 w 193"/>
                <a:gd name="T1" fmla="*/ 0 h 699"/>
                <a:gd name="T2" fmla="*/ 0 w 193"/>
                <a:gd name="T3" fmla="*/ 9 h 699"/>
                <a:gd name="T4" fmla="*/ 5 w 193"/>
                <a:gd name="T5" fmla="*/ 16 h 699"/>
                <a:gd name="T6" fmla="*/ 138 w 193"/>
                <a:gd name="T7" fmla="*/ 348 h 699"/>
                <a:gd name="T8" fmla="*/ 15 w 193"/>
                <a:gd name="T9" fmla="*/ 672 h 699"/>
                <a:gd name="T10" fmla="*/ 0 w 193"/>
                <a:gd name="T11" fmla="*/ 688 h 699"/>
                <a:gd name="T12" fmla="*/ 10 w 193"/>
                <a:gd name="T13" fmla="*/ 698 h 699"/>
                <a:gd name="T14" fmla="*/ 135 w 193"/>
                <a:gd name="T15" fmla="*/ 561 h 699"/>
                <a:gd name="T16" fmla="*/ 192 w 193"/>
                <a:gd name="T17" fmla="*/ 348 h 699"/>
                <a:gd name="T18" fmla="*/ 15 w 193"/>
                <a:gd name="T19" fmla="*/ 0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699">
                  <a:moveTo>
                    <a:pt x="15" y="0"/>
                  </a:moveTo>
                  <a:cubicBezTo>
                    <a:pt x="10" y="0"/>
                    <a:pt x="0" y="0"/>
                    <a:pt x="0" y="9"/>
                  </a:cubicBezTo>
                  <a:cubicBezTo>
                    <a:pt x="0" y="12"/>
                    <a:pt x="2" y="14"/>
                    <a:pt x="5" y="16"/>
                  </a:cubicBezTo>
                  <a:cubicBezTo>
                    <a:pt x="71" y="73"/>
                    <a:pt x="138" y="167"/>
                    <a:pt x="138" y="348"/>
                  </a:cubicBezTo>
                  <a:cubicBezTo>
                    <a:pt x="138" y="493"/>
                    <a:pt x="91" y="604"/>
                    <a:pt x="15" y="672"/>
                  </a:cubicBezTo>
                  <a:cubicBezTo>
                    <a:pt x="0" y="686"/>
                    <a:pt x="0" y="686"/>
                    <a:pt x="0" y="688"/>
                  </a:cubicBezTo>
                  <a:cubicBezTo>
                    <a:pt x="0" y="691"/>
                    <a:pt x="2" y="698"/>
                    <a:pt x="10" y="698"/>
                  </a:cubicBezTo>
                  <a:cubicBezTo>
                    <a:pt x="17" y="698"/>
                    <a:pt x="89" y="651"/>
                    <a:pt x="135" y="561"/>
                  </a:cubicBezTo>
                  <a:cubicBezTo>
                    <a:pt x="172" y="505"/>
                    <a:pt x="192" y="430"/>
                    <a:pt x="192" y="348"/>
                  </a:cubicBezTo>
                  <a:cubicBezTo>
                    <a:pt x="192" y="251"/>
                    <a:pt x="160" y="96"/>
                    <a:pt x="1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9" name="Group 13">
            <a:extLst>
              <a:ext uri="{FF2B5EF4-FFF2-40B4-BE49-F238E27FC236}">
                <a16:creationId xmlns:a16="http://schemas.microsoft.com/office/drawing/2014/main" id="{25709140-2C14-4687-AFA5-23F65202AE3F}"/>
              </a:ext>
            </a:extLst>
          </p:cNvPr>
          <p:cNvGrpSpPr>
            <a:grpSpLocks/>
          </p:cNvGrpSpPr>
          <p:nvPr/>
        </p:nvGrpSpPr>
        <p:grpSpPr bwMode="auto">
          <a:xfrm>
            <a:off x="9399906" y="3416616"/>
            <a:ext cx="722312" cy="338138"/>
            <a:chOff x="3855" y="1610"/>
            <a:chExt cx="455" cy="213"/>
          </a:xfrm>
        </p:grpSpPr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7032B902-4DB0-4D5D-93FB-B4FF9F3EC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5" y="1611"/>
              <a:ext cx="455" cy="210"/>
            </a:xfrm>
            <a:custGeom>
              <a:avLst/>
              <a:gdLst>
                <a:gd name="T0" fmla="*/ 1005 w 2011"/>
                <a:gd name="T1" fmla="*/ 930 h 931"/>
                <a:gd name="T2" fmla="*/ 0 w 2011"/>
                <a:gd name="T3" fmla="*/ 930 h 931"/>
                <a:gd name="T4" fmla="*/ 0 w 2011"/>
                <a:gd name="T5" fmla="*/ 0 h 931"/>
                <a:gd name="T6" fmla="*/ 2010 w 2011"/>
                <a:gd name="T7" fmla="*/ 0 h 931"/>
                <a:gd name="T8" fmla="*/ 2010 w 2011"/>
                <a:gd name="T9" fmla="*/ 930 h 931"/>
                <a:gd name="T10" fmla="*/ 1005 w 2011"/>
                <a:gd name="T11" fmla="*/ 930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11" h="931">
                  <a:moveTo>
                    <a:pt x="1005" y="930"/>
                  </a:moveTo>
                  <a:lnTo>
                    <a:pt x="0" y="930"/>
                  </a:lnTo>
                  <a:lnTo>
                    <a:pt x="0" y="0"/>
                  </a:lnTo>
                  <a:lnTo>
                    <a:pt x="2010" y="0"/>
                  </a:lnTo>
                  <a:lnTo>
                    <a:pt x="2010" y="930"/>
                  </a:lnTo>
                  <a:lnTo>
                    <a:pt x="1005" y="930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88ADC0-AE58-4277-A87A-1C8758E56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" y="1719"/>
              <a:ext cx="89" cy="104"/>
            </a:xfrm>
            <a:custGeom>
              <a:avLst/>
              <a:gdLst>
                <a:gd name="T0" fmla="*/ 158 w 396"/>
                <a:gd name="T1" fmla="*/ 110 h 461"/>
                <a:gd name="T2" fmla="*/ 192 w 396"/>
                <a:gd name="T3" fmla="*/ 110 h 461"/>
                <a:gd name="T4" fmla="*/ 294 w 396"/>
                <a:gd name="T5" fmla="*/ 103 h 461"/>
                <a:gd name="T6" fmla="*/ 179 w 396"/>
                <a:gd name="T7" fmla="*/ 221 h 461"/>
                <a:gd name="T8" fmla="*/ 0 w 396"/>
                <a:gd name="T9" fmla="*/ 446 h 461"/>
                <a:gd name="T10" fmla="*/ 19 w 396"/>
                <a:gd name="T11" fmla="*/ 460 h 461"/>
                <a:gd name="T12" fmla="*/ 38 w 396"/>
                <a:gd name="T13" fmla="*/ 449 h 461"/>
                <a:gd name="T14" fmla="*/ 109 w 396"/>
                <a:gd name="T15" fmla="*/ 392 h 461"/>
                <a:gd name="T16" fmla="*/ 160 w 396"/>
                <a:gd name="T17" fmla="*/ 418 h 461"/>
                <a:gd name="T18" fmla="*/ 235 w 396"/>
                <a:gd name="T19" fmla="*/ 460 h 461"/>
                <a:gd name="T20" fmla="*/ 384 w 396"/>
                <a:gd name="T21" fmla="*/ 298 h 461"/>
                <a:gd name="T22" fmla="*/ 363 w 396"/>
                <a:gd name="T23" fmla="*/ 284 h 461"/>
                <a:gd name="T24" fmla="*/ 348 w 396"/>
                <a:gd name="T25" fmla="*/ 294 h 461"/>
                <a:gd name="T26" fmla="*/ 279 w 396"/>
                <a:gd name="T27" fmla="*/ 348 h 461"/>
                <a:gd name="T28" fmla="*/ 102 w 396"/>
                <a:gd name="T29" fmla="*/ 359 h 461"/>
                <a:gd name="T30" fmla="*/ 216 w 396"/>
                <a:gd name="T31" fmla="*/ 237 h 461"/>
                <a:gd name="T32" fmla="*/ 395 w 396"/>
                <a:gd name="T33" fmla="*/ 14 h 461"/>
                <a:gd name="T34" fmla="*/ 376 w 396"/>
                <a:gd name="T35" fmla="*/ 0 h 461"/>
                <a:gd name="T36" fmla="*/ 359 w 396"/>
                <a:gd name="T37" fmla="*/ 9 h 461"/>
                <a:gd name="T38" fmla="*/ 305 w 396"/>
                <a:gd name="T39" fmla="*/ 68 h 461"/>
                <a:gd name="T40" fmla="*/ 248 w 396"/>
                <a:gd name="T41" fmla="*/ 38 h 461"/>
                <a:gd name="T42" fmla="*/ 181 w 396"/>
                <a:gd name="T43" fmla="*/ 0 h 461"/>
                <a:gd name="T44" fmla="*/ 66 w 396"/>
                <a:gd name="T45" fmla="*/ 117 h 461"/>
                <a:gd name="T46" fmla="*/ 83 w 396"/>
                <a:gd name="T47" fmla="*/ 132 h 461"/>
                <a:gd name="T48" fmla="*/ 102 w 396"/>
                <a:gd name="T49" fmla="*/ 117 h 461"/>
                <a:gd name="T50" fmla="*/ 143 w 396"/>
                <a:gd name="T51" fmla="*/ 110 h 461"/>
                <a:gd name="T52" fmla="*/ 158 w 396"/>
                <a:gd name="T53" fmla="*/ 11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96" h="461">
                  <a:moveTo>
                    <a:pt x="158" y="110"/>
                  </a:moveTo>
                  <a:cubicBezTo>
                    <a:pt x="169" y="110"/>
                    <a:pt x="181" y="110"/>
                    <a:pt x="192" y="110"/>
                  </a:cubicBezTo>
                  <a:cubicBezTo>
                    <a:pt x="224" y="108"/>
                    <a:pt x="262" y="103"/>
                    <a:pt x="294" y="103"/>
                  </a:cubicBezTo>
                  <a:cubicBezTo>
                    <a:pt x="271" y="129"/>
                    <a:pt x="258" y="146"/>
                    <a:pt x="179" y="221"/>
                  </a:cubicBezTo>
                  <a:cubicBezTo>
                    <a:pt x="19" y="376"/>
                    <a:pt x="0" y="439"/>
                    <a:pt x="0" y="446"/>
                  </a:cubicBezTo>
                  <a:cubicBezTo>
                    <a:pt x="0" y="460"/>
                    <a:pt x="11" y="460"/>
                    <a:pt x="19" y="460"/>
                  </a:cubicBezTo>
                  <a:cubicBezTo>
                    <a:pt x="32" y="460"/>
                    <a:pt x="32" y="460"/>
                    <a:pt x="38" y="449"/>
                  </a:cubicBezTo>
                  <a:cubicBezTo>
                    <a:pt x="68" y="397"/>
                    <a:pt x="94" y="392"/>
                    <a:pt x="109" y="392"/>
                  </a:cubicBezTo>
                  <a:cubicBezTo>
                    <a:pt x="132" y="392"/>
                    <a:pt x="149" y="409"/>
                    <a:pt x="160" y="418"/>
                  </a:cubicBezTo>
                  <a:cubicBezTo>
                    <a:pt x="184" y="439"/>
                    <a:pt x="203" y="460"/>
                    <a:pt x="235" y="460"/>
                  </a:cubicBezTo>
                  <a:cubicBezTo>
                    <a:pt x="326" y="460"/>
                    <a:pt x="384" y="336"/>
                    <a:pt x="384" y="298"/>
                  </a:cubicBezTo>
                  <a:cubicBezTo>
                    <a:pt x="384" y="284"/>
                    <a:pt x="369" y="284"/>
                    <a:pt x="363" y="284"/>
                  </a:cubicBezTo>
                  <a:cubicBezTo>
                    <a:pt x="358" y="284"/>
                    <a:pt x="348" y="284"/>
                    <a:pt x="348" y="294"/>
                  </a:cubicBezTo>
                  <a:cubicBezTo>
                    <a:pt x="339" y="312"/>
                    <a:pt x="331" y="338"/>
                    <a:pt x="279" y="348"/>
                  </a:cubicBezTo>
                  <a:cubicBezTo>
                    <a:pt x="273" y="348"/>
                    <a:pt x="117" y="355"/>
                    <a:pt x="102" y="359"/>
                  </a:cubicBezTo>
                  <a:cubicBezTo>
                    <a:pt x="122" y="331"/>
                    <a:pt x="136" y="312"/>
                    <a:pt x="216" y="237"/>
                  </a:cubicBezTo>
                  <a:cubicBezTo>
                    <a:pt x="376" y="85"/>
                    <a:pt x="395" y="16"/>
                    <a:pt x="395" y="14"/>
                  </a:cubicBezTo>
                  <a:cubicBezTo>
                    <a:pt x="395" y="0"/>
                    <a:pt x="384" y="0"/>
                    <a:pt x="376" y="0"/>
                  </a:cubicBezTo>
                  <a:cubicBezTo>
                    <a:pt x="365" y="0"/>
                    <a:pt x="363" y="0"/>
                    <a:pt x="359" y="9"/>
                  </a:cubicBezTo>
                  <a:cubicBezTo>
                    <a:pt x="339" y="45"/>
                    <a:pt x="326" y="68"/>
                    <a:pt x="305" y="68"/>
                  </a:cubicBezTo>
                  <a:cubicBezTo>
                    <a:pt x="284" y="68"/>
                    <a:pt x="267" y="52"/>
                    <a:pt x="248" y="38"/>
                  </a:cubicBezTo>
                  <a:cubicBezTo>
                    <a:pt x="230" y="16"/>
                    <a:pt x="211" y="0"/>
                    <a:pt x="181" y="0"/>
                  </a:cubicBezTo>
                  <a:cubicBezTo>
                    <a:pt x="111" y="0"/>
                    <a:pt x="66" y="87"/>
                    <a:pt x="66" y="117"/>
                  </a:cubicBezTo>
                  <a:cubicBezTo>
                    <a:pt x="66" y="132"/>
                    <a:pt x="77" y="132"/>
                    <a:pt x="83" y="132"/>
                  </a:cubicBezTo>
                  <a:cubicBezTo>
                    <a:pt x="90" y="132"/>
                    <a:pt x="100" y="132"/>
                    <a:pt x="102" y="117"/>
                  </a:cubicBezTo>
                  <a:cubicBezTo>
                    <a:pt x="113" y="113"/>
                    <a:pt x="120" y="113"/>
                    <a:pt x="143" y="110"/>
                  </a:cubicBezTo>
                  <a:lnTo>
                    <a:pt x="158" y="1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8892734-D69F-4636-BDE0-E876D95FA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8" y="1610"/>
              <a:ext cx="33" cy="158"/>
            </a:xfrm>
            <a:custGeom>
              <a:avLst/>
              <a:gdLst>
                <a:gd name="T0" fmla="*/ 136 w 148"/>
                <a:gd name="T1" fmla="*/ 0 h 699"/>
                <a:gd name="T2" fmla="*/ 0 w 148"/>
                <a:gd name="T3" fmla="*/ 348 h 699"/>
                <a:gd name="T4" fmla="*/ 136 w 148"/>
                <a:gd name="T5" fmla="*/ 698 h 699"/>
                <a:gd name="T6" fmla="*/ 147 w 148"/>
                <a:gd name="T7" fmla="*/ 688 h 699"/>
                <a:gd name="T8" fmla="*/ 139 w 148"/>
                <a:gd name="T9" fmla="*/ 677 h 699"/>
                <a:gd name="T10" fmla="*/ 38 w 148"/>
                <a:gd name="T11" fmla="*/ 348 h 699"/>
                <a:gd name="T12" fmla="*/ 143 w 148"/>
                <a:gd name="T13" fmla="*/ 16 h 699"/>
                <a:gd name="T14" fmla="*/ 147 w 148"/>
                <a:gd name="T15" fmla="*/ 9 h 699"/>
                <a:gd name="T16" fmla="*/ 136 w 148"/>
                <a:gd name="T17" fmla="*/ 0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699">
                  <a:moveTo>
                    <a:pt x="136" y="0"/>
                  </a:moveTo>
                  <a:cubicBezTo>
                    <a:pt x="30" y="94"/>
                    <a:pt x="0" y="242"/>
                    <a:pt x="0" y="348"/>
                  </a:cubicBezTo>
                  <a:cubicBezTo>
                    <a:pt x="0" y="446"/>
                    <a:pt x="23" y="599"/>
                    <a:pt x="136" y="698"/>
                  </a:cubicBezTo>
                  <a:cubicBezTo>
                    <a:pt x="139" y="698"/>
                    <a:pt x="147" y="698"/>
                    <a:pt x="147" y="688"/>
                  </a:cubicBezTo>
                  <a:cubicBezTo>
                    <a:pt x="147" y="686"/>
                    <a:pt x="145" y="684"/>
                    <a:pt x="139" y="677"/>
                  </a:cubicBezTo>
                  <a:cubicBezTo>
                    <a:pt x="66" y="594"/>
                    <a:pt x="38" y="475"/>
                    <a:pt x="38" y="348"/>
                  </a:cubicBezTo>
                  <a:cubicBezTo>
                    <a:pt x="38" y="160"/>
                    <a:pt x="94" y="68"/>
                    <a:pt x="143" y="16"/>
                  </a:cubicBezTo>
                  <a:cubicBezTo>
                    <a:pt x="145" y="14"/>
                    <a:pt x="147" y="12"/>
                    <a:pt x="147" y="9"/>
                  </a:cubicBezTo>
                  <a:cubicBezTo>
                    <a:pt x="147" y="0"/>
                    <a:pt x="139" y="0"/>
                    <a:pt x="13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D975529-92BF-4E8C-A04C-794ACA048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" y="1630"/>
              <a:ext cx="42" cy="100"/>
            </a:xfrm>
            <a:custGeom>
              <a:avLst/>
              <a:gdLst>
                <a:gd name="T0" fmla="*/ 113 w 191"/>
                <a:gd name="T1" fmla="*/ 160 h 445"/>
                <a:gd name="T2" fmla="*/ 171 w 191"/>
                <a:gd name="T3" fmla="*/ 160 h 445"/>
                <a:gd name="T4" fmla="*/ 190 w 191"/>
                <a:gd name="T5" fmla="*/ 143 h 445"/>
                <a:gd name="T6" fmla="*/ 173 w 191"/>
                <a:gd name="T7" fmla="*/ 136 h 445"/>
                <a:gd name="T8" fmla="*/ 120 w 191"/>
                <a:gd name="T9" fmla="*/ 136 h 445"/>
                <a:gd name="T10" fmla="*/ 139 w 191"/>
                <a:gd name="T11" fmla="*/ 31 h 445"/>
                <a:gd name="T12" fmla="*/ 143 w 191"/>
                <a:gd name="T13" fmla="*/ 23 h 445"/>
                <a:gd name="T14" fmla="*/ 122 w 191"/>
                <a:gd name="T15" fmla="*/ 0 h 445"/>
                <a:gd name="T16" fmla="*/ 94 w 191"/>
                <a:gd name="T17" fmla="*/ 28 h 445"/>
                <a:gd name="T18" fmla="*/ 77 w 191"/>
                <a:gd name="T19" fmla="*/ 136 h 445"/>
                <a:gd name="T20" fmla="*/ 19 w 191"/>
                <a:gd name="T21" fmla="*/ 136 h 445"/>
                <a:gd name="T22" fmla="*/ 0 w 191"/>
                <a:gd name="T23" fmla="*/ 153 h 445"/>
                <a:gd name="T24" fmla="*/ 15 w 191"/>
                <a:gd name="T25" fmla="*/ 160 h 445"/>
                <a:gd name="T26" fmla="*/ 70 w 191"/>
                <a:gd name="T27" fmla="*/ 160 h 445"/>
                <a:gd name="T28" fmla="*/ 36 w 191"/>
                <a:gd name="T29" fmla="*/ 324 h 445"/>
                <a:gd name="T30" fmla="*/ 30 w 191"/>
                <a:gd name="T31" fmla="*/ 378 h 445"/>
                <a:gd name="T32" fmla="*/ 88 w 191"/>
                <a:gd name="T33" fmla="*/ 444 h 445"/>
                <a:gd name="T34" fmla="*/ 184 w 191"/>
                <a:gd name="T35" fmla="*/ 336 h 445"/>
                <a:gd name="T36" fmla="*/ 177 w 191"/>
                <a:gd name="T37" fmla="*/ 327 h 445"/>
                <a:gd name="T38" fmla="*/ 168 w 191"/>
                <a:gd name="T39" fmla="*/ 341 h 445"/>
                <a:gd name="T40" fmla="*/ 90 w 191"/>
                <a:gd name="T41" fmla="*/ 425 h 445"/>
                <a:gd name="T42" fmla="*/ 70 w 191"/>
                <a:gd name="T43" fmla="*/ 390 h 445"/>
                <a:gd name="T44" fmla="*/ 75 w 191"/>
                <a:gd name="T45" fmla="*/ 362 h 445"/>
                <a:gd name="T46" fmla="*/ 113 w 191"/>
                <a:gd name="T47" fmla="*/ 16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1" h="445">
                  <a:moveTo>
                    <a:pt x="113" y="160"/>
                  </a:moveTo>
                  <a:lnTo>
                    <a:pt x="171" y="160"/>
                  </a:lnTo>
                  <a:cubicBezTo>
                    <a:pt x="183" y="160"/>
                    <a:pt x="190" y="160"/>
                    <a:pt x="190" y="143"/>
                  </a:cubicBezTo>
                  <a:cubicBezTo>
                    <a:pt x="190" y="136"/>
                    <a:pt x="183" y="136"/>
                    <a:pt x="173" y="136"/>
                  </a:cubicBezTo>
                  <a:lnTo>
                    <a:pt x="120" y="136"/>
                  </a:lnTo>
                  <a:lnTo>
                    <a:pt x="139" y="31"/>
                  </a:lnTo>
                  <a:cubicBezTo>
                    <a:pt x="139" y="28"/>
                    <a:pt x="143" y="26"/>
                    <a:pt x="143" y="23"/>
                  </a:cubicBezTo>
                  <a:cubicBezTo>
                    <a:pt x="143" y="9"/>
                    <a:pt x="134" y="0"/>
                    <a:pt x="122" y="0"/>
                  </a:cubicBezTo>
                  <a:cubicBezTo>
                    <a:pt x="109" y="0"/>
                    <a:pt x="102" y="12"/>
                    <a:pt x="94" y="28"/>
                  </a:cubicBezTo>
                  <a:cubicBezTo>
                    <a:pt x="92" y="47"/>
                    <a:pt x="100" y="14"/>
                    <a:pt x="77" y="136"/>
                  </a:cubicBezTo>
                  <a:lnTo>
                    <a:pt x="19" y="136"/>
                  </a:lnTo>
                  <a:cubicBezTo>
                    <a:pt x="8" y="136"/>
                    <a:pt x="0" y="136"/>
                    <a:pt x="0" y="153"/>
                  </a:cubicBezTo>
                  <a:cubicBezTo>
                    <a:pt x="0" y="160"/>
                    <a:pt x="8" y="160"/>
                    <a:pt x="15" y="160"/>
                  </a:cubicBezTo>
                  <a:lnTo>
                    <a:pt x="70" y="160"/>
                  </a:lnTo>
                  <a:lnTo>
                    <a:pt x="36" y="324"/>
                  </a:lnTo>
                  <a:cubicBezTo>
                    <a:pt x="34" y="345"/>
                    <a:pt x="30" y="369"/>
                    <a:pt x="30" y="378"/>
                  </a:cubicBezTo>
                  <a:cubicBezTo>
                    <a:pt x="30" y="418"/>
                    <a:pt x="56" y="444"/>
                    <a:pt x="88" y="444"/>
                  </a:cubicBezTo>
                  <a:cubicBezTo>
                    <a:pt x="151" y="444"/>
                    <a:pt x="184" y="348"/>
                    <a:pt x="184" y="336"/>
                  </a:cubicBezTo>
                  <a:cubicBezTo>
                    <a:pt x="184" y="327"/>
                    <a:pt x="179" y="327"/>
                    <a:pt x="177" y="327"/>
                  </a:cubicBezTo>
                  <a:cubicBezTo>
                    <a:pt x="169" y="327"/>
                    <a:pt x="169" y="331"/>
                    <a:pt x="168" y="341"/>
                  </a:cubicBezTo>
                  <a:cubicBezTo>
                    <a:pt x="149" y="383"/>
                    <a:pt x="122" y="425"/>
                    <a:pt x="90" y="425"/>
                  </a:cubicBezTo>
                  <a:cubicBezTo>
                    <a:pt x="77" y="425"/>
                    <a:pt x="70" y="416"/>
                    <a:pt x="70" y="390"/>
                  </a:cubicBezTo>
                  <a:cubicBezTo>
                    <a:pt x="70" y="381"/>
                    <a:pt x="72" y="369"/>
                    <a:pt x="75" y="362"/>
                  </a:cubicBezTo>
                  <a:lnTo>
                    <a:pt x="113" y="16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4AEF1B5-71D3-42B2-ADE8-752C58C96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2" y="1630"/>
              <a:ext cx="92" cy="116"/>
            </a:xfrm>
            <a:custGeom>
              <a:avLst/>
              <a:gdLst>
                <a:gd name="T0" fmla="*/ 218 w 411"/>
                <a:gd name="T1" fmla="*/ 275 h 518"/>
                <a:gd name="T2" fmla="*/ 391 w 411"/>
                <a:gd name="T3" fmla="*/ 275 h 518"/>
                <a:gd name="T4" fmla="*/ 410 w 411"/>
                <a:gd name="T5" fmla="*/ 256 h 518"/>
                <a:gd name="T6" fmla="*/ 391 w 411"/>
                <a:gd name="T7" fmla="*/ 240 h 518"/>
                <a:gd name="T8" fmla="*/ 218 w 411"/>
                <a:gd name="T9" fmla="*/ 240 h 518"/>
                <a:gd name="T10" fmla="*/ 218 w 411"/>
                <a:gd name="T11" fmla="*/ 26 h 518"/>
                <a:gd name="T12" fmla="*/ 205 w 411"/>
                <a:gd name="T13" fmla="*/ 0 h 518"/>
                <a:gd name="T14" fmla="*/ 192 w 411"/>
                <a:gd name="T15" fmla="*/ 26 h 518"/>
                <a:gd name="T16" fmla="*/ 192 w 411"/>
                <a:gd name="T17" fmla="*/ 240 h 518"/>
                <a:gd name="T18" fmla="*/ 21 w 411"/>
                <a:gd name="T19" fmla="*/ 240 h 518"/>
                <a:gd name="T20" fmla="*/ 0 w 411"/>
                <a:gd name="T21" fmla="*/ 256 h 518"/>
                <a:gd name="T22" fmla="*/ 21 w 411"/>
                <a:gd name="T23" fmla="*/ 275 h 518"/>
                <a:gd name="T24" fmla="*/ 192 w 411"/>
                <a:gd name="T25" fmla="*/ 275 h 518"/>
                <a:gd name="T26" fmla="*/ 192 w 411"/>
                <a:gd name="T27" fmla="*/ 489 h 518"/>
                <a:gd name="T28" fmla="*/ 205 w 411"/>
                <a:gd name="T29" fmla="*/ 517 h 518"/>
                <a:gd name="T30" fmla="*/ 218 w 411"/>
                <a:gd name="T31" fmla="*/ 489 h 518"/>
                <a:gd name="T32" fmla="*/ 218 w 411"/>
                <a:gd name="T33" fmla="*/ 275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1" h="518">
                  <a:moveTo>
                    <a:pt x="218" y="275"/>
                  </a:moveTo>
                  <a:lnTo>
                    <a:pt x="391" y="275"/>
                  </a:lnTo>
                  <a:cubicBezTo>
                    <a:pt x="397" y="275"/>
                    <a:pt x="410" y="275"/>
                    <a:pt x="410" y="256"/>
                  </a:cubicBezTo>
                  <a:cubicBezTo>
                    <a:pt x="410" y="240"/>
                    <a:pt x="397" y="240"/>
                    <a:pt x="391" y="240"/>
                  </a:cubicBezTo>
                  <a:lnTo>
                    <a:pt x="218" y="240"/>
                  </a:lnTo>
                  <a:lnTo>
                    <a:pt x="218" y="26"/>
                  </a:lnTo>
                  <a:cubicBezTo>
                    <a:pt x="218" y="16"/>
                    <a:pt x="218" y="0"/>
                    <a:pt x="205" y="0"/>
                  </a:cubicBezTo>
                  <a:cubicBezTo>
                    <a:pt x="192" y="0"/>
                    <a:pt x="192" y="16"/>
                    <a:pt x="192" y="26"/>
                  </a:cubicBezTo>
                  <a:lnTo>
                    <a:pt x="192" y="240"/>
                  </a:lnTo>
                  <a:lnTo>
                    <a:pt x="21" y="240"/>
                  </a:lnTo>
                  <a:cubicBezTo>
                    <a:pt x="13" y="240"/>
                    <a:pt x="0" y="240"/>
                    <a:pt x="0" y="256"/>
                  </a:cubicBezTo>
                  <a:cubicBezTo>
                    <a:pt x="0" y="275"/>
                    <a:pt x="13" y="275"/>
                    <a:pt x="21" y="275"/>
                  </a:cubicBezTo>
                  <a:lnTo>
                    <a:pt x="192" y="275"/>
                  </a:lnTo>
                  <a:lnTo>
                    <a:pt x="192" y="489"/>
                  </a:lnTo>
                  <a:cubicBezTo>
                    <a:pt x="192" y="496"/>
                    <a:pt x="192" y="517"/>
                    <a:pt x="205" y="517"/>
                  </a:cubicBezTo>
                  <a:cubicBezTo>
                    <a:pt x="218" y="517"/>
                    <a:pt x="218" y="500"/>
                    <a:pt x="218" y="489"/>
                  </a:cubicBezTo>
                  <a:lnTo>
                    <a:pt x="218" y="2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19718125-93EA-4841-AFBD-CAEC8667C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7" y="1624"/>
              <a:ext cx="45" cy="104"/>
            </a:xfrm>
            <a:custGeom>
              <a:avLst/>
              <a:gdLst>
                <a:gd name="T0" fmla="*/ 126 w 204"/>
                <a:gd name="T1" fmla="*/ 19 h 464"/>
                <a:gd name="T2" fmla="*/ 111 w 204"/>
                <a:gd name="T3" fmla="*/ 0 h 464"/>
                <a:gd name="T4" fmla="*/ 0 w 204"/>
                <a:gd name="T5" fmla="*/ 45 h 464"/>
                <a:gd name="T6" fmla="*/ 0 w 204"/>
                <a:gd name="T7" fmla="*/ 70 h 464"/>
                <a:gd name="T8" fmla="*/ 81 w 204"/>
                <a:gd name="T9" fmla="*/ 52 h 464"/>
                <a:gd name="T10" fmla="*/ 81 w 204"/>
                <a:gd name="T11" fmla="*/ 406 h 464"/>
                <a:gd name="T12" fmla="*/ 24 w 204"/>
                <a:gd name="T13" fmla="*/ 437 h 464"/>
                <a:gd name="T14" fmla="*/ 4 w 204"/>
                <a:gd name="T15" fmla="*/ 437 h 464"/>
                <a:gd name="T16" fmla="*/ 4 w 204"/>
                <a:gd name="T17" fmla="*/ 463 h 464"/>
                <a:gd name="T18" fmla="*/ 104 w 204"/>
                <a:gd name="T19" fmla="*/ 460 h 464"/>
                <a:gd name="T20" fmla="*/ 203 w 204"/>
                <a:gd name="T21" fmla="*/ 463 h 464"/>
                <a:gd name="T22" fmla="*/ 203 w 204"/>
                <a:gd name="T23" fmla="*/ 437 h 464"/>
                <a:gd name="T24" fmla="*/ 183 w 204"/>
                <a:gd name="T25" fmla="*/ 437 h 464"/>
                <a:gd name="T26" fmla="*/ 126 w 204"/>
                <a:gd name="T27" fmla="*/ 406 h 464"/>
                <a:gd name="T28" fmla="*/ 126 w 204"/>
                <a:gd name="T29" fmla="*/ 19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464">
                  <a:moveTo>
                    <a:pt x="126" y="19"/>
                  </a:moveTo>
                  <a:cubicBezTo>
                    <a:pt x="126" y="0"/>
                    <a:pt x="124" y="0"/>
                    <a:pt x="111" y="0"/>
                  </a:cubicBezTo>
                  <a:cubicBezTo>
                    <a:pt x="75" y="42"/>
                    <a:pt x="23" y="45"/>
                    <a:pt x="0" y="45"/>
                  </a:cubicBezTo>
                  <a:lnTo>
                    <a:pt x="0" y="70"/>
                  </a:lnTo>
                  <a:cubicBezTo>
                    <a:pt x="13" y="70"/>
                    <a:pt x="49" y="70"/>
                    <a:pt x="81" y="52"/>
                  </a:cubicBezTo>
                  <a:lnTo>
                    <a:pt x="81" y="406"/>
                  </a:lnTo>
                  <a:cubicBezTo>
                    <a:pt x="81" y="430"/>
                    <a:pt x="81" y="437"/>
                    <a:pt x="24" y="437"/>
                  </a:cubicBezTo>
                  <a:lnTo>
                    <a:pt x="4" y="437"/>
                  </a:lnTo>
                  <a:lnTo>
                    <a:pt x="4" y="463"/>
                  </a:lnTo>
                  <a:cubicBezTo>
                    <a:pt x="13" y="463"/>
                    <a:pt x="83" y="460"/>
                    <a:pt x="104" y="460"/>
                  </a:cubicBezTo>
                  <a:cubicBezTo>
                    <a:pt x="122" y="460"/>
                    <a:pt x="192" y="463"/>
                    <a:pt x="203" y="463"/>
                  </a:cubicBezTo>
                  <a:lnTo>
                    <a:pt x="203" y="437"/>
                  </a:lnTo>
                  <a:lnTo>
                    <a:pt x="183" y="437"/>
                  </a:lnTo>
                  <a:cubicBezTo>
                    <a:pt x="126" y="437"/>
                    <a:pt x="126" y="430"/>
                    <a:pt x="126" y="406"/>
                  </a:cubicBezTo>
                  <a:lnTo>
                    <a:pt x="126" y="1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3668C758-667E-4B94-96CD-802055C80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1610"/>
              <a:ext cx="33" cy="158"/>
            </a:xfrm>
            <a:custGeom>
              <a:avLst/>
              <a:gdLst>
                <a:gd name="T0" fmla="*/ 11 w 148"/>
                <a:gd name="T1" fmla="*/ 0 h 699"/>
                <a:gd name="T2" fmla="*/ 0 w 148"/>
                <a:gd name="T3" fmla="*/ 9 h 699"/>
                <a:gd name="T4" fmla="*/ 4 w 148"/>
                <a:gd name="T5" fmla="*/ 16 h 699"/>
                <a:gd name="T6" fmla="*/ 105 w 148"/>
                <a:gd name="T7" fmla="*/ 348 h 699"/>
                <a:gd name="T8" fmla="*/ 11 w 148"/>
                <a:gd name="T9" fmla="*/ 672 h 699"/>
                <a:gd name="T10" fmla="*/ 0 w 148"/>
                <a:gd name="T11" fmla="*/ 688 h 699"/>
                <a:gd name="T12" fmla="*/ 8 w 148"/>
                <a:gd name="T13" fmla="*/ 698 h 699"/>
                <a:gd name="T14" fmla="*/ 104 w 148"/>
                <a:gd name="T15" fmla="*/ 561 h 699"/>
                <a:gd name="T16" fmla="*/ 147 w 148"/>
                <a:gd name="T17" fmla="*/ 348 h 699"/>
                <a:gd name="T18" fmla="*/ 11 w 148"/>
                <a:gd name="T19" fmla="*/ 0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699">
                  <a:moveTo>
                    <a:pt x="11" y="0"/>
                  </a:moveTo>
                  <a:cubicBezTo>
                    <a:pt x="8" y="0"/>
                    <a:pt x="0" y="0"/>
                    <a:pt x="0" y="9"/>
                  </a:cubicBezTo>
                  <a:cubicBezTo>
                    <a:pt x="0" y="12"/>
                    <a:pt x="2" y="14"/>
                    <a:pt x="4" y="16"/>
                  </a:cubicBezTo>
                  <a:cubicBezTo>
                    <a:pt x="55" y="73"/>
                    <a:pt x="105" y="167"/>
                    <a:pt x="105" y="348"/>
                  </a:cubicBezTo>
                  <a:cubicBezTo>
                    <a:pt x="105" y="493"/>
                    <a:pt x="70" y="604"/>
                    <a:pt x="11" y="672"/>
                  </a:cubicBezTo>
                  <a:cubicBezTo>
                    <a:pt x="0" y="686"/>
                    <a:pt x="0" y="686"/>
                    <a:pt x="0" y="688"/>
                  </a:cubicBezTo>
                  <a:cubicBezTo>
                    <a:pt x="0" y="691"/>
                    <a:pt x="2" y="698"/>
                    <a:pt x="8" y="698"/>
                  </a:cubicBezTo>
                  <a:cubicBezTo>
                    <a:pt x="13" y="698"/>
                    <a:pt x="68" y="651"/>
                    <a:pt x="104" y="561"/>
                  </a:cubicBezTo>
                  <a:cubicBezTo>
                    <a:pt x="132" y="505"/>
                    <a:pt x="147" y="430"/>
                    <a:pt x="147" y="348"/>
                  </a:cubicBezTo>
                  <a:cubicBezTo>
                    <a:pt x="147" y="251"/>
                    <a:pt x="122" y="96"/>
                    <a:pt x="1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7" name="Group 21">
            <a:extLst>
              <a:ext uri="{FF2B5EF4-FFF2-40B4-BE49-F238E27FC236}">
                <a16:creationId xmlns:a16="http://schemas.microsoft.com/office/drawing/2014/main" id="{2F6A79B7-B971-44F4-93F0-06ADC348D955}"/>
              </a:ext>
            </a:extLst>
          </p:cNvPr>
          <p:cNvGrpSpPr>
            <a:grpSpLocks/>
          </p:cNvGrpSpPr>
          <p:nvPr/>
        </p:nvGrpSpPr>
        <p:grpSpPr bwMode="auto">
          <a:xfrm>
            <a:off x="8823643" y="4496116"/>
            <a:ext cx="849313" cy="301625"/>
            <a:chOff x="3492" y="2290"/>
            <a:chExt cx="535" cy="190"/>
          </a:xfrm>
        </p:grpSpPr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AFA6F05-920F-49E5-81C0-AEE830B1F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2291"/>
              <a:ext cx="536" cy="188"/>
            </a:xfrm>
            <a:custGeom>
              <a:avLst/>
              <a:gdLst>
                <a:gd name="T0" fmla="*/ 1183 w 2366"/>
                <a:gd name="T1" fmla="*/ 832 h 833"/>
                <a:gd name="T2" fmla="*/ 0 w 2366"/>
                <a:gd name="T3" fmla="*/ 832 h 833"/>
                <a:gd name="T4" fmla="*/ 0 w 2366"/>
                <a:gd name="T5" fmla="*/ 0 h 833"/>
                <a:gd name="T6" fmla="*/ 2365 w 2366"/>
                <a:gd name="T7" fmla="*/ 0 h 833"/>
                <a:gd name="T8" fmla="*/ 2365 w 2366"/>
                <a:gd name="T9" fmla="*/ 832 h 833"/>
                <a:gd name="T10" fmla="*/ 1183 w 2366"/>
                <a:gd name="T11" fmla="*/ 832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6" h="833">
                  <a:moveTo>
                    <a:pt x="1183" y="832"/>
                  </a:moveTo>
                  <a:lnTo>
                    <a:pt x="0" y="832"/>
                  </a:lnTo>
                  <a:lnTo>
                    <a:pt x="0" y="0"/>
                  </a:lnTo>
                  <a:lnTo>
                    <a:pt x="2365" y="0"/>
                  </a:lnTo>
                  <a:lnTo>
                    <a:pt x="2365" y="832"/>
                  </a:lnTo>
                  <a:lnTo>
                    <a:pt x="1183" y="832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3CB6585-6F70-42A7-BB7B-3B4457963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" y="2388"/>
              <a:ext cx="147" cy="93"/>
            </a:xfrm>
            <a:custGeom>
              <a:avLst/>
              <a:gdLst>
                <a:gd name="T0" fmla="*/ 446 w 651"/>
                <a:gd name="T1" fmla="*/ 86 h 413"/>
                <a:gd name="T2" fmla="*/ 452 w 651"/>
                <a:gd name="T3" fmla="*/ 46 h 413"/>
                <a:gd name="T4" fmla="*/ 414 w 651"/>
                <a:gd name="T5" fmla="*/ 8 h 413"/>
                <a:gd name="T6" fmla="*/ 359 w 651"/>
                <a:gd name="T7" fmla="*/ 55 h 413"/>
                <a:gd name="T8" fmla="*/ 313 w 651"/>
                <a:gd name="T9" fmla="*/ 237 h 413"/>
                <a:gd name="T10" fmla="*/ 309 w 651"/>
                <a:gd name="T11" fmla="*/ 290 h 413"/>
                <a:gd name="T12" fmla="*/ 311 w 651"/>
                <a:gd name="T13" fmla="*/ 321 h 413"/>
                <a:gd name="T14" fmla="*/ 237 w 651"/>
                <a:gd name="T15" fmla="*/ 380 h 413"/>
                <a:gd name="T16" fmla="*/ 169 w 651"/>
                <a:gd name="T17" fmla="*/ 304 h 413"/>
                <a:gd name="T18" fmla="*/ 215 w 651"/>
                <a:gd name="T19" fmla="*/ 136 h 413"/>
                <a:gd name="T20" fmla="*/ 229 w 651"/>
                <a:gd name="T21" fmla="*/ 80 h 413"/>
                <a:gd name="T22" fmla="*/ 133 w 651"/>
                <a:gd name="T23" fmla="*/ 0 h 413"/>
                <a:gd name="T24" fmla="*/ 0 w 651"/>
                <a:gd name="T25" fmla="*/ 139 h 413"/>
                <a:gd name="T26" fmla="*/ 22 w 651"/>
                <a:gd name="T27" fmla="*/ 151 h 413"/>
                <a:gd name="T28" fmla="*/ 40 w 651"/>
                <a:gd name="T29" fmla="*/ 141 h 413"/>
                <a:gd name="T30" fmla="*/ 128 w 651"/>
                <a:gd name="T31" fmla="*/ 34 h 413"/>
                <a:gd name="T32" fmla="*/ 143 w 651"/>
                <a:gd name="T33" fmla="*/ 52 h 413"/>
                <a:gd name="T34" fmla="*/ 122 w 651"/>
                <a:gd name="T35" fmla="*/ 122 h 413"/>
                <a:gd name="T36" fmla="*/ 76 w 651"/>
                <a:gd name="T37" fmla="*/ 290 h 413"/>
                <a:gd name="T38" fmla="*/ 231 w 651"/>
                <a:gd name="T39" fmla="*/ 412 h 413"/>
                <a:gd name="T40" fmla="*/ 327 w 651"/>
                <a:gd name="T41" fmla="*/ 361 h 413"/>
                <a:gd name="T42" fmla="*/ 456 w 651"/>
                <a:gd name="T43" fmla="*/ 412 h 413"/>
                <a:gd name="T44" fmla="*/ 590 w 651"/>
                <a:gd name="T45" fmla="*/ 309 h 413"/>
                <a:gd name="T46" fmla="*/ 650 w 651"/>
                <a:gd name="T47" fmla="*/ 80 h 413"/>
                <a:gd name="T48" fmla="*/ 592 w 651"/>
                <a:gd name="T49" fmla="*/ 0 h 413"/>
                <a:gd name="T50" fmla="*/ 528 w 651"/>
                <a:gd name="T51" fmla="*/ 67 h 413"/>
                <a:gd name="T52" fmla="*/ 554 w 651"/>
                <a:gd name="T53" fmla="*/ 105 h 413"/>
                <a:gd name="T54" fmla="*/ 594 w 651"/>
                <a:gd name="T55" fmla="*/ 164 h 413"/>
                <a:gd name="T56" fmla="*/ 546 w 651"/>
                <a:gd name="T57" fmla="*/ 311 h 413"/>
                <a:gd name="T58" fmla="*/ 460 w 651"/>
                <a:gd name="T59" fmla="*/ 380 h 413"/>
                <a:gd name="T60" fmla="*/ 400 w 651"/>
                <a:gd name="T61" fmla="*/ 311 h 413"/>
                <a:gd name="T62" fmla="*/ 412 w 651"/>
                <a:gd name="T63" fmla="*/ 229 h 413"/>
                <a:gd name="T64" fmla="*/ 434 w 651"/>
                <a:gd name="T65" fmla="*/ 136 h 413"/>
                <a:gd name="T66" fmla="*/ 446 w 651"/>
                <a:gd name="T67" fmla="*/ 86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413">
                  <a:moveTo>
                    <a:pt x="446" y="86"/>
                  </a:moveTo>
                  <a:cubicBezTo>
                    <a:pt x="448" y="76"/>
                    <a:pt x="452" y="52"/>
                    <a:pt x="452" y="46"/>
                  </a:cubicBezTo>
                  <a:cubicBezTo>
                    <a:pt x="452" y="27"/>
                    <a:pt x="438" y="8"/>
                    <a:pt x="414" y="8"/>
                  </a:cubicBezTo>
                  <a:cubicBezTo>
                    <a:pt x="400" y="8"/>
                    <a:pt x="367" y="15"/>
                    <a:pt x="359" y="55"/>
                  </a:cubicBezTo>
                  <a:cubicBezTo>
                    <a:pt x="341" y="111"/>
                    <a:pt x="327" y="176"/>
                    <a:pt x="313" y="237"/>
                  </a:cubicBezTo>
                  <a:cubicBezTo>
                    <a:pt x="309" y="271"/>
                    <a:pt x="309" y="279"/>
                    <a:pt x="309" y="290"/>
                  </a:cubicBezTo>
                  <a:cubicBezTo>
                    <a:pt x="309" y="315"/>
                    <a:pt x="311" y="315"/>
                    <a:pt x="311" y="321"/>
                  </a:cubicBezTo>
                  <a:cubicBezTo>
                    <a:pt x="311" y="325"/>
                    <a:pt x="287" y="380"/>
                    <a:pt x="237" y="380"/>
                  </a:cubicBezTo>
                  <a:cubicBezTo>
                    <a:pt x="169" y="380"/>
                    <a:pt x="169" y="325"/>
                    <a:pt x="169" y="304"/>
                  </a:cubicBezTo>
                  <a:cubicBezTo>
                    <a:pt x="169" y="271"/>
                    <a:pt x="179" y="227"/>
                    <a:pt x="215" y="136"/>
                  </a:cubicBezTo>
                  <a:cubicBezTo>
                    <a:pt x="219" y="115"/>
                    <a:pt x="229" y="97"/>
                    <a:pt x="229" y="80"/>
                  </a:cubicBezTo>
                  <a:cubicBezTo>
                    <a:pt x="229" y="29"/>
                    <a:pt x="179" y="0"/>
                    <a:pt x="133" y="0"/>
                  </a:cubicBezTo>
                  <a:cubicBezTo>
                    <a:pt x="44" y="0"/>
                    <a:pt x="0" y="122"/>
                    <a:pt x="0" y="139"/>
                  </a:cubicBezTo>
                  <a:cubicBezTo>
                    <a:pt x="0" y="151"/>
                    <a:pt x="14" y="151"/>
                    <a:pt x="22" y="151"/>
                  </a:cubicBezTo>
                  <a:cubicBezTo>
                    <a:pt x="32" y="151"/>
                    <a:pt x="36" y="151"/>
                    <a:pt x="40" y="141"/>
                  </a:cubicBezTo>
                  <a:cubicBezTo>
                    <a:pt x="68" y="42"/>
                    <a:pt x="112" y="34"/>
                    <a:pt x="128" y="34"/>
                  </a:cubicBezTo>
                  <a:cubicBezTo>
                    <a:pt x="133" y="34"/>
                    <a:pt x="143" y="34"/>
                    <a:pt x="143" y="52"/>
                  </a:cubicBezTo>
                  <a:cubicBezTo>
                    <a:pt x="143" y="73"/>
                    <a:pt x="133" y="97"/>
                    <a:pt x="122" y="122"/>
                  </a:cubicBezTo>
                  <a:cubicBezTo>
                    <a:pt x="92" y="206"/>
                    <a:pt x="76" y="252"/>
                    <a:pt x="76" y="290"/>
                  </a:cubicBezTo>
                  <a:cubicBezTo>
                    <a:pt x="76" y="388"/>
                    <a:pt x="159" y="412"/>
                    <a:pt x="231" y="412"/>
                  </a:cubicBezTo>
                  <a:cubicBezTo>
                    <a:pt x="249" y="412"/>
                    <a:pt x="287" y="412"/>
                    <a:pt x="327" y="361"/>
                  </a:cubicBezTo>
                  <a:cubicBezTo>
                    <a:pt x="351" y="391"/>
                    <a:pt x="387" y="412"/>
                    <a:pt x="456" y="412"/>
                  </a:cubicBezTo>
                  <a:cubicBezTo>
                    <a:pt x="506" y="412"/>
                    <a:pt x="552" y="386"/>
                    <a:pt x="590" y="309"/>
                  </a:cubicBezTo>
                  <a:cubicBezTo>
                    <a:pt x="624" y="239"/>
                    <a:pt x="650" y="126"/>
                    <a:pt x="650" y="80"/>
                  </a:cubicBezTo>
                  <a:cubicBezTo>
                    <a:pt x="650" y="0"/>
                    <a:pt x="594" y="0"/>
                    <a:pt x="592" y="0"/>
                  </a:cubicBezTo>
                  <a:cubicBezTo>
                    <a:pt x="558" y="0"/>
                    <a:pt x="528" y="36"/>
                    <a:pt x="528" y="67"/>
                  </a:cubicBezTo>
                  <a:cubicBezTo>
                    <a:pt x="528" y="92"/>
                    <a:pt x="544" y="103"/>
                    <a:pt x="554" y="105"/>
                  </a:cubicBezTo>
                  <a:cubicBezTo>
                    <a:pt x="584" y="128"/>
                    <a:pt x="594" y="147"/>
                    <a:pt x="594" y="164"/>
                  </a:cubicBezTo>
                  <a:cubicBezTo>
                    <a:pt x="594" y="176"/>
                    <a:pt x="572" y="262"/>
                    <a:pt x="546" y="311"/>
                  </a:cubicBezTo>
                  <a:cubicBezTo>
                    <a:pt x="524" y="355"/>
                    <a:pt x="496" y="380"/>
                    <a:pt x="460" y="380"/>
                  </a:cubicBezTo>
                  <a:cubicBezTo>
                    <a:pt x="400" y="380"/>
                    <a:pt x="400" y="328"/>
                    <a:pt x="400" y="311"/>
                  </a:cubicBezTo>
                  <a:cubicBezTo>
                    <a:pt x="400" y="286"/>
                    <a:pt x="400" y="273"/>
                    <a:pt x="412" y="229"/>
                  </a:cubicBezTo>
                  <a:cubicBezTo>
                    <a:pt x="420" y="202"/>
                    <a:pt x="428" y="155"/>
                    <a:pt x="434" y="136"/>
                  </a:cubicBezTo>
                  <a:lnTo>
                    <a:pt x="446" y="8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6813C980-E6AF-4DCC-888A-82037F626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3" y="2290"/>
              <a:ext cx="35" cy="141"/>
            </a:xfrm>
            <a:custGeom>
              <a:avLst/>
              <a:gdLst>
                <a:gd name="T0" fmla="*/ 145 w 158"/>
                <a:gd name="T1" fmla="*/ 0 h 625"/>
                <a:gd name="T2" fmla="*/ 0 w 158"/>
                <a:gd name="T3" fmla="*/ 311 h 625"/>
                <a:gd name="T4" fmla="*/ 145 w 158"/>
                <a:gd name="T5" fmla="*/ 624 h 625"/>
                <a:gd name="T6" fmla="*/ 157 w 158"/>
                <a:gd name="T7" fmla="*/ 615 h 625"/>
                <a:gd name="T8" fmla="*/ 149 w 158"/>
                <a:gd name="T9" fmla="*/ 605 h 625"/>
                <a:gd name="T10" fmla="*/ 40 w 158"/>
                <a:gd name="T11" fmla="*/ 311 h 625"/>
                <a:gd name="T12" fmla="*/ 153 w 158"/>
                <a:gd name="T13" fmla="*/ 15 h 625"/>
                <a:gd name="T14" fmla="*/ 157 w 158"/>
                <a:gd name="T15" fmla="*/ 8 h 625"/>
                <a:gd name="T16" fmla="*/ 145 w 158"/>
                <a:gd name="T17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625">
                  <a:moveTo>
                    <a:pt x="145" y="0"/>
                  </a:moveTo>
                  <a:cubicBezTo>
                    <a:pt x="32" y="84"/>
                    <a:pt x="0" y="216"/>
                    <a:pt x="0" y="311"/>
                  </a:cubicBezTo>
                  <a:cubicBezTo>
                    <a:pt x="0" y="399"/>
                    <a:pt x="24" y="535"/>
                    <a:pt x="145" y="624"/>
                  </a:cubicBezTo>
                  <a:cubicBezTo>
                    <a:pt x="149" y="624"/>
                    <a:pt x="157" y="624"/>
                    <a:pt x="157" y="615"/>
                  </a:cubicBezTo>
                  <a:cubicBezTo>
                    <a:pt x="157" y="613"/>
                    <a:pt x="155" y="611"/>
                    <a:pt x="149" y="605"/>
                  </a:cubicBezTo>
                  <a:cubicBezTo>
                    <a:pt x="70" y="531"/>
                    <a:pt x="40" y="424"/>
                    <a:pt x="40" y="311"/>
                  </a:cubicBezTo>
                  <a:cubicBezTo>
                    <a:pt x="40" y="143"/>
                    <a:pt x="100" y="61"/>
                    <a:pt x="153" y="15"/>
                  </a:cubicBezTo>
                  <a:cubicBezTo>
                    <a:pt x="155" y="13"/>
                    <a:pt x="157" y="10"/>
                    <a:pt x="157" y="8"/>
                  </a:cubicBezTo>
                  <a:cubicBezTo>
                    <a:pt x="157" y="0"/>
                    <a:pt x="149" y="0"/>
                    <a:pt x="14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C8AD2D73-E920-4D0C-9901-71D52A624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" y="2308"/>
              <a:ext cx="45" cy="89"/>
            </a:xfrm>
            <a:custGeom>
              <a:avLst/>
              <a:gdLst>
                <a:gd name="T0" fmla="*/ 120 w 204"/>
                <a:gd name="T1" fmla="*/ 143 h 398"/>
                <a:gd name="T2" fmla="*/ 183 w 204"/>
                <a:gd name="T3" fmla="*/ 143 h 398"/>
                <a:gd name="T4" fmla="*/ 203 w 204"/>
                <a:gd name="T5" fmla="*/ 128 h 398"/>
                <a:gd name="T6" fmla="*/ 185 w 204"/>
                <a:gd name="T7" fmla="*/ 122 h 398"/>
                <a:gd name="T8" fmla="*/ 128 w 204"/>
                <a:gd name="T9" fmla="*/ 122 h 398"/>
                <a:gd name="T10" fmla="*/ 149 w 204"/>
                <a:gd name="T11" fmla="*/ 27 h 398"/>
                <a:gd name="T12" fmla="*/ 153 w 204"/>
                <a:gd name="T13" fmla="*/ 21 h 398"/>
                <a:gd name="T14" fmla="*/ 130 w 204"/>
                <a:gd name="T15" fmla="*/ 0 h 398"/>
                <a:gd name="T16" fmla="*/ 100 w 204"/>
                <a:gd name="T17" fmla="*/ 25 h 398"/>
                <a:gd name="T18" fmla="*/ 82 w 204"/>
                <a:gd name="T19" fmla="*/ 122 h 398"/>
                <a:gd name="T20" fmla="*/ 20 w 204"/>
                <a:gd name="T21" fmla="*/ 122 h 398"/>
                <a:gd name="T22" fmla="*/ 0 w 204"/>
                <a:gd name="T23" fmla="*/ 136 h 398"/>
                <a:gd name="T24" fmla="*/ 16 w 204"/>
                <a:gd name="T25" fmla="*/ 143 h 398"/>
                <a:gd name="T26" fmla="*/ 74 w 204"/>
                <a:gd name="T27" fmla="*/ 143 h 398"/>
                <a:gd name="T28" fmla="*/ 38 w 204"/>
                <a:gd name="T29" fmla="*/ 290 h 398"/>
                <a:gd name="T30" fmla="*/ 32 w 204"/>
                <a:gd name="T31" fmla="*/ 338 h 398"/>
                <a:gd name="T32" fmla="*/ 94 w 204"/>
                <a:gd name="T33" fmla="*/ 397 h 398"/>
                <a:gd name="T34" fmla="*/ 197 w 204"/>
                <a:gd name="T35" fmla="*/ 300 h 398"/>
                <a:gd name="T36" fmla="*/ 189 w 204"/>
                <a:gd name="T37" fmla="*/ 292 h 398"/>
                <a:gd name="T38" fmla="*/ 179 w 204"/>
                <a:gd name="T39" fmla="*/ 304 h 398"/>
                <a:gd name="T40" fmla="*/ 96 w 204"/>
                <a:gd name="T41" fmla="*/ 380 h 398"/>
                <a:gd name="T42" fmla="*/ 74 w 204"/>
                <a:gd name="T43" fmla="*/ 349 h 398"/>
                <a:gd name="T44" fmla="*/ 80 w 204"/>
                <a:gd name="T45" fmla="*/ 323 h 398"/>
                <a:gd name="T46" fmla="*/ 120 w 204"/>
                <a:gd name="T47" fmla="*/ 143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4" h="398">
                  <a:moveTo>
                    <a:pt x="120" y="143"/>
                  </a:moveTo>
                  <a:lnTo>
                    <a:pt x="183" y="143"/>
                  </a:lnTo>
                  <a:cubicBezTo>
                    <a:pt x="195" y="143"/>
                    <a:pt x="203" y="143"/>
                    <a:pt x="203" y="128"/>
                  </a:cubicBezTo>
                  <a:cubicBezTo>
                    <a:pt x="203" y="122"/>
                    <a:pt x="195" y="122"/>
                    <a:pt x="185" y="122"/>
                  </a:cubicBezTo>
                  <a:lnTo>
                    <a:pt x="128" y="122"/>
                  </a:lnTo>
                  <a:lnTo>
                    <a:pt x="149" y="27"/>
                  </a:lnTo>
                  <a:cubicBezTo>
                    <a:pt x="149" y="25"/>
                    <a:pt x="153" y="23"/>
                    <a:pt x="153" y="21"/>
                  </a:cubicBezTo>
                  <a:cubicBezTo>
                    <a:pt x="153" y="8"/>
                    <a:pt x="143" y="0"/>
                    <a:pt x="130" y="0"/>
                  </a:cubicBezTo>
                  <a:cubicBezTo>
                    <a:pt x="116" y="0"/>
                    <a:pt x="108" y="10"/>
                    <a:pt x="100" y="25"/>
                  </a:cubicBezTo>
                  <a:cubicBezTo>
                    <a:pt x="98" y="42"/>
                    <a:pt x="106" y="13"/>
                    <a:pt x="82" y="122"/>
                  </a:cubicBezTo>
                  <a:lnTo>
                    <a:pt x="20" y="122"/>
                  </a:lnTo>
                  <a:cubicBezTo>
                    <a:pt x="8" y="122"/>
                    <a:pt x="0" y="122"/>
                    <a:pt x="0" y="136"/>
                  </a:cubicBezTo>
                  <a:cubicBezTo>
                    <a:pt x="0" y="143"/>
                    <a:pt x="8" y="143"/>
                    <a:pt x="16" y="143"/>
                  </a:cubicBezTo>
                  <a:lnTo>
                    <a:pt x="74" y="143"/>
                  </a:lnTo>
                  <a:lnTo>
                    <a:pt x="38" y="290"/>
                  </a:lnTo>
                  <a:cubicBezTo>
                    <a:pt x="36" y="309"/>
                    <a:pt x="32" y="330"/>
                    <a:pt x="32" y="338"/>
                  </a:cubicBezTo>
                  <a:cubicBezTo>
                    <a:pt x="32" y="374"/>
                    <a:pt x="60" y="397"/>
                    <a:pt x="94" y="397"/>
                  </a:cubicBezTo>
                  <a:cubicBezTo>
                    <a:pt x="161" y="397"/>
                    <a:pt x="197" y="311"/>
                    <a:pt x="197" y="300"/>
                  </a:cubicBezTo>
                  <a:cubicBezTo>
                    <a:pt x="197" y="292"/>
                    <a:pt x="191" y="292"/>
                    <a:pt x="189" y="292"/>
                  </a:cubicBezTo>
                  <a:cubicBezTo>
                    <a:pt x="181" y="292"/>
                    <a:pt x="181" y="296"/>
                    <a:pt x="179" y="304"/>
                  </a:cubicBezTo>
                  <a:cubicBezTo>
                    <a:pt x="159" y="342"/>
                    <a:pt x="130" y="380"/>
                    <a:pt x="96" y="380"/>
                  </a:cubicBezTo>
                  <a:cubicBezTo>
                    <a:pt x="82" y="380"/>
                    <a:pt x="74" y="372"/>
                    <a:pt x="74" y="349"/>
                  </a:cubicBezTo>
                  <a:cubicBezTo>
                    <a:pt x="74" y="340"/>
                    <a:pt x="76" y="330"/>
                    <a:pt x="80" y="323"/>
                  </a:cubicBezTo>
                  <a:lnTo>
                    <a:pt x="120" y="14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9FF5E395-8CB6-4CEF-A829-5A0BACE84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5" y="2309"/>
              <a:ext cx="99" cy="104"/>
            </a:xfrm>
            <a:custGeom>
              <a:avLst/>
              <a:gdLst>
                <a:gd name="T0" fmla="*/ 233 w 439"/>
                <a:gd name="T1" fmla="*/ 246 h 463"/>
                <a:gd name="T2" fmla="*/ 416 w 439"/>
                <a:gd name="T3" fmla="*/ 246 h 463"/>
                <a:gd name="T4" fmla="*/ 438 w 439"/>
                <a:gd name="T5" fmla="*/ 229 h 463"/>
                <a:gd name="T6" fmla="*/ 416 w 439"/>
                <a:gd name="T7" fmla="*/ 214 h 463"/>
                <a:gd name="T8" fmla="*/ 233 w 439"/>
                <a:gd name="T9" fmla="*/ 214 h 463"/>
                <a:gd name="T10" fmla="*/ 233 w 439"/>
                <a:gd name="T11" fmla="*/ 23 h 463"/>
                <a:gd name="T12" fmla="*/ 219 w 439"/>
                <a:gd name="T13" fmla="*/ 0 h 463"/>
                <a:gd name="T14" fmla="*/ 205 w 439"/>
                <a:gd name="T15" fmla="*/ 23 h 463"/>
                <a:gd name="T16" fmla="*/ 205 w 439"/>
                <a:gd name="T17" fmla="*/ 214 h 463"/>
                <a:gd name="T18" fmla="*/ 22 w 439"/>
                <a:gd name="T19" fmla="*/ 214 h 463"/>
                <a:gd name="T20" fmla="*/ 0 w 439"/>
                <a:gd name="T21" fmla="*/ 229 h 463"/>
                <a:gd name="T22" fmla="*/ 22 w 439"/>
                <a:gd name="T23" fmla="*/ 246 h 463"/>
                <a:gd name="T24" fmla="*/ 205 w 439"/>
                <a:gd name="T25" fmla="*/ 246 h 463"/>
                <a:gd name="T26" fmla="*/ 205 w 439"/>
                <a:gd name="T27" fmla="*/ 437 h 463"/>
                <a:gd name="T28" fmla="*/ 219 w 439"/>
                <a:gd name="T29" fmla="*/ 462 h 463"/>
                <a:gd name="T30" fmla="*/ 233 w 439"/>
                <a:gd name="T31" fmla="*/ 437 h 463"/>
                <a:gd name="T32" fmla="*/ 233 w 439"/>
                <a:gd name="T33" fmla="*/ 246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9" h="463">
                  <a:moveTo>
                    <a:pt x="233" y="246"/>
                  </a:moveTo>
                  <a:lnTo>
                    <a:pt x="416" y="246"/>
                  </a:lnTo>
                  <a:cubicBezTo>
                    <a:pt x="424" y="246"/>
                    <a:pt x="438" y="246"/>
                    <a:pt x="438" y="229"/>
                  </a:cubicBezTo>
                  <a:cubicBezTo>
                    <a:pt x="438" y="214"/>
                    <a:pt x="424" y="214"/>
                    <a:pt x="416" y="214"/>
                  </a:cubicBezTo>
                  <a:lnTo>
                    <a:pt x="233" y="214"/>
                  </a:lnTo>
                  <a:lnTo>
                    <a:pt x="233" y="23"/>
                  </a:lnTo>
                  <a:cubicBezTo>
                    <a:pt x="233" y="15"/>
                    <a:pt x="233" y="0"/>
                    <a:pt x="219" y="0"/>
                  </a:cubicBezTo>
                  <a:cubicBezTo>
                    <a:pt x="205" y="0"/>
                    <a:pt x="205" y="15"/>
                    <a:pt x="205" y="23"/>
                  </a:cubicBezTo>
                  <a:lnTo>
                    <a:pt x="205" y="214"/>
                  </a:lnTo>
                  <a:lnTo>
                    <a:pt x="22" y="214"/>
                  </a:lnTo>
                  <a:cubicBezTo>
                    <a:pt x="14" y="214"/>
                    <a:pt x="0" y="214"/>
                    <a:pt x="0" y="229"/>
                  </a:cubicBezTo>
                  <a:cubicBezTo>
                    <a:pt x="0" y="246"/>
                    <a:pt x="14" y="246"/>
                    <a:pt x="22" y="246"/>
                  </a:cubicBezTo>
                  <a:lnTo>
                    <a:pt x="205" y="246"/>
                  </a:lnTo>
                  <a:lnTo>
                    <a:pt x="205" y="437"/>
                  </a:lnTo>
                  <a:cubicBezTo>
                    <a:pt x="205" y="443"/>
                    <a:pt x="205" y="462"/>
                    <a:pt x="219" y="462"/>
                  </a:cubicBezTo>
                  <a:cubicBezTo>
                    <a:pt x="233" y="462"/>
                    <a:pt x="233" y="447"/>
                    <a:pt x="233" y="437"/>
                  </a:cubicBezTo>
                  <a:lnTo>
                    <a:pt x="233" y="24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A81A25DA-16F8-4468-8B9E-BCE476904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2303"/>
              <a:ext cx="48" cy="93"/>
            </a:xfrm>
            <a:custGeom>
              <a:avLst/>
              <a:gdLst>
                <a:gd name="T0" fmla="*/ 135 w 218"/>
                <a:gd name="T1" fmla="*/ 17 h 415"/>
                <a:gd name="T2" fmla="*/ 118 w 218"/>
                <a:gd name="T3" fmla="*/ 0 h 415"/>
                <a:gd name="T4" fmla="*/ 0 w 218"/>
                <a:gd name="T5" fmla="*/ 40 h 415"/>
                <a:gd name="T6" fmla="*/ 0 w 218"/>
                <a:gd name="T7" fmla="*/ 63 h 415"/>
                <a:gd name="T8" fmla="*/ 86 w 218"/>
                <a:gd name="T9" fmla="*/ 46 h 415"/>
                <a:gd name="T10" fmla="*/ 86 w 218"/>
                <a:gd name="T11" fmla="*/ 363 h 415"/>
                <a:gd name="T12" fmla="*/ 26 w 218"/>
                <a:gd name="T13" fmla="*/ 391 h 415"/>
                <a:gd name="T14" fmla="*/ 4 w 218"/>
                <a:gd name="T15" fmla="*/ 391 h 415"/>
                <a:gd name="T16" fmla="*/ 4 w 218"/>
                <a:gd name="T17" fmla="*/ 414 h 415"/>
                <a:gd name="T18" fmla="*/ 110 w 218"/>
                <a:gd name="T19" fmla="*/ 412 h 415"/>
                <a:gd name="T20" fmla="*/ 217 w 218"/>
                <a:gd name="T21" fmla="*/ 414 h 415"/>
                <a:gd name="T22" fmla="*/ 217 w 218"/>
                <a:gd name="T23" fmla="*/ 391 h 415"/>
                <a:gd name="T24" fmla="*/ 195 w 218"/>
                <a:gd name="T25" fmla="*/ 391 h 415"/>
                <a:gd name="T26" fmla="*/ 135 w 218"/>
                <a:gd name="T27" fmla="*/ 363 h 415"/>
                <a:gd name="T28" fmla="*/ 135 w 218"/>
                <a:gd name="T29" fmla="*/ 17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8" h="415">
                  <a:moveTo>
                    <a:pt x="135" y="17"/>
                  </a:moveTo>
                  <a:cubicBezTo>
                    <a:pt x="135" y="0"/>
                    <a:pt x="133" y="0"/>
                    <a:pt x="118" y="0"/>
                  </a:cubicBezTo>
                  <a:cubicBezTo>
                    <a:pt x="80" y="38"/>
                    <a:pt x="24" y="40"/>
                    <a:pt x="0" y="40"/>
                  </a:cubicBezTo>
                  <a:lnTo>
                    <a:pt x="0" y="63"/>
                  </a:lnTo>
                  <a:cubicBezTo>
                    <a:pt x="14" y="63"/>
                    <a:pt x="52" y="63"/>
                    <a:pt x="86" y="46"/>
                  </a:cubicBezTo>
                  <a:lnTo>
                    <a:pt x="86" y="363"/>
                  </a:lnTo>
                  <a:cubicBezTo>
                    <a:pt x="86" y="384"/>
                    <a:pt x="86" y="391"/>
                    <a:pt x="26" y="391"/>
                  </a:cubicBezTo>
                  <a:lnTo>
                    <a:pt x="4" y="391"/>
                  </a:lnTo>
                  <a:lnTo>
                    <a:pt x="4" y="414"/>
                  </a:lnTo>
                  <a:cubicBezTo>
                    <a:pt x="14" y="414"/>
                    <a:pt x="88" y="412"/>
                    <a:pt x="110" y="412"/>
                  </a:cubicBezTo>
                  <a:cubicBezTo>
                    <a:pt x="130" y="412"/>
                    <a:pt x="205" y="414"/>
                    <a:pt x="217" y="414"/>
                  </a:cubicBezTo>
                  <a:lnTo>
                    <a:pt x="217" y="391"/>
                  </a:lnTo>
                  <a:lnTo>
                    <a:pt x="195" y="391"/>
                  </a:lnTo>
                  <a:cubicBezTo>
                    <a:pt x="135" y="391"/>
                    <a:pt x="135" y="384"/>
                    <a:pt x="135" y="363"/>
                  </a:cubicBezTo>
                  <a:lnTo>
                    <a:pt x="135" y="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F2226BA8-D76D-43F6-9EB4-CC61A75E7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8" y="2290"/>
              <a:ext cx="35" cy="141"/>
            </a:xfrm>
            <a:custGeom>
              <a:avLst/>
              <a:gdLst>
                <a:gd name="T0" fmla="*/ 12 w 158"/>
                <a:gd name="T1" fmla="*/ 0 h 625"/>
                <a:gd name="T2" fmla="*/ 0 w 158"/>
                <a:gd name="T3" fmla="*/ 8 h 625"/>
                <a:gd name="T4" fmla="*/ 4 w 158"/>
                <a:gd name="T5" fmla="*/ 15 h 625"/>
                <a:gd name="T6" fmla="*/ 112 w 158"/>
                <a:gd name="T7" fmla="*/ 311 h 625"/>
                <a:gd name="T8" fmla="*/ 12 w 158"/>
                <a:gd name="T9" fmla="*/ 601 h 625"/>
                <a:gd name="T10" fmla="*/ 0 w 158"/>
                <a:gd name="T11" fmla="*/ 615 h 625"/>
                <a:gd name="T12" fmla="*/ 8 w 158"/>
                <a:gd name="T13" fmla="*/ 624 h 625"/>
                <a:gd name="T14" fmla="*/ 110 w 158"/>
                <a:gd name="T15" fmla="*/ 502 h 625"/>
                <a:gd name="T16" fmla="*/ 157 w 158"/>
                <a:gd name="T17" fmla="*/ 311 h 625"/>
                <a:gd name="T18" fmla="*/ 12 w 158"/>
                <a:gd name="T19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625">
                  <a:moveTo>
                    <a:pt x="12" y="0"/>
                  </a:moveTo>
                  <a:cubicBezTo>
                    <a:pt x="8" y="0"/>
                    <a:pt x="0" y="0"/>
                    <a:pt x="0" y="8"/>
                  </a:cubicBezTo>
                  <a:cubicBezTo>
                    <a:pt x="0" y="10"/>
                    <a:pt x="2" y="13"/>
                    <a:pt x="4" y="15"/>
                  </a:cubicBezTo>
                  <a:cubicBezTo>
                    <a:pt x="58" y="65"/>
                    <a:pt x="112" y="149"/>
                    <a:pt x="112" y="311"/>
                  </a:cubicBezTo>
                  <a:cubicBezTo>
                    <a:pt x="112" y="441"/>
                    <a:pt x="74" y="540"/>
                    <a:pt x="12" y="601"/>
                  </a:cubicBezTo>
                  <a:cubicBezTo>
                    <a:pt x="0" y="613"/>
                    <a:pt x="0" y="613"/>
                    <a:pt x="0" y="615"/>
                  </a:cubicBezTo>
                  <a:cubicBezTo>
                    <a:pt x="0" y="617"/>
                    <a:pt x="2" y="624"/>
                    <a:pt x="8" y="624"/>
                  </a:cubicBezTo>
                  <a:cubicBezTo>
                    <a:pt x="14" y="624"/>
                    <a:pt x="72" y="582"/>
                    <a:pt x="110" y="502"/>
                  </a:cubicBezTo>
                  <a:cubicBezTo>
                    <a:pt x="141" y="451"/>
                    <a:pt x="157" y="384"/>
                    <a:pt x="157" y="311"/>
                  </a:cubicBezTo>
                  <a:cubicBezTo>
                    <a:pt x="157" y="225"/>
                    <a:pt x="130" y="86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5" name="Line 29">
            <a:extLst>
              <a:ext uri="{FF2B5EF4-FFF2-40B4-BE49-F238E27FC236}">
                <a16:creationId xmlns:a16="http://schemas.microsoft.com/office/drawing/2014/main" id="{0C2725DC-C2CB-4ED4-9697-93AD28BD503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579293" y="4207191"/>
            <a:ext cx="758825" cy="18256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" name="Text Box 30">
            <a:extLst>
              <a:ext uri="{FF2B5EF4-FFF2-40B4-BE49-F238E27FC236}">
                <a16:creationId xmlns:a16="http://schemas.microsoft.com/office/drawing/2014/main" id="{193AD102-4907-44B3-9844-A94825CCB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3506" y="4100829"/>
            <a:ext cx="11938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/>
              <a:t>Projection</a:t>
            </a:r>
          </a:p>
          <a:p>
            <a:r>
              <a:rPr lang="en-IN" altLang="en-US"/>
              <a:t>    step</a:t>
            </a:r>
          </a:p>
        </p:txBody>
      </p:sp>
      <p:grpSp>
        <p:nvGrpSpPr>
          <p:cNvPr id="37" name="Group 31">
            <a:extLst>
              <a:ext uri="{FF2B5EF4-FFF2-40B4-BE49-F238E27FC236}">
                <a16:creationId xmlns:a16="http://schemas.microsoft.com/office/drawing/2014/main" id="{C6383867-07EA-4BFC-BCA2-504AA0D3FDD6}"/>
              </a:ext>
            </a:extLst>
          </p:cNvPr>
          <p:cNvGrpSpPr>
            <a:grpSpLocks/>
          </p:cNvGrpSpPr>
          <p:nvPr/>
        </p:nvGrpSpPr>
        <p:grpSpPr bwMode="auto">
          <a:xfrm>
            <a:off x="8572818" y="5218429"/>
            <a:ext cx="501650" cy="609600"/>
            <a:chOff x="3334" y="2745"/>
            <a:chExt cx="316" cy="384"/>
          </a:xfrm>
        </p:grpSpPr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F4ADF33B-2BCA-4660-8A1D-E6CF2B572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757"/>
              <a:ext cx="316" cy="358"/>
            </a:xfrm>
            <a:custGeom>
              <a:avLst/>
              <a:gdLst>
                <a:gd name="T0" fmla="*/ 700 w 1400"/>
                <a:gd name="T1" fmla="*/ 1582 h 1583"/>
                <a:gd name="T2" fmla="*/ 0 w 1400"/>
                <a:gd name="T3" fmla="*/ 1582 h 1583"/>
                <a:gd name="T4" fmla="*/ 0 w 1400"/>
                <a:gd name="T5" fmla="*/ 0 h 1583"/>
                <a:gd name="T6" fmla="*/ 1399 w 1400"/>
                <a:gd name="T7" fmla="*/ 0 h 1583"/>
                <a:gd name="T8" fmla="*/ 1399 w 1400"/>
                <a:gd name="T9" fmla="*/ 1582 h 1583"/>
                <a:gd name="T10" fmla="*/ 700 w 1400"/>
                <a:gd name="T11" fmla="*/ 1582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583">
                  <a:moveTo>
                    <a:pt x="700" y="1582"/>
                  </a:moveTo>
                  <a:lnTo>
                    <a:pt x="0" y="1582"/>
                  </a:lnTo>
                  <a:lnTo>
                    <a:pt x="0" y="0"/>
                  </a:lnTo>
                  <a:lnTo>
                    <a:pt x="1399" y="0"/>
                  </a:lnTo>
                  <a:lnTo>
                    <a:pt x="1399" y="1582"/>
                  </a:lnTo>
                  <a:lnTo>
                    <a:pt x="700" y="1582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" name="Freeform 33">
              <a:extLst>
                <a:ext uri="{FF2B5EF4-FFF2-40B4-BE49-F238E27FC236}">
                  <a16:creationId xmlns:a16="http://schemas.microsoft.com/office/drawing/2014/main" id="{7574FF78-1891-4BC3-B0CB-3E684E586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0" y="2745"/>
              <a:ext cx="283" cy="384"/>
            </a:xfrm>
            <a:custGeom>
              <a:avLst/>
              <a:gdLst>
                <a:gd name="T0" fmla="*/ 1172 w 1252"/>
                <a:gd name="T1" fmla="*/ 1281 h 1698"/>
                <a:gd name="T2" fmla="*/ 1143 w 1252"/>
                <a:gd name="T3" fmla="*/ 1259 h 1698"/>
                <a:gd name="T4" fmla="*/ 1041 w 1252"/>
                <a:gd name="T5" fmla="*/ 1292 h 1698"/>
                <a:gd name="T6" fmla="*/ 955 w 1252"/>
                <a:gd name="T7" fmla="*/ 1379 h 1698"/>
                <a:gd name="T8" fmla="*/ 620 w 1252"/>
                <a:gd name="T9" fmla="*/ 1571 h 1698"/>
                <a:gd name="T10" fmla="*/ 205 w 1252"/>
                <a:gd name="T11" fmla="*/ 1067 h 1698"/>
                <a:gd name="T12" fmla="*/ 421 w 1252"/>
                <a:gd name="T13" fmla="*/ 394 h 1698"/>
                <a:gd name="T14" fmla="*/ 899 w 1252"/>
                <a:gd name="T15" fmla="*/ 126 h 1698"/>
                <a:gd name="T16" fmla="*/ 1052 w 1252"/>
                <a:gd name="T17" fmla="*/ 252 h 1698"/>
                <a:gd name="T18" fmla="*/ 933 w 1252"/>
                <a:gd name="T19" fmla="*/ 542 h 1698"/>
                <a:gd name="T20" fmla="*/ 921 w 1252"/>
                <a:gd name="T21" fmla="*/ 575 h 1698"/>
                <a:gd name="T22" fmla="*/ 944 w 1252"/>
                <a:gd name="T23" fmla="*/ 591 h 1698"/>
                <a:gd name="T24" fmla="*/ 1115 w 1252"/>
                <a:gd name="T25" fmla="*/ 504 h 1698"/>
                <a:gd name="T26" fmla="*/ 1251 w 1252"/>
                <a:gd name="T27" fmla="*/ 148 h 1698"/>
                <a:gd name="T28" fmla="*/ 1063 w 1252"/>
                <a:gd name="T29" fmla="*/ 0 h 1698"/>
                <a:gd name="T30" fmla="*/ 313 w 1252"/>
                <a:gd name="T31" fmla="*/ 356 h 1698"/>
                <a:gd name="T32" fmla="*/ 0 w 1252"/>
                <a:gd name="T33" fmla="*/ 1166 h 1698"/>
                <a:gd name="T34" fmla="*/ 455 w 1252"/>
                <a:gd name="T35" fmla="*/ 1697 h 1698"/>
                <a:gd name="T36" fmla="*/ 1172 w 1252"/>
                <a:gd name="T37" fmla="*/ 1281 h 1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2" h="1698">
                  <a:moveTo>
                    <a:pt x="1172" y="1281"/>
                  </a:moveTo>
                  <a:cubicBezTo>
                    <a:pt x="1172" y="1259"/>
                    <a:pt x="1149" y="1259"/>
                    <a:pt x="1143" y="1259"/>
                  </a:cubicBezTo>
                  <a:cubicBezTo>
                    <a:pt x="1103" y="1259"/>
                    <a:pt x="1041" y="1292"/>
                    <a:pt x="1041" y="1292"/>
                  </a:cubicBezTo>
                  <a:cubicBezTo>
                    <a:pt x="995" y="1325"/>
                    <a:pt x="978" y="1341"/>
                    <a:pt x="955" y="1379"/>
                  </a:cubicBezTo>
                  <a:cubicBezTo>
                    <a:pt x="876" y="1489"/>
                    <a:pt x="773" y="1571"/>
                    <a:pt x="620" y="1571"/>
                  </a:cubicBezTo>
                  <a:cubicBezTo>
                    <a:pt x="404" y="1571"/>
                    <a:pt x="205" y="1418"/>
                    <a:pt x="205" y="1067"/>
                  </a:cubicBezTo>
                  <a:cubicBezTo>
                    <a:pt x="205" y="865"/>
                    <a:pt x="284" y="580"/>
                    <a:pt x="421" y="394"/>
                  </a:cubicBezTo>
                  <a:cubicBezTo>
                    <a:pt x="523" y="252"/>
                    <a:pt x="654" y="126"/>
                    <a:pt x="899" y="126"/>
                  </a:cubicBezTo>
                  <a:cubicBezTo>
                    <a:pt x="995" y="126"/>
                    <a:pt x="1052" y="159"/>
                    <a:pt x="1052" y="252"/>
                  </a:cubicBezTo>
                  <a:cubicBezTo>
                    <a:pt x="1052" y="328"/>
                    <a:pt x="961" y="487"/>
                    <a:pt x="933" y="542"/>
                  </a:cubicBezTo>
                  <a:cubicBezTo>
                    <a:pt x="921" y="569"/>
                    <a:pt x="921" y="569"/>
                    <a:pt x="921" y="575"/>
                  </a:cubicBezTo>
                  <a:cubicBezTo>
                    <a:pt x="921" y="591"/>
                    <a:pt x="933" y="591"/>
                    <a:pt x="944" y="591"/>
                  </a:cubicBezTo>
                  <a:cubicBezTo>
                    <a:pt x="995" y="591"/>
                    <a:pt x="1086" y="542"/>
                    <a:pt x="1115" y="504"/>
                  </a:cubicBezTo>
                  <a:cubicBezTo>
                    <a:pt x="1115" y="487"/>
                    <a:pt x="1251" y="263"/>
                    <a:pt x="1251" y="148"/>
                  </a:cubicBezTo>
                  <a:cubicBezTo>
                    <a:pt x="1251" y="22"/>
                    <a:pt x="1143" y="0"/>
                    <a:pt x="1063" y="0"/>
                  </a:cubicBezTo>
                  <a:cubicBezTo>
                    <a:pt x="717" y="0"/>
                    <a:pt x="427" y="224"/>
                    <a:pt x="313" y="356"/>
                  </a:cubicBezTo>
                  <a:cubicBezTo>
                    <a:pt x="28" y="684"/>
                    <a:pt x="0" y="1051"/>
                    <a:pt x="0" y="1166"/>
                  </a:cubicBezTo>
                  <a:cubicBezTo>
                    <a:pt x="0" y="1511"/>
                    <a:pt x="176" y="1697"/>
                    <a:pt x="455" y="1697"/>
                  </a:cubicBezTo>
                  <a:cubicBezTo>
                    <a:pt x="842" y="1697"/>
                    <a:pt x="1172" y="1341"/>
                    <a:pt x="1172" y="128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719F1DCA-42F6-422D-A0CD-AAD07259EDC9}"/>
              </a:ext>
            </a:extLst>
          </p:cNvPr>
          <p:cNvSpPr/>
          <p:nvPr/>
        </p:nvSpPr>
        <p:spPr>
          <a:xfrm>
            <a:off x="5394932" y="4796154"/>
            <a:ext cx="1035703" cy="464101"/>
          </a:xfrm>
          <a:prstGeom prst="wedgeRectCallout">
            <a:avLst>
              <a:gd name="adj1" fmla="val -71180"/>
              <a:gd name="adj2" fmla="val 9845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Projection operator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575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547"/>
    </mc:Choice>
    <mc:Fallback xmlns="">
      <p:transition spd="slow" advTm="2075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5" grpId="0" animBg="1"/>
      <p:bldP spid="36" grpId="0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Projected GD: How to Project?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Here projecting a point means finding the “closest” point from the constraint set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some sets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the projection step is easy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E94412-7713-4D2A-91C4-16FB18B171F9}"/>
                  </a:ext>
                </a:extLst>
              </p:cNvPr>
              <p:cNvSpPr txBox="1"/>
              <p:nvPr/>
            </p:nvSpPr>
            <p:spPr>
              <a:xfrm>
                <a:off x="2137357" y="1757871"/>
                <a:ext cx="616270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36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I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360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lang="en-IN" sz="3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36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</m:oMath>
                </a14:m>
                <a:r>
                  <a:rPr lang="en-GB" sz="3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sz="3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600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IN" sz="36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36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IN" sz="3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36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E94412-7713-4D2A-91C4-16FB18B17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357" y="1757871"/>
                <a:ext cx="616270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Line 1">
            <a:extLst>
              <a:ext uri="{FF2B5EF4-FFF2-40B4-BE49-F238E27FC236}">
                <a16:creationId xmlns:a16="http://schemas.microsoft.com/office/drawing/2014/main" id="{5BD1C61E-3B80-45D9-A09C-BBA64C31F6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2500" y="3766284"/>
            <a:ext cx="1587" cy="1800225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" name="Line 2">
            <a:extLst>
              <a:ext uri="{FF2B5EF4-FFF2-40B4-BE49-F238E27FC236}">
                <a16:creationId xmlns:a16="http://schemas.microsoft.com/office/drawing/2014/main" id="{B2E5E270-6525-4763-84EC-A5069A191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0950" y="4666396"/>
            <a:ext cx="1908175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8" name="Oval 3">
            <a:extLst>
              <a:ext uri="{FF2B5EF4-FFF2-40B4-BE49-F238E27FC236}">
                <a16:creationId xmlns:a16="http://schemas.microsoft.com/office/drawing/2014/main" id="{D27DCBEE-F2E4-495B-839E-E24C1255C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6850" y="3945671"/>
            <a:ext cx="1476375" cy="1476375"/>
          </a:xfrm>
          <a:prstGeom prst="ellipse">
            <a:avLst/>
          </a:prstGeom>
          <a:solidFill>
            <a:srgbClr val="FFCC00">
              <a:alpha val="34000"/>
            </a:srgbClr>
          </a:solidFill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69" name="Group 4">
            <a:extLst>
              <a:ext uri="{FF2B5EF4-FFF2-40B4-BE49-F238E27FC236}">
                <a16:creationId xmlns:a16="http://schemas.microsoft.com/office/drawing/2014/main" id="{09C1203E-5361-492B-8A7D-A31B1A1B4264}"/>
              </a:ext>
            </a:extLst>
          </p:cNvPr>
          <p:cNvGrpSpPr>
            <a:grpSpLocks/>
          </p:cNvGrpSpPr>
          <p:nvPr/>
        </p:nvGrpSpPr>
        <p:grpSpPr bwMode="auto">
          <a:xfrm>
            <a:off x="4107837" y="3801209"/>
            <a:ext cx="250825" cy="214312"/>
            <a:chOff x="1610" y="1519"/>
            <a:chExt cx="158" cy="135"/>
          </a:xfrm>
        </p:grpSpPr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480D279A-3645-4B43-9A11-7470C0D1B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522"/>
              <a:ext cx="158" cy="130"/>
            </a:xfrm>
            <a:custGeom>
              <a:avLst/>
              <a:gdLst>
                <a:gd name="T0" fmla="*/ 350 w 701"/>
                <a:gd name="T1" fmla="*/ 578 h 579"/>
                <a:gd name="T2" fmla="*/ 0 w 701"/>
                <a:gd name="T3" fmla="*/ 578 h 579"/>
                <a:gd name="T4" fmla="*/ 0 w 701"/>
                <a:gd name="T5" fmla="*/ 0 h 579"/>
                <a:gd name="T6" fmla="*/ 700 w 701"/>
                <a:gd name="T7" fmla="*/ 0 h 579"/>
                <a:gd name="T8" fmla="*/ 700 w 701"/>
                <a:gd name="T9" fmla="*/ 578 h 579"/>
                <a:gd name="T10" fmla="*/ 350 w 701"/>
                <a:gd name="T11" fmla="*/ 57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1" h="579">
                  <a:moveTo>
                    <a:pt x="350" y="578"/>
                  </a:moveTo>
                  <a:lnTo>
                    <a:pt x="0" y="578"/>
                  </a:lnTo>
                  <a:lnTo>
                    <a:pt x="0" y="0"/>
                  </a:lnTo>
                  <a:lnTo>
                    <a:pt x="700" y="0"/>
                  </a:lnTo>
                  <a:lnTo>
                    <a:pt x="700" y="578"/>
                  </a:lnTo>
                  <a:lnTo>
                    <a:pt x="350" y="57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31FB4CA7-66F9-4E68-888E-F31361233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1519"/>
              <a:ext cx="132" cy="135"/>
            </a:xfrm>
            <a:custGeom>
              <a:avLst/>
              <a:gdLst>
                <a:gd name="T0" fmla="*/ 236 w 587"/>
                <a:gd name="T1" fmla="*/ 145 h 601"/>
                <a:gd name="T2" fmla="*/ 283 w 587"/>
                <a:gd name="T3" fmla="*/ 145 h 601"/>
                <a:gd name="T4" fmla="*/ 436 w 587"/>
                <a:gd name="T5" fmla="*/ 136 h 601"/>
                <a:gd name="T6" fmla="*/ 264 w 587"/>
                <a:gd name="T7" fmla="*/ 288 h 601"/>
                <a:gd name="T8" fmla="*/ 0 w 587"/>
                <a:gd name="T9" fmla="*/ 581 h 601"/>
                <a:gd name="T10" fmla="*/ 28 w 587"/>
                <a:gd name="T11" fmla="*/ 600 h 601"/>
                <a:gd name="T12" fmla="*/ 56 w 587"/>
                <a:gd name="T13" fmla="*/ 585 h 601"/>
                <a:gd name="T14" fmla="*/ 161 w 587"/>
                <a:gd name="T15" fmla="*/ 510 h 601"/>
                <a:gd name="T16" fmla="*/ 236 w 587"/>
                <a:gd name="T17" fmla="*/ 547 h 601"/>
                <a:gd name="T18" fmla="*/ 347 w 587"/>
                <a:gd name="T19" fmla="*/ 600 h 601"/>
                <a:gd name="T20" fmla="*/ 567 w 587"/>
                <a:gd name="T21" fmla="*/ 390 h 601"/>
                <a:gd name="T22" fmla="*/ 536 w 587"/>
                <a:gd name="T23" fmla="*/ 374 h 601"/>
                <a:gd name="T24" fmla="*/ 514 w 587"/>
                <a:gd name="T25" fmla="*/ 384 h 601"/>
                <a:gd name="T26" fmla="*/ 411 w 587"/>
                <a:gd name="T27" fmla="*/ 452 h 601"/>
                <a:gd name="T28" fmla="*/ 150 w 587"/>
                <a:gd name="T29" fmla="*/ 467 h 601"/>
                <a:gd name="T30" fmla="*/ 319 w 587"/>
                <a:gd name="T31" fmla="*/ 309 h 601"/>
                <a:gd name="T32" fmla="*/ 586 w 587"/>
                <a:gd name="T33" fmla="*/ 19 h 601"/>
                <a:gd name="T34" fmla="*/ 561 w 587"/>
                <a:gd name="T35" fmla="*/ 0 h 601"/>
                <a:gd name="T36" fmla="*/ 533 w 587"/>
                <a:gd name="T37" fmla="*/ 12 h 601"/>
                <a:gd name="T38" fmla="*/ 450 w 587"/>
                <a:gd name="T39" fmla="*/ 90 h 601"/>
                <a:gd name="T40" fmla="*/ 369 w 587"/>
                <a:gd name="T41" fmla="*/ 49 h 601"/>
                <a:gd name="T42" fmla="*/ 267 w 587"/>
                <a:gd name="T43" fmla="*/ 0 h 601"/>
                <a:gd name="T44" fmla="*/ 97 w 587"/>
                <a:gd name="T45" fmla="*/ 155 h 601"/>
                <a:gd name="T46" fmla="*/ 122 w 587"/>
                <a:gd name="T47" fmla="*/ 173 h 601"/>
                <a:gd name="T48" fmla="*/ 150 w 587"/>
                <a:gd name="T49" fmla="*/ 155 h 601"/>
                <a:gd name="T50" fmla="*/ 211 w 587"/>
                <a:gd name="T51" fmla="*/ 145 h 601"/>
                <a:gd name="T52" fmla="*/ 236 w 587"/>
                <a:gd name="T53" fmla="*/ 145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7" h="601">
                  <a:moveTo>
                    <a:pt x="236" y="145"/>
                  </a:moveTo>
                  <a:cubicBezTo>
                    <a:pt x="250" y="145"/>
                    <a:pt x="267" y="145"/>
                    <a:pt x="283" y="145"/>
                  </a:cubicBezTo>
                  <a:cubicBezTo>
                    <a:pt x="331" y="139"/>
                    <a:pt x="386" y="136"/>
                    <a:pt x="436" y="136"/>
                  </a:cubicBezTo>
                  <a:cubicBezTo>
                    <a:pt x="400" y="170"/>
                    <a:pt x="383" y="192"/>
                    <a:pt x="264" y="288"/>
                  </a:cubicBezTo>
                  <a:cubicBezTo>
                    <a:pt x="28" y="489"/>
                    <a:pt x="0" y="578"/>
                    <a:pt x="0" y="581"/>
                  </a:cubicBezTo>
                  <a:cubicBezTo>
                    <a:pt x="0" y="600"/>
                    <a:pt x="17" y="600"/>
                    <a:pt x="28" y="600"/>
                  </a:cubicBezTo>
                  <a:cubicBezTo>
                    <a:pt x="47" y="600"/>
                    <a:pt x="47" y="600"/>
                    <a:pt x="56" y="585"/>
                  </a:cubicBezTo>
                  <a:cubicBezTo>
                    <a:pt x="100" y="516"/>
                    <a:pt x="139" y="510"/>
                    <a:pt x="161" y="510"/>
                  </a:cubicBezTo>
                  <a:cubicBezTo>
                    <a:pt x="194" y="510"/>
                    <a:pt x="219" y="532"/>
                    <a:pt x="236" y="547"/>
                  </a:cubicBezTo>
                  <a:cubicBezTo>
                    <a:pt x="275" y="578"/>
                    <a:pt x="303" y="600"/>
                    <a:pt x="347" y="600"/>
                  </a:cubicBezTo>
                  <a:cubicBezTo>
                    <a:pt x="481" y="600"/>
                    <a:pt x="567" y="439"/>
                    <a:pt x="567" y="390"/>
                  </a:cubicBezTo>
                  <a:cubicBezTo>
                    <a:pt x="567" y="374"/>
                    <a:pt x="547" y="374"/>
                    <a:pt x="536" y="374"/>
                  </a:cubicBezTo>
                  <a:cubicBezTo>
                    <a:pt x="531" y="374"/>
                    <a:pt x="517" y="374"/>
                    <a:pt x="514" y="384"/>
                  </a:cubicBezTo>
                  <a:cubicBezTo>
                    <a:pt x="503" y="411"/>
                    <a:pt x="492" y="442"/>
                    <a:pt x="411" y="452"/>
                  </a:cubicBezTo>
                  <a:cubicBezTo>
                    <a:pt x="403" y="455"/>
                    <a:pt x="172" y="461"/>
                    <a:pt x="150" y="467"/>
                  </a:cubicBezTo>
                  <a:cubicBezTo>
                    <a:pt x="183" y="433"/>
                    <a:pt x="200" y="411"/>
                    <a:pt x="319" y="309"/>
                  </a:cubicBezTo>
                  <a:cubicBezTo>
                    <a:pt x="561" y="111"/>
                    <a:pt x="586" y="22"/>
                    <a:pt x="586" y="19"/>
                  </a:cubicBezTo>
                  <a:cubicBezTo>
                    <a:pt x="586" y="0"/>
                    <a:pt x="569" y="0"/>
                    <a:pt x="561" y="0"/>
                  </a:cubicBezTo>
                  <a:cubicBezTo>
                    <a:pt x="542" y="0"/>
                    <a:pt x="536" y="0"/>
                    <a:pt x="533" y="12"/>
                  </a:cubicBezTo>
                  <a:cubicBezTo>
                    <a:pt x="503" y="59"/>
                    <a:pt x="481" y="90"/>
                    <a:pt x="450" y="90"/>
                  </a:cubicBezTo>
                  <a:cubicBezTo>
                    <a:pt x="425" y="90"/>
                    <a:pt x="397" y="68"/>
                    <a:pt x="369" y="49"/>
                  </a:cubicBezTo>
                  <a:cubicBezTo>
                    <a:pt x="342" y="22"/>
                    <a:pt x="311" y="0"/>
                    <a:pt x="267" y="0"/>
                  </a:cubicBezTo>
                  <a:cubicBezTo>
                    <a:pt x="164" y="0"/>
                    <a:pt x="97" y="114"/>
                    <a:pt x="97" y="155"/>
                  </a:cubicBezTo>
                  <a:cubicBezTo>
                    <a:pt x="97" y="173"/>
                    <a:pt x="114" y="173"/>
                    <a:pt x="122" y="173"/>
                  </a:cubicBezTo>
                  <a:cubicBezTo>
                    <a:pt x="133" y="173"/>
                    <a:pt x="147" y="173"/>
                    <a:pt x="150" y="155"/>
                  </a:cubicBezTo>
                  <a:cubicBezTo>
                    <a:pt x="167" y="148"/>
                    <a:pt x="178" y="148"/>
                    <a:pt x="211" y="145"/>
                  </a:cubicBezTo>
                  <a:lnTo>
                    <a:pt x="236" y="14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2" name="Oval 7">
            <a:extLst>
              <a:ext uri="{FF2B5EF4-FFF2-40B4-BE49-F238E27FC236}">
                <a16:creationId xmlns:a16="http://schemas.microsoft.com/office/drawing/2014/main" id="{5D13DB6F-C1D0-4538-B599-E847C9729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3375" y="3729771"/>
            <a:ext cx="144462" cy="144463"/>
          </a:xfrm>
          <a:prstGeom prst="ellipse">
            <a:avLst/>
          </a:prstGeom>
          <a:solidFill>
            <a:srgbClr val="0066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" name="Line 8">
            <a:extLst>
              <a:ext uri="{FF2B5EF4-FFF2-40B4-BE49-F238E27FC236}">
                <a16:creationId xmlns:a16="http://schemas.microsoft.com/office/drawing/2014/main" id="{32946A7D-1199-4579-9E5E-BC74131B7E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82400" y="3837721"/>
            <a:ext cx="219075" cy="323850"/>
          </a:xfrm>
          <a:prstGeom prst="line">
            <a:avLst/>
          </a:prstGeom>
          <a:noFill/>
          <a:ln w="1908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4" name="Text Box 9">
            <a:extLst>
              <a:ext uri="{FF2B5EF4-FFF2-40B4-BE49-F238E27FC236}">
                <a16:creationId xmlns:a16="http://schemas.microsoft.com/office/drawing/2014/main" id="{AA29C073-75DD-45C3-ACE7-BF2466206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3225" y="4666396"/>
            <a:ext cx="650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>
                <a:solidFill>
                  <a:srgbClr val="000000"/>
                </a:solidFill>
              </a:rPr>
              <a:t>(1,0)</a:t>
            </a:r>
          </a:p>
        </p:txBody>
      </p:sp>
      <p:sp>
        <p:nvSpPr>
          <p:cNvPr id="75" name="Text Box 10">
            <a:extLst>
              <a:ext uri="{FF2B5EF4-FFF2-40B4-BE49-F238E27FC236}">
                <a16:creationId xmlns:a16="http://schemas.microsoft.com/office/drawing/2014/main" id="{BC5BCD18-7428-47B3-85F6-7D46F56BC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237" y="3593246"/>
            <a:ext cx="650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>
                <a:solidFill>
                  <a:srgbClr val="000000"/>
                </a:solidFill>
              </a:rPr>
              <a:t>(0,1)</a:t>
            </a:r>
          </a:p>
        </p:txBody>
      </p:sp>
      <p:sp>
        <p:nvSpPr>
          <p:cNvPr id="76" name="Text Box 11">
            <a:extLst>
              <a:ext uri="{FF2B5EF4-FFF2-40B4-BE49-F238E27FC236}">
                <a16:creationId xmlns:a16="http://schemas.microsoft.com/office/drawing/2014/main" id="{92541238-859D-473B-9B5D-36C6C8161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742" y="5653671"/>
            <a:ext cx="5163258" cy="383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dirty="0"/>
              <a:t>  </a:t>
            </a:r>
            <a:r>
              <a:rPr lang="en-IN" altLang="en-US" dirty="0">
                <a:latin typeface="Abadi Extra Light" panose="020B0204020104020204" pitchFamily="34" charset="0"/>
              </a:rPr>
              <a:t>Projection = Normalize to unit Euclidean length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 Box 26">
                <a:extLst>
                  <a:ext uri="{FF2B5EF4-FFF2-40B4-BE49-F238E27FC236}">
                    <a16:creationId xmlns:a16="http://schemas.microsoft.com/office/drawing/2014/main" id="{E0E1CDE9-2B88-42C7-92AB-7CCD675CA5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437" y="3151921"/>
                <a:ext cx="3180345" cy="403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64404" rIns="90000" bIns="45000"/>
              <a:lstStyle>
                <a:lvl1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1pPr>
                <a:lvl2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2pPr>
                <a:lvl3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3pPr>
                <a:lvl4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4pPr>
                <a:lvl5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altLang="en-US" sz="2200" dirty="0">
                    <a:latin typeface="Abadi Extra Light" panose="020B0204020104020204" pitchFamily="34" charset="0"/>
                  </a:rPr>
                  <a:t>: Unit radius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alt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2200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altLang="en-US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alt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altLang="en-US" sz="2200" dirty="0">
                    <a:latin typeface="Abadi Extra Light" panose="020B0204020104020204" pitchFamily="34" charset="0"/>
                  </a:rPr>
                  <a:t>ball</a:t>
                </a:r>
              </a:p>
            </p:txBody>
          </p:sp>
        </mc:Choice>
        <mc:Fallback xmlns="">
          <p:sp>
            <p:nvSpPr>
              <p:cNvPr id="81" name="Text Box 26">
                <a:extLst>
                  <a:ext uri="{FF2B5EF4-FFF2-40B4-BE49-F238E27FC236}">
                    <a16:creationId xmlns:a16="http://schemas.microsoft.com/office/drawing/2014/main" id="{E0E1CDE9-2B88-42C7-92AB-7CCD675CA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16437" y="3151921"/>
                <a:ext cx="3180345" cy="403225"/>
              </a:xfrm>
              <a:prstGeom prst="rect">
                <a:avLst/>
              </a:prstGeom>
              <a:blipFill>
                <a:blip r:embed="rId7"/>
                <a:stretch>
                  <a:fillRect l="-576" t="-1515" b="-469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Group 40">
            <a:extLst>
              <a:ext uri="{FF2B5EF4-FFF2-40B4-BE49-F238E27FC236}">
                <a16:creationId xmlns:a16="http://schemas.microsoft.com/office/drawing/2014/main" id="{22405F77-0484-4D74-A8D6-214C6D84B97F}"/>
              </a:ext>
            </a:extLst>
          </p:cNvPr>
          <p:cNvGrpSpPr>
            <a:grpSpLocks/>
          </p:cNvGrpSpPr>
          <p:nvPr/>
        </p:nvGrpSpPr>
        <p:grpSpPr bwMode="auto">
          <a:xfrm>
            <a:off x="4144350" y="5277584"/>
            <a:ext cx="250825" cy="214312"/>
            <a:chOff x="1633" y="2449"/>
            <a:chExt cx="158" cy="135"/>
          </a:xfrm>
        </p:grpSpPr>
        <p:sp>
          <p:nvSpPr>
            <p:cNvPr id="87" name="Freeform 41">
              <a:extLst>
                <a:ext uri="{FF2B5EF4-FFF2-40B4-BE49-F238E27FC236}">
                  <a16:creationId xmlns:a16="http://schemas.microsoft.com/office/drawing/2014/main" id="{DF13DB83-DF4A-4826-B4AA-8DC9FF33E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" y="2452"/>
              <a:ext cx="158" cy="130"/>
            </a:xfrm>
            <a:custGeom>
              <a:avLst/>
              <a:gdLst>
                <a:gd name="T0" fmla="*/ 350 w 701"/>
                <a:gd name="T1" fmla="*/ 578 h 579"/>
                <a:gd name="T2" fmla="*/ 0 w 701"/>
                <a:gd name="T3" fmla="*/ 578 h 579"/>
                <a:gd name="T4" fmla="*/ 0 w 701"/>
                <a:gd name="T5" fmla="*/ 0 h 579"/>
                <a:gd name="T6" fmla="*/ 700 w 701"/>
                <a:gd name="T7" fmla="*/ 0 h 579"/>
                <a:gd name="T8" fmla="*/ 700 w 701"/>
                <a:gd name="T9" fmla="*/ 578 h 579"/>
                <a:gd name="T10" fmla="*/ 350 w 701"/>
                <a:gd name="T11" fmla="*/ 57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1" h="579">
                  <a:moveTo>
                    <a:pt x="350" y="578"/>
                  </a:moveTo>
                  <a:lnTo>
                    <a:pt x="0" y="578"/>
                  </a:lnTo>
                  <a:lnTo>
                    <a:pt x="0" y="0"/>
                  </a:lnTo>
                  <a:lnTo>
                    <a:pt x="700" y="0"/>
                  </a:lnTo>
                  <a:lnTo>
                    <a:pt x="700" y="578"/>
                  </a:lnTo>
                  <a:lnTo>
                    <a:pt x="350" y="57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8" name="Freeform 42">
              <a:extLst>
                <a:ext uri="{FF2B5EF4-FFF2-40B4-BE49-F238E27FC236}">
                  <a16:creationId xmlns:a16="http://schemas.microsoft.com/office/drawing/2014/main" id="{3A3AD408-ECC1-4221-B74D-A4A9FD9B7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" y="2449"/>
              <a:ext cx="132" cy="135"/>
            </a:xfrm>
            <a:custGeom>
              <a:avLst/>
              <a:gdLst>
                <a:gd name="T0" fmla="*/ 236 w 587"/>
                <a:gd name="T1" fmla="*/ 145 h 601"/>
                <a:gd name="T2" fmla="*/ 283 w 587"/>
                <a:gd name="T3" fmla="*/ 145 h 601"/>
                <a:gd name="T4" fmla="*/ 436 w 587"/>
                <a:gd name="T5" fmla="*/ 136 h 601"/>
                <a:gd name="T6" fmla="*/ 264 w 587"/>
                <a:gd name="T7" fmla="*/ 288 h 601"/>
                <a:gd name="T8" fmla="*/ 0 w 587"/>
                <a:gd name="T9" fmla="*/ 581 h 601"/>
                <a:gd name="T10" fmla="*/ 28 w 587"/>
                <a:gd name="T11" fmla="*/ 600 h 601"/>
                <a:gd name="T12" fmla="*/ 56 w 587"/>
                <a:gd name="T13" fmla="*/ 585 h 601"/>
                <a:gd name="T14" fmla="*/ 161 w 587"/>
                <a:gd name="T15" fmla="*/ 510 h 601"/>
                <a:gd name="T16" fmla="*/ 236 w 587"/>
                <a:gd name="T17" fmla="*/ 547 h 601"/>
                <a:gd name="T18" fmla="*/ 347 w 587"/>
                <a:gd name="T19" fmla="*/ 600 h 601"/>
                <a:gd name="T20" fmla="*/ 567 w 587"/>
                <a:gd name="T21" fmla="*/ 390 h 601"/>
                <a:gd name="T22" fmla="*/ 536 w 587"/>
                <a:gd name="T23" fmla="*/ 374 h 601"/>
                <a:gd name="T24" fmla="*/ 514 w 587"/>
                <a:gd name="T25" fmla="*/ 384 h 601"/>
                <a:gd name="T26" fmla="*/ 411 w 587"/>
                <a:gd name="T27" fmla="*/ 452 h 601"/>
                <a:gd name="T28" fmla="*/ 150 w 587"/>
                <a:gd name="T29" fmla="*/ 467 h 601"/>
                <a:gd name="T30" fmla="*/ 319 w 587"/>
                <a:gd name="T31" fmla="*/ 309 h 601"/>
                <a:gd name="T32" fmla="*/ 586 w 587"/>
                <a:gd name="T33" fmla="*/ 19 h 601"/>
                <a:gd name="T34" fmla="*/ 561 w 587"/>
                <a:gd name="T35" fmla="*/ 0 h 601"/>
                <a:gd name="T36" fmla="*/ 533 w 587"/>
                <a:gd name="T37" fmla="*/ 12 h 601"/>
                <a:gd name="T38" fmla="*/ 450 w 587"/>
                <a:gd name="T39" fmla="*/ 90 h 601"/>
                <a:gd name="T40" fmla="*/ 369 w 587"/>
                <a:gd name="T41" fmla="*/ 49 h 601"/>
                <a:gd name="T42" fmla="*/ 267 w 587"/>
                <a:gd name="T43" fmla="*/ 0 h 601"/>
                <a:gd name="T44" fmla="*/ 97 w 587"/>
                <a:gd name="T45" fmla="*/ 155 h 601"/>
                <a:gd name="T46" fmla="*/ 122 w 587"/>
                <a:gd name="T47" fmla="*/ 173 h 601"/>
                <a:gd name="T48" fmla="*/ 150 w 587"/>
                <a:gd name="T49" fmla="*/ 155 h 601"/>
                <a:gd name="T50" fmla="*/ 211 w 587"/>
                <a:gd name="T51" fmla="*/ 145 h 601"/>
                <a:gd name="T52" fmla="*/ 236 w 587"/>
                <a:gd name="T53" fmla="*/ 145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7" h="601">
                  <a:moveTo>
                    <a:pt x="236" y="145"/>
                  </a:moveTo>
                  <a:cubicBezTo>
                    <a:pt x="250" y="145"/>
                    <a:pt x="267" y="145"/>
                    <a:pt x="283" y="145"/>
                  </a:cubicBezTo>
                  <a:cubicBezTo>
                    <a:pt x="331" y="139"/>
                    <a:pt x="386" y="136"/>
                    <a:pt x="436" y="136"/>
                  </a:cubicBezTo>
                  <a:cubicBezTo>
                    <a:pt x="400" y="170"/>
                    <a:pt x="383" y="192"/>
                    <a:pt x="264" y="288"/>
                  </a:cubicBezTo>
                  <a:cubicBezTo>
                    <a:pt x="28" y="489"/>
                    <a:pt x="0" y="578"/>
                    <a:pt x="0" y="581"/>
                  </a:cubicBezTo>
                  <a:cubicBezTo>
                    <a:pt x="0" y="600"/>
                    <a:pt x="17" y="600"/>
                    <a:pt x="28" y="600"/>
                  </a:cubicBezTo>
                  <a:cubicBezTo>
                    <a:pt x="47" y="600"/>
                    <a:pt x="47" y="600"/>
                    <a:pt x="56" y="585"/>
                  </a:cubicBezTo>
                  <a:cubicBezTo>
                    <a:pt x="100" y="516"/>
                    <a:pt x="139" y="510"/>
                    <a:pt x="161" y="510"/>
                  </a:cubicBezTo>
                  <a:cubicBezTo>
                    <a:pt x="194" y="510"/>
                    <a:pt x="219" y="532"/>
                    <a:pt x="236" y="547"/>
                  </a:cubicBezTo>
                  <a:cubicBezTo>
                    <a:pt x="275" y="578"/>
                    <a:pt x="303" y="600"/>
                    <a:pt x="347" y="600"/>
                  </a:cubicBezTo>
                  <a:cubicBezTo>
                    <a:pt x="481" y="600"/>
                    <a:pt x="567" y="439"/>
                    <a:pt x="567" y="390"/>
                  </a:cubicBezTo>
                  <a:cubicBezTo>
                    <a:pt x="567" y="374"/>
                    <a:pt x="547" y="374"/>
                    <a:pt x="536" y="374"/>
                  </a:cubicBezTo>
                  <a:cubicBezTo>
                    <a:pt x="531" y="374"/>
                    <a:pt x="517" y="374"/>
                    <a:pt x="514" y="384"/>
                  </a:cubicBezTo>
                  <a:cubicBezTo>
                    <a:pt x="503" y="411"/>
                    <a:pt x="492" y="442"/>
                    <a:pt x="411" y="452"/>
                  </a:cubicBezTo>
                  <a:cubicBezTo>
                    <a:pt x="403" y="455"/>
                    <a:pt x="172" y="461"/>
                    <a:pt x="150" y="467"/>
                  </a:cubicBezTo>
                  <a:cubicBezTo>
                    <a:pt x="183" y="433"/>
                    <a:pt x="200" y="411"/>
                    <a:pt x="319" y="309"/>
                  </a:cubicBezTo>
                  <a:cubicBezTo>
                    <a:pt x="561" y="111"/>
                    <a:pt x="586" y="22"/>
                    <a:pt x="586" y="19"/>
                  </a:cubicBezTo>
                  <a:cubicBezTo>
                    <a:pt x="586" y="0"/>
                    <a:pt x="569" y="0"/>
                    <a:pt x="561" y="0"/>
                  </a:cubicBezTo>
                  <a:cubicBezTo>
                    <a:pt x="542" y="0"/>
                    <a:pt x="536" y="0"/>
                    <a:pt x="533" y="12"/>
                  </a:cubicBezTo>
                  <a:cubicBezTo>
                    <a:pt x="503" y="59"/>
                    <a:pt x="481" y="90"/>
                    <a:pt x="450" y="90"/>
                  </a:cubicBezTo>
                  <a:cubicBezTo>
                    <a:pt x="425" y="90"/>
                    <a:pt x="397" y="68"/>
                    <a:pt x="369" y="49"/>
                  </a:cubicBezTo>
                  <a:cubicBezTo>
                    <a:pt x="342" y="22"/>
                    <a:pt x="311" y="0"/>
                    <a:pt x="267" y="0"/>
                  </a:cubicBezTo>
                  <a:cubicBezTo>
                    <a:pt x="164" y="0"/>
                    <a:pt x="97" y="114"/>
                    <a:pt x="97" y="155"/>
                  </a:cubicBezTo>
                  <a:cubicBezTo>
                    <a:pt x="97" y="173"/>
                    <a:pt x="114" y="173"/>
                    <a:pt x="122" y="173"/>
                  </a:cubicBezTo>
                  <a:cubicBezTo>
                    <a:pt x="133" y="173"/>
                    <a:pt x="147" y="173"/>
                    <a:pt x="150" y="155"/>
                  </a:cubicBezTo>
                  <a:cubicBezTo>
                    <a:pt x="167" y="148"/>
                    <a:pt x="178" y="148"/>
                    <a:pt x="211" y="145"/>
                  </a:cubicBezTo>
                  <a:lnTo>
                    <a:pt x="236" y="14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9" name="Oval 43">
            <a:extLst>
              <a:ext uri="{FF2B5EF4-FFF2-40B4-BE49-F238E27FC236}">
                <a16:creationId xmlns:a16="http://schemas.microsoft.com/office/drawing/2014/main" id="{AC56A467-94DE-409D-B0E8-B126FC6C3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9887" y="5277584"/>
            <a:ext cx="144463" cy="144462"/>
          </a:xfrm>
          <a:prstGeom prst="ellipse">
            <a:avLst/>
          </a:prstGeom>
          <a:solidFill>
            <a:srgbClr val="0066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0" name="Line 44">
            <a:extLst>
              <a:ext uri="{FF2B5EF4-FFF2-40B4-BE49-F238E27FC236}">
                <a16:creationId xmlns:a16="http://schemas.microsoft.com/office/drawing/2014/main" id="{5035DD22-6E19-4A69-9062-6D15FC2AF5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55425" y="5204559"/>
            <a:ext cx="182562" cy="111125"/>
          </a:xfrm>
          <a:prstGeom prst="line">
            <a:avLst/>
          </a:prstGeom>
          <a:noFill/>
          <a:ln w="1908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8A00A47E-859D-42A5-9AD7-15F2C9EC572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173" y="6103084"/>
            <a:ext cx="2006853" cy="554189"/>
          </a:xfrm>
          <a:prstGeom prst="rect">
            <a:avLst/>
          </a:prstGeom>
        </p:spPr>
      </p:pic>
      <p:sp>
        <p:nvSpPr>
          <p:cNvPr id="93" name="Line 13">
            <a:extLst>
              <a:ext uri="{FF2B5EF4-FFF2-40B4-BE49-F238E27FC236}">
                <a16:creationId xmlns:a16="http://schemas.microsoft.com/office/drawing/2014/main" id="{62B037B3-DECB-4967-9A02-D9E08C6E8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8952" y="3743030"/>
            <a:ext cx="1587" cy="1800225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4" name="Line 14">
            <a:extLst>
              <a:ext uri="{FF2B5EF4-FFF2-40B4-BE49-F238E27FC236}">
                <a16:creationId xmlns:a16="http://schemas.microsoft.com/office/drawing/2014/main" id="{BFB95175-D725-406B-9184-A2B391558D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614" y="5217817"/>
            <a:ext cx="1908175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95" name="Group 15">
            <a:extLst>
              <a:ext uri="{FF2B5EF4-FFF2-40B4-BE49-F238E27FC236}">
                <a16:creationId xmlns:a16="http://schemas.microsoft.com/office/drawing/2014/main" id="{7FAB7614-629B-4E80-B2F3-86E5DA85C055}"/>
              </a:ext>
            </a:extLst>
          </p:cNvPr>
          <p:cNvGrpSpPr>
            <a:grpSpLocks/>
          </p:cNvGrpSpPr>
          <p:nvPr/>
        </p:nvGrpSpPr>
        <p:grpSpPr bwMode="auto">
          <a:xfrm>
            <a:off x="7857152" y="4174830"/>
            <a:ext cx="250825" cy="214312"/>
            <a:chOff x="3719" y="1701"/>
            <a:chExt cx="158" cy="135"/>
          </a:xfrm>
        </p:grpSpPr>
        <p:sp>
          <p:nvSpPr>
            <p:cNvPr id="96" name="Freeform 16">
              <a:extLst>
                <a:ext uri="{FF2B5EF4-FFF2-40B4-BE49-F238E27FC236}">
                  <a16:creationId xmlns:a16="http://schemas.microsoft.com/office/drawing/2014/main" id="{CCC61EF2-3C47-4B4B-8DAA-C9B2DFE68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" y="1704"/>
              <a:ext cx="158" cy="130"/>
            </a:xfrm>
            <a:custGeom>
              <a:avLst/>
              <a:gdLst>
                <a:gd name="T0" fmla="*/ 350 w 701"/>
                <a:gd name="T1" fmla="*/ 578 h 579"/>
                <a:gd name="T2" fmla="*/ 0 w 701"/>
                <a:gd name="T3" fmla="*/ 578 h 579"/>
                <a:gd name="T4" fmla="*/ 0 w 701"/>
                <a:gd name="T5" fmla="*/ 0 h 579"/>
                <a:gd name="T6" fmla="*/ 700 w 701"/>
                <a:gd name="T7" fmla="*/ 0 h 579"/>
                <a:gd name="T8" fmla="*/ 700 w 701"/>
                <a:gd name="T9" fmla="*/ 578 h 579"/>
                <a:gd name="T10" fmla="*/ 350 w 701"/>
                <a:gd name="T11" fmla="*/ 57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1" h="579">
                  <a:moveTo>
                    <a:pt x="350" y="578"/>
                  </a:moveTo>
                  <a:lnTo>
                    <a:pt x="0" y="578"/>
                  </a:lnTo>
                  <a:lnTo>
                    <a:pt x="0" y="0"/>
                  </a:lnTo>
                  <a:lnTo>
                    <a:pt x="700" y="0"/>
                  </a:lnTo>
                  <a:lnTo>
                    <a:pt x="700" y="578"/>
                  </a:lnTo>
                  <a:lnTo>
                    <a:pt x="350" y="57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7" name="Freeform 17">
              <a:extLst>
                <a:ext uri="{FF2B5EF4-FFF2-40B4-BE49-F238E27FC236}">
                  <a16:creationId xmlns:a16="http://schemas.microsoft.com/office/drawing/2014/main" id="{DA463F7A-450C-4D5A-A237-07BF411D4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" y="1701"/>
              <a:ext cx="132" cy="135"/>
            </a:xfrm>
            <a:custGeom>
              <a:avLst/>
              <a:gdLst>
                <a:gd name="T0" fmla="*/ 236 w 587"/>
                <a:gd name="T1" fmla="*/ 145 h 601"/>
                <a:gd name="T2" fmla="*/ 283 w 587"/>
                <a:gd name="T3" fmla="*/ 145 h 601"/>
                <a:gd name="T4" fmla="*/ 436 w 587"/>
                <a:gd name="T5" fmla="*/ 136 h 601"/>
                <a:gd name="T6" fmla="*/ 264 w 587"/>
                <a:gd name="T7" fmla="*/ 288 h 601"/>
                <a:gd name="T8" fmla="*/ 0 w 587"/>
                <a:gd name="T9" fmla="*/ 581 h 601"/>
                <a:gd name="T10" fmla="*/ 28 w 587"/>
                <a:gd name="T11" fmla="*/ 600 h 601"/>
                <a:gd name="T12" fmla="*/ 56 w 587"/>
                <a:gd name="T13" fmla="*/ 585 h 601"/>
                <a:gd name="T14" fmla="*/ 161 w 587"/>
                <a:gd name="T15" fmla="*/ 510 h 601"/>
                <a:gd name="T16" fmla="*/ 236 w 587"/>
                <a:gd name="T17" fmla="*/ 547 h 601"/>
                <a:gd name="T18" fmla="*/ 347 w 587"/>
                <a:gd name="T19" fmla="*/ 600 h 601"/>
                <a:gd name="T20" fmla="*/ 567 w 587"/>
                <a:gd name="T21" fmla="*/ 390 h 601"/>
                <a:gd name="T22" fmla="*/ 536 w 587"/>
                <a:gd name="T23" fmla="*/ 374 h 601"/>
                <a:gd name="T24" fmla="*/ 514 w 587"/>
                <a:gd name="T25" fmla="*/ 384 h 601"/>
                <a:gd name="T26" fmla="*/ 411 w 587"/>
                <a:gd name="T27" fmla="*/ 452 h 601"/>
                <a:gd name="T28" fmla="*/ 150 w 587"/>
                <a:gd name="T29" fmla="*/ 467 h 601"/>
                <a:gd name="T30" fmla="*/ 319 w 587"/>
                <a:gd name="T31" fmla="*/ 309 h 601"/>
                <a:gd name="T32" fmla="*/ 586 w 587"/>
                <a:gd name="T33" fmla="*/ 19 h 601"/>
                <a:gd name="T34" fmla="*/ 561 w 587"/>
                <a:gd name="T35" fmla="*/ 0 h 601"/>
                <a:gd name="T36" fmla="*/ 533 w 587"/>
                <a:gd name="T37" fmla="*/ 12 h 601"/>
                <a:gd name="T38" fmla="*/ 450 w 587"/>
                <a:gd name="T39" fmla="*/ 90 h 601"/>
                <a:gd name="T40" fmla="*/ 369 w 587"/>
                <a:gd name="T41" fmla="*/ 49 h 601"/>
                <a:gd name="T42" fmla="*/ 267 w 587"/>
                <a:gd name="T43" fmla="*/ 0 h 601"/>
                <a:gd name="T44" fmla="*/ 97 w 587"/>
                <a:gd name="T45" fmla="*/ 155 h 601"/>
                <a:gd name="T46" fmla="*/ 122 w 587"/>
                <a:gd name="T47" fmla="*/ 173 h 601"/>
                <a:gd name="T48" fmla="*/ 150 w 587"/>
                <a:gd name="T49" fmla="*/ 155 h 601"/>
                <a:gd name="T50" fmla="*/ 211 w 587"/>
                <a:gd name="T51" fmla="*/ 145 h 601"/>
                <a:gd name="T52" fmla="*/ 236 w 587"/>
                <a:gd name="T53" fmla="*/ 145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7" h="601">
                  <a:moveTo>
                    <a:pt x="236" y="145"/>
                  </a:moveTo>
                  <a:cubicBezTo>
                    <a:pt x="250" y="145"/>
                    <a:pt x="267" y="145"/>
                    <a:pt x="283" y="145"/>
                  </a:cubicBezTo>
                  <a:cubicBezTo>
                    <a:pt x="331" y="139"/>
                    <a:pt x="386" y="136"/>
                    <a:pt x="436" y="136"/>
                  </a:cubicBezTo>
                  <a:cubicBezTo>
                    <a:pt x="400" y="170"/>
                    <a:pt x="383" y="192"/>
                    <a:pt x="264" y="288"/>
                  </a:cubicBezTo>
                  <a:cubicBezTo>
                    <a:pt x="28" y="489"/>
                    <a:pt x="0" y="578"/>
                    <a:pt x="0" y="581"/>
                  </a:cubicBezTo>
                  <a:cubicBezTo>
                    <a:pt x="0" y="600"/>
                    <a:pt x="17" y="600"/>
                    <a:pt x="28" y="600"/>
                  </a:cubicBezTo>
                  <a:cubicBezTo>
                    <a:pt x="47" y="600"/>
                    <a:pt x="47" y="600"/>
                    <a:pt x="56" y="585"/>
                  </a:cubicBezTo>
                  <a:cubicBezTo>
                    <a:pt x="100" y="516"/>
                    <a:pt x="139" y="510"/>
                    <a:pt x="161" y="510"/>
                  </a:cubicBezTo>
                  <a:cubicBezTo>
                    <a:pt x="194" y="510"/>
                    <a:pt x="219" y="532"/>
                    <a:pt x="236" y="547"/>
                  </a:cubicBezTo>
                  <a:cubicBezTo>
                    <a:pt x="275" y="578"/>
                    <a:pt x="303" y="600"/>
                    <a:pt x="347" y="600"/>
                  </a:cubicBezTo>
                  <a:cubicBezTo>
                    <a:pt x="481" y="600"/>
                    <a:pt x="567" y="439"/>
                    <a:pt x="567" y="390"/>
                  </a:cubicBezTo>
                  <a:cubicBezTo>
                    <a:pt x="567" y="374"/>
                    <a:pt x="547" y="374"/>
                    <a:pt x="536" y="374"/>
                  </a:cubicBezTo>
                  <a:cubicBezTo>
                    <a:pt x="531" y="374"/>
                    <a:pt x="517" y="374"/>
                    <a:pt x="514" y="384"/>
                  </a:cubicBezTo>
                  <a:cubicBezTo>
                    <a:pt x="503" y="411"/>
                    <a:pt x="492" y="442"/>
                    <a:pt x="411" y="452"/>
                  </a:cubicBezTo>
                  <a:cubicBezTo>
                    <a:pt x="403" y="455"/>
                    <a:pt x="172" y="461"/>
                    <a:pt x="150" y="467"/>
                  </a:cubicBezTo>
                  <a:cubicBezTo>
                    <a:pt x="183" y="433"/>
                    <a:pt x="200" y="411"/>
                    <a:pt x="319" y="309"/>
                  </a:cubicBezTo>
                  <a:cubicBezTo>
                    <a:pt x="561" y="111"/>
                    <a:pt x="586" y="22"/>
                    <a:pt x="586" y="19"/>
                  </a:cubicBezTo>
                  <a:cubicBezTo>
                    <a:pt x="586" y="0"/>
                    <a:pt x="569" y="0"/>
                    <a:pt x="561" y="0"/>
                  </a:cubicBezTo>
                  <a:cubicBezTo>
                    <a:pt x="542" y="0"/>
                    <a:pt x="536" y="0"/>
                    <a:pt x="533" y="12"/>
                  </a:cubicBezTo>
                  <a:cubicBezTo>
                    <a:pt x="503" y="59"/>
                    <a:pt x="481" y="90"/>
                    <a:pt x="450" y="90"/>
                  </a:cubicBezTo>
                  <a:cubicBezTo>
                    <a:pt x="425" y="90"/>
                    <a:pt x="397" y="68"/>
                    <a:pt x="369" y="49"/>
                  </a:cubicBezTo>
                  <a:cubicBezTo>
                    <a:pt x="342" y="22"/>
                    <a:pt x="311" y="0"/>
                    <a:pt x="267" y="0"/>
                  </a:cubicBezTo>
                  <a:cubicBezTo>
                    <a:pt x="164" y="0"/>
                    <a:pt x="97" y="114"/>
                    <a:pt x="97" y="155"/>
                  </a:cubicBezTo>
                  <a:cubicBezTo>
                    <a:pt x="97" y="173"/>
                    <a:pt x="114" y="173"/>
                    <a:pt x="122" y="173"/>
                  </a:cubicBezTo>
                  <a:cubicBezTo>
                    <a:pt x="133" y="173"/>
                    <a:pt x="147" y="173"/>
                    <a:pt x="150" y="155"/>
                  </a:cubicBezTo>
                  <a:cubicBezTo>
                    <a:pt x="167" y="148"/>
                    <a:pt x="178" y="148"/>
                    <a:pt x="211" y="145"/>
                  </a:cubicBezTo>
                  <a:lnTo>
                    <a:pt x="236" y="14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98" name="Oval 18">
            <a:extLst>
              <a:ext uri="{FF2B5EF4-FFF2-40B4-BE49-F238E27FC236}">
                <a16:creationId xmlns:a16="http://schemas.microsoft.com/office/drawing/2014/main" id="{F4147251-2EE0-461F-A15F-85F42DA08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7152" y="4498680"/>
            <a:ext cx="144462" cy="144462"/>
          </a:xfrm>
          <a:prstGeom prst="ellipse">
            <a:avLst/>
          </a:prstGeom>
          <a:solidFill>
            <a:srgbClr val="0066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" name="Line 19">
            <a:extLst>
              <a:ext uri="{FF2B5EF4-FFF2-40B4-BE49-F238E27FC236}">
                <a16:creationId xmlns:a16="http://schemas.microsoft.com/office/drawing/2014/main" id="{B246A3D2-BD03-4194-8F4F-C52B81F4C2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34952" y="4570117"/>
            <a:ext cx="255587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" name="Rectangle 22">
            <a:extLst>
              <a:ext uri="{FF2B5EF4-FFF2-40B4-BE49-F238E27FC236}">
                <a16:creationId xmlns:a16="http://schemas.microsoft.com/office/drawing/2014/main" id="{2972AF25-9204-44C8-80CF-1CA668244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065" y="3760492"/>
            <a:ext cx="1620836" cy="1476375"/>
          </a:xfrm>
          <a:prstGeom prst="rect">
            <a:avLst/>
          </a:prstGeom>
          <a:solidFill>
            <a:srgbClr val="FFCC00">
              <a:alpha val="31999"/>
            </a:srgbClr>
          </a:solidFill>
          <a:ln w="9525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07" name="Group 35">
            <a:extLst>
              <a:ext uri="{FF2B5EF4-FFF2-40B4-BE49-F238E27FC236}">
                <a16:creationId xmlns:a16="http://schemas.microsoft.com/office/drawing/2014/main" id="{9D7D184B-3053-482A-8E92-8BE30BD935DC}"/>
              </a:ext>
            </a:extLst>
          </p:cNvPr>
          <p:cNvGrpSpPr>
            <a:grpSpLocks/>
          </p:cNvGrpSpPr>
          <p:nvPr/>
        </p:nvGrpSpPr>
        <p:grpSpPr bwMode="auto">
          <a:xfrm>
            <a:off x="8757264" y="5325767"/>
            <a:ext cx="250825" cy="214313"/>
            <a:chOff x="4286" y="2426"/>
            <a:chExt cx="158" cy="135"/>
          </a:xfrm>
        </p:grpSpPr>
        <p:sp>
          <p:nvSpPr>
            <p:cNvPr id="108" name="Freeform 36">
              <a:extLst>
                <a:ext uri="{FF2B5EF4-FFF2-40B4-BE49-F238E27FC236}">
                  <a16:creationId xmlns:a16="http://schemas.microsoft.com/office/drawing/2014/main" id="{A5525E86-6B1A-4E16-B65A-CAEFB1F1E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2429"/>
              <a:ext cx="158" cy="130"/>
            </a:xfrm>
            <a:custGeom>
              <a:avLst/>
              <a:gdLst>
                <a:gd name="T0" fmla="*/ 350 w 701"/>
                <a:gd name="T1" fmla="*/ 578 h 579"/>
                <a:gd name="T2" fmla="*/ 0 w 701"/>
                <a:gd name="T3" fmla="*/ 578 h 579"/>
                <a:gd name="T4" fmla="*/ 0 w 701"/>
                <a:gd name="T5" fmla="*/ 0 h 579"/>
                <a:gd name="T6" fmla="*/ 700 w 701"/>
                <a:gd name="T7" fmla="*/ 0 h 579"/>
                <a:gd name="T8" fmla="*/ 700 w 701"/>
                <a:gd name="T9" fmla="*/ 578 h 579"/>
                <a:gd name="T10" fmla="*/ 350 w 701"/>
                <a:gd name="T11" fmla="*/ 57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1" h="579">
                  <a:moveTo>
                    <a:pt x="350" y="578"/>
                  </a:moveTo>
                  <a:lnTo>
                    <a:pt x="0" y="578"/>
                  </a:lnTo>
                  <a:lnTo>
                    <a:pt x="0" y="0"/>
                  </a:lnTo>
                  <a:lnTo>
                    <a:pt x="700" y="0"/>
                  </a:lnTo>
                  <a:lnTo>
                    <a:pt x="700" y="578"/>
                  </a:lnTo>
                  <a:lnTo>
                    <a:pt x="350" y="57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9" name="Freeform 37">
              <a:extLst>
                <a:ext uri="{FF2B5EF4-FFF2-40B4-BE49-F238E27FC236}">
                  <a16:creationId xmlns:a16="http://schemas.microsoft.com/office/drawing/2014/main" id="{DE4D6AF6-73CC-4661-9747-3D0459D9E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7" y="2426"/>
              <a:ext cx="132" cy="135"/>
            </a:xfrm>
            <a:custGeom>
              <a:avLst/>
              <a:gdLst>
                <a:gd name="T0" fmla="*/ 236 w 587"/>
                <a:gd name="T1" fmla="*/ 145 h 601"/>
                <a:gd name="T2" fmla="*/ 283 w 587"/>
                <a:gd name="T3" fmla="*/ 145 h 601"/>
                <a:gd name="T4" fmla="*/ 436 w 587"/>
                <a:gd name="T5" fmla="*/ 136 h 601"/>
                <a:gd name="T6" fmla="*/ 264 w 587"/>
                <a:gd name="T7" fmla="*/ 288 h 601"/>
                <a:gd name="T8" fmla="*/ 0 w 587"/>
                <a:gd name="T9" fmla="*/ 581 h 601"/>
                <a:gd name="T10" fmla="*/ 28 w 587"/>
                <a:gd name="T11" fmla="*/ 600 h 601"/>
                <a:gd name="T12" fmla="*/ 56 w 587"/>
                <a:gd name="T13" fmla="*/ 585 h 601"/>
                <a:gd name="T14" fmla="*/ 161 w 587"/>
                <a:gd name="T15" fmla="*/ 510 h 601"/>
                <a:gd name="T16" fmla="*/ 236 w 587"/>
                <a:gd name="T17" fmla="*/ 547 h 601"/>
                <a:gd name="T18" fmla="*/ 347 w 587"/>
                <a:gd name="T19" fmla="*/ 600 h 601"/>
                <a:gd name="T20" fmla="*/ 567 w 587"/>
                <a:gd name="T21" fmla="*/ 390 h 601"/>
                <a:gd name="T22" fmla="*/ 536 w 587"/>
                <a:gd name="T23" fmla="*/ 374 h 601"/>
                <a:gd name="T24" fmla="*/ 514 w 587"/>
                <a:gd name="T25" fmla="*/ 384 h 601"/>
                <a:gd name="T26" fmla="*/ 411 w 587"/>
                <a:gd name="T27" fmla="*/ 452 h 601"/>
                <a:gd name="T28" fmla="*/ 150 w 587"/>
                <a:gd name="T29" fmla="*/ 467 h 601"/>
                <a:gd name="T30" fmla="*/ 319 w 587"/>
                <a:gd name="T31" fmla="*/ 309 h 601"/>
                <a:gd name="T32" fmla="*/ 586 w 587"/>
                <a:gd name="T33" fmla="*/ 19 h 601"/>
                <a:gd name="T34" fmla="*/ 561 w 587"/>
                <a:gd name="T35" fmla="*/ 0 h 601"/>
                <a:gd name="T36" fmla="*/ 533 w 587"/>
                <a:gd name="T37" fmla="*/ 12 h 601"/>
                <a:gd name="T38" fmla="*/ 450 w 587"/>
                <a:gd name="T39" fmla="*/ 90 h 601"/>
                <a:gd name="T40" fmla="*/ 369 w 587"/>
                <a:gd name="T41" fmla="*/ 49 h 601"/>
                <a:gd name="T42" fmla="*/ 267 w 587"/>
                <a:gd name="T43" fmla="*/ 0 h 601"/>
                <a:gd name="T44" fmla="*/ 97 w 587"/>
                <a:gd name="T45" fmla="*/ 155 h 601"/>
                <a:gd name="T46" fmla="*/ 122 w 587"/>
                <a:gd name="T47" fmla="*/ 173 h 601"/>
                <a:gd name="T48" fmla="*/ 150 w 587"/>
                <a:gd name="T49" fmla="*/ 155 h 601"/>
                <a:gd name="T50" fmla="*/ 211 w 587"/>
                <a:gd name="T51" fmla="*/ 145 h 601"/>
                <a:gd name="T52" fmla="*/ 236 w 587"/>
                <a:gd name="T53" fmla="*/ 145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7" h="601">
                  <a:moveTo>
                    <a:pt x="236" y="145"/>
                  </a:moveTo>
                  <a:cubicBezTo>
                    <a:pt x="250" y="145"/>
                    <a:pt x="267" y="145"/>
                    <a:pt x="283" y="145"/>
                  </a:cubicBezTo>
                  <a:cubicBezTo>
                    <a:pt x="331" y="139"/>
                    <a:pt x="386" y="136"/>
                    <a:pt x="436" y="136"/>
                  </a:cubicBezTo>
                  <a:cubicBezTo>
                    <a:pt x="400" y="170"/>
                    <a:pt x="383" y="192"/>
                    <a:pt x="264" y="288"/>
                  </a:cubicBezTo>
                  <a:cubicBezTo>
                    <a:pt x="28" y="489"/>
                    <a:pt x="0" y="578"/>
                    <a:pt x="0" y="581"/>
                  </a:cubicBezTo>
                  <a:cubicBezTo>
                    <a:pt x="0" y="600"/>
                    <a:pt x="17" y="600"/>
                    <a:pt x="28" y="600"/>
                  </a:cubicBezTo>
                  <a:cubicBezTo>
                    <a:pt x="47" y="600"/>
                    <a:pt x="47" y="600"/>
                    <a:pt x="56" y="585"/>
                  </a:cubicBezTo>
                  <a:cubicBezTo>
                    <a:pt x="100" y="516"/>
                    <a:pt x="139" y="510"/>
                    <a:pt x="161" y="510"/>
                  </a:cubicBezTo>
                  <a:cubicBezTo>
                    <a:pt x="194" y="510"/>
                    <a:pt x="219" y="532"/>
                    <a:pt x="236" y="547"/>
                  </a:cubicBezTo>
                  <a:cubicBezTo>
                    <a:pt x="275" y="578"/>
                    <a:pt x="303" y="600"/>
                    <a:pt x="347" y="600"/>
                  </a:cubicBezTo>
                  <a:cubicBezTo>
                    <a:pt x="481" y="600"/>
                    <a:pt x="567" y="439"/>
                    <a:pt x="567" y="390"/>
                  </a:cubicBezTo>
                  <a:cubicBezTo>
                    <a:pt x="567" y="374"/>
                    <a:pt x="547" y="374"/>
                    <a:pt x="536" y="374"/>
                  </a:cubicBezTo>
                  <a:cubicBezTo>
                    <a:pt x="531" y="374"/>
                    <a:pt x="517" y="374"/>
                    <a:pt x="514" y="384"/>
                  </a:cubicBezTo>
                  <a:cubicBezTo>
                    <a:pt x="503" y="411"/>
                    <a:pt x="492" y="442"/>
                    <a:pt x="411" y="452"/>
                  </a:cubicBezTo>
                  <a:cubicBezTo>
                    <a:pt x="403" y="455"/>
                    <a:pt x="172" y="461"/>
                    <a:pt x="150" y="467"/>
                  </a:cubicBezTo>
                  <a:cubicBezTo>
                    <a:pt x="183" y="433"/>
                    <a:pt x="200" y="411"/>
                    <a:pt x="319" y="309"/>
                  </a:cubicBezTo>
                  <a:cubicBezTo>
                    <a:pt x="561" y="111"/>
                    <a:pt x="586" y="22"/>
                    <a:pt x="586" y="19"/>
                  </a:cubicBezTo>
                  <a:cubicBezTo>
                    <a:pt x="586" y="0"/>
                    <a:pt x="569" y="0"/>
                    <a:pt x="561" y="0"/>
                  </a:cubicBezTo>
                  <a:cubicBezTo>
                    <a:pt x="542" y="0"/>
                    <a:pt x="536" y="0"/>
                    <a:pt x="533" y="12"/>
                  </a:cubicBezTo>
                  <a:cubicBezTo>
                    <a:pt x="503" y="59"/>
                    <a:pt x="481" y="90"/>
                    <a:pt x="450" y="90"/>
                  </a:cubicBezTo>
                  <a:cubicBezTo>
                    <a:pt x="425" y="90"/>
                    <a:pt x="397" y="68"/>
                    <a:pt x="369" y="49"/>
                  </a:cubicBezTo>
                  <a:cubicBezTo>
                    <a:pt x="342" y="22"/>
                    <a:pt x="311" y="0"/>
                    <a:pt x="267" y="0"/>
                  </a:cubicBezTo>
                  <a:cubicBezTo>
                    <a:pt x="164" y="0"/>
                    <a:pt x="97" y="114"/>
                    <a:pt x="97" y="155"/>
                  </a:cubicBezTo>
                  <a:cubicBezTo>
                    <a:pt x="97" y="173"/>
                    <a:pt x="114" y="173"/>
                    <a:pt x="122" y="173"/>
                  </a:cubicBezTo>
                  <a:cubicBezTo>
                    <a:pt x="133" y="173"/>
                    <a:pt x="147" y="173"/>
                    <a:pt x="150" y="155"/>
                  </a:cubicBezTo>
                  <a:cubicBezTo>
                    <a:pt x="167" y="148"/>
                    <a:pt x="178" y="148"/>
                    <a:pt x="211" y="145"/>
                  </a:cubicBezTo>
                  <a:lnTo>
                    <a:pt x="236" y="14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10" name="Oval 38">
            <a:extLst>
              <a:ext uri="{FF2B5EF4-FFF2-40B4-BE49-F238E27FC236}">
                <a16:creationId xmlns:a16="http://schemas.microsoft.com/office/drawing/2014/main" id="{2CC8E492-B6BC-496F-BA2A-E1D423B55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4602" y="5470230"/>
            <a:ext cx="144462" cy="144462"/>
          </a:xfrm>
          <a:prstGeom prst="ellipse">
            <a:avLst/>
          </a:prstGeom>
          <a:solidFill>
            <a:srgbClr val="0066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1" name="Line 39">
            <a:extLst>
              <a:ext uri="{FF2B5EF4-FFF2-40B4-BE49-F238E27FC236}">
                <a16:creationId xmlns:a16="http://schemas.microsoft.com/office/drawing/2014/main" id="{B62AB7C7-05F5-4557-BCED-61B1020D699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7627" y="5217817"/>
            <a:ext cx="1587" cy="252413"/>
          </a:xfrm>
          <a:prstGeom prst="line">
            <a:avLst/>
          </a:prstGeom>
          <a:noFill/>
          <a:ln w="1908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 Box 26">
                <a:extLst>
                  <a:ext uri="{FF2B5EF4-FFF2-40B4-BE49-F238E27FC236}">
                    <a16:creationId xmlns:a16="http://schemas.microsoft.com/office/drawing/2014/main" id="{AA7EDC65-6EBB-4A88-ABE2-75C826173C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72978" y="3185652"/>
                <a:ext cx="3180345" cy="403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64404" rIns="90000" bIns="45000"/>
              <a:lstStyle>
                <a:lvl1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1pPr>
                <a:lvl2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2pPr>
                <a:lvl3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3pPr>
                <a:lvl4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4pPr>
                <a:lvl5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altLang="en-US" sz="2200" dirty="0">
                    <a:latin typeface="Abadi Extra Light" panose="020B0204020104020204" pitchFamily="34" charset="0"/>
                  </a:rPr>
                  <a:t>: Set of non-negative reals</a:t>
                </a:r>
              </a:p>
            </p:txBody>
          </p:sp>
        </mc:Choice>
        <mc:Fallback xmlns="">
          <p:sp>
            <p:nvSpPr>
              <p:cNvPr id="113" name="Text Box 26">
                <a:extLst>
                  <a:ext uri="{FF2B5EF4-FFF2-40B4-BE49-F238E27FC236}">
                    <a16:creationId xmlns:a16="http://schemas.microsoft.com/office/drawing/2014/main" id="{AA7EDC65-6EBB-4A88-ABE2-75C826173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72978" y="3185652"/>
                <a:ext cx="3180345" cy="403225"/>
              </a:xfrm>
              <a:prstGeom prst="rect">
                <a:avLst/>
              </a:prstGeom>
              <a:blipFill>
                <a:blip r:embed="rId9"/>
                <a:stretch>
                  <a:fillRect l="-575" t="-1515" r="-7088" b="-4545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 Box 11">
                <a:extLst>
                  <a:ext uri="{FF2B5EF4-FFF2-40B4-BE49-F238E27FC236}">
                    <a16:creationId xmlns:a16="http://schemas.microsoft.com/office/drawing/2014/main" id="{EBF606B9-8EE6-4DEC-B267-EA241512DD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61817" y="5696781"/>
                <a:ext cx="5163258" cy="3833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60876" rIns="90000" bIns="45000"/>
              <a:lstStyle>
                <a:lvl1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1pPr>
                <a:lvl2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2pPr>
                <a:lvl3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3pPr>
                <a:lvl4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4pPr>
                <a:lvl5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9pPr>
              </a:lstStyle>
              <a:p>
                <a:r>
                  <a:rPr lang="en-IN" altLang="en-US" dirty="0"/>
                  <a:t>  </a:t>
                </a:r>
                <a:r>
                  <a:rPr lang="en-IN" altLang="en-US" dirty="0">
                    <a:latin typeface="Abadi Extra Light" panose="020B0204020104020204" pitchFamily="34" charset="0"/>
                  </a:rPr>
                  <a:t>Projection = Set each negative entry in </a:t>
                </a:r>
                <a14:m>
                  <m:oMath xmlns:m="http://schemas.openxmlformats.org/officeDocument/2006/math">
                    <m:r>
                      <a:rPr lang="en-IN" altLang="en-US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IN" altLang="en-US" dirty="0">
                    <a:latin typeface="Abadi Extra Light" panose="020B0204020104020204" pitchFamily="34" charset="0"/>
                  </a:rPr>
                  <a:t> to be zero</a:t>
                </a:r>
              </a:p>
            </p:txBody>
          </p:sp>
        </mc:Choice>
        <mc:Fallback xmlns="">
          <p:sp>
            <p:nvSpPr>
              <p:cNvPr id="114" name="Text Box 11">
                <a:extLst>
                  <a:ext uri="{FF2B5EF4-FFF2-40B4-BE49-F238E27FC236}">
                    <a16:creationId xmlns:a16="http://schemas.microsoft.com/office/drawing/2014/main" id="{EBF606B9-8EE6-4DEC-B267-EA241512D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61817" y="5696781"/>
                <a:ext cx="5163258" cy="383381"/>
              </a:xfrm>
              <a:prstGeom prst="rect">
                <a:avLst/>
              </a:prstGeom>
              <a:blipFill>
                <a:blip r:embed="rId10"/>
                <a:stretch>
                  <a:fillRect t="-6452" b="-2580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5" name="Picture 114">
            <a:extLst>
              <a:ext uri="{FF2B5EF4-FFF2-40B4-BE49-F238E27FC236}">
                <a16:creationId xmlns:a16="http://schemas.microsoft.com/office/drawing/2014/main" id="{4997A8F8-83F1-4356-BA15-AC22843B555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381" y="6112949"/>
            <a:ext cx="1685967" cy="560482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41D61C27-DE76-437B-971F-C5A036E717F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79214" y="2355107"/>
            <a:ext cx="892255" cy="857092"/>
          </a:xfrm>
          <a:prstGeom prst="rect">
            <a:avLst/>
          </a:prstGeom>
        </p:spPr>
      </p:pic>
      <p:sp>
        <p:nvSpPr>
          <p:cNvPr id="117" name="Speech Bubble: Rectangle 116">
            <a:extLst>
              <a:ext uri="{FF2B5EF4-FFF2-40B4-BE49-F238E27FC236}">
                <a16:creationId xmlns:a16="http://schemas.microsoft.com/office/drawing/2014/main" id="{CD25777A-8C2F-4851-AE8D-EF26FB63985E}"/>
              </a:ext>
            </a:extLst>
          </p:cNvPr>
          <p:cNvSpPr/>
          <p:nvPr/>
        </p:nvSpPr>
        <p:spPr>
          <a:xfrm>
            <a:off x="8571973" y="2383467"/>
            <a:ext cx="2237477" cy="970066"/>
          </a:xfrm>
          <a:prstGeom prst="wedgeRectCallout">
            <a:avLst>
              <a:gd name="adj1" fmla="val 70201"/>
              <a:gd name="adj2" fmla="val -1001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Projected GD commonly used only when the projection step is simple and efficient to compute</a:t>
            </a:r>
            <a:endParaRPr lang="en-IN" sz="16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B418B894-FDF8-125D-8B54-5F2EF3AC0D2D}"/>
              </a:ext>
            </a:extLst>
          </p:cNvPr>
          <p:cNvSpPr/>
          <p:nvPr/>
        </p:nvSpPr>
        <p:spPr>
          <a:xfrm>
            <a:off x="8478351" y="1546070"/>
            <a:ext cx="3180345" cy="621156"/>
          </a:xfrm>
          <a:prstGeom prst="wedgeRectCallout">
            <a:avLst>
              <a:gd name="adj1" fmla="val -64964"/>
              <a:gd name="adj2" fmla="val 2112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Another </a:t>
            </a:r>
            <a:r>
              <a:rPr lang="en-IN" sz="16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constrainted</a:t>
            </a:r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optimization problem! But simpler to solve! </a:t>
            </a:r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 </a:t>
            </a:r>
            <a:endParaRPr lang="en-IN" sz="16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958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361"/>
    </mc:Choice>
    <mc:Fallback xmlns="">
      <p:transition spd="slow" advTm="2793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6" grpId="0" animBg="1"/>
      <p:bldP spid="67" grpId="0" animBg="1"/>
      <p:bldP spid="68" grpId="0" animBg="1"/>
      <p:bldP spid="72" grpId="0" animBg="1"/>
      <p:bldP spid="73" grpId="0" animBg="1"/>
      <p:bldP spid="74" grpId="0"/>
      <p:bldP spid="75" grpId="0"/>
      <p:bldP spid="76" grpId="0"/>
      <p:bldP spid="81" grpId="0"/>
      <p:bldP spid="89" grpId="0" animBg="1"/>
      <p:bldP spid="90" grpId="0" animBg="1"/>
      <p:bldP spid="93" grpId="0" animBg="1"/>
      <p:bldP spid="94" grpId="0" animBg="1"/>
      <p:bldP spid="98" grpId="0" animBg="1"/>
      <p:bldP spid="99" grpId="0" animBg="1"/>
      <p:bldP spid="102" grpId="0" animBg="1"/>
      <p:bldP spid="110" grpId="0" animBg="1"/>
      <p:bldP spid="111" grpId="0" animBg="1"/>
      <p:bldP spid="113" grpId="0"/>
      <p:bldP spid="114" grpId="0"/>
      <p:bldP spid="117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Constrained Opt. via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Lagrangian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Consider the following constrained minimization problem (using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instead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Note: If constraints of the form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GB" i="1" dirty="0" smtClean="0">
                        <a:latin typeface="Cambria Math" panose="02040503050406030204" pitchFamily="18" charset="0"/>
                      </a:rPr>
                      <m:t>≥ 0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use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GB" i="1" dirty="0" smtClean="0">
                        <a:latin typeface="Cambria Math" panose="02040503050406030204" pitchFamily="18" charset="0"/>
                      </a:rPr>
                      <m:t>≤ 0 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handle multiple inequality and equality constraints too (will see later)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transform the above into the following equivalent </a:t>
                </a:r>
                <a:r>
                  <a:rPr lang="en-GB" u="sng" dirty="0">
                    <a:latin typeface="Abadi Extra Light" panose="020B0204020104020204" pitchFamily="34" charset="0"/>
                  </a:rPr>
                  <a:t>unconstrained</a:t>
                </a:r>
                <a:r>
                  <a:rPr lang="en-GB" dirty="0">
                    <a:latin typeface="Abadi Extra Light" panose="020B0204020104020204" pitchFamily="34" charset="0"/>
                  </a:rPr>
                  <a:t> problem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Our problem can now be written as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DC009378-746B-4AC9-B4EC-54F64B53D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540" y="1600200"/>
            <a:ext cx="553402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AB79CAF-8274-4C6B-9D9A-78E85D4DF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3781425"/>
            <a:ext cx="37338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A783D88-5666-4DF9-AD83-33B2FC782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540" y="4333875"/>
            <a:ext cx="8005762" cy="101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3903435-3F0F-4C3E-8EED-BEDC63E0A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769" y="5700919"/>
            <a:ext cx="592455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461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283"/>
    </mc:Choice>
    <mc:Fallback xmlns="">
      <p:transition spd="slow" advTm="3482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Constrained Opt. via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Lagrangian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Therefore, we can write our original problem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Lagrangian</a:t>
                </a:r>
                <a:r>
                  <a:rPr lang="en-GB" dirty="0">
                    <a:latin typeface="Abadi Extra Light" panose="020B0204020104020204" pitchFamily="34" charset="0"/>
                  </a:rPr>
                  <a:t> is now optimized </a:t>
                </a:r>
                <a:r>
                  <a:rPr lang="en-GB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GB" b="1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(Lagrange multiplier)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We can define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Primal</a:t>
                </a:r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Dual</a:t>
                </a:r>
                <a:r>
                  <a:rPr lang="en-GB" dirty="0">
                    <a:latin typeface="Abadi Extra Light" panose="020B0204020104020204" pitchFamily="34" charset="0"/>
                  </a:rPr>
                  <a:t> problem as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>
            <a:extLst>
              <a:ext uri="{FF2B5EF4-FFF2-40B4-BE49-F238E27FC236}">
                <a16:creationId xmlns:a16="http://schemas.microsoft.com/office/drawing/2014/main" id="{958FFF0B-414E-4A48-9ADA-7EDE8AA2B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15" y="1619250"/>
            <a:ext cx="10887075" cy="94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5E3C593-EAB3-4F49-AA09-D7A7D8BBF644}"/>
              </a:ext>
            </a:extLst>
          </p:cNvPr>
          <p:cNvSpPr/>
          <p:nvPr/>
        </p:nvSpPr>
        <p:spPr>
          <a:xfrm>
            <a:off x="9106516" y="1771650"/>
            <a:ext cx="2075155" cy="62865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590C02-14BA-4C09-8AF7-B776217D9AEE}"/>
                  </a:ext>
                </a:extLst>
              </p:cNvPr>
              <p:cNvSpPr txBox="1"/>
              <p:nvPr/>
            </p:nvSpPr>
            <p:spPr>
              <a:xfrm>
                <a:off x="8241814" y="869812"/>
                <a:ext cx="35600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800" dirty="0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The </a:t>
                </a:r>
                <a:r>
                  <a:rPr lang="en-IN" sz="2800" dirty="0" err="1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Lagrangian</a:t>
                </a:r>
                <a:r>
                  <a:rPr lang="en-IN" sz="2800" dirty="0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b="1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590C02-14BA-4C09-8AF7-B776217D9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814" y="869812"/>
                <a:ext cx="3560014" cy="430887"/>
              </a:xfrm>
              <a:prstGeom prst="rect">
                <a:avLst/>
              </a:prstGeom>
              <a:blipFill>
                <a:blip r:embed="rId5"/>
                <a:stretch>
                  <a:fillRect l="-5993" t="-25714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4148AA-CD80-4257-8EA1-6D2707B6B3BC}"/>
              </a:ext>
            </a:extLst>
          </p:cNvPr>
          <p:cNvCxnSpPr/>
          <p:nvPr/>
        </p:nvCxnSpPr>
        <p:spPr>
          <a:xfrm flipH="1">
            <a:off x="10144093" y="1290215"/>
            <a:ext cx="90153" cy="4814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>
            <a:extLst>
              <a:ext uri="{FF2B5EF4-FFF2-40B4-BE49-F238E27FC236}">
                <a16:creationId xmlns:a16="http://schemas.microsoft.com/office/drawing/2014/main" id="{8C98570E-FF05-4139-BD16-4B3626210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405" y="3808748"/>
            <a:ext cx="99155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884ABCA-4F0D-4F57-9867-F1FAD32EF683}"/>
              </a:ext>
            </a:extLst>
          </p:cNvPr>
          <p:cNvSpPr/>
          <p:nvPr/>
        </p:nvSpPr>
        <p:spPr>
          <a:xfrm>
            <a:off x="1408405" y="3808748"/>
            <a:ext cx="748641" cy="16383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38219FD7-6837-4A0D-9197-858339D348C8}"/>
                  </a:ext>
                </a:extLst>
              </p:cNvPr>
              <p:cNvSpPr/>
              <p:nvPr/>
            </p:nvSpPr>
            <p:spPr>
              <a:xfrm>
                <a:off x="274116" y="5586652"/>
                <a:ext cx="3017217" cy="557148"/>
              </a:xfrm>
              <a:prstGeom prst="wedgeRectCallout">
                <a:avLst>
                  <a:gd name="adj1" fmla="val -3923"/>
                  <a:gd name="adj2" fmla="val -82681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Both equal if </a:t>
                </a:r>
                <a14:m>
                  <m:oMath xmlns:m="http://schemas.openxmlformats.org/officeDocument/2006/math"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th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 set </a:t>
                </a:r>
                <a14:m>
                  <m:oMath xmlns:m="http://schemas.openxmlformats.org/officeDocument/2006/math"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0 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are convex</a:t>
                </a:r>
                <a:endParaRPr lang="en-IN" sz="20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38219FD7-6837-4A0D-9197-858339D348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16" y="5586652"/>
                <a:ext cx="3017217" cy="557148"/>
              </a:xfrm>
              <a:prstGeom prst="wedgeRectCallout">
                <a:avLst>
                  <a:gd name="adj1" fmla="val -3923"/>
                  <a:gd name="adj2" fmla="val -82681"/>
                </a:avLst>
              </a:prstGeom>
              <a:blipFill>
                <a:blip r:embed="rId7"/>
                <a:stretch>
                  <a:fillRect l="-2012" r="-201" b="-2320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80" name="Picture 8">
            <a:extLst>
              <a:ext uri="{FF2B5EF4-FFF2-40B4-BE49-F238E27FC236}">
                <a16:creationId xmlns:a16="http://schemas.microsoft.com/office/drawing/2014/main" id="{2284897E-8DA4-4B3D-970B-738F60AE2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99" y="5681229"/>
            <a:ext cx="2742820" cy="76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42F5C06C-1513-40F1-9A23-477282E9BD31}"/>
              </a:ext>
            </a:extLst>
          </p:cNvPr>
          <p:cNvSpPr/>
          <p:nvPr/>
        </p:nvSpPr>
        <p:spPr>
          <a:xfrm>
            <a:off x="7545600" y="5969687"/>
            <a:ext cx="3778330" cy="557148"/>
          </a:xfrm>
          <a:prstGeom prst="wedgeRectCallout">
            <a:avLst>
              <a:gd name="adj1" fmla="val -61944"/>
              <a:gd name="adj2" fmla="val -1114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complimentary slackness/</a:t>
            </a:r>
            <a:r>
              <a:rPr lang="en-IN" sz="20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Karush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-Kuhn-Tucker (KKT) condition</a:t>
            </a:r>
            <a:endParaRPr lang="en-IN" sz="20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32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609"/>
    </mc:Choice>
    <mc:Fallback xmlns="">
      <p:transition spd="slow" advTm="2546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8" grpId="0" animBg="1"/>
      <p:bldP spid="17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Announcement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Extra class: This Saturday, 7pm in L-19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Catching up, odds and ends, and some other stuff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No online office hours this Saturday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8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800" b="1" i="1" dirty="0">
              <a:latin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b="1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GB" b="1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730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330"/>
    </mc:Choice>
    <mc:Fallback xmlns="">
      <p:transition spd="slow" advTm="19833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Constrained Opt. with Multiple Constraints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We can also have multiple inequality and </a:t>
                </a:r>
                <a:r>
                  <a:rPr lang="en-GB" u="sng" dirty="0">
                    <a:latin typeface="Abadi Extra Light" panose="020B0204020104020204" pitchFamily="34" charset="0"/>
                  </a:rPr>
                  <a:t>equality</a:t>
                </a:r>
                <a:r>
                  <a:rPr lang="en-GB" dirty="0">
                    <a:latin typeface="Abadi Extra Light" panose="020B0204020104020204" pitchFamily="34" charset="0"/>
                  </a:rPr>
                  <a:t> constraints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Introduce Lagrange multipliers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Lagrangian</a:t>
                </a:r>
                <a:r>
                  <a:rPr lang="en-GB" dirty="0">
                    <a:latin typeface="Abadi Extra Light" panose="020B0204020104020204" pitchFamily="34" charset="0"/>
                  </a:rPr>
                  <a:t> based primal and dual problems will be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E4DC73F4-7AA2-42DF-B283-065BAA979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403" y="1833196"/>
            <a:ext cx="544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B5E10F4-3A35-4FCA-A7F8-B543CB25A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201" y="4714360"/>
            <a:ext cx="8143508" cy="20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56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389"/>
    </mc:Choice>
    <mc:Fallback xmlns="">
      <p:transition spd="slow" advTm="1153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912" y="2708031"/>
            <a:ext cx="9924176" cy="1621082"/>
          </a:xfrm>
        </p:spPr>
        <p:txBody>
          <a:bodyPr>
            <a:noAutofit/>
          </a:bodyPr>
          <a:lstStyle/>
          <a:p>
            <a:r>
              <a:rPr lang="en-IN" sz="5400" dirty="0">
                <a:solidFill>
                  <a:schemeClr val="accent2">
                    <a:lumMod val="75000"/>
                  </a:schemeClr>
                </a:solidFill>
              </a:rPr>
              <a:t>Optimization of Non-differentiable </a:t>
            </a:r>
            <a:br>
              <a:rPr lang="en-IN" sz="5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IN" sz="5400" dirty="0">
                <a:solidFill>
                  <a:schemeClr val="accent2">
                    <a:lumMod val="75000"/>
                  </a:schemeClr>
                </a:solidFill>
              </a:rPr>
              <a:t>                     Functions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89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93"/>
    </mc:Choice>
    <mc:Fallback xmlns="">
      <p:transition spd="slow" advTm="15193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Dealing with Non-differentiable Functions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 many ML problems, the objective function will be non-differentiable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 examples that we have already seen: Linear regression with absolute loss, or Huber loss, or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-insensitive loss; even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norm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regularizer</a:t>
                </a:r>
                <a:r>
                  <a:rPr lang="en-GB" dirty="0">
                    <a:latin typeface="Abadi Extra Light" panose="020B0204020104020204" pitchFamily="34" charset="0"/>
                  </a:rPr>
                  <a:t> is non-diff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Basically, any function in which there are points with kink is non-diff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At such points, the function is non-differentiable and thus </a:t>
                </a:r>
                <a:r>
                  <a:rPr lang="en-GB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gradients not defined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Reason: Can’t define a unique tangent at such points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r="-364" b="-6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ine 5">
            <a:extLst>
              <a:ext uri="{FF2B5EF4-FFF2-40B4-BE49-F238E27FC236}">
                <a16:creationId xmlns:a16="http://schemas.microsoft.com/office/drawing/2014/main" id="{68BF0F14-DFCD-42E1-9180-FE52F0C16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0228" y="3288528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3453C5-B7E0-4C63-9DAF-930EF546CA9D}"/>
                  </a:ext>
                </a:extLst>
              </p:cNvPr>
              <p:cNvSpPr txBox="1"/>
              <p:nvPr/>
            </p:nvSpPr>
            <p:spPr>
              <a:xfrm>
                <a:off x="2747210" y="3032377"/>
                <a:ext cx="1286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3453C5-B7E0-4C63-9DAF-930EF546C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210" y="3032377"/>
                <a:ext cx="1286571" cy="276999"/>
              </a:xfrm>
              <a:prstGeom prst="rect">
                <a:avLst/>
              </a:prstGeom>
              <a:blipFill>
                <a:blip r:embed="rId6"/>
                <a:stretch>
                  <a:fillRect l="-6161" t="-2174" r="-6635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743DF9A-41F7-4F3A-9B45-B72A762CC6AC}"/>
              </a:ext>
            </a:extLst>
          </p:cNvPr>
          <p:cNvSpPr txBox="1"/>
          <p:nvPr/>
        </p:nvSpPr>
        <p:spPr>
          <a:xfrm>
            <a:off x="1942785" y="303237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Loss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0F270DB0-16D2-4162-BBAE-7AE08996E6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7470" y="3401709"/>
            <a:ext cx="1080307" cy="1384730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9A31A0AA-7A60-419E-BBED-00063283E55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15108" y="3449893"/>
            <a:ext cx="993647" cy="1350361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Line 4">
            <a:extLst>
              <a:ext uri="{FF2B5EF4-FFF2-40B4-BE49-F238E27FC236}">
                <a16:creationId xmlns:a16="http://schemas.microsoft.com/office/drawing/2014/main" id="{D6CC93B6-DEE9-4C49-8DEB-1C3BE55CFD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3232" y="4804766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521AB2-6652-45A3-99CE-B00FE6A26619}"/>
                  </a:ext>
                </a:extLst>
              </p:cNvPr>
              <p:cNvSpPr txBox="1"/>
              <p:nvPr/>
            </p:nvSpPr>
            <p:spPr>
              <a:xfrm>
                <a:off x="3232336" y="4819581"/>
                <a:ext cx="11046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521AB2-6652-45A3-99CE-B00FE6A26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336" y="4819581"/>
                <a:ext cx="1104611" cy="276999"/>
              </a:xfrm>
              <a:prstGeom prst="rect">
                <a:avLst/>
              </a:prstGeom>
              <a:blipFill>
                <a:blip r:embed="rId7"/>
                <a:stretch>
                  <a:fillRect l="-7735" t="-28889" r="-13260" b="-5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ine 5">
            <a:extLst>
              <a:ext uri="{FF2B5EF4-FFF2-40B4-BE49-F238E27FC236}">
                <a16:creationId xmlns:a16="http://schemas.microsoft.com/office/drawing/2014/main" id="{FB8D346B-D94E-4D55-B364-4D2395A16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3634" y="3274617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EA39F9-4F55-4ED5-BD21-1CE72479EE43}"/>
              </a:ext>
            </a:extLst>
          </p:cNvPr>
          <p:cNvSpPr txBox="1"/>
          <p:nvPr/>
        </p:nvSpPr>
        <p:spPr>
          <a:xfrm>
            <a:off x="5416191" y="301846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Loss</a:t>
            </a:r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95E92F12-9F34-4A31-B62F-CC1088333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0310" y="3425125"/>
            <a:ext cx="1104611" cy="1341987"/>
          </a:xfrm>
          <a:custGeom>
            <a:avLst/>
            <a:gdLst>
              <a:gd name="T0" fmla="*/ 3961 w 3962"/>
              <a:gd name="T1" fmla="*/ 0 h 7340"/>
              <a:gd name="T2" fmla="*/ 0 w 3962"/>
              <a:gd name="T3" fmla="*/ 7339 h 73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962" h="7340">
                <a:moveTo>
                  <a:pt x="3961" y="0"/>
                </a:moveTo>
                <a:cubicBezTo>
                  <a:pt x="3323" y="6801"/>
                  <a:pt x="0" y="7339"/>
                  <a:pt x="0" y="7339"/>
                </a:cubicBezTo>
              </a:path>
            </a:pathLst>
          </a:custGeom>
          <a:noFill/>
          <a:ln w="57240" cap="flat">
            <a:solidFill>
              <a:srgbClr val="FF33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Freeform 2">
            <a:extLst>
              <a:ext uri="{FF2B5EF4-FFF2-40B4-BE49-F238E27FC236}">
                <a16:creationId xmlns:a16="http://schemas.microsoft.com/office/drawing/2014/main" id="{09BE6D88-68FB-44A4-AE06-28AA778E5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411" y="3440232"/>
            <a:ext cx="1043185" cy="1336545"/>
          </a:xfrm>
          <a:custGeom>
            <a:avLst/>
            <a:gdLst>
              <a:gd name="T0" fmla="*/ 0 w 4039"/>
              <a:gd name="T1" fmla="*/ 0 h 7340"/>
              <a:gd name="T2" fmla="*/ 4038 w 4039"/>
              <a:gd name="T3" fmla="*/ 7339 h 73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039" h="7340">
                <a:moveTo>
                  <a:pt x="0" y="0"/>
                </a:moveTo>
                <a:cubicBezTo>
                  <a:pt x="651" y="6801"/>
                  <a:pt x="4038" y="7339"/>
                  <a:pt x="4038" y="7339"/>
                </a:cubicBezTo>
              </a:path>
            </a:pathLst>
          </a:custGeom>
          <a:noFill/>
          <a:ln w="57240" cap="flat">
            <a:solidFill>
              <a:srgbClr val="FF33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" name="Freeform 3">
            <a:extLst>
              <a:ext uri="{FF2B5EF4-FFF2-40B4-BE49-F238E27FC236}">
                <a16:creationId xmlns:a16="http://schemas.microsoft.com/office/drawing/2014/main" id="{323B63CF-DBEC-407B-A88C-040091C09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809" y="4423252"/>
            <a:ext cx="630372" cy="341734"/>
          </a:xfrm>
          <a:custGeom>
            <a:avLst/>
            <a:gdLst>
              <a:gd name="T0" fmla="*/ 3961 w 3962"/>
              <a:gd name="T1" fmla="*/ 0 h 7340"/>
              <a:gd name="T2" fmla="*/ 0 w 3962"/>
              <a:gd name="T3" fmla="*/ 7339 h 7340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9618 w 9618"/>
              <a:gd name="connsiteY0" fmla="*/ 0 h 7801"/>
              <a:gd name="connsiteX1" fmla="*/ 0 w 9618"/>
              <a:gd name="connsiteY1" fmla="*/ 7800 h 7801"/>
              <a:gd name="connsiteX0" fmla="*/ 10000 w 10000"/>
              <a:gd name="connsiteY0" fmla="*/ 0 h 9999"/>
              <a:gd name="connsiteX1" fmla="*/ 0 w 10000"/>
              <a:gd name="connsiteY1" fmla="*/ 9999 h 9999"/>
              <a:gd name="connsiteX0" fmla="*/ 9906 w 9906"/>
              <a:gd name="connsiteY0" fmla="*/ 0 h 9243"/>
              <a:gd name="connsiteX1" fmla="*/ 0 w 9906"/>
              <a:gd name="connsiteY1" fmla="*/ 9243 h 9243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9906 w 9906"/>
              <a:gd name="connsiteY0" fmla="*/ 0 h 8693"/>
              <a:gd name="connsiteX1" fmla="*/ 0 w 9906"/>
              <a:gd name="connsiteY1" fmla="*/ 8690 h 8693"/>
              <a:gd name="connsiteX0" fmla="*/ 10000 w 10000"/>
              <a:gd name="connsiteY0" fmla="*/ 0 h 9997"/>
              <a:gd name="connsiteX1" fmla="*/ 0 w 10000"/>
              <a:gd name="connsiteY1" fmla="*/ 9997 h 9997"/>
              <a:gd name="connsiteX0" fmla="*/ 9333 w 9333"/>
              <a:gd name="connsiteY0" fmla="*/ 0 h 10000"/>
              <a:gd name="connsiteX1" fmla="*/ 0 w 9333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33" h="10000">
                <a:moveTo>
                  <a:pt x="9333" y="0"/>
                </a:moveTo>
                <a:cubicBezTo>
                  <a:pt x="4343" y="9184"/>
                  <a:pt x="0" y="10000"/>
                  <a:pt x="0" y="10000"/>
                </a:cubicBezTo>
              </a:path>
            </a:pathLst>
          </a:cu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" name="Freeform 3">
            <a:extLst>
              <a:ext uri="{FF2B5EF4-FFF2-40B4-BE49-F238E27FC236}">
                <a16:creationId xmlns:a16="http://schemas.microsoft.com/office/drawing/2014/main" id="{1167DF61-23C9-49F4-815B-67A00EE070C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50719" y="4410961"/>
            <a:ext cx="624749" cy="348665"/>
          </a:xfrm>
          <a:custGeom>
            <a:avLst/>
            <a:gdLst>
              <a:gd name="T0" fmla="*/ 3961 w 3962"/>
              <a:gd name="T1" fmla="*/ 0 h 7340"/>
              <a:gd name="T2" fmla="*/ 0 w 3962"/>
              <a:gd name="T3" fmla="*/ 7339 h 7340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9618 w 9618"/>
              <a:gd name="connsiteY0" fmla="*/ 0 h 7801"/>
              <a:gd name="connsiteX1" fmla="*/ 0 w 9618"/>
              <a:gd name="connsiteY1" fmla="*/ 7800 h 7801"/>
              <a:gd name="connsiteX0" fmla="*/ 10000 w 10000"/>
              <a:gd name="connsiteY0" fmla="*/ 0 h 9999"/>
              <a:gd name="connsiteX1" fmla="*/ 0 w 10000"/>
              <a:gd name="connsiteY1" fmla="*/ 9999 h 9999"/>
              <a:gd name="connsiteX0" fmla="*/ 9906 w 9906"/>
              <a:gd name="connsiteY0" fmla="*/ 0 h 9243"/>
              <a:gd name="connsiteX1" fmla="*/ 0 w 9906"/>
              <a:gd name="connsiteY1" fmla="*/ 9243 h 9243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9906 w 9906"/>
              <a:gd name="connsiteY0" fmla="*/ 0 h 8693"/>
              <a:gd name="connsiteX1" fmla="*/ 0 w 9906"/>
              <a:gd name="connsiteY1" fmla="*/ 8690 h 8693"/>
              <a:gd name="connsiteX0" fmla="*/ 10000 w 10000"/>
              <a:gd name="connsiteY0" fmla="*/ 0 h 9997"/>
              <a:gd name="connsiteX1" fmla="*/ 0 w 10000"/>
              <a:gd name="connsiteY1" fmla="*/ 9997 h 9997"/>
              <a:gd name="connsiteX0" fmla="*/ 9211 w 9211"/>
              <a:gd name="connsiteY0" fmla="*/ 0 h 7747"/>
              <a:gd name="connsiteX1" fmla="*/ 0 w 9211"/>
              <a:gd name="connsiteY1" fmla="*/ 7652 h 7747"/>
              <a:gd name="connsiteX0" fmla="*/ 10000 w 10000"/>
              <a:gd name="connsiteY0" fmla="*/ 0 h 9877"/>
              <a:gd name="connsiteX1" fmla="*/ 0 w 10000"/>
              <a:gd name="connsiteY1" fmla="*/ 9877 h 9877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10667 w 10667"/>
              <a:gd name="connsiteY0" fmla="*/ 0 h 10767"/>
              <a:gd name="connsiteX1" fmla="*/ 0 w 10667"/>
              <a:gd name="connsiteY1" fmla="*/ 10767 h 10767"/>
              <a:gd name="connsiteX0" fmla="*/ 10667 w 10667"/>
              <a:gd name="connsiteY0" fmla="*/ 0 h 10767"/>
              <a:gd name="connsiteX1" fmla="*/ 0 w 10667"/>
              <a:gd name="connsiteY1" fmla="*/ 10767 h 10767"/>
              <a:gd name="connsiteX0" fmla="*/ 9524 w 9524"/>
              <a:gd name="connsiteY0" fmla="*/ 0 h 11342"/>
              <a:gd name="connsiteX1" fmla="*/ 0 w 9524"/>
              <a:gd name="connsiteY1" fmla="*/ 11342 h 11342"/>
              <a:gd name="connsiteX0" fmla="*/ 9700 w 9700"/>
              <a:gd name="connsiteY0" fmla="*/ 0 h 9155"/>
              <a:gd name="connsiteX1" fmla="*/ 0 w 9700"/>
              <a:gd name="connsiteY1" fmla="*/ 9155 h 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00" h="9155">
                <a:moveTo>
                  <a:pt x="9700" y="0"/>
                </a:moveTo>
                <a:cubicBezTo>
                  <a:pt x="6411" y="7370"/>
                  <a:pt x="0" y="9155"/>
                  <a:pt x="0" y="9155"/>
                </a:cubicBezTo>
              </a:path>
            </a:pathLst>
          </a:cu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" name="Line 7">
            <a:extLst>
              <a:ext uri="{FF2B5EF4-FFF2-40B4-BE49-F238E27FC236}">
                <a16:creationId xmlns:a16="http://schemas.microsoft.com/office/drawing/2014/main" id="{A55CC2E7-6D8F-4477-8FB6-8C31FE628DA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48003" y="3812407"/>
            <a:ext cx="722461" cy="711163"/>
          </a:xfrm>
          <a:prstGeom prst="line">
            <a:avLst/>
          </a:prstGeom>
          <a:noFill/>
          <a:ln w="57240" cap="flat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4C0A22C-46F7-4286-A4BD-D5E650ED6E34}"/>
                  </a:ext>
                </a:extLst>
              </p:cNvPr>
              <p:cNvSpPr txBox="1"/>
              <p:nvPr/>
            </p:nvSpPr>
            <p:spPr>
              <a:xfrm>
                <a:off x="6423734" y="4796068"/>
                <a:ext cx="185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4C0A22C-46F7-4286-A4BD-D5E650ED6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734" y="4796068"/>
                <a:ext cx="185371" cy="276999"/>
              </a:xfrm>
              <a:prstGeom prst="rect">
                <a:avLst/>
              </a:prstGeom>
              <a:blipFill>
                <a:blip r:embed="rId8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7">
            <a:extLst>
              <a:ext uri="{FF2B5EF4-FFF2-40B4-BE49-F238E27FC236}">
                <a16:creationId xmlns:a16="http://schemas.microsoft.com/office/drawing/2014/main" id="{74C542BC-304B-4A44-A6E0-E786D4460C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42911" y="3787757"/>
            <a:ext cx="763691" cy="731309"/>
          </a:xfrm>
          <a:prstGeom prst="line">
            <a:avLst/>
          </a:prstGeom>
          <a:noFill/>
          <a:ln w="57240" cap="flat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217609-B956-4BEB-884B-5C69B6E06CFE}"/>
                  </a:ext>
                </a:extLst>
              </p:cNvPr>
              <p:cNvSpPr txBox="1"/>
              <p:nvPr/>
            </p:nvSpPr>
            <p:spPr>
              <a:xfrm>
                <a:off x="5350539" y="4789468"/>
                <a:ext cx="2623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217609-B956-4BEB-884B-5C69B6E06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539" y="4789468"/>
                <a:ext cx="262316" cy="276999"/>
              </a:xfrm>
              <a:prstGeom prst="rect">
                <a:avLst/>
              </a:prstGeom>
              <a:blipFill>
                <a:blip r:embed="rId9"/>
                <a:stretch>
                  <a:fillRect l="-16279" r="-44186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9320495-6CE8-4276-80C3-39A333E8AE7A}"/>
                  </a:ext>
                </a:extLst>
              </p:cNvPr>
              <p:cNvSpPr txBox="1"/>
              <p:nvPr/>
            </p:nvSpPr>
            <p:spPr>
              <a:xfrm>
                <a:off x="6843340" y="4800254"/>
                <a:ext cx="11046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9320495-6CE8-4276-80C3-39A333E8A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340" y="4800254"/>
                <a:ext cx="1104611" cy="276999"/>
              </a:xfrm>
              <a:prstGeom prst="rect">
                <a:avLst/>
              </a:prstGeom>
              <a:blipFill>
                <a:blip r:embed="rId10"/>
                <a:stretch>
                  <a:fillRect l="-7735" t="-28261" r="-12707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ine 4">
            <a:extLst>
              <a:ext uri="{FF2B5EF4-FFF2-40B4-BE49-F238E27FC236}">
                <a16:creationId xmlns:a16="http://schemas.microsoft.com/office/drawing/2014/main" id="{48779944-0BC9-4C04-9896-BD447101C9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55087" y="4772317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" name="Line 5">
            <a:extLst>
              <a:ext uri="{FF2B5EF4-FFF2-40B4-BE49-F238E27FC236}">
                <a16:creationId xmlns:a16="http://schemas.microsoft.com/office/drawing/2014/main" id="{76FD1C8D-47F6-47D0-99BE-02D5E844B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9592233" y="3226981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E13088-0B7E-4890-9FBD-10153C7C204C}"/>
                  </a:ext>
                </a:extLst>
              </p:cNvPr>
              <p:cNvSpPr txBox="1"/>
              <p:nvPr/>
            </p:nvSpPr>
            <p:spPr>
              <a:xfrm>
                <a:off x="9716180" y="2865459"/>
                <a:ext cx="18138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E13088-0B7E-4890-9FBD-10153C7C2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180" y="2865459"/>
                <a:ext cx="1813811" cy="276999"/>
              </a:xfrm>
              <a:prstGeom prst="rect">
                <a:avLst/>
              </a:prstGeom>
              <a:blipFill>
                <a:blip r:embed="rId11"/>
                <a:stretch>
                  <a:fillRect l="-337" t="-2222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212663C-0EA6-4308-8B79-1330D8DC4870}"/>
              </a:ext>
            </a:extLst>
          </p:cNvPr>
          <p:cNvSpPr txBox="1"/>
          <p:nvPr/>
        </p:nvSpPr>
        <p:spPr>
          <a:xfrm>
            <a:off x="9024790" y="2970830"/>
            <a:ext cx="58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Loss</a:t>
            </a:r>
          </a:p>
        </p:txBody>
      </p:sp>
      <p:sp>
        <p:nvSpPr>
          <p:cNvPr id="28" name="Line 7">
            <a:extLst>
              <a:ext uri="{FF2B5EF4-FFF2-40B4-BE49-F238E27FC236}">
                <a16:creationId xmlns:a16="http://schemas.microsoft.com/office/drawing/2014/main" id="{211F719F-49B3-44FB-A356-664D06EE6F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1379" y="3237149"/>
            <a:ext cx="645858" cy="1488309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" name="Line 7">
            <a:extLst>
              <a:ext uri="{FF2B5EF4-FFF2-40B4-BE49-F238E27FC236}">
                <a16:creationId xmlns:a16="http://schemas.microsoft.com/office/drawing/2014/main" id="{74DF588B-626F-4F55-B2EC-F261081DC79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770922" y="3262463"/>
            <a:ext cx="505677" cy="1470926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" name="Line 7">
            <a:extLst>
              <a:ext uri="{FF2B5EF4-FFF2-40B4-BE49-F238E27FC236}">
                <a16:creationId xmlns:a16="http://schemas.microsoft.com/office/drawing/2014/main" id="{791EE354-E832-4663-90C9-C81C57116DC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275432" y="4705644"/>
            <a:ext cx="618289" cy="2434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AF99F5C-705E-4368-B52C-A3BB8C2A9DFE}"/>
                  </a:ext>
                </a:extLst>
              </p:cNvPr>
              <p:cNvSpPr txBox="1"/>
              <p:nvPr/>
            </p:nvSpPr>
            <p:spPr>
              <a:xfrm>
                <a:off x="9925834" y="4725458"/>
                <a:ext cx="1676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AF99F5C-705E-4368-B52C-A3BB8C2A9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834" y="4725458"/>
                <a:ext cx="167610" cy="276999"/>
              </a:xfrm>
              <a:prstGeom prst="rect">
                <a:avLst/>
              </a:prstGeom>
              <a:blipFill>
                <a:blip r:embed="rId12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004B36-5D6D-4F53-9941-3B0877AB855D}"/>
                  </a:ext>
                </a:extLst>
              </p:cNvPr>
              <p:cNvSpPr txBox="1"/>
              <p:nvPr/>
            </p:nvSpPr>
            <p:spPr>
              <a:xfrm>
                <a:off x="9142513" y="4734493"/>
                <a:ext cx="2445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004B36-5D6D-4F53-9941-3B0877AB8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513" y="4734493"/>
                <a:ext cx="244554" cy="276999"/>
              </a:xfrm>
              <a:prstGeom prst="rect">
                <a:avLst/>
              </a:prstGeom>
              <a:blipFill>
                <a:blip r:embed="rId13"/>
                <a:stretch>
                  <a:fillRect l="-17500" r="-4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076579AC-EE5D-4458-BAD3-B0F88D1343E1}"/>
              </a:ext>
            </a:extLst>
          </p:cNvPr>
          <p:cNvSpPr/>
          <p:nvPr/>
        </p:nvSpPr>
        <p:spPr>
          <a:xfrm>
            <a:off x="1416287" y="4981997"/>
            <a:ext cx="1276376" cy="321303"/>
          </a:xfrm>
          <a:prstGeom prst="wedgeRectCallout">
            <a:avLst>
              <a:gd name="adj1" fmla="val 34471"/>
              <a:gd name="adj2" fmla="val -9013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Not diff. 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66FA3C-80BB-44C8-A793-29F58821FF0B}"/>
                  </a:ext>
                </a:extLst>
              </p:cNvPr>
              <p:cNvSpPr txBox="1"/>
              <p:nvPr/>
            </p:nvSpPr>
            <p:spPr>
              <a:xfrm>
                <a:off x="10377347" y="4748432"/>
                <a:ext cx="11046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66FA3C-80BB-44C8-A793-29F58821F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347" y="4748432"/>
                <a:ext cx="1104611" cy="276999"/>
              </a:xfrm>
              <a:prstGeom prst="rect">
                <a:avLst/>
              </a:prstGeom>
              <a:blipFill>
                <a:blip r:embed="rId14"/>
                <a:stretch>
                  <a:fillRect l="-7692" t="-28889" r="-12637" b="-5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Line 4">
            <a:extLst>
              <a:ext uri="{FF2B5EF4-FFF2-40B4-BE49-F238E27FC236}">
                <a16:creationId xmlns:a16="http://schemas.microsoft.com/office/drawing/2014/main" id="{AB47E85A-045C-40DF-90FD-F16A885709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0209" y="4723784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3A60A3E8-2EA5-46A2-B5E5-2DE543FC3E0F}"/>
              </a:ext>
            </a:extLst>
          </p:cNvPr>
          <p:cNvSpPr/>
          <p:nvPr/>
        </p:nvSpPr>
        <p:spPr>
          <a:xfrm>
            <a:off x="3874531" y="4381212"/>
            <a:ext cx="1276376" cy="321303"/>
          </a:xfrm>
          <a:prstGeom prst="wedgeRectCallout">
            <a:avLst>
              <a:gd name="adj1" fmla="val 70005"/>
              <a:gd name="adj2" fmla="val -1272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Not diff. here</a:t>
            </a:r>
          </a:p>
        </p:txBody>
      </p:sp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id="{603E1FDD-0914-4F68-93D8-BF1C0C9F1067}"/>
              </a:ext>
            </a:extLst>
          </p:cNvPr>
          <p:cNvSpPr/>
          <p:nvPr/>
        </p:nvSpPr>
        <p:spPr>
          <a:xfrm>
            <a:off x="6769916" y="4371105"/>
            <a:ext cx="1276376" cy="321303"/>
          </a:xfrm>
          <a:prstGeom prst="wedgeRectCallout">
            <a:avLst>
              <a:gd name="adj1" fmla="val -61813"/>
              <a:gd name="adj2" fmla="val 548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Not diff. here</a:t>
            </a:r>
          </a:p>
        </p:txBody>
      </p:sp>
      <p:sp>
        <p:nvSpPr>
          <p:cNvPr id="49" name="Speech Bubble: Rectangle 48">
            <a:extLst>
              <a:ext uri="{FF2B5EF4-FFF2-40B4-BE49-F238E27FC236}">
                <a16:creationId xmlns:a16="http://schemas.microsoft.com/office/drawing/2014/main" id="{1E08B0F0-27D4-4928-A5AF-89BCE22E0096}"/>
              </a:ext>
            </a:extLst>
          </p:cNvPr>
          <p:cNvSpPr/>
          <p:nvPr/>
        </p:nvSpPr>
        <p:spPr>
          <a:xfrm>
            <a:off x="8110691" y="4904904"/>
            <a:ext cx="1276376" cy="321303"/>
          </a:xfrm>
          <a:prstGeom prst="wedgeRectCallout">
            <a:avLst>
              <a:gd name="adj1" fmla="val 41922"/>
              <a:gd name="adj2" fmla="val -9241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Not diff. here</a:t>
            </a:r>
          </a:p>
        </p:txBody>
      </p:sp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9604B6FC-716F-43F6-A83D-140B0295850E}"/>
              </a:ext>
            </a:extLst>
          </p:cNvPr>
          <p:cNvSpPr/>
          <p:nvPr/>
        </p:nvSpPr>
        <p:spPr>
          <a:xfrm>
            <a:off x="9455256" y="4912415"/>
            <a:ext cx="1276376" cy="321303"/>
          </a:xfrm>
          <a:prstGeom prst="wedgeRectCallout">
            <a:avLst>
              <a:gd name="adj1" fmla="val -15390"/>
              <a:gd name="adj2" fmla="val -9469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Not diff.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553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840"/>
    </mc:Choice>
    <mc:Fallback xmlns="">
      <p:transition spd="slow" advTm="1218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 animBg="1"/>
      <p:bldP spid="10" grpId="0" animBg="1"/>
      <p:bldP spid="11" grpId="0"/>
      <p:bldP spid="13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/>
      <p:bldP spid="23" grpId="0"/>
      <p:bldP spid="24" grpId="0" animBg="1"/>
      <p:bldP spid="25" grpId="0" animBg="1"/>
      <p:bldP spid="26" grpId="0"/>
      <p:bldP spid="27" grpId="0"/>
      <p:bldP spid="28" grpId="0" animBg="1"/>
      <p:bldP spid="29" grpId="0" animBg="1"/>
      <p:bldP spid="30" grpId="0" animBg="1"/>
      <p:bldP spid="31" grpId="0"/>
      <p:bldP spid="32" grpId="0"/>
      <p:bldP spid="33" grpId="0" animBg="1"/>
      <p:bldP spid="34" grpId="0"/>
      <p:bldP spid="35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Sub-gradients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convex non-diff </a:t>
                </a:r>
                <a:r>
                  <a:rPr lang="en-GB" dirty="0" err="1">
                    <a:latin typeface="Abadi Extra Light" panose="020B0204020104020204" pitchFamily="34" charset="0"/>
                  </a:rPr>
                  <a:t>fn</a:t>
                </a:r>
                <a:r>
                  <a:rPr lang="en-GB" dirty="0">
                    <a:latin typeface="Abadi Extra Light" panose="020B0204020104020204" pitchFamily="34" charset="0"/>
                  </a:rPr>
                  <a:t>, can define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sub-gradients </a:t>
                </a:r>
                <a:r>
                  <a:rPr lang="en-GB" dirty="0">
                    <a:latin typeface="Abadi Extra Light" panose="020B0204020104020204" pitchFamily="34" charset="0"/>
                  </a:rPr>
                  <a:t>at point(s) of non-</a:t>
                </a:r>
                <a:r>
                  <a:rPr lang="en-GB" dirty="0" err="1">
                    <a:latin typeface="Abadi Extra Light" panose="020B0204020104020204" pitchFamily="34" charset="0"/>
                  </a:rPr>
                  <a:t>differentiabilty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a convex, non-diff function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sub-gradient at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is </a:t>
                </a:r>
                <a:r>
                  <a:rPr lang="en-GB" u="sng" dirty="0">
                    <a:latin typeface="Abadi Extra Light" panose="020B0204020104020204" pitchFamily="34" charset="0"/>
                  </a:rPr>
                  <a:t>any</a:t>
                </a:r>
                <a:r>
                  <a:rPr lang="en-GB" dirty="0">
                    <a:latin typeface="Abadi Extra Light" panose="020B0204020104020204" pitchFamily="34" charset="0"/>
                  </a:rPr>
                  <a:t> vector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s.t.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r="-6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eform 14">
            <a:extLst>
              <a:ext uri="{FF2B5EF4-FFF2-40B4-BE49-F238E27FC236}">
                <a16:creationId xmlns:a16="http://schemas.microsoft.com/office/drawing/2014/main" id="{3A9B6E2F-156A-4CC7-9FCF-1273E3CF7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3002" y="1894306"/>
            <a:ext cx="4319588" cy="2879725"/>
          </a:xfrm>
          <a:custGeom>
            <a:avLst/>
            <a:gdLst>
              <a:gd name="T0" fmla="*/ 0 w 12001"/>
              <a:gd name="T1" fmla="*/ 0 h 8001"/>
              <a:gd name="T2" fmla="*/ 9549 w 12001"/>
              <a:gd name="T3" fmla="*/ 5800 h 8001"/>
              <a:gd name="T4" fmla="*/ 12000 w 12001"/>
              <a:gd name="T5" fmla="*/ 0 h 8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01" h="8001">
                <a:moveTo>
                  <a:pt x="0" y="0"/>
                </a:moveTo>
                <a:cubicBezTo>
                  <a:pt x="600" y="4300"/>
                  <a:pt x="4149" y="8000"/>
                  <a:pt x="9549" y="5800"/>
                </a:cubicBezTo>
                <a:cubicBezTo>
                  <a:pt x="10849" y="3600"/>
                  <a:pt x="11449" y="1555"/>
                  <a:pt x="12000" y="0"/>
                </a:cubicBezTo>
              </a:path>
            </a:pathLst>
          </a:cu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" name="Line 15">
            <a:extLst>
              <a:ext uri="{FF2B5EF4-FFF2-40B4-BE49-F238E27FC236}">
                <a16:creationId xmlns:a16="http://schemas.microsoft.com/office/drawing/2014/main" id="{0716A955-7EA4-4F17-AB9D-AB9C54D81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1690" y="1951456"/>
            <a:ext cx="1476375" cy="2339975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" name="Line 16">
            <a:extLst>
              <a:ext uri="{FF2B5EF4-FFF2-40B4-BE49-F238E27FC236}">
                <a16:creationId xmlns:a16="http://schemas.microsoft.com/office/drawing/2014/main" id="{061E2B67-DD8C-462D-ACC4-01DFE0C420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7894" y="3175418"/>
            <a:ext cx="813132" cy="1544205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" name="Line 17">
            <a:extLst>
              <a:ext uri="{FF2B5EF4-FFF2-40B4-BE49-F238E27FC236}">
                <a16:creationId xmlns:a16="http://schemas.microsoft.com/office/drawing/2014/main" id="{1CCF6BC1-BAC5-4B4E-8E0C-93BA28FB5B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39726" y="3678656"/>
            <a:ext cx="1609039" cy="682625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7" name="Oval 75">
            <a:extLst>
              <a:ext uri="{FF2B5EF4-FFF2-40B4-BE49-F238E27FC236}">
                <a16:creationId xmlns:a16="http://schemas.microsoft.com/office/drawing/2014/main" id="{F1D77E07-36E6-4DB9-B95E-698DF32AE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9390" y="2849981"/>
            <a:ext cx="144462" cy="144463"/>
          </a:xfrm>
          <a:prstGeom prst="ellipse">
            <a:avLst/>
          </a:prstGeom>
          <a:solidFill>
            <a:srgbClr val="3333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8" name="Oval 76">
            <a:extLst>
              <a:ext uri="{FF2B5EF4-FFF2-40B4-BE49-F238E27FC236}">
                <a16:creationId xmlns:a16="http://schemas.microsoft.com/office/drawing/2014/main" id="{D3398097-9AE0-4590-805F-6A54F5EFD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577" y="3858044"/>
            <a:ext cx="144463" cy="144462"/>
          </a:xfrm>
          <a:prstGeom prst="ellipse">
            <a:avLst/>
          </a:prstGeom>
          <a:solidFill>
            <a:srgbClr val="FFFF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" name="Text Box 77">
            <a:extLst>
              <a:ext uri="{FF2B5EF4-FFF2-40B4-BE49-F238E27FC236}">
                <a16:creationId xmlns:a16="http://schemas.microsoft.com/office/drawing/2014/main" id="{BF4E0FE5-EFEF-48C9-AAD7-D6AB5A6A7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3240" y="2418181"/>
            <a:ext cx="1481137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dirty="0"/>
              <a:t>differentiable</a:t>
            </a:r>
          </a:p>
          <a:p>
            <a:r>
              <a:rPr lang="en-IN" altLang="en-US" dirty="0"/>
              <a:t>       here</a:t>
            </a:r>
          </a:p>
        </p:txBody>
      </p:sp>
      <p:sp>
        <p:nvSpPr>
          <p:cNvPr id="100" name="Line 78">
            <a:extLst>
              <a:ext uri="{FF2B5EF4-FFF2-40B4-BE49-F238E27FC236}">
                <a16:creationId xmlns:a16="http://schemas.microsoft.com/office/drawing/2014/main" id="{40500DC2-C0CE-428D-9A3F-F809A83CF2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0215" y="2815056"/>
            <a:ext cx="434975" cy="107950"/>
          </a:xfrm>
          <a:prstGeom prst="line">
            <a:avLst/>
          </a:prstGeom>
          <a:noFill/>
          <a:ln w="381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1" name="Text Box 79">
            <a:extLst>
              <a:ext uri="{FF2B5EF4-FFF2-40B4-BE49-F238E27FC236}">
                <a16:creationId xmlns:a16="http://schemas.microsoft.com/office/drawing/2014/main" id="{5527E402-9802-44FF-B40A-455453F9C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402" y="3175419"/>
            <a:ext cx="193675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dirty="0"/>
              <a:t>non-differentiable</a:t>
            </a:r>
          </a:p>
          <a:p>
            <a:r>
              <a:rPr lang="en-IN" altLang="en-US" dirty="0"/>
              <a:t>          here</a:t>
            </a:r>
          </a:p>
        </p:txBody>
      </p:sp>
      <p:sp>
        <p:nvSpPr>
          <p:cNvPr id="102" name="Line 80">
            <a:extLst>
              <a:ext uri="{FF2B5EF4-FFF2-40B4-BE49-F238E27FC236}">
                <a16:creationId xmlns:a16="http://schemas.microsoft.com/office/drawing/2014/main" id="{19B3471C-A249-4C1E-BC93-C377691B28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0802" y="3534194"/>
            <a:ext cx="576263" cy="287337"/>
          </a:xfrm>
          <a:prstGeom prst="line">
            <a:avLst/>
          </a:prstGeom>
          <a:noFill/>
          <a:ln w="381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3" name="Line 81">
            <a:extLst>
              <a:ext uri="{FF2B5EF4-FFF2-40B4-BE49-F238E27FC236}">
                <a16:creationId xmlns:a16="http://schemas.microsoft.com/office/drawing/2014/main" id="{88E29FDF-DBFC-4F3A-BC87-D735AED7F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1940" y="4831181"/>
            <a:ext cx="6408737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4" name="Line 82">
            <a:extLst>
              <a:ext uri="{FF2B5EF4-FFF2-40B4-BE49-F238E27FC236}">
                <a16:creationId xmlns:a16="http://schemas.microsoft.com/office/drawing/2014/main" id="{BA849587-4460-4E00-B915-B8408FC6DE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902" y="3030956"/>
            <a:ext cx="1588" cy="1763713"/>
          </a:xfrm>
          <a:prstGeom prst="line">
            <a:avLst/>
          </a:prstGeom>
          <a:noFill/>
          <a:ln w="28575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5" name="Line 83">
            <a:extLst>
              <a:ext uri="{FF2B5EF4-FFF2-40B4-BE49-F238E27FC236}">
                <a16:creationId xmlns:a16="http://schemas.microsoft.com/office/drawing/2014/main" id="{87574D4C-0DB8-478D-86CB-9D46D5303A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527" y="4002506"/>
            <a:ext cx="1588" cy="828675"/>
          </a:xfrm>
          <a:prstGeom prst="line">
            <a:avLst/>
          </a:prstGeom>
          <a:noFill/>
          <a:ln w="28575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E56A57D-BE15-4173-9A6B-0AA1A386FF34}"/>
                  </a:ext>
                </a:extLst>
              </p:cNvPr>
              <p:cNvSpPr txBox="1"/>
              <p:nvPr/>
            </p:nvSpPr>
            <p:spPr>
              <a:xfrm>
                <a:off x="673964" y="2538057"/>
                <a:ext cx="304929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b="0" dirty="0">
                    <a:latin typeface="Abadi Extra Light" panose="020B0204020104020204" pitchFamily="34" charset="0"/>
                  </a:rPr>
                  <a:t>Equation of unique tangent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E56A57D-BE15-4173-9A6B-0AA1A386F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64" y="2538057"/>
                <a:ext cx="3049296" cy="553998"/>
              </a:xfrm>
              <a:prstGeom prst="rect">
                <a:avLst/>
              </a:prstGeom>
              <a:blipFill>
                <a:blip r:embed="rId6"/>
                <a:stretch>
                  <a:fillRect l="-4800" t="-14286" b="-164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276C49C-B829-4777-8054-C9AA5D68887A}"/>
                  </a:ext>
                </a:extLst>
              </p:cNvPr>
              <p:cNvSpPr txBox="1"/>
              <p:nvPr/>
            </p:nvSpPr>
            <p:spPr>
              <a:xfrm>
                <a:off x="3850075" y="4769929"/>
                <a:ext cx="4361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276C49C-B829-4777-8054-C9AA5D688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075" y="4769929"/>
                <a:ext cx="43614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FDF1863-EF3D-43B0-801F-330141B80002}"/>
                  </a:ext>
                </a:extLst>
              </p:cNvPr>
              <p:cNvSpPr txBox="1"/>
              <p:nvPr/>
            </p:nvSpPr>
            <p:spPr>
              <a:xfrm>
                <a:off x="7669697" y="2783323"/>
                <a:ext cx="2745303" cy="556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b="0" dirty="0">
                    <a:latin typeface="Abadi Extra Light" panose="020B0204020104020204" pitchFamily="34" charset="0"/>
                  </a:rPr>
                  <a:t>   One extreme tangent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FDF1863-EF3D-43B0-801F-330141B80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697" y="2783323"/>
                <a:ext cx="2745303" cy="556627"/>
              </a:xfrm>
              <a:prstGeom prst="rect">
                <a:avLst/>
              </a:prstGeom>
              <a:blipFill>
                <a:blip r:embed="rId8"/>
                <a:stretch>
                  <a:fillRect t="-14286" b="-175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30B4CD8-4291-4E96-AD20-3A0BB0B25272}"/>
                  </a:ext>
                </a:extLst>
              </p:cNvPr>
              <p:cNvSpPr txBox="1"/>
              <p:nvPr/>
            </p:nvSpPr>
            <p:spPr>
              <a:xfrm>
                <a:off x="7626159" y="3908365"/>
                <a:ext cx="3306354" cy="557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b="0" dirty="0">
                    <a:latin typeface="Abadi Extra Light" panose="020B0204020104020204" pitchFamily="34" charset="0"/>
                  </a:rPr>
                  <a:t>    The other extreme tangent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30B4CD8-4291-4E96-AD20-3A0BB0B25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159" y="3908365"/>
                <a:ext cx="3306354" cy="557140"/>
              </a:xfrm>
              <a:prstGeom prst="rect">
                <a:avLst/>
              </a:prstGeom>
              <a:blipFill>
                <a:blip r:embed="rId9"/>
                <a:stretch>
                  <a:fillRect t="-14130" b="-163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84812C2-BB7C-4B68-8B3E-19C6884D32D5}"/>
                  </a:ext>
                </a:extLst>
              </p:cNvPr>
              <p:cNvSpPr txBox="1"/>
              <p:nvPr/>
            </p:nvSpPr>
            <p:spPr>
              <a:xfrm>
                <a:off x="6960242" y="4778361"/>
                <a:ext cx="4361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84812C2-BB7C-4B68-8B3E-19C6884D3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242" y="4778361"/>
                <a:ext cx="436145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Partial Circle 124">
            <a:extLst>
              <a:ext uri="{FF2B5EF4-FFF2-40B4-BE49-F238E27FC236}">
                <a16:creationId xmlns:a16="http://schemas.microsoft.com/office/drawing/2014/main" id="{ED261C15-31CF-4D9B-B193-197C752ACADA}"/>
              </a:ext>
            </a:extLst>
          </p:cNvPr>
          <p:cNvSpPr/>
          <p:nvPr/>
        </p:nvSpPr>
        <p:spPr>
          <a:xfrm rot="18086739">
            <a:off x="6595223" y="3361670"/>
            <a:ext cx="1278349" cy="1171942"/>
          </a:xfrm>
          <a:prstGeom prst="pie">
            <a:avLst>
              <a:gd name="adj1" fmla="val 21389204"/>
              <a:gd name="adj2" fmla="val 228696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6" name="Line 78">
            <a:extLst>
              <a:ext uri="{FF2B5EF4-FFF2-40B4-BE49-F238E27FC236}">
                <a16:creationId xmlns:a16="http://schemas.microsoft.com/office/drawing/2014/main" id="{37908D7B-A5D8-4A15-9BFB-55EE65DE5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7327" y="3099511"/>
            <a:ext cx="352678" cy="187535"/>
          </a:xfrm>
          <a:prstGeom prst="line">
            <a:avLst/>
          </a:prstGeom>
          <a:noFill/>
          <a:ln w="381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7" name="Line 78">
            <a:extLst>
              <a:ext uri="{FF2B5EF4-FFF2-40B4-BE49-F238E27FC236}">
                <a16:creationId xmlns:a16="http://schemas.microsoft.com/office/drawing/2014/main" id="{39C5419F-299C-47F1-ABE6-E9F997AFBC7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20494" y="3904035"/>
            <a:ext cx="247296" cy="171009"/>
          </a:xfrm>
          <a:prstGeom prst="line">
            <a:avLst/>
          </a:prstGeom>
          <a:noFill/>
          <a:ln w="381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8" name="Line 16">
            <a:extLst>
              <a:ext uri="{FF2B5EF4-FFF2-40B4-BE49-F238E27FC236}">
                <a16:creationId xmlns:a16="http://schemas.microsoft.com/office/drawing/2014/main" id="{EF82CBCB-AD5A-4C76-85FD-09D1C1886E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770" y="3287047"/>
            <a:ext cx="1104609" cy="1334016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9" name="Line 16">
            <a:extLst>
              <a:ext uri="{FF2B5EF4-FFF2-40B4-BE49-F238E27FC236}">
                <a16:creationId xmlns:a16="http://schemas.microsoft.com/office/drawing/2014/main" id="{256B97F8-9678-459D-ADB3-C2A7D8BAEC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3857" y="3451577"/>
            <a:ext cx="1397772" cy="1080715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0" name="Line 78">
            <a:extLst>
              <a:ext uri="{FF2B5EF4-FFF2-40B4-BE49-F238E27FC236}">
                <a16:creationId xmlns:a16="http://schemas.microsoft.com/office/drawing/2014/main" id="{AAFA1FA4-ABE0-4609-A8D2-9ED509573B9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53416" y="3595509"/>
            <a:ext cx="584368" cy="16360"/>
          </a:xfrm>
          <a:prstGeom prst="line">
            <a:avLst/>
          </a:prstGeom>
          <a:noFill/>
          <a:ln w="381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8B875F4-6C60-4E02-9C11-01B7B31A5711}"/>
              </a:ext>
            </a:extLst>
          </p:cNvPr>
          <p:cNvSpPr txBox="1"/>
          <p:nvPr/>
        </p:nvSpPr>
        <p:spPr>
          <a:xfrm>
            <a:off x="8258489" y="3468447"/>
            <a:ext cx="33475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b="0" dirty="0">
                <a:latin typeface="Abadi Extra Light" panose="020B0204020104020204" pitchFamily="34" charset="0"/>
              </a:rPr>
              <a:t>   Region containing all sub-gradients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7C28E3E-431F-4CEF-85CD-0C8BE9CE3945}"/>
                  </a:ext>
                </a:extLst>
              </p:cNvPr>
              <p:cNvSpPr txBox="1"/>
              <p:nvPr/>
            </p:nvSpPr>
            <p:spPr>
              <a:xfrm>
                <a:off x="3411690" y="5829560"/>
                <a:ext cx="496360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3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32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IN" sz="3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7C28E3E-431F-4CEF-85CD-0C8BE9CE3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690" y="5829560"/>
                <a:ext cx="4963602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D85E45D-3583-400C-AE11-1E65DA8F1927}"/>
                  </a:ext>
                </a:extLst>
              </p:cNvPr>
              <p:cNvSpPr txBox="1"/>
              <p:nvPr/>
            </p:nvSpPr>
            <p:spPr>
              <a:xfrm>
                <a:off x="7162394" y="1758685"/>
                <a:ext cx="7891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D85E45D-3583-400C-AE11-1E65DA8F1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394" y="1758685"/>
                <a:ext cx="789126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Speech Bubble: Rectangle 133">
            <a:extLst>
              <a:ext uri="{FF2B5EF4-FFF2-40B4-BE49-F238E27FC236}">
                <a16:creationId xmlns:a16="http://schemas.microsoft.com/office/drawing/2014/main" id="{51548E52-77BA-44CD-A93F-1BC4265D2107}"/>
              </a:ext>
            </a:extLst>
          </p:cNvPr>
          <p:cNvSpPr/>
          <p:nvPr/>
        </p:nvSpPr>
        <p:spPr>
          <a:xfrm>
            <a:off x="8455024" y="1680174"/>
            <a:ext cx="2341345" cy="657858"/>
          </a:xfrm>
          <a:prstGeom prst="wedgeRectCallout">
            <a:avLst>
              <a:gd name="adj1" fmla="val -72702"/>
              <a:gd name="adj2" fmla="val -1272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Convex, thus lies above all its tangents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389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735"/>
    </mc:Choice>
    <mc:Fallback xmlns="">
      <p:transition spd="slow" advTm="2647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97" grpId="0" animBg="1"/>
      <p:bldP spid="98" grpId="0" animBg="1"/>
      <p:bldP spid="99" grpId="0"/>
      <p:bldP spid="100" grpId="0" animBg="1"/>
      <p:bldP spid="101" grpId="0"/>
      <p:bldP spid="102" grpId="0" animBg="1"/>
      <p:bldP spid="103" grpId="0" animBg="1"/>
      <p:bldP spid="104" grpId="0" animBg="1"/>
      <p:bldP spid="105" grpId="0" animBg="1"/>
      <p:bldP spid="118" grpId="0"/>
      <p:bldP spid="119" grpId="0"/>
      <p:bldP spid="120" grpId="0"/>
      <p:bldP spid="121" grpId="0"/>
      <p:bldP spid="123" grpId="0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/>
      <p:bldP spid="132" grpId="0"/>
      <p:bldP spid="133" grpId="0"/>
      <p:bldP spid="1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60FFB0-DBDB-4341-9662-B5044CD077F8}"/>
              </a:ext>
            </a:extLst>
          </p:cNvPr>
          <p:cNvSpPr/>
          <p:nvPr/>
        </p:nvSpPr>
        <p:spPr>
          <a:xfrm>
            <a:off x="1906327" y="1687399"/>
            <a:ext cx="7622438" cy="60331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Sub-gradients, Sub-differential, and Some Rules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Set of all sub-gradient at a non-diff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called the </a:t>
                </a:r>
                <a:r>
                  <a:rPr lang="en-GB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sub-differential</a:t>
                </a:r>
              </a:p>
              <a:p>
                <a:pPr marL="0" indent="0">
                  <a:buNone/>
                </a:pPr>
                <a:endParaRPr lang="en-GB" u="sng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 basic rules of sub-diff calculus to keep in mind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Scaling rule: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60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60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Sum rule: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r>
                      <a:rPr lang="en-IN" sz="2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Affine trans: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6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sz="2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6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Max rule: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600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)}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then we calculate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as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If</a:t>
                </a:r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If</a:t>
                </a:r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2400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IN" sz="2400" b="1" i="0" smtClean="0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sz="2400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1" i="0" smtClean="0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is a stationary point for a non-diff function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if the zero vector belongs to the sub-differential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i.e.,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b="-5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19F89C-5CBB-47C2-B84F-F9905973ED27}"/>
                  </a:ext>
                </a:extLst>
              </p:cNvPr>
              <p:cNvSpPr txBox="1"/>
              <p:nvPr/>
            </p:nvSpPr>
            <p:spPr>
              <a:xfrm>
                <a:off x="2096522" y="1773107"/>
                <a:ext cx="72526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IN" sz="2800" i="1">
                          <a:latin typeface="Cambria Math" panose="02040503050406030204" pitchFamily="18" charset="0"/>
                        </a:rPr>
                        <m:t>≜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IN" sz="2800" b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IN" sz="28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sz="2800" i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2800" b="1" i="0" smtClean="0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800" b="1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IN" sz="28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d>
                            <m:dPr>
                              <m:ctrlPr>
                                <a:rPr lang="en-IN" sz="28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1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IN" sz="28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2800" b="0" i="1" smtClean="0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IN" sz="2800" i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IN" sz="2800" b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19F89C-5CBB-47C2-B84F-F9905973E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522" y="1773107"/>
                <a:ext cx="7252626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7B39B4AE-58CA-41F3-A4CA-D6C479BCD885}"/>
              </a:ext>
            </a:extLst>
          </p:cNvPr>
          <p:cNvSpPr/>
          <p:nvPr/>
        </p:nvSpPr>
        <p:spPr>
          <a:xfrm>
            <a:off x="9349149" y="2430317"/>
            <a:ext cx="2688438" cy="821500"/>
          </a:xfrm>
          <a:prstGeom prst="wedgeRectCallout">
            <a:avLst>
              <a:gd name="adj1" fmla="val -69395"/>
              <a:gd name="adj2" fmla="val 12432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affine transform rule is a special case of the more general </a:t>
            </a:r>
            <a:r>
              <a:rPr lang="en-IN" sz="2000" dirty="0">
                <a:solidFill>
                  <a:srgbClr val="0000FF"/>
                </a:solidFill>
                <a:latin typeface="Abadi Extra Light" panose="020B0204020104020204" pitchFamily="34" charset="0"/>
              </a:rPr>
              <a:t>chain rule</a:t>
            </a:r>
            <a:endParaRPr lang="en-IN" sz="2000" b="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041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9232"/>
    </mc:Choice>
    <mc:Fallback xmlns="">
      <p:transition spd="slow" advTm="3692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4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Sub-Gradient For Absolute Loss Regression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 loss function for linear reg. with absolute loss: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b="1" i="1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1" i="1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Non-differentiable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1" i="1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Can use the affine transform rule of sub-diff calculus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1" i="1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. Then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×1=−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&gt; 0 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0 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∈ [−1,+1]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0 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u="sng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b="-7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ine 5">
            <a:extLst>
              <a:ext uri="{FF2B5EF4-FFF2-40B4-BE49-F238E27FC236}">
                <a16:creationId xmlns:a16="http://schemas.microsoft.com/office/drawing/2014/main" id="{DF3009E1-A828-4D0F-B269-0D1270CA70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4722" y="1354438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Line 7">
            <a:extLst>
              <a:ext uri="{FF2B5EF4-FFF2-40B4-BE49-F238E27FC236}">
                <a16:creationId xmlns:a16="http://schemas.microsoft.com/office/drawing/2014/main" id="{56F07776-C685-4A2C-AD61-439AA72865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1964" y="1467619"/>
            <a:ext cx="1080307" cy="1384730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" name="Line 7">
            <a:extLst>
              <a:ext uri="{FF2B5EF4-FFF2-40B4-BE49-F238E27FC236}">
                <a16:creationId xmlns:a16="http://schemas.microsoft.com/office/drawing/2014/main" id="{7153BB98-D631-4262-A30B-DDA512729F6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39602" y="1515803"/>
            <a:ext cx="993647" cy="1350361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" name="Line 4">
            <a:extLst>
              <a:ext uri="{FF2B5EF4-FFF2-40B4-BE49-F238E27FC236}">
                <a16:creationId xmlns:a16="http://schemas.microsoft.com/office/drawing/2014/main" id="{E9412E0A-6673-46A8-B4F2-8035C9037D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7726" y="2870676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58E632-22A3-4464-BAFC-09703C25F81E}"/>
                  </a:ext>
                </a:extLst>
              </p:cNvPr>
              <p:cNvSpPr txBox="1"/>
              <p:nvPr/>
            </p:nvSpPr>
            <p:spPr>
              <a:xfrm>
                <a:off x="2944939" y="2876130"/>
                <a:ext cx="193828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1" i="1"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en-I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58E632-22A3-4464-BAFC-09703C25F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939" y="2876130"/>
                <a:ext cx="193828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F3830AF-7950-4F55-97A5-57362AFA4342}"/>
              </a:ext>
            </a:extLst>
          </p:cNvPr>
          <p:cNvSpPr txBox="1"/>
          <p:nvPr/>
        </p:nvSpPr>
        <p:spPr>
          <a:xfrm>
            <a:off x="2574235" y="311246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552ED87-38CA-43EE-BEE9-96F81201370E}"/>
                  </a:ext>
                </a:extLst>
              </p:cNvPr>
              <p:cNvSpPr txBox="1"/>
              <p:nvPr/>
            </p:nvSpPr>
            <p:spPr>
              <a:xfrm>
                <a:off x="2864557" y="1099712"/>
                <a:ext cx="2071529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1" i="1"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en-I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IN" sz="2800" dirty="0">
                  <a:latin typeface="Abadi Extra Light" panose="020B0204020104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552ED87-38CA-43EE-BEE9-96F812013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557" y="1099712"/>
                <a:ext cx="2071529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ine 5">
            <a:extLst>
              <a:ext uri="{FF2B5EF4-FFF2-40B4-BE49-F238E27FC236}">
                <a16:creationId xmlns:a16="http://schemas.microsoft.com/office/drawing/2014/main" id="{88CDB4ED-BA95-4CE8-A5A6-6980DD816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2899" y="1354438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" name="Line 7">
            <a:extLst>
              <a:ext uri="{FF2B5EF4-FFF2-40B4-BE49-F238E27FC236}">
                <a16:creationId xmlns:a16="http://schemas.microsoft.com/office/drawing/2014/main" id="{0BFC8212-44F5-415F-8837-0B3EE5863F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20141" y="1467619"/>
            <a:ext cx="1080307" cy="1384730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" name="Line 7">
            <a:extLst>
              <a:ext uri="{FF2B5EF4-FFF2-40B4-BE49-F238E27FC236}">
                <a16:creationId xmlns:a16="http://schemas.microsoft.com/office/drawing/2014/main" id="{6ED9269A-B2AC-4228-A429-F69734C6B59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17779" y="1515803"/>
            <a:ext cx="993647" cy="1350361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" name="Line 4">
            <a:extLst>
              <a:ext uri="{FF2B5EF4-FFF2-40B4-BE49-F238E27FC236}">
                <a16:creationId xmlns:a16="http://schemas.microsoft.com/office/drawing/2014/main" id="{1BEE657E-02A6-456D-871C-2C3A53CEE3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25903" y="2870676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5E6A401-6045-4592-933E-03E1C661BE60}"/>
                  </a:ext>
                </a:extLst>
              </p:cNvPr>
              <p:cNvSpPr txBox="1"/>
              <p:nvPr/>
            </p:nvSpPr>
            <p:spPr>
              <a:xfrm>
                <a:off x="7854469" y="2805697"/>
                <a:ext cx="72106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5E6A401-6045-4592-933E-03E1C661B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469" y="2805697"/>
                <a:ext cx="721064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AA5D6393-37FC-4BD0-BB6E-C344890E0E66}"/>
              </a:ext>
            </a:extLst>
          </p:cNvPr>
          <p:cNvSpPr txBox="1"/>
          <p:nvPr/>
        </p:nvSpPr>
        <p:spPr>
          <a:xfrm>
            <a:off x="7969868" y="301981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F4CFA84-31B9-40E3-A0C3-C62E0F6979FF}"/>
                  </a:ext>
                </a:extLst>
              </p:cNvPr>
              <p:cNvSpPr txBox="1"/>
              <p:nvPr/>
            </p:nvSpPr>
            <p:spPr>
              <a:xfrm>
                <a:off x="8072462" y="1198442"/>
                <a:ext cx="812915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IN" sz="32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sz="32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IN" sz="3200" dirty="0">
                  <a:latin typeface="Abadi Extra Light" panose="020B0204020104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F4CFA84-31B9-40E3-A0C3-C62E0F697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462" y="1198442"/>
                <a:ext cx="812915" cy="7694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615CA66-8F65-437E-92C6-9BC9A4EB5008}"/>
                  </a:ext>
                </a:extLst>
              </p:cNvPr>
              <p:cNvSpPr txBox="1"/>
              <p:nvPr/>
            </p:nvSpPr>
            <p:spPr>
              <a:xfrm>
                <a:off x="6732827" y="2820177"/>
                <a:ext cx="72106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615CA66-8F65-437E-92C6-9BC9A4EB5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827" y="2820177"/>
                <a:ext cx="721064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0A9D990-DFE5-4566-8DEB-88D674B125C9}"/>
                  </a:ext>
                </a:extLst>
              </p:cNvPr>
              <p:cNvSpPr txBox="1"/>
              <p:nvPr/>
            </p:nvSpPr>
            <p:spPr>
              <a:xfrm>
                <a:off x="2256909" y="2868639"/>
                <a:ext cx="72106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0A9D990-DFE5-4566-8DEB-88D674B12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909" y="2868639"/>
                <a:ext cx="721064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3FC2BD4-63B5-4685-BBC3-13D01B52391A}"/>
                  </a:ext>
                </a:extLst>
              </p:cNvPr>
              <p:cNvSpPr txBox="1"/>
              <p:nvPr/>
            </p:nvSpPr>
            <p:spPr>
              <a:xfrm>
                <a:off x="8711797" y="1699694"/>
                <a:ext cx="3090270" cy="982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begChr m:val="|"/>
                        <m:endChr m:val="|"/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  <m: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−1,+1</m:t>
                                </m:r>
                              </m:e>
                            </m:d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3FC2BD4-63B5-4685-BBC3-13D01B523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1797" y="1699694"/>
                <a:ext cx="3090270" cy="9825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Line 15">
            <a:extLst>
              <a:ext uri="{FF2B5EF4-FFF2-40B4-BE49-F238E27FC236}">
                <a16:creationId xmlns:a16="http://schemas.microsoft.com/office/drawing/2014/main" id="{BC511AFF-9CE7-407F-B927-805E55BF94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2077" y="2592197"/>
            <a:ext cx="494534" cy="624833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" name="Line 15">
            <a:extLst>
              <a:ext uri="{FF2B5EF4-FFF2-40B4-BE49-F238E27FC236}">
                <a16:creationId xmlns:a16="http://schemas.microsoft.com/office/drawing/2014/main" id="{6C8B5A40-956B-4EE8-B961-03BC94CBDD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4801" y="2491965"/>
            <a:ext cx="583852" cy="717112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" name="Partial Circle 33">
            <a:extLst>
              <a:ext uri="{FF2B5EF4-FFF2-40B4-BE49-F238E27FC236}">
                <a16:creationId xmlns:a16="http://schemas.microsoft.com/office/drawing/2014/main" id="{5E7AA09B-6D78-4503-9215-C9F9D084D22F}"/>
              </a:ext>
            </a:extLst>
          </p:cNvPr>
          <p:cNvSpPr/>
          <p:nvPr/>
        </p:nvSpPr>
        <p:spPr>
          <a:xfrm rot="18086739">
            <a:off x="6809616" y="2533508"/>
            <a:ext cx="614222" cy="699829"/>
          </a:xfrm>
          <a:prstGeom prst="pie">
            <a:avLst>
              <a:gd name="adj1" fmla="val 448581"/>
              <a:gd name="adj2" fmla="val 667221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672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868"/>
    </mc:Choice>
    <mc:Fallback xmlns="">
      <p:transition spd="slow" advTm="2078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1" grpId="0"/>
      <p:bldP spid="32" grpId="0"/>
      <p:bldP spid="30" grpId="0" animBg="1"/>
      <p:bldP spid="33" grpId="0" animBg="1"/>
      <p:bldP spid="3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Sub-Gradient Descent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Suppose we have a non-differentiable function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Sub-gradient descent is almost identical to GD except we use </a:t>
                </a:r>
                <a:r>
                  <a:rPr lang="en-IN" dirty="0" err="1">
                    <a:latin typeface="Abadi Extra Light" panose="020B0204020104020204" pitchFamily="34" charset="0"/>
                  </a:rPr>
                  <a:t>subgradients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u="sng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312D14-472E-4C08-B19A-C6DDD937392E}"/>
              </a:ext>
            </a:extLst>
          </p:cNvPr>
          <p:cNvSpPr/>
          <p:nvPr/>
        </p:nvSpPr>
        <p:spPr>
          <a:xfrm>
            <a:off x="1567182" y="3024261"/>
            <a:ext cx="8029305" cy="354317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21AFB4-BF86-419F-97A0-109E4543B3BC}"/>
                  </a:ext>
                </a:extLst>
              </p:cNvPr>
              <p:cNvSpPr txBox="1"/>
              <p:nvPr/>
            </p:nvSpPr>
            <p:spPr>
              <a:xfrm>
                <a:off x="1648751" y="3093276"/>
                <a:ext cx="7844041" cy="3474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IN" sz="2800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endParaRPr lang="en-IN" sz="2800" dirty="0">
                  <a:latin typeface="Abadi Extra Light" panose="020B0204020104020204" pitchFamily="34" charset="0"/>
                </a:endParaRPr>
              </a:p>
              <a:p>
                <a:endParaRPr lang="en-IN" sz="28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For iteration </a:t>
                </a:r>
                <a14:m>
                  <m:oMath xmlns:m="http://schemas.openxmlformats.org/officeDocument/2006/math">
                    <m:r>
                      <a:rPr lang="en-IN" sz="28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800" i="1" dirty="0">
                        <a:latin typeface="Cambria Math" panose="02040503050406030204" pitchFamily="18" charset="0"/>
                      </a:rPr>
                      <m:t>=0,1,2,… </m:t>
                    </m:r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(or until convergence)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Calculate the sub-gradient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dirty="0">
                  <a:latin typeface="Abadi Extra Light" panose="020B0204020104020204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Set the learning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 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Move in the </a:t>
                </a:r>
                <a:r>
                  <a:rPr lang="en-IN" sz="2800" u="sng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opposite</a:t>
                </a:r>
                <a:r>
                  <a:rPr lang="en-IN" sz="28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direction of </a:t>
                </a:r>
                <a:r>
                  <a:rPr lang="en-IN" sz="2800" dirty="0" err="1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subgradient</a:t>
                </a:r>
                <a:endParaRPr lang="en-IN" sz="2800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  <a:p>
                <a:endParaRPr lang="en-IN" sz="2800" dirty="0">
                  <a:latin typeface="Abadi Extra Light" panose="020B0204020104020204" pitchFamily="34" charset="0"/>
                </a:endParaRPr>
              </a:p>
              <a:p>
                <a:endParaRPr lang="en-IN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21AFB4-BF86-419F-97A0-109E4543B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751" y="3093276"/>
                <a:ext cx="7844041" cy="3474156"/>
              </a:xfrm>
              <a:prstGeom prst="rect">
                <a:avLst/>
              </a:prstGeom>
              <a:blipFill>
                <a:blip r:embed="rId6"/>
                <a:stretch>
                  <a:fillRect l="-1321" t="-10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E59CBCB-D9A4-451E-A0AA-545D3A27D51E}"/>
              </a:ext>
            </a:extLst>
          </p:cNvPr>
          <p:cNvSpPr txBox="1"/>
          <p:nvPr/>
        </p:nvSpPr>
        <p:spPr>
          <a:xfrm>
            <a:off x="3884460" y="2321169"/>
            <a:ext cx="4268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Sub-Gradient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44C3CD-3F8C-40CD-A1DF-94D1AD2C6A8A}"/>
                  </a:ext>
                </a:extLst>
              </p:cNvPr>
              <p:cNvSpPr txBox="1"/>
              <p:nvPr/>
            </p:nvSpPr>
            <p:spPr>
              <a:xfrm>
                <a:off x="3503524" y="5814493"/>
                <a:ext cx="5643321" cy="5770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IN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44C3CD-3F8C-40CD-A1DF-94D1AD2C6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524" y="5814493"/>
                <a:ext cx="5643321" cy="5770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4552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24"/>
    </mc:Choice>
    <mc:Fallback xmlns="">
      <p:transition spd="slow" advTm="790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83A673A-717C-4307-1F23-0229D5C28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3519" y="3541630"/>
            <a:ext cx="892255" cy="8570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Some Practical Aspects: Iterate Averaging for SGD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SGD iterates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en-GB" sz="2000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can be noisy (recall SGD computes gradients using randomly picked single training example, or a small minibatch)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b="1" dirty="0" err="1">
                    <a:solidFill>
                      <a:srgbClr val="00B050"/>
                    </a:solidFill>
                    <a:latin typeface="Abadi Extra Light" panose="020B0204020104020204" pitchFamily="34" charset="0"/>
                  </a:rPr>
                  <a:t>Polyak</a:t>
                </a:r>
                <a:r>
                  <a:rPr lang="en-GB" b="1" dirty="0">
                    <a:solidFill>
                      <a:srgbClr val="00B050"/>
                    </a:solidFill>
                    <a:latin typeface="Abadi Extra Light" panose="020B0204020104020204" pitchFamily="34" charset="0"/>
                  </a:rPr>
                  <a:t>-Ruppert Averaging: </a:t>
                </a:r>
                <a:r>
                  <a:rPr lang="en-GB" dirty="0">
                    <a:latin typeface="Abadi Extra Light" panose="020B0204020104020204" pitchFamily="34" charset="0"/>
                  </a:rPr>
                  <a:t>Average SGD iterates and use the average in the end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Averaging is quite popular for SGD. </a:t>
                </a:r>
                <a:r>
                  <a:rPr lang="en-GB" b="1" dirty="0">
                    <a:solidFill>
                      <a:srgbClr val="00B050"/>
                    </a:solidFill>
                    <a:latin typeface="Abadi Extra Light" panose="020B0204020104020204" pitchFamily="34" charset="0"/>
                  </a:rPr>
                  <a:t>Stochastic Weighted Averaging (SWA)</a:t>
                </a:r>
                <a:r>
                  <a:rPr lang="en-GB" dirty="0">
                    <a:latin typeface="Abadi Extra Light" panose="020B0204020104020204" pitchFamily="34" charset="0"/>
                  </a:rPr>
                  <a:t> is another such recently proposed scheme (similar to </a:t>
                </a:r>
                <a:r>
                  <a:rPr lang="en-GB" dirty="0" err="1">
                    <a:latin typeface="Abadi Extra Light" panose="020B0204020104020204" pitchFamily="34" charset="0"/>
                  </a:rPr>
                  <a:t>Polyak</a:t>
                </a:r>
                <a:r>
                  <a:rPr lang="en-GB" dirty="0">
                    <a:latin typeface="Abadi Extra Light" panose="020B0204020104020204" pitchFamily="34" charset="0"/>
                  </a:rPr>
                  <a:t>-Ruppert Averaging) used for deep neural networks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4"/>
                <a:stretch>
                  <a:fillRect l="-935" t="-1535" b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621561-0EA2-16B1-9EDE-C462986CAC7C}"/>
                  </a:ext>
                </a:extLst>
              </p:cNvPr>
              <p:cNvSpPr txBox="1"/>
              <p:nvPr/>
            </p:nvSpPr>
            <p:spPr>
              <a:xfrm>
                <a:off x="2118377" y="3020654"/>
                <a:ext cx="5643321" cy="5770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6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IN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36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I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IN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621561-0EA2-16B1-9EDE-C462986CA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377" y="3020654"/>
                <a:ext cx="5643321" cy="5770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23A4FD-3664-E46E-1ADD-BBDB9EDD0285}"/>
                  </a:ext>
                </a:extLst>
              </p:cNvPr>
              <p:cNvSpPr txBox="1"/>
              <p:nvPr/>
            </p:nvSpPr>
            <p:spPr>
              <a:xfrm>
                <a:off x="2378257" y="4109780"/>
                <a:ext cx="7104140" cy="10500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IN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3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p>
                          <m: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sSup>
                        <m:sSupPr>
                          <m:ctrlPr>
                            <a:rPr lang="en-IN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I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p>
                          <m: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sSup>
                        <m:sSupPr>
                          <m:ctrlPr>
                            <a:rPr lang="en-IN" sz="36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23A4FD-3664-E46E-1ADD-BBDB9EDD0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257" y="4109780"/>
                <a:ext cx="7104140" cy="10500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A8121A8E-CE61-3FE7-97E8-6DBF87D373A9}"/>
                  </a:ext>
                </a:extLst>
              </p:cNvPr>
              <p:cNvSpPr/>
              <p:nvPr/>
            </p:nvSpPr>
            <p:spPr>
              <a:xfrm>
                <a:off x="184942" y="2987513"/>
                <a:ext cx="2235438" cy="552493"/>
              </a:xfrm>
              <a:prstGeom prst="wedgeRectCallout">
                <a:avLst>
                  <a:gd name="adj1" fmla="val 59770"/>
                  <a:gd name="adj2" fmla="val 16817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SGD/mini-batch SGD update at iteration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IN" sz="16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A8121A8E-CE61-3FE7-97E8-6DBF87D373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42" y="2987513"/>
                <a:ext cx="2235438" cy="552493"/>
              </a:xfrm>
              <a:prstGeom prst="wedgeRectCallout">
                <a:avLst>
                  <a:gd name="adj1" fmla="val 59770"/>
                  <a:gd name="adj2" fmla="val 16817"/>
                </a:avLst>
              </a:prstGeom>
              <a:blipFill>
                <a:blip r:embed="rId7"/>
                <a:stretch>
                  <a:fillRect l="-980" t="-4301" b="-15054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7D254FC7-F368-DA79-8C1C-C33529A726F9}"/>
                  </a:ext>
                </a:extLst>
              </p:cNvPr>
              <p:cNvSpPr/>
              <p:nvPr/>
            </p:nvSpPr>
            <p:spPr>
              <a:xfrm>
                <a:off x="142819" y="3813986"/>
                <a:ext cx="2235438" cy="552493"/>
              </a:xfrm>
              <a:prstGeom prst="wedgeRectCallout">
                <a:avLst>
                  <a:gd name="adj1" fmla="val 54605"/>
                  <a:gd name="adj2" fmla="val 86663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Running average weight vector at iteration </a:t>
                </a:r>
                <a14:m>
                  <m:oMath xmlns:m="http://schemas.openxmlformats.org/officeDocument/2006/math">
                    <m:r>
                      <a:rPr lang="en-IN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IN" sz="16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7D254FC7-F368-DA79-8C1C-C33529A72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19" y="3813986"/>
                <a:ext cx="2235438" cy="552493"/>
              </a:xfrm>
              <a:prstGeom prst="wedgeRectCallout">
                <a:avLst>
                  <a:gd name="adj1" fmla="val 54605"/>
                  <a:gd name="adj2" fmla="val 86663"/>
                </a:avLst>
              </a:prstGeom>
              <a:blipFill>
                <a:blip r:embed="rId8"/>
                <a:stretch>
                  <a:fillRect l="-1018" t="-393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70B0295C-BC3D-98CE-D2BE-3F10745DF14D}"/>
                  </a:ext>
                </a:extLst>
              </p:cNvPr>
              <p:cNvSpPr/>
              <p:nvPr/>
            </p:nvSpPr>
            <p:spPr>
              <a:xfrm>
                <a:off x="5268327" y="3668447"/>
                <a:ext cx="2041094" cy="552493"/>
              </a:xfrm>
              <a:prstGeom prst="wedgeRectCallout">
                <a:avLst>
                  <a:gd name="adj1" fmla="val -35994"/>
                  <a:gd name="adj2" fmla="val 74516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Averaged weight vector at previous iteration </a:t>
                </a:r>
                <a14:m>
                  <m:oMath xmlns:m="http://schemas.openxmlformats.org/officeDocument/2006/math">
                    <m:r>
                      <a:rPr lang="en-IN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IN" sz="16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70B0295C-BC3D-98CE-D2BE-3F10745DF1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327" y="3668447"/>
                <a:ext cx="2041094" cy="552493"/>
              </a:xfrm>
              <a:prstGeom prst="wedgeRectCallout">
                <a:avLst>
                  <a:gd name="adj1" fmla="val -35994"/>
                  <a:gd name="adj2" fmla="val 74516"/>
                </a:avLst>
              </a:prstGeom>
              <a:blipFill>
                <a:blip r:embed="rId9"/>
                <a:stretch>
                  <a:fillRect l="-1187" t="-3478" r="-4154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6492C71F-D8C6-01F2-526B-3AD33409D8C3}"/>
                  </a:ext>
                </a:extLst>
              </p:cNvPr>
              <p:cNvSpPr/>
              <p:nvPr/>
            </p:nvSpPr>
            <p:spPr>
              <a:xfrm>
                <a:off x="7694282" y="2424141"/>
                <a:ext cx="3834834" cy="1050032"/>
              </a:xfrm>
              <a:prstGeom prst="wedgeRectCallout">
                <a:avLst>
                  <a:gd name="adj1" fmla="val 47796"/>
                  <a:gd name="adj2" fmla="val 8311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This way of computing the average is the same as doing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sSup>
                          <m:sSup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but to avoid storing the previous weights, so we compute a running average</a:t>
                </a: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6492C71F-D8C6-01F2-526B-3AD33409D8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282" y="2424141"/>
                <a:ext cx="3834834" cy="1050032"/>
              </a:xfrm>
              <a:prstGeom prst="wedgeRectCallout">
                <a:avLst>
                  <a:gd name="adj1" fmla="val 47796"/>
                  <a:gd name="adj2" fmla="val 83118"/>
                </a:avLst>
              </a:prstGeom>
              <a:blipFill>
                <a:blip r:embed="rId10"/>
                <a:stretch>
                  <a:fillRect l="-634" t="-8584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0B7A42B3-51C1-DF31-235D-9C8F1B57326B}"/>
              </a:ext>
            </a:extLst>
          </p:cNvPr>
          <p:cNvSpPr/>
          <p:nvPr/>
        </p:nvSpPr>
        <p:spPr>
          <a:xfrm>
            <a:off x="7776310" y="3541630"/>
            <a:ext cx="2634511" cy="771583"/>
          </a:xfrm>
          <a:prstGeom prst="wedgeRectCallout">
            <a:avLst>
              <a:gd name="adj1" fmla="val 83460"/>
              <a:gd name="adj2" fmla="val -929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Sometimes, we don’t start averaging from iteration 1 but after some warm-up iterations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CD38D85D-7F6A-F423-9BE4-F40DC40447E5}"/>
              </a:ext>
            </a:extLst>
          </p:cNvPr>
          <p:cNvSpPr/>
          <p:nvPr/>
        </p:nvSpPr>
        <p:spPr>
          <a:xfrm>
            <a:off x="4345472" y="2432805"/>
            <a:ext cx="2541890" cy="552493"/>
          </a:xfrm>
          <a:prstGeom prst="wedgeRectCallout">
            <a:avLst>
              <a:gd name="adj1" fmla="val 37827"/>
              <a:gd name="adj2" fmla="val 7451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Stochastic gradient on a single/minibatch of examples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9B13FC-31E3-129C-7117-63D06DAF506B}"/>
              </a:ext>
            </a:extLst>
          </p:cNvPr>
          <p:cNvSpPr txBox="1"/>
          <p:nvPr/>
        </p:nvSpPr>
        <p:spPr>
          <a:xfrm>
            <a:off x="0" y="6579078"/>
            <a:ext cx="5091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Averaging Weights Leads to Wider Optima and Better Generalization (</a:t>
            </a:r>
            <a:r>
              <a:rPr lang="en-IN" sz="1000" dirty="0" err="1"/>
              <a:t>Izmailov</a:t>
            </a:r>
            <a:r>
              <a:rPr lang="en-IN" sz="1000" dirty="0"/>
              <a:t> et al, </a:t>
            </a:r>
            <a:r>
              <a:rPr lang="en-GB" sz="1000" dirty="0"/>
              <a:t>UAI 2018)</a:t>
            </a:r>
            <a:endParaRPr lang="en-IN" sz="1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262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5"/>
    </mc:Choice>
    <mc:Fallback xmlns="">
      <p:transition spd="slow" advTm="419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Some Practical Aspects: Initialization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Iterative opt. algos like GD, SGD, etc need to be initialized to “good” values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Bad initialization can result on bad local optima</a:t>
                </a:r>
              </a:p>
              <a:p>
                <a:pPr marL="457200" lvl="1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Mainly a concern for non-convex loss functions, not so much for convex loss functions 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Transfer Learning: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Initialize using params of a model trained on a related dataset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Initialize using solution of a simpler but related model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E.g., for multitask regression (say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</a:t>
                </a:r>
                <a:r>
                  <a:rPr lang="en-GB" sz="2200" u="sng" dirty="0">
                    <a:latin typeface="Abadi Extra Light" panose="020B0204020104020204" pitchFamily="34" charset="0"/>
                  </a:rPr>
                  <a:t>coupled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regression problems), initialize using the solutions of the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</a:t>
                </a:r>
                <a:r>
                  <a:rPr lang="en-GB" sz="2200" u="sng" dirty="0">
                    <a:latin typeface="Abadi Extra Light" panose="020B0204020104020204" pitchFamily="34" charset="0"/>
                  </a:rPr>
                  <a:t>independently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trained regression problems</a:t>
                </a:r>
              </a:p>
              <a:p>
                <a:pPr marL="457200" lvl="1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For deep learning models, initialization is very important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Transfer learning approach is often used (initialize using “pre-trained” model from another dataset)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Bad initialization can make the model be stuck at saddle points. Need more care.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Random restarts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: Running with several random initializations can often help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97DFEED-AF16-488B-8886-18FB872C4BF9}"/>
              </a:ext>
            </a:extLst>
          </p:cNvPr>
          <p:cNvSpPr/>
          <p:nvPr/>
        </p:nvSpPr>
        <p:spPr>
          <a:xfrm>
            <a:off x="9808258" y="1553144"/>
            <a:ext cx="1817084" cy="552493"/>
          </a:xfrm>
          <a:prstGeom prst="wedgeRectCallout">
            <a:avLst>
              <a:gd name="adj1" fmla="val -72227"/>
              <a:gd name="adj2" fmla="val 7682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But still be careful with learning rate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04E8B2C3-5848-4264-ADE3-55F989E460BA}"/>
              </a:ext>
            </a:extLst>
          </p:cNvPr>
          <p:cNvSpPr/>
          <p:nvPr/>
        </p:nvSpPr>
        <p:spPr>
          <a:xfrm>
            <a:off x="5972963" y="2624411"/>
            <a:ext cx="5578678" cy="337986"/>
          </a:xfrm>
          <a:prstGeom prst="wedgeRectCallout">
            <a:avLst>
              <a:gd name="adj1" fmla="val 35714"/>
              <a:gd name="adj2" fmla="val 7889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If the goal is to learn the </a:t>
            </a:r>
            <a:r>
              <a:rPr lang="en-IN" sz="1600" u="sng" dirty="0">
                <a:solidFill>
                  <a:schemeClr val="tx1"/>
                </a:solidFill>
                <a:latin typeface="Abadi Extra Light" panose="020B0204020104020204" pitchFamily="34" charset="0"/>
              </a:rPr>
              <a:t>same model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but for a different training set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58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177"/>
    </mc:Choice>
    <mc:Fallback xmlns="">
      <p:transition spd="slow" advTm="3281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C3F5307-43E0-44F2-95D1-F6B6EB44D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4500" y="4628468"/>
            <a:ext cx="892255" cy="8570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Some Practical Aspects: Assessing Convergence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Various ways to assess convergence, e.g. consider converged if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The objective’s value (on train set) ceases to change much across iterations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The parameter values cease to change much across iterations</a:t>
            </a:r>
          </a:p>
          <a:p>
            <a:pPr marL="457200" lvl="1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				 </a:t>
            </a:r>
          </a:p>
          <a:p>
            <a:pPr marL="457200" lvl="1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8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Above condition is also equivalent to saying that the gradients are close to zero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The objective’s value has become small enough that we are happy with </a:t>
            </a:r>
            <a:r>
              <a:rPr lang="en-GB" dirty="0"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</a:p>
          <a:p>
            <a:pPr marL="457200" lvl="1" indent="0">
              <a:buNone/>
            </a:pPr>
            <a:endParaRPr lang="en-GB" sz="800" dirty="0">
              <a:latin typeface="Abadi Extra Light" panose="020B0204020104020204" pitchFamily="34" charset="0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  <a:sym typeface="Wingdings" panose="05000000000000000000" pitchFamily="2" charset="2"/>
              </a:rPr>
              <a:t>Use a validation set to assess if the model’s performance is acceptable (</a:t>
            </a:r>
            <a:r>
              <a:rPr lang="en-GB" dirty="0">
                <a:solidFill>
                  <a:srgbClr val="0000FF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early stopping</a:t>
            </a:r>
            <a:r>
              <a:rPr lang="en-GB" dirty="0">
                <a:latin typeface="Abadi Extra Light" panose="020B0204020104020204" pitchFamily="34" charset="0"/>
                <a:sym typeface="Wingdings" panose="05000000000000000000" pitchFamily="2" charset="2"/>
              </a:rPr>
              <a:t>)</a:t>
            </a: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599B69-8102-46EF-B046-C95B2C50EFC8}"/>
                  </a:ext>
                </a:extLst>
              </p:cNvPr>
              <p:cNvSpPr txBox="1"/>
              <p:nvPr/>
            </p:nvSpPr>
            <p:spPr>
              <a:xfrm>
                <a:off x="4362275" y="2076275"/>
                <a:ext cx="3682418" cy="4944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IN" sz="2800" dirty="0"/>
                  <a:t>) -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d>
                              <m:d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IN" sz="28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2800" dirty="0"/>
                  <a:t>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599B69-8102-46EF-B046-C95B2C50E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275" y="2076275"/>
                <a:ext cx="3682418" cy="494494"/>
              </a:xfrm>
              <a:prstGeom prst="rect">
                <a:avLst/>
              </a:prstGeom>
              <a:blipFill>
                <a:blip r:embed="rId4"/>
                <a:stretch>
                  <a:fillRect t="-12346" b="-395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AA09A7-1B5F-42ED-B3AC-948039C1E8A9}"/>
                  </a:ext>
                </a:extLst>
              </p:cNvPr>
              <p:cNvSpPr txBox="1"/>
              <p:nvPr/>
            </p:nvSpPr>
            <p:spPr>
              <a:xfrm>
                <a:off x="8405769" y="2138856"/>
                <a:ext cx="3024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(for some small pre-defined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AA09A7-1B5F-42ED-B3AC-948039C1E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69" y="2138856"/>
                <a:ext cx="3024161" cy="369332"/>
              </a:xfrm>
              <a:prstGeom prst="rect">
                <a:avLst/>
              </a:prstGeom>
              <a:blipFill>
                <a:blip r:embed="rId5"/>
                <a:stretch>
                  <a:fillRect l="-1815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55DD0B-8F90-418C-B679-FCAB439256CE}"/>
                  </a:ext>
                </a:extLst>
              </p:cNvPr>
              <p:cNvSpPr txBox="1"/>
              <p:nvPr/>
            </p:nvSpPr>
            <p:spPr>
              <a:xfrm>
                <a:off x="4294344" y="3269011"/>
                <a:ext cx="3545073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IN" sz="28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IN" sz="2800" dirty="0"/>
                  <a:t> 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55DD0B-8F90-418C-B679-FCAB43925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344" y="3269011"/>
                <a:ext cx="3545073" cy="4863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05450CC-F778-4A7B-8725-F571BEBCE78E}"/>
                  </a:ext>
                </a:extLst>
              </p:cNvPr>
              <p:cNvSpPr/>
              <p:nvPr/>
            </p:nvSpPr>
            <p:spPr>
              <a:xfrm>
                <a:off x="8372353" y="3327521"/>
                <a:ext cx="29476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(for some small pre-defined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05450CC-F778-4A7B-8725-F571BEBCE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353" y="3327521"/>
                <a:ext cx="2947602" cy="369332"/>
              </a:xfrm>
              <a:prstGeom prst="rect">
                <a:avLst/>
              </a:prstGeom>
              <a:blipFill>
                <a:blip r:embed="rId7"/>
                <a:stretch>
                  <a:fillRect l="-1653" t="-10000" r="-826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53970E-5D24-4A53-A39C-5C986F5E29A4}"/>
                  </a:ext>
                </a:extLst>
              </p:cNvPr>
              <p:cNvSpPr txBox="1"/>
              <p:nvPr/>
            </p:nvSpPr>
            <p:spPr>
              <a:xfrm>
                <a:off x="4904607" y="4385292"/>
                <a:ext cx="1961755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800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IN" sz="2800" dirty="0"/>
                  <a:t>0 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53970E-5D24-4A53-A39C-5C986F5E2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607" y="4385292"/>
                <a:ext cx="1961755" cy="486352"/>
              </a:xfrm>
              <a:prstGeom prst="rect">
                <a:avLst/>
              </a:prstGeom>
              <a:blipFill>
                <a:blip r:embed="rId8"/>
                <a:stretch>
                  <a:fillRect t="-15000" r="-9969" b="-4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E581D0E3-6ECB-424D-89E8-2378F04127B1}"/>
              </a:ext>
            </a:extLst>
          </p:cNvPr>
          <p:cNvSpPr/>
          <p:nvPr/>
        </p:nvSpPr>
        <p:spPr>
          <a:xfrm>
            <a:off x="8141743" y="4428676"/>
            <a:ext cx="2741138" cy="552493"/>
          </a:xfrm>
          <a:prstGeom prst="wedgeRectCallout">
            <a:avLst>
              <a:gd name="adj1" fmla="val 57518"/>
              <a:gd name="adj2" fmla="val 4263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Caution: May not yet be at the optima. Use at your own risk!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580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565"/>
    </mc:Choice>
    <mc:Fallback xmlns="">
      <p:transition spd="slow" advTm="2825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/>
      <p:bldP spid="6" grpId="0"/>
      <p:bldP spid="11" grpId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Optimization Problems in ML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general form of an optimization problem in ML will usually be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b="1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b="1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GB" b="1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is the constraint set that the solution must belong to, e.g.,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Non-negativity constraint: All entries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must be non-negative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Sparsity constraint: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a sparse vector with at most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non-zeros</a:t>
                </a:r>
              </a:p>
              <a:p>
                <a:pPr marL="0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Constrained opt. probs can be converted into unconstrained opt. (will see later)</a:t>
                </a:r>
              </a:p>
              <a:p>
                <a:pPr marL="0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now, assume we have an unconstrained optimization problem</a:t>
                </a: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1774D5-6203-42A0-9B97-E665F0FD7448}"/>
                  </a:ext>
                </a:extLst>
              </p:cNvPr>
              <p:cNvSpPr txBox="1"/>
              <p:nvPr/>
            </p:nvSpPr>
            <p:spPr>
              <a:xfrm>
                <a:off x="2800200" y="2773908"/>
                <a:ext cx="3869201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lang="en-IN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1774D5-6203-42A0-9B97-E665F0FD7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200" y="2773908"/>
                <a:ext cx="3869201" cy="4641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1AA5F90-2675-F75B-B010-0EEE047B6235}"/>
              </a:ext>
            </a:extLst>
          </p:cNvPr>
          <p:cNvSpPr txBox="1"/>
          <p:nvPr/>
        </p:nvSpPr>
        <p:spPr>
          <a:xfrm>
            <a:off x="4628003" y="2125402"/>
            <a:ext cx="510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Abadi Extra Light" panose="020B0204020104020204" pitchFamily="34" charset="0"/>
              </a:rPr>
              <a:t>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8E576772-67A2-323D-D48A-DA98090454C5}"/>
                  </a:ext>
                </a:extLst>
              </p:cNvPr>
              <p:cNvSpPr/>
              <p:nvPr/>
            </p:nvSpPr>
            <p:spPr>
              <a:xfrm>
                <a:off x="6901456" y="2689711"/>
                <a:ext cx="1774003" cy="539087"/>
              </a:xfrm>
              <a:prstGeom prst="wedgeRectCallout">
                <a:avLst>
                  <a:gd name="adj1" fmla="val -58759"/>
                  <a:gd name="adj2" fmla="val -225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Training loss with a constraint on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8E576772-67A2-323D-D48A-DA98090454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456" y="2689711"/>
                <a:ext cx="1774003" cy="539087"/>
              </a:xfrm>
              <a:prstGeom prst="wedgeRectCallout">
                <a:avLst>
                  <a:gd name="adj1" fmla="val -58759"/>
                  <a:gd name="adj2" fmla="val -225"/>
                </a:avLst>
              </a:prstGeom>
              <a:blipFill>
                <a:blip r:embed="rId5"/>
                <a:stretch>
                  <a:fillRect t="-5495" r="-623" b="-16484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3E0E65-9508-077A-78FC-F10A41246075}"/>
                  </a:ext>
                </a:extLst>
              </p:cNvPr>
              <p:cNvSpPr txBox="1"/>
              <p:nvPr/>
            </p:nvSpPr>
            <p:spPr>
              <a:xfrm>
                <a:off x="2628492" y="1651741"/>
                <a:ext cx="3516219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lang="en-IN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3E0E65-9508-077A-78FC-F10A41246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492" y="1651741"/>
                <a:ext cx="3516219" cy="4641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0D7B6D18-CC18-0BD9-2CFE-0124A4ECD061}"/>
                  </a:ext>
                </a:extLst>
              </p:cNvPr>
              <p:cNvSpPr/>
              <p:nvPr/>
            </p:nvSpPr>
            <p:spPr>
              <a:xfrm>
                <a:off x="6391623" y="1627289"/>
                <a:ext cx="3109213" cy="548107"/>
              </a:xfrm>
              <a:prstGeom prst="wedgeRectCallout">
                <a:avLst>
                  <a:gd name="adj1" fmla="val -58888"/>
                  <a:gd name="adj2" fmla="val -3989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may denote the training loss, or training loss + </a:t>
                </a:r>
                <a:r>
                  <a:rPr lang="en-IN" sz="1600" b="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regularizer</a:t>
                </a:r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term</a:t>
                </a:r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0D7B6D18-CC18-0BD9-2CFE-0124A4ECD0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623" y="1627289"/>
                <a:ext cx="3109213" cy="548107"/>
              </a:xfrm>
              <a:prstGeom prst="wedgeRectCallout">
                <a:avLst>
                  <a:gd name="adj1" fmla="val -58888"/>
                  <a:gd name="adj2" fmla="val -3989"/>
                </a:avLst>
              </a:prstGeom>
              <a:blipFill>
                <a:blip r:embed="rId7"/>
                <a:stretch>
                  <a:fillRect t="-5435" b="-1521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3526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330"/>
    </mc:Choice>
    <mc:Fallback xmlns="">
      <p:transition spd="slow" advTm="1983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 animBg="1"/>
      <p:bldP spid="6" grpId="0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Some Practical Aspects: Learning Rate (Step Size)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 guidelines to select good learning rate (a.k.a. step size)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IN" sz="800" b="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convex functions,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something like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rad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often works well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These step-sizes are actually theoretically optimal in some settings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 general, we want the learning rates to satisfy the following conditions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→0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becomes very </a:t>
                </a:r>
                <a:r>
                  <a:rPr lang="en-GB" dirty="0" err="1">
                    <a:latin typeface="Abadi Extra Light" panose="020B0204020104020204" pitchFamily="34" charset="0"/>
                  </a:rPr>
                  <a:t>very</a:t>
                </a:r>
                <a:r>
                  <a:rPr lang="en-GB" dirty="0">
                    <a:latin typeface="Abadi Extra Light" panose="020B0204020104020204" pitchFamily="34" charset="0"/>
                  </a:rPr>
                  <a:t> large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(needed to ensure that we can potentially reach anywhere in the parameter space)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Sometimes carefully chosen constant learning rates (usually small, or initially large and later small) also work well in practice</a:t>
                </a: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also search for the “best” step-size by solving an opt. problem in each step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 faster alternative to line search is the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Armijo-Goldstein</a:t>
                </a:r>
                <a:r>
                  <a:rPr lang="en-GB" dirty="0">
                    <a:latin typeface="Abadi Extra Light" panose="020B0204020104020204" pitchFamily="34" charset="0"/>
                  </a:rPr>
                  <a:t> rule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Starting with current (or some large) learning rate (from prev. </a:t>
                </a:r>
                <a:r>
                  <a:rPr lang="en-GB" dirty="0" err="1">
                    <a:latin typeface="Abadi Extra Light" panose="020B0204020104020204" pitchFamily="34" charset="0"/>
                  </a:rPr>
                  <a:t>iter</a:t>
                </a:r>
                <a:r>
                  <a:rPr lang="en-GB" dirty="0">
                    <a:latin typeface="Abadi Extra Light" panose="020B0204020104020204" pitchFamily="34" charset="0"/>
                  </a:rPr>
                  <a:t>), and try a few values in decreasing order until the objective’s value has a sufficient reduction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r="-727" b="-47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18A1CC2-FEFF-49C2-A91D-47E6C52C6A49}"/>
                  </a:ext>
                </a:extLst>
              </p:cNvPr>
              <p:cNvSpPr/>
              <p:nvPr/>
            </p:nvSpPr>
            <p:spPr>
              <a:xfrm>
                <a:off x="3535226" y="4823567"/>
                <a:ext cx="4243854" cy="644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≥0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400" b="1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en-IN" sz="2400" b="1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400" b="1">
                                          <a:latin typeface="Cambria Math" panose="02040503050406030204" pitchFamily="18" charset="0"/>
                                        </a:rPr>
                                        <m:t>𝐠</m:t>
                                      </m:r>
                                    </m:e>
                                    <m:sup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18A1CC2-FEFF-49C2-A91D-47E6C52C6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226" y="4823567"/>
                <a:ext cx="4243854" cy="6444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411350B7-325E-4D8A-A557-A77032BA1D22}"/>
                  </a:ext>
                </a:extLst>
              </p:cNvPr>
              <p:cNvSpPr/>
              <p:nvPr/>
            </p:nvSpPr>
            <p:spPr>
              <a:xfrm>
                <a:off x="8057449" y="4874248"/>
                <a:ext cx="3097566" cy="552493"/>
              </a:xfrm>
              <a:prstGeom prst="wedgeRectCallout">
                <a:avLst>
                  <a:gd name="adj1" fmla="val -62859"/>
                  <a:gd name="adj2" fmla="val -3650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 one-dim optimization problem (note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are fixed)</a:t>
                </a:r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411350B7-325E-4D8A-A557-A77032BA1D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449" y="4874248"/>
                <a:ext cx="3097566" cy="552493"/>
              </a:xfrm>
              <a:prstGeom prst="wedgeRectCallout">
                <a:avLst>
                  <a:gd name="adj1" fmla="val -62859"/>
                  <a:gd name="adj2" fmla="val -3650"/>
                </a:avLst>
              </a:prstGeom>
              <a:blipFill>
                <a:blip r:embed="rId5"/>
                <a:stretch>
                  <a:fillRect t="-5435" b="-17391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FA861E5C-29EC-453B-A9C2-34396A11EFAF}"/>
              </a:ext>
            </a:extLst>
          </p:cNvPr>
          <p:cNvSpPr/>
          <p:nvPr/>
        </p:nvSpPr>
        <p:spPr>
          <a:xfrm>
            <a:off x="1926739" y="4874248"/>
            <a:ext cx="1186455" cy="552493"/>
          </a:xfrm>
          <a:prstGeom prst="wedgeRectCallout">
            <a:avLst>
              <a:gd name="adj1" fmla="val 91243"/>
              <a:gd name="adj2" fmla="val -365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Also called </a:t>
            </a:r>
            <a:r>
              <a:rPr lang="en-IN" sz="1600" dirty="0">
                <a:solidFill>
                  <a:srgbClr val="0000FF"/>
                </a:solidFill>
                <a:latin typeface="Abadi Extra Light" panose="020B0204020104020204" pitchFamily="34" charset="0"/>
              </a:rPr>
              <a:t>“line search”</a:t>
            </a:r>
            <a:endParaRPr lang="en-IN" sz="1600" b="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B41F5B3C-F161-416A-8CB4-1EAEA96A8B64}"/>
              </a:ext>
            </a:extLst>
          </p:cNvPr>
          <p:cNvSpPr/>
          <p:nvPr/>
        </p:nvSpPr>
        <p:spPr>
          <a:xfrm>
            <a:off x="10021269" y="1130786"/>
            <a:ext cx="2085006" cy="412889"/>
          </a:xfrm>
          <a:prstGeom prst="wedgeRectCallout">
            <a:avLst>
              <a:gd name="adj1" fmla="val -40542"/>
              <a:gd name="adj2" fmla="val 9690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 is a hyperparameter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285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4899"/>
    </mc:Choice>
    <mc:Fallback xmlns="">
      <p:transition spd="slow" advTm="4048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14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840069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Some Practical Aspects: Adaptive Gradient Methods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also use different learning rate in different dimensions                           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Abadi Extra Light" panose="020B0204020104020204" pitchFamily="34" charset="0"/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use a momentum term to stabilize gradients by reusing info from past grads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Move faster along directions that were </a:t>
                </a:r>
                <a:r>
                  <a:rPr lang="en-GB" u="sng" dirty="0">
                    <a:latin typeface="Abadi Extra Light" panose="020B0204020104020204" pitchFamily="34" charset="0"/>
                  </a:rPr>
                  <a:t>previously</a:t>
                </a:r>
                <a:r>
                  <a:rPr lang="en-GB" dirty="0">
                    <a:latin typeface="Abadi Extra Light" panose="020B0204020104020204" pitchFamily="34" charset="0"/>
                  </a:rPr>
                  <a:t> good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Slow down along directions where gradient has </a:t>
                </a:r>
                <a:r>
                  <a:rPr lang="en-GB" u="sng" dirty="0">
                    <a:latin typeface="Abadi Extra Light" panose="020B0204020104020204" pitchFamily="34" charset="0"/>
                  </a:rPr>
                  <a:t>changed abruptly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Also exist several more advanced methods that combine the above methods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RMS-Prop: </a:t>
                </a:r>
                <a:r>
                  <a:rPr lang="en-GB" dirty="0" err="1">
                    <a:latin typeface="Abadi Extra Light" panose="020B0204020104020204" pitchFamily="34" charset="0"/>
                  </a:rPr>
                  <a:t>AdaGrad</a:t>
                </a:r>
                <a:r>
                  <a:rPr lang="en-GB" dirty="0">
                    <a:latin typeface="Abadi Extra Light" panose="020B0204020104020204" pitchFamily="34" charset="0"/>
                  </a:rPr>
                  <a:t> + Momentum, Adam: NAG + RMS-Prop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These methods are part of packages such as </a:t>
                </a:r>
                <a:r>
                  <a:rPr lang="en-GB" dirty="0" err="1">
                    <a:latin typeface="Abadi Extra Light" panose="020B0204020104020204" pitchFamily="34" charset="0"/>
                  </a:rPr>
                  <a:t>PyTorch</a:t>
                </a:r>
                <a:r>
                  <a:rPr lang="en-GB" dirty="0">
                    <a:latin typeface="Abadi Extra Light" panose="020B0204020104020204" pitchFamily="34" charset="0"/>
                  </a:rPr>
                  <a:t>, </a:t>
                </a:r>
                <a:r>
                  <a:rPr lang="en-GB" dirty="0" err="1">
                    <a:latin typeface="Abadi Extra Light" panose="020B0204020104020204" pitchFamily="34" charset="0"/>
                  </a:rPr>
                  <a:t>Tensorflow</a:t>
                </a:r>
                <a:r>
                  <a:rPr lang="en-GB" dirty="0">
                    <a:latin typeface="Abadi Extra Light" panose="020B0204020104020204" pitchFamily="34" charset="0"/>
                  </a:rPr>
                  <a:t>, etc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b="-50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F99DCA5-A4A1-41C1-92FF-0BAF047863C5}"/>
                  </a:ext>
                </a:extLst>
              </p:cNvPr>
              <p:cNvSpPr/>
              <p:nvPr/>
            </p:nvSpPr>
            <p:spPr>
              <a:xfrm>
                <a:off x="3544145" y="4452525"/>
                <a:ext cx="5282268" cy="10274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en-I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IN" sz="2800" i="1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28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F99DCA5-A4A1-41C1-92FF-0BAF04786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145" y="4452525"/>
                <a:ext cx="5282268" cy="10274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A2CD874-16F9-49B8-B550-38B1B9348623}"/>
              </a:ext>
            </a:extLst>
          </p:cNvPr>
          <p:cNvSpPr/>
          <p:nvPr/>
        </p:nvSpPr>
        <p:spPr>
          <a:xfrm>
            <a:off x="1735921" y="2278777"/>
            <a:ext cx="2217423" cy="552493"/>
          </a:xfrm>
          <a:prstGeom prst="wedgeRectCallout">
            <a:avLst>
              <a:gd name="adj1" fmla="val 38915"/>
              <a:gd name="adj2" fmla="val -8716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Vector of learning rates along each dimension</a:t>
            </a:r>
            <a:endParaRPr lang="en-IN" sz="1600" b="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2DE06180-51AF-453A-B102-11FA5C19F4B1}"/>
              </a:ext>
            </a:extLst>
          </p:cNvPr>
          <p:cNvSpPr/>
          <p:nvPr/>
        </p:nvSpPr>
        <p:spPr>
          <a:xfrm>
            <a:off x="4231418" y="2278777"/>
            <a:ext cx="2217423" cy="552493"/>
          </a:xfrm>
          <a:prstGeom prst="wedgeRectCallout">
            <a:avLst>
              <a:gd name="adj1" fmla="val -39019"/>
              <a:gd name="adj2" fmla="val -8412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Element-wise product of two vectors </a:t>
            </a:r>
            <a:endParaRPr lang="en-IN" sz="1600" b="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9B3D82-1C57-4D3E-8817-09E301C590BC}"/>
                  </a:ext>
                </a:extLst>
              </p:cNvPr>
              <p:cNvSpPr txBox="1"/>
              <p:nvPr/>
            </p:nvSpPr>
            <p:spPr>
              <a:xfrm>
                <a:off x="6315088" y="1562572"/>
                <a:ext cx="3381375" cy="1153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I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I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I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I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I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9B3D82-1C57-4D3E-8817-09E301C59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088" y="1562572"/>
                <a:ext cx="3381375" cy="1153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80F30F82-D41D-40AA-BAE8-69AD48240FE0}"/>
              </a:ext>
            </a:extLst>
          </p:cNvPr>
          <p:cNvSpPr/>
          <p:nvPr/>
        </p:nvSpPr>
        <p:spPr>
          <a:xfrm>
            <a:off x="9748808" y="897410"/>
            <a:ext cx="2309399" cy="2063904"/>
          </a:xfrm>
          <a:prstGeom prst="wedgeRectCallout">
            <a:avLst>
              <a:gd name="adj1" fmla="val -56186"/>
              <a:gd name="adj2" fmla="val -97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If some dimension had big updates recently (marked by large gradient values), slow down along those directions by using smaller learning rates - </a:t>
            </a:r>
            <a:r>
              <a:rPr lang="en-IN" sz="1600" b="1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AdaGrad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(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Duchi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et al, 2011)</a:t>
            </a:r>
            <a:endParaRPr lang="en-IN" sz="160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43F49BA9-F729-409F-BE30-2190BC3A42B0}"/>
                  </a:ext>
                </a:extLst>
              </p:cNvPr>
              <p:cNvSpPr/>
              <p:nvPr/>
            </p:nvSpPr>
            <p:spPr>
              <a:xfrm>
                <a:off x="9161180" y="3713135"/>
                <a:ext cx="2909997" cy="1907521"/>
              </a:xfrm>
              <a:prstGeom prst="wedgeRectCallout">
                <a:avLst>
                  <a:gd name="adj1" fmla="val -87496"/>
                  <a:gd name="adj2" fmla="val 133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In an even faster version of this,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replaced by the gradient computed at the next step if previous direction were used,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d>
                          <m:dPr>
                            <m:ctrlPr>
                              <a:rPr lang="en-I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).</a:t>
                </a:r>
              </a:p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Called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Nesterov’s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Accelerated Gradient (NAG) method</a:t>
                </a: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43F49BA9-F729-409F-BE30-2190BC3A42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1180" y="3713135"/>
                <a:ext cx="2909997" cy="1907521"/>
              </a:xfrm>
              <a:prstGeom prst="wedgeRectCallout">
                <a:avLst>
                  <a:gd name="adj1" fmla="val -87496"/>
                  <a:gd name="adj2" fmla="val 1338"/>
                </a:avLst>
              </a:prstGeom>
              <a:blipFill>
                <a:blip r:embed="rId6"/>
                <a:stretch>
                  <a:fillRect b="-158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3C421AFF-BB09-426C-92DB-3FACB14C4372}"/>
              </a:ext>
            </a:extLst>
          </p:cNvPr>
          <p:cNvSpPr/>
          <p:nvPr/>
        </p:nvSpPr>
        <p:spPr>
          <a:xfrm>
            <a:off x="1810935" y="4568022"/>
            <a:ext cx="2067394" cy="662400"/>
          </a:xfrm>
          <a:prstGeom prst="wedgeRectCallout">
            <a:avLst>
              <a:gd name="adj1" fmla="val 68960"/>
              <a:gd name="adj2" fmla="val -2599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“momentum” term. Set to 0 at initialization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01DCE2D7-260B-40FF-AA62-ADBCF567ADC0}"/>
                  </a:ext>
                </a:extLst>
              </p:cNvPr>
              <p:cNvSpPr/>
              <p:nvPr/>
            </p:nvSpPr>
            <p:spPr>
              <a:xfrm>
                <a:off x="330560" y="4635055"/>
                <a:ext cx="1227540" cy="662400"/>
              </a:xfrm>
              <a:prstGeom prst="wedgeRectCallout">
                <a:avLst>
                  <a:gd name="adj1" fmla="val 74489"/>
                  <a:gd name="adj2" fmla="val -13052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usually set as 0.9</a:t>
                </a:r>
              </a:p>
            </p:txBody>
          </p:sp>
        </mc:Choice>
        <mc:Fallback xmlns="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01DCE2D7-260B-40FF-AA62-ADBCF567AD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60" y="4635055"/>
                <a:ext cx="1227540" cy="662400"/>
              </a:xfrm>
              <a:prstGeom prst="wedgeRectCallout">
                <a:avLst>
                  <a:gd name="adj1" fmla="val 74489"/>
                  <a:gd name="adj2" fmla="val -13052"/>
                </a:avLst>
              </a:prstGeom>
              <a:blipFill>
                <a:blip r:embed="rId7"/>
                <a:stretch>
                  <a:fillRect l="-1556" b="-450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9634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1928"/>
    </mc:Choice>
    <mc:Fallback xmlns="">
      <p:transition spd="slow" advTm="5619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" grpId="0"/>
      <p:bldP spid="15" grpId="0" animBg="1"/>
      <p:bldP spid="16" grpId="0" animBg="1"/>
      <p:bldP spid="17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Optimization for ML: Some Final Comments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Gradient methods are simple to understand and implement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More sophisticated optimization methods also often use gradient methods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Backpropagation</a:t>
            </a:r>
            <a:r>
              <a:rPr lang="en-GB" sz="2600" dirty="0">
                <a:latin typeface="Abadi Extra Light" panose="020B0204020104020204" pitchFamily="34" charset="0"/>
              </a:rPr>
              <a:t> algo used in deep neural nets is </a:t>
            </a: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GD + chain rule </a:t>
            </a:r>
            <a:r>
              <a:rPr lang="en-GB" sz="2600" dirty="0">
                <a:latin typeface="Abadi Extra Light" panose="020B0204020104020204" pitchFamily="34" charset="0"/>
              </a:rPr>
              <a:t>of differentiation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Use </a:t>
            </a:r>
            <a:r>
              <a:rPr lang="en-GB" sz="2600" dirty="0" err="1">
                <a:solidFill>
                  <a:srgbClr val="0000FF"/>
                </a:solidFill>
                <a:latin typeface="Abadi Extra Light" panose="020B0204020104020204" pitchFamily="34" charset="0"/>
              </a:rPr>
              <a:t>subgradient</a:t>
            </a:r>
            <a:r>
              <a:rPr lang="en-GB" sz="2600" dirty="0">
                <a:latin typeface="Abadi Extra Light" panose="020B0204020104020204" pitchFamily="34" charset="0"/>
              </a:rPr>
              <a:t> methods if function </a:t>
            </a: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not differentiable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Constrained optimization </a:t>
            </a:r>
            <a:r>
              <a:rPr lang="en-GB" sz="2600" dirty="0">
                <a:latin typeface="Abadi Extra Light" panose="020B0204020104020204" pitchFamily="34" charset="0"/>
              </a:rPr>
              <a:t>can use </a:t>
            </a:r>
            <a:r>
              <a:rPr lang="en-GB" sz="2600" dirty="0" err="1">
                <a:solidFill>
                  <a:srgbClr val="0000FF"/>
                </a:solidFill>
                <a:latin typeface="Abadi Extra Light" panose="020B0204020104020204" pitchFamily="34" charset="0"/>
              </a:rPr>
              <a:t>Lagrangian</a:t>
            </a:r>
            <a:r>
              <a:rPr lang="en-GB" sz="2600" dirty="0">
                <a:latin typeface="Abadi Extra Light" panose="020B0204020104020204" pitchFamily="34" charset="0"/>
              </a:rPr>
              <a:t> or </a:t>
            </a: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projected GD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Second order methods </a:t>
            </a:r>
            <a:r>
              <a:rPr lang="en-GB" sz="2600" dirty="0">
                <a:latin typeface="Abadi Extra Light" panose="020B0204020104020204" pitchFamily="34" charset="0"/>
              </a:rPr>
              <a:t>such as Newton’s method faster but computationally expensive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But computing all this gradient related stuff by hand looks scary to me. Any help?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Don’t worry. </a:t>
            </a:r>
            <a:r>
              <a:rPr lang="en-GB" sz="2200" b="1" dirty="0">
                <a:solidFill>
                  <a:srgbClr val="0000FF"/>
                </a:solidFill>
                <a:latin typeface="Abadi Extra Light" panose="020B0204020104020204" pitchFamily="34" charset="0"/>
              </a:rPr>
              <a:t>Automatic Differentiation (AD) </a:t>
            </a:r>
            <a:r>
              <a:rPr lang="en-GB" sz="2200" dirty="0">
                <a:latin typeface="Abadi Extra Light" panose="020B0204020104020204" pitchFamily="34" charset="0"/>
              </a:rPr>
              <a:t>methods available now (will see them later)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AD only requires specifying the loss function (especially useful for deep neural nets)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Many packages such as </a:t>
            </a:r>
            <a:r>
              <a:rPr lang="en-GB" sz="2200" dirty="0" err="1">
                <a:latin typeface="Abadi Extra Light" panose="020B0204020104020204" pitchFamily="34" charset="0"/>
              </a:rPr>
              <a:t>Tensorflow</a:t>
            </a:r>
            <a:r>
              <a:rPr lang="en-GB" sz="2200" dirty="0">
                <a:latin typeface="Abadi Extra Light" panose="020B0204020104020204" pitchFamily="34" charset="0"/>
              </a:rPr>
              <a:t>, </a:t>
            </a:r>
            <a:r>
              <a:rPr lang="en-GB" sz="2200" dirty="0" err="1">
                <a:latin typeface="Abadi Extra Light" panose="020B0204020104020204" pitchFamily="34" charset="0"/>
              </a:rPr>
              <a:t>PyTorch</a:t>
            </a:r>
            <a:r>
              <a:rPr lang="en-GB" sz="2200" dirty="0">
                <a:latin typeface="Abadi Extra Light" panose="020B0204020104020204" pitchFamily="34" charset="0"/>
              </a:rPr>
              <a:t>, etc. provide AD support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But having a good understanding of optimization is still helpful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944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2004"/>
    </mc:Choice>
    <mc:Fallback xmlns="">
      <p:transition spd="slow" advTm="2720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545" y="2567635"/>
            <a:ext cx="6829139" cy="1556309"/>
          </a:xfrm>
        </p:spPr>
        <p:txBody>
          <a:bodyPr>
            <a:noAutofit/>
          </a:bodyPr>
          <a:lstStyle/>
          <a:p>
            <a:pPr algn="ctr"/>
            <a:r>
              <a:rPr lang="en-IN" sz="5400" dirty="0">
                <a:solidFill>
                  <a:schemeClr val="accent2">
                    <a:lumMod val="75000"/>
                  </a:schemeClr>
                </a:solidFill>
              </a:rPr>
              <a:t>Methods for Solving Optimization Problems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824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45"/>
    </mc:Choice>
    <mc:Fallback xmlns="">
      <p:transition spd="slow" advTm="604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Method 1: Using First-Order Optimality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Very simple. Already used this approach for linear and ridge regression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First order optimality: The gradient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must be equal to zero at the optima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Sometimes, setting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and solving for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gives a closed form solution 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If closed form solution is not available, the gradient vector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can still be used in iterative optimization algos, like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gradient descent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b="-6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940641-91C3-442E-B10A-CBC88CB5C98D}"/>
                  </a:ext>
                </a:extLst>
              </p:cNvPr>
              <p:cNvSpPr txBox="1"/>
              <p:nvPr/>
            </p:nvSpPr>
            <p:spPr>
              <a:xfrm>
                <a:off x="4533289" y="4384833"/>
                <a:ext cx="27902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sz="2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sz="28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IN" sz="28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IN" sz="2800" b="1" dirty="0"/>
                  <a:t> = 0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940641-91C3-442E-B10A-CBC88CB5C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289" y="4384833"/>
                <a:ext cx="2790251" cy="430887"/>
              </a:xfrm>
              <a:prstGeom prst="rect">
                <a:avLst/>
              </a:prstGeom>
              <a:blipFill>
                <a:blip r:embed="rId6"/>
                <a:stretch>
                  <a:fillRect t="-23944" r="-6783" b="-507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98F6AAE1-2CB7-45C3-8641-8C2C438B8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302" y="1723867"/>
            <a:ext cx="5014238" cy="187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5F1059-A9E7-4CBE-8156-BECAD85DBC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35310" y="1687333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9C487910-29B7-4E3A-BF31-FAFE73240195}"/>
                  </a:ext>
                </a:extLst>
              </p:cNvPr>
              <p:cNvSpPr/>
              <p:nvPr/>
            </p:nvSpPr>
            <p:spPr>
              <a:xfrm>
                <a:off x="8707227" y="2614740"/>
                <a:ext cx="3219528" cy="981326"/>
              </a:xfrm>
              <a:prstGeom prst="wedgeRectCallout">
                <a:avLst>
                  <a:gd name="adj1" fmla="val 36937"/>
                  <a:gd name="adj2" fmla="val -90199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approach works only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very simple problems where the objective is convex and there are no constraints on the values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can take</a:t>
                </a:r>
                <a:endParaRPr lang="en-IN" sz="16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9C487910-29B7-4E3A-BF31-FAFE732401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227" y="2614740"/>
                <a:ext cx="3219528" cy="981326"/>
              </a:xfrm>
              <a:prstGeom prst="wedgeRectCallout">
                <a:avLst>
                  <a:gd name="adj1" fmla="val 36937"/>
                  <a:gd name="adj2" fmla="val -90199"/>
                </a:avLst>
              </a:prstGeom>
              <a:blipFill>
                <a:blip r:embed="rId9"/>
                <a:stretch>
                  <a:fillRect l="-755" r="-2075" b="-829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DE3D856-FEE8-4FB3-B939-0887DFC3CFE8}"/>
              </a:ext>
            </a:extLst>
          </p:cNvPr>
          <p:cNvSpPr/>
          <p:nvPr/>
        </p:nvSpPr>
        <p:spPr>
          <a:xfrm>
            <a:off x="7466202" y="1655856"/>
            <a:ext cx="3511159" cy="718228"/>
          </a:xfrm>
          <a:prstGeom prst="wedgeRectCallout">
            <a:avLst>
              <a:gd name="adj1" fmla="val 64142"/>
              <a:gd name="adj2" fmla="val 1261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Called “first order” since only gradient is used and gradient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provides the first order info about the function being optimized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5F9E544-1C6F-A19A-0BB4-14F85F9C8EDF}"/>
              </a:ext>
            </a:extLst>
          </p:cNvPr>
          <p:cNvSpPr/>
          <p:nvPr/>
        </p:nvSpPr>
        <p:spPr>
          <a:xfrm>
            <a:off x="8707227" y="4175096"/>
            <a:ext cx="3219528" cy="629303"/>
          </a:xfrm>
          <a:prstGeom prst="wedgeRectCallout">
            <a:avLst>
              <a:gd name="adj1" fmla="val -38710"/>
              <a:gd name="adj2" fmla="val 8165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E.g., linear/ridge regression, but not for logistic/</a:t>
            </a:r>
            <a:r>
              <a:rPr lang="en-IN" sz="16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softmax</a:t>
            </a:r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regression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980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248"/>
    </mc:Choice>
    <mc:Fallback xmlns="">
      <p:transition spd="slow" advTm="1582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1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99F811E-FA6F-4B9B-9DB5-AD08871CC0FB}"/>
              </a:ext>
            </a:extLst>
          </p:cNvPr>
          <p:cNvSpPr/>
          <p:nvPr/>
        </p:nvSpPr>
        <p:spPr>
          <a:xfrm>
            <a:off x="134308" y="3110542"/>
            <a:ext cx="9553444" cy="354317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Method 2: Iterative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Optimiz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. via Gradient Descent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61BDB1-8498-4D8E-A9BA-AA908FA0FB4D}"/>
                  </a:ext>
                </a:extLst>
              </p:cNvPr>
              <p:cNvSpPr txBox="1"/>
              <p:nvPr/>
            </p:nvSpPr>
            <p:spPr>
              <a:xfrm>
                <a:off x="263645" y="3232714"/>
                <a:ext cx="9294769" cy="3421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IN" sz="2800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endParaRPr lang="en-IN" sz="2800" dirty="0">
                  <a:latin typeface="Abadi Extra Light" panose="020B0204020104020204" pitchFamily="34" charset="0"/>
                </a:endParaRPr>
              </a:p>
              <a:p>
                <a:endParaRPr lang="en-IN" sz="28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For iteration </a:t>
                </a:r>
                <a14:m>
                  <m:oMath xmlns:m="http://schemas.openxmlformats.org/officeDocument/2006/math">
                    <m:r>
                      <a:rPr lang="en-IN" sz="28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800" i="1" dirty="0">
                        <a:latin typeface="Cambria Math" panose="02040503050406030204" pitchFamily="18" charset="0"/>
                      </a:rPr>
                      <m:t>=0,1,2,… </m:t>
                    </m:r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(or until convergence)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Calculate the 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using the current iterates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IN" sz="2800" dirty="0">
                  <a:latin typeface="Abadi Extra Light" panose="020B0204020104020204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Set the learning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 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Move in the </a:t>
                </a:r>
                <a:r>
                  <a:rPr lang="en-IN" sz="2800" u="sng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opposite</a:t>
                </a:r>
                <a:r>
                  <a:rPr lang="en-IN" sz="28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direction of gradient</a:t>
                </a:r>
              </a:p>
              <a:p>
                <a:endParaRPr lang="en-IN" sz="2800" dirty="0">
                  <a:latin typeface="Abadi Extra Light" panose="020B0204020104020204" pitchFamily="34" charset="0"/>
                </a:endParaRPr>
              </a:p>
              <a:p>
                <a:endParaRPr lang="en-IN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61BDB1-8498-4D8E-A9BA-AA908FA0F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45" y="3232714"/>
                <a:ext cx="9294769" cy="3421321"/>
              </a:xfrm>
              <a:prstGeom prst="rect">
                <a:avLst/>
              </a:prstGeom>
              <a:blipFill>
                <a:blip r:embed="rId5"/>
                <a:stretch>
                  <a:fillRect l="-1115" t="-10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CFD0FB6-545B-4361-951B-9C3E5285FE0A}"/>
              </a:ext>
            </a:extLst>
          </p:cNvPr>
          <p:cNvSpPr txBox="1"/>
          <p:nvPr/>
        </p:nvSpPr>
        <p:spPr>
          <a:xfrm>
            <a:off x="2960633" y="2445660"/>
            <a:ext cx="3431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F23DD4-E1B0-48F7-BF79-FD5F795F396A}"/>
                  </a:ext>
                </a:extLst>
              </p:cNvPr>
              <p:cNvSpPr txBox="1"/>
              <p:nvPr/>
            </p:nvSpPr>
            <p:spPr>
              <a:xfrm>
                <a:off x="2400588" y="5969788"/>
                <a:ext cx="5643321" cy="5770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IN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F23DD4-E1B0-48F7-BF79-FD5F795F3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588" y="5969788"/>
                <a:ext cx="5643321" cy="5770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0956E955-94FC-414D-8E05-8ADB19D8F8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34612" y="875232"/>
            <a:ext cx="1004822" cy="965223"/>
          </a:xfrm>
          <a:prstGeom prst="rect">
            <a:avLst/>
          </a:prstGeom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227F033F-433F-4F4D-BE1B-80F1265E3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45" y="825382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1B461682-2246-4FF9-8239-1913F8761C02}"/>
              </a:ext>
            </a:extLst>
          </p:cNvPr>
          <p:cNvSpPr/>
          <p:nvPr/>
        </p:nvSpPr>
        <p:spPr>
          <a:xfrm>
            <a:off x="1664264" y="925295"/>
            <a:ext cx="2489272" cy="857339"/>
          </a:xfrm>
          <a:prstGeom prst="wedgeRectCallout">
            <a:avLst>
              <a:gd name="adj1" fmla="val -78037"/>
              <a:gd name="adj2" fmla="val 2468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Can I used this approach to solve </a:t>
            </a:r>
            <a:r>
              <a:rPr lang="en-IN" dirty="0">
                <a:solidFill>
                  <a:srgbClr val="0000FF"/>
                </a:solidFill>
                <a:latin typeface="Abadi Extra Light" panose="020B0204020104020204" pitchFamily="34" charset="0"/>
              </a:rPr>
              <a:t>maximization</a:t>
            </a:r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 problems?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4F93E2DA-BE44-4322-A0CF-6082F1991C6F}"/>
              </a:ext>
            </a:extLst>
          </p:cNvPr>
          <p:cNvSpPr/>
          <p:nvPr/>
        </p:nvSpPr>
        <p:spPr>
          <a:xfrm>
            <a:off x="7644778" y="844538"/>
            <a:ext cx="3310727" cy="857339"/>
          </a:xfrm>
          <a:prstGeom prst="wedgeRectCallout">
            <a:avLst>
              <a:gd name="adj1" fmla="val 66528"/>
              <a:gd name="adj2" fmla="val 1070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Iterative sinc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e it requires several steps/iterations to find the optimal solution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3E14E94A-384C-46A9-9468-15FFCA3FD4AC}"/>
              </a:ext>
            </a:extLst>
          </p:cNvPr>
          <p:cNvSpPr/>
          <p:nvPr/>
        </p:nvSpPr>
        <p:spPr>
          <a:xfrm>
            <a:off x="7559228" y="1791394"/>
            <a:ext cx="2489272" cy="923291"/>
          </a:xfrm>
          <a:prstGeom prst="wedgeRectCallout">
            <a:avLst>
              <a:gd name="adj1" fmla="val 39147"/>
              <a:gd name="adj2" fmla="val -6221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rgbClr val="00B050"/>
                </a:solidFill>
                <a:latin typeface="Abadi Extra Light" panose="020B0204020104020204" pitchFamily="34" charset="0"/>
              </a:rPr>
              <a:t>For convex functions, GD will converge to the global minima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304D4AF2-39FC-435B-9190-1D6728ABF834}"/>
              </a:ext>
            </a:extLst>
          </p:cNvPr>
          <p:cNvSpPr/>
          <p:nvPr/>
        </p:nvSpPr>
        <p:spPr>
          <a:xfrm>
            <a:off x="10100330" y="1931538"/>
            <a:ext cx="2036469" cy="955376"/>
          </a:xfrm>
          <a:prstGeom prst="wedgeRectCallout">
            <a:avLst>
              <a:gd name="adj1" fmla="val 16541"/>
              <a:gd name="adj2" fmla="val -9788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rgbClr val="FF0000"/>
                </a:solidFill>
                <a:latin typeface="Abadi Extra Light" panose="020B0204020104020204" pitchFamily="34" charset="0"/>
              </a:rPr>
              <a:t>Good initialization needed for non-convex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id="{11E16B45-4EC6-4617-8837-7F31714631C0}"/>
                  </a:ext>
                </a:extLst>
              </p:cNvPr>
              <p:cNvSpPr/>
              <p:nvPr/>
            </p:nvSpPr>
            <p:spPr>
              <a:xfrm>
                <a:off x="4584425" y="867476"/>
                <a:ext cx="2843866" cy="972979"/>
              </a:xfrm>
              <a:prstGeom prst="wedgeRectCallout">
                <a:avLst>
                  <a:gd name="adj1" fmla="val 59402"/>
                  <a:gd name="adj2" fmla="val -26566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max. problems we can 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</a:t>
                </a:r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se gradient </a:t>
                </a:r>
                <a:r>
                  <a:rPr lang="en-IN" sz="2000" b="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ascent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sz="20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id="{11E16B45-4EC6-4617-8837-7F3171463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425" y="867476"/>
                <a:ext cx="2843866" cy="972979"/>
              </a:xfrm>
              <a:prstGeom prst="wedgeRectCallout">
                <a:avLst>
                  <a:gd name="adj1" fmla="val 59402"/>
                  <a:gd name="adj2" fmla="val -26566"/>
                </a:avLst>
              </a:prstGeom>
              <a:blipFill>
                <a:blip r:embed="rId9"/>
                <a:stretch>
                  <a:fillRect l="-1748" t="-4938" b="-617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79C018A7-1832-417B-97F6-5479CE08FAAB}"/>
              </a:ext>
            </a:extLst>
          </p:cNvPr>
          <p:cNvSpPr/>
          <p:nvPr/>
        </p:nvSpPr>
        <p:spPr>
          <a:xfrm>
            <a:off x="9766745" y="2977997"/>
            <a:ext cx="2366633" cy="1889549"/>
          </a:xfrm>
          <a:prstGeom prst="wedgeRectCallout">
            <a:avLst>
              <a:gd name="adj1" fmla="val 37961"/>
              <a:gd name="adj2" fmla="val -5694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rgbClr val="FF0000"/>
                </a:solidFill>
                <a:latin typeface="Abadi Extra Light" panose="020B0204020104020204" pitchFamily="34" charset="0"/>
              </a:rPr>
              <a:t>The learning rate very imp. Should be set carefully (fixed or chosen adaptively). Will discuss some strategies later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5314CBF7-2422-4D7A-94FF-9BDB42E6CACE}"/>
              </a:ext>
            </a:extLst>
          </p:cNvPr>
          <p:cNvSpPr/>
          <p:nvPr/>
        </p:nvSpPr>
        <p:spPr>
          <a:xfrm>
            <a:off x="4561661" y="1913991"/>
            <a:ext cx="2843866" cy="646330"/>
          </a:xfrm>
          <a:prstGeom prst="wedgeRectCallout">
            <a:avLst>
              <a:gd name="adj1" fmla="val -2075"/>
              <a:gd name="adj2" fmla="val -6269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Will move </a:t>
            </a:r>
            <a:r>
              <a:rPr lang="en-IN" sz="2000" b="0" u="sng" dirty="0">
                <a:solidFill>
                  <a:schemeClr val="tx1"/>
                </a:solidFill>
                <a:latin typeface="Abadi Extra Light" panose="020B0204020104020204" pitchFamily="34" charset="0"/>
              </a:rPr>
              <a:t>in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the direction of the gradient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58E76AF8-9AFC-4978-8C1C-F7B5C75072B5}"/>
              </a:ext>
            </a:extLst>
          </p:cNvPr>
          <p:cNvSpPr/>
          <p:nvPr/>
        </p:nvSpPr>
        <p:spPr>
          <a:xfrm>
            <a:off x="7267066" y="5011580"/>
            <a:ext cx="2191488" cy="646330"/>
          </a:xfrm>
          <a:prstGeom prst="wedgeRectCallout">
            <a:avLst>
              <a:gd name="adj1" fmla="val -73174"/>
              <a:gd name="adj2" fmla="val 3011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Will see the justification shortly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A4A038AF-50A7-4B90-80B2-7AA78C35BE65}"/>
              </a:ext>
            </a:extLst>
          </p:cNvPr>
          <p:cNvSpPr/>
          <p:nvPr/>
        </p:nvSpPr>
        <p:spPr>
          <a:xfrm>
            <a:off x="75817" y="1907171"/>
            <a:ext cx="2753879" cy="869798"/>
          </a:xfrm>
          <a:prstGeom prst="wedgeRectCallout">
            <a:avLst>
              <a:gd name="adj1" fmla="val 59679"/>
              <a:gd name="adj2" fmla="val 4147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Fact: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Gradient gives the direction of </a:t>
            </a:r>
            <a:r>
              <a:rPr lang="en-IN" sz="2000" b="1" dirty="0">
                <a:solidFill>
                  <a:srgbClr val="00B050"/>
                </a:solidFill>
                <a:latin typeface="Abadi Extra Light" panose="020B0204020104020204" pitchFamily="34" charset="0"/>
              </a:rPr>
              <a:t>steepest change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in function’s value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54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761"/>
    </mc:Choice>
    <mc:Fallback xmlns="">
      <p:transition spd="slow" advTm="3207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8" grpId="0"/>
      <p:bldP spid="22" grpId="0" animBg="1"/>
      <p:bldP spid="17" grpId="0" animBg="1"/>
      <p:bldP spid="20" grpId="0" animBg="1"/>
      <p:bldP spid="15" grpId="0" animBg="1"/>
      <p:bldP spid="25" grpId="0" animBg="1"/>
      <p:bldP spid="16" grpId="0" animBg="1"/>
      <p:bldP spid="23" grpId="0" animBg="1"/>
      <p:bldP spid="26" grpId="0" animBg="1"/>
      <p:bldP spid="26" grpId="1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Gradient Descent: An Illustration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9729E63-1B7D-4E5E-9701-D2ABD159BA43}"/>
              </a:ext>
            </a:extLst>
          </p:cNvPr>
          <p:cNvCxnSpPr>
            <a:cxnSpLocks/>
          </p:cNvCxnSpPr>
          <p:nvPr/>
        </p:nvCxnSpPr>
        <p:spPr>
          <a:xfrm flipH="1" flipV="1">
            <a:off x="1002047" y="1207031"/>
            <a:ext cx="68511" cy="37629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CD538AC-BF7C-463B-837C-71281DC87614}"/>
              </a:ext>
            </a:extLst>
          </p:cNvPr>
          <p:cNvCxnSpPr>
            <a:cxnSpLocks/>
          </p:cNvCxnSpPr>
          <p:nvPr/>
        </p:nvCxnSpPr>
        <p:spPr>
          <a:xfrm flipV="1">
            <a:off x="911167" y="4684731"/>
            <a:ext cx="6340678" cy="68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4F206BED-726A-49B8-9FAF-0452A2F48EB4}"/>
              </a:ext>
            </a:extLst>
          </p:cNvPr>
          <p:cNvSpPr/>
          <p:nvPr/>
        </p:nvSpPr>
        <p:spPr>
          <a:xfrm>
            <a:off x="1253718" y="1651646"/>
            <a:ext cx="5243114" cy="2676976"/>
          </a:xfrm>
          <a:custGeom>
            <a:avLst/>
            <a:gdLst>
              <a:gd name="connsiteX0" fmla="*/ 0 w 3129094"/>
              <a:gd name="connsiteY0" fmla="*/ 0 h 2084689"/>
              <a:gd name="connsiteX1" fmla="*/ 327171 w 3129094"/>
              <a:gd name="connsiteY1" fmla="*/ 1275127 h 2084689"/>
              <a:gd name="connsiteX2" fmla="*/ 1023457 w 3129094"/>
              <a:gd name="connsiteY2" fmla="*/ 293615 h 2084689"/>
              <a:gd name="connsiteX3" fmla="*/ 1803633 w 3129094"/>
              <a:gd name="connsiteY3" fmla="*/ 2080470 h 2084689"/>
              <a:gd name="connsiteX4" fmla="*/ 2323751 w 3129094"/>
              <a:gd name="connsiteY4" fmla="*/ 780176 h 2084689"/>
              <a:gd name="connsiteX5" fmla="*/ 3129094 w 3129094"/>
              <a:gd name="connsiteY5" fmla="*/ 461395 h 2084689"/>
              <a:gd name="connsiteX6" fmla="*/ 3129094 w 3129094"/>
              <a:gd name="connsiteY6" fmla="*/ 461395 h 2084689"/>
              <a:gd name="connsiteX0" fmla="*/ 0 w 3198424"/>
              <a:gd name="connsiteY0" fmla="*/ 0 h 2054993"/>
              <a:gd name="connsiteX1" fmla="*/ 396501 w 3198424"/>
              <a:gd name="connsiteY1" fmla="*/ 1245431 h 2054993"/>
              <a:gd name="connsiteX2" fmla="*/ 1092787 w 3198424"/>
              <a:gd name="connsiteY2" fmla="*/ 263919 h 2054993"/>
              <a:gd name="connsiteX3" fmla="*/ 1872963 w 3198424"/>
              <a:gd name="connsiteY3" fmla="*/ 2050774 h 2054993"/>
              <a:gd name="connsiteX4" fmla="*/ 2393081 w 3198424"/>
              <a:gd name="connsiteY4" fmla="*/ 750480 h 2054993"/>
              <a:gd name="connsiteX5" fmla="*/ 3198424 w 3198424"/>
              <a:gd name="connsiteY5" fmla="*/ 431699 h 2054993"/>
              <a:gd name="connsiteX6" fmla="*/ 3198424 w 3198424"/>
              <a:gd name="connsiteY6" fmla="*/ 431699 h 2054993"/>
              <a:gd name="connsiteX0" fmla="*/ 0 w 3198424"/>
              <a:gd name="connsiteY0" fmla="*/ 0 h 2083639"/>
              <a:gd name="connsiteX1" fmla="*/ 812481 w 3198424"/>
              <a:gd name="connsiteY1" fmla="*/ 2082870 h 2083639"/>
              <a:gd name="connsiteX2" fmla="*/ 1092787 w 3198424"/>
              <a:gd name="connsiteY2" fmla="*/ 263919 h 2083639"/>
              <a:gd name="connsiteX3" fmla="*/ 1872963 w 3198424"/>
              <a:gd name="connsiteY3" fmla="*/ 2050774 h 2083639"/>
              <a:gd name="connsiteX4" fmla="*/ 2393081 w 3198424"/>
              <a:gd name="connsiteY4" fmla="*/ 750480 h 2083639"/>
              <a:gd name="connsiteX5" fmla="*/ 3198424 w 3198424"/>
              <a:gd name="connsiteY5" fmla="*/ 431699 h 2083639"/>
              <a:gd name="connsiteX6" fmla="*/ 3198424 w 3198424"/>
              <a:gd name="connsiteY6" fmla="*/ 431699 h 2083639"/>
              <a:gd name="connsiteX0" fmla="*/ 0 w 3198424"/>
              <a:gd name="connsiteY0" fmla="*/ 0 h 2156248"/>
              <a:gd name="connsiteX1" fmla="*/ 812481 w 3198424"/>
              <a:gd name="connsiteY1" fmla="*/ 2082870 h 2156248"/>
              <a:gd name="connsiteX2" fmla="*/ 1092787 w 3198424"/>
              <a:gd name="connsiteY2" fmla="*/ 263919 h 2156248"/>
              <a:gd name="connsiteX3" fmla="*/ 1872963 w 3198424"/>
              <a:gd name="connsiteY3" fmla="*/ 2050774 h 2156248"/>
              <a:gd name="connsiteX4" fmla="*/ 2393081 w 3198424"/>
              <a:gd name="connsiteY4" fmla="*/ 750480 h 2156248"/>
              <a:gd name="connsiteX5" fmla="*/ 3198424 w 3198424"/>
              <a:gd name="connsiteY5" fmla="*/ 431699 h 2156248"/>
              <a:gd name="connsiteX6" fmla="*/ 3198424 w 3198424"/>
              <a:gd name="connsiteY6" fmla="*/ 431699 h 2156248"/>
              <a:gd name="connsiteX0" fmla="*/ 0 w 3198424"/>
              <a:gd name="connsiteY0" fmla="*/ 0 h 2083639"/>
              <a:gd name="connsiteX1" fmla="*/ 812481 w 3198424"/>
              <a:gd name="connsiteY1" fmla="*/ 2082870 h 2083639"/>
              <a:gd name="connsiteX2" fmla="*/ 1092787 w 3198424"/>
              <a:gd name="connsiteY2" fmla="*/ 263919 h 2083639"/>
              <a:gd name="connsiteX3" fmla="*/ 1872963 w 3198424"/>
              <a:gd name="connsiteY3" fmla="*/ 2050774 h 2083639"/>
              <a:gd name="connsiteX4" fmla="*/ 2393081 w 3198424"/>
              <a:gd name="connsiteY4" fmla="*/ 750480 h 2083639"/>
              <a:gd name="connsiteX5" fmla="*/ 3198424 w 3198424"/>
              <a:gd name="connsiteY5" fmla="*/ 431699 h 2083639"/>
              <a:gd name="connsiteX6" fmla="*/ 3198424 w 3198424"/>
              <a:gd name="connsiteY6" fmla="*/ 431699 h 2083639"/>
              <a:gd name="connsiteX0" fmla="*/ 0 w 3198424"/>
              <a:gd name="connsiteY0" fmla="*/ 0 h 2083646"/>
              <a:gd name="connsiteX1" fmla="*/ 812481 w 3198424"/>
              <a:gd name="connsiteY1" fmla="*/ 2082870 h 2083646"/>
              <a:gd name="connsiteX2" fmla="*/ 1092787 w 3198424"/>
              <a:gd name="connsiteY2" fmla="*/ 263919 h 2083646"/>
              <a:gd name="connsiteX3" fmla="*/ 1872963 w 3198424"/>
              <a:gd name="connsiteY3" fmla="*/ 2050774 h 2083646"/>
              <a:gd name="connsiteX4" fmla="*/ 2393081 w 3198424"/>
              <a:gd name="connsiteY4" fmla="*/ 750480 h 2083646"/>
              <a:gd name="connsiteX5" fmla="*/ 3198424 w 3198424"/>
              <a:gd name="connsiteY5" fmla="*/ 431699 h 2083646"/>
              <a:gd name="connsiteX6" fmla="*/ 3198424 w 3198424"/>
              <a:gd name="connsiteY6" fmla="*/ 431699 h 2083646"/>
              <a:gd name="connsiteX0" fmla="*/ 0 w 3198424"/>
              <a:gd name="connsiteY0" fmla="*/ 0 h 2083656"/>
              <a:gd name="connsiteX1" fmla="*/ 812481 w 3198424"/>
              <a:gd name="connsiteY1" fmla="*/ 2082870 h 2083656"/>
              <a:gd name="connsiteX2" fmla="*/ 1092787 w 3198424"/>
              <a:gd name="connsiteY2" fmla="*/ 263919 h 2083656"/>
              <a:gd name="connsiteX3" fmla="*/ 1872963 w 3198424"/>
              <a:gd name="connsiteY3" fmla="*/ 2050774 h 2083656"/>
              <a:gd name="connsiteX4" fmla="*/ 2393081 w 3198424"/>
              <a:gd name="connsiteY4" fmla="*/ 750480 h 2083656"/>
              <a:gd name="connsiteX5" fmla="*/ 3198424 w 3198424"/>
              <a:gd name="connsiteY5" fmla="*/ 431699 h 2083656"/>
              <a:gd name="connsiteX6" fmla="*/ 3198424 w 3198424"/>
              <a:gd name="connsiteY6" fmla="*/ 431699 h 2083656"/>
              <a:gd name="connsiteX0" fmla="*/ 0 w 3198424"/>
              <a:gd name="connsiteY0" fmla="*/ 0 h 2084782"/>
              <a:gd name="connsiteX1" fmla="*/ 812481 w 3198424"/>
              <a:gd name="connsiteY1" fmla="*/ 2082870 h 2084782"/>
              <a:gd name="connsiteX2" fmla="*/ 1545743 w 3198424"/>
              <a:gd name="connsiteY2" fmla="*/ 400523 h 2084782"/>
              <a:gd name="connsiteX3" fmla="*/ 1872963 w 3198424"/>
              <a:gd name="connsiteY3" fmla="*/ 2050774 h 2084782"/>
              <a:gd name="connsiteX4" fmla="*/ 2393081 w 3198424"/>
              <a:gd name="connsiteY4" fmla="*/ 750480 h 2084782"/>
              <a:gd name="connsiteX5" fmla="*/ 3198424 w 3198424"/>
              <a:gd name="connsiteY5" fmla="*/ 431699 h 2084782"/>
              <a:gd name="connsiteX6" fmla="*/ 3198424 w 3198424"/>
              <a:gd name="connsiteY6" fmla="*/ 431699 h 2084782"/>
              <a:gd name="connsiteX0" fmla="*/ 0 w 3198424"/>
              <a:gd name="connsiteY0" fmla="*/ 0 h 2053031"/>
              <a:gd name="connsiteX1" fmla="*/ 770883 w 3198424"/>
              <a:gd name="connsiteY1" fmla="*/ 1910631 h 2053031"/>
              <a:gd name="connsiteX2" fmla="*/ 1545743 w 3198424"/>
              <a:gd name="connsiteY2" fmla="*/ 400523 h 2053031"/>
              <a:gd name="connsiteX3" fmla="*/ 1872963 w 3198424"/>
              <a:gd name="connsiteY3" fmla="*/ 2050774 h 2053031"/>
              <a:gd name="connsiteX4" fmla="*/ 2393081 w 3198424"/>
              <a:gd name="connsiteY4" fmla="*/ 750480 h 2053031"/>
              <a:gd name="connsiteX5" fmla="*/ 3198424 w 3198424"/>
              <a:gd name="connsiteY5" fmla="*/ 431699 h 2053031"/>
              <a:gd name="connsiteX6" fmla="*/ 3198424 w 3198424"/>
              <a:gd name="connsiteY6" fmla="*/ 431699 h 2053031"/>
              <a:gd name="connsiteX0" fmla="*/ 0 w 3198424"/>
              <a:gd name="connsiteY0" fmla="*/ 0 h 2053031"/>
              <a:gd name="connsiteX1" fmla="*/ 770883 w 3198424"/>
              <a:gd name="connsiteY1" fmla="*/ 1910631 h 2053031"/>
              <a:gd name="connsiteX2" fmla="*/ 1545743 w 3198424"/>
              <a:gd name="connsiteY2" fmla="*/ 400523 h 2053031"/>
              <a:gd name="connsiteX3" fmla="*/ 1872963 w 3198424"/>
              <a:gd name="connsiteY3" fmla="*/ 2050774 h 2053031"/>
              <a:gd name="connsiteX4" fmla="*/ 2393081 w 3198424"/>
              <a:gd name="connsiteY4" fmla="*/ 750480 h 2053031"/>
              <a:gd name="connsiteX5" fmla="*/ 3198424 w 3198424"/>
              <a:gd name="connsiteY5" fmla="*/ 431699 h 2053031"/>
              <a:gd name="connsiteX6" fmla="*/ 3198424 w 3198424"/>
              <a:gd name="connsiteY6" fmla="*/ 431699 h 2053031"/>
              <a:gd name="connsiteX0" fmla="*/ 0 w 3198424"/>
              <a:gd name="connsiteY0" fmla="*/ 0 h 1927052"/>
              <a:gd name="connsiteX1" fmla="*/ 770883 w 3198424"/>
              <a:gd name="connsiteY1" fmla="*/ 1910631 h 1927052"/>
              <a:gd name="connsiteX2" fmla="*/ 1545743 w 3198424"/>
              <a:gd name="connsiteY2" fmla="*/ 400523 h 1927052"/>
              <a:gd name="connsiteX3" fmla="*/ 2080953 w 3198424"/>
              <a:gd name="connsiteY3" fmla="*/ 1421210 h 1927052"/>
              <a:gd name="connsiteX4" fmla="*/ 2393081 w 3198424"/>
              <a:gd name="connsiteY4" fmla="*/ 750480 h 1927052"/>
              <a:gd name="connsiteX5" fmla="*/ 3198424 w 3198424"/>
              <a:gd name="connsiteY5" fmla="*/ 431699 h 1927052"/>
              <a:gd name="connsiteX6" fmla="*/ 3198424 w 3198424"/>
              <a:gd name="connsiteY6" fmla="*/ 431699 h 1927052"/>
              <a:gd name="connsiteX0" fmla="*/ 0 w 3285223"/>
              <a:gd name="connsiteY0" fmla="*/ 0 h 1927052"/>
              <a:gd name="connsiteX1" fmla="*/ 770883 w 3285223"/>
              <a:gd name="connsiteY1" fmla="*/ 1910631 h 1927052"/>
              <a:gd name="connsiteX2" fmla="*/ 1545743 w 3285223"/>
              <a:gd name="connsiteY2" fmla="*/ 400523 h 1927052"/>
              <a:gd name="connsiteX3" fmla="*/ 2080953 w 3285223"/>
              <a:gd name="connsiteY3" fmla="*/ 1421210 h 1927052"/>
              <a:gd name="connsiteX4" fmla="*/ 2393081 w 3285223"/>
              <a:gd name="connsiteY4" fmla="*/ 750480 h 1927052"/>
              <a:gd name="connsiteX5" fmla="*/ 3198424 w 3285223"/>
              <a:gd name="connsiteY5" fmla="*/ 431699 h 1927052"/>
              <a:gd name="connsiteX6" fmla="*/ 3281620 w 3285223"/>
              <a:gd name="connsiteY6" fmla="*/ 384185 h 1927052"/>
              <a:gd name="connsiteX0" fmla="*/ 0 w 3198424"/>
              <a:gd name="connsiteY0" fmla="*/ 0 h 1927052"/>
              <a:gd name="connsiteX1" fmla="*/ 770883 w 3198424"/>
              <a:gd name="connsiteY1" fmla="*/ 1910631 h 1927052"/>
              <a:gd name="connsiteX2" fmla="*/ 1545743 w 3198424"/>
              <a:gd name="connsiteY2" fmla="*/ 400523 h 1927052"/>
              <a:gd name="connsiteX3" fmla="*/ 2080953 w 3198424"/>
              <a:gd name="connsiteY3" fmla="*/ 1421210 h 1927052"/>
              <a:gd name="connsiteX4" fmla="*/ 2393081 w 3198424"/>
              <a:gd name="connsiteY4" fmla="*/ 750480 h 1927052"/>
              <a:gd name="connsiteX5" fmla="*/ 3198424 w 3198424"/>
              <a:gd name="connsiteY5" fmla="*/ 431699 h 1927052"/>
              <a:gd name="connsiteX0" fmla="*/ 0 w 2888750"/>
              <a:gd name="connsiteY0" fmla="*/ 0 h 1927052"/>
              <a:gd name="connsiteX1" fmla="*/ 770883 w 2888750"/>
              <a:gd name="connsiteY1" fmla="*/ 1910631 h 1927052"/>
              <a:gd name="connsiteX2" fmla="*/ 1545743 w 2888750"/>
              <a:gd name="connsiteY2" fmla="*/ 400523 h 1927052"/>
              <a:gd name="connsiteX3" fmla="*/ 2080953 w 2888750"/>
              <a:gd name="connsiteY3" fmla="*/ 1421210 h 1927052"/>
              <a:gd name="connsiteX4" fmla="*/ 2393081 w 2888750"/>
              <a:gd name="connsiteY4" fmla="*/ 750480 h 1927052"/>
              <a:gd name="connsiteX5" fmla="*/ 2888750 w 2888750"/>
              <a:gd name="connsiteY5" fmla="*/ 532666 h 1927052"/>
              <a:gd name="connsiteX0" fmla="*/ 0 w 2888750"/>
              <a:gd name="connsiteY0" fmla="*/ 0 h 1927052"/>
              <a:gd name="connsiteX1" fmla="*/ 770883 w 2888750"/>
              <a:gd name="connsiteY1" fmla="*/ 1910631 h 1927052"/>
              <a:gd name="connsiteX2" fmla="*/ 1545743 w 2888750"/>
              <a:gd name="connsiteY2" fmla="*/ 400523 h 1927052"/>
              <a:gd name="connsiteX3" fmla="*/ 2080953 w 2888750"/>
              <a:gd name="connsiteY3" fmla="*/ 1421210 h 1927052"/>
              <a:gd name="connsiteX4" fmla="*/ 2393081 w 2888750"/>
              <a:gd name="connsiteY4" fmla="*/ 750480 h 1927052"/>
              <a:gd name="connsiteX5" fmla="*/ 2888750 w 2888750"/>
              <a:gd name="connsiteY5" fmla="*/ 532666 h 1927052"/>
              <a:gd name="connsiteX0" fmla="*/ 0 w 2888750"/>
              <a:gd name="connsiteY0" fmla="*/ 0 h 1868277"/>
              <a:gd name="connsiteX1" fmla="*/ 807859 w 2888750"/>
              <a:gd name="connsiteY1" fmla="*/ 1851238 h 1868277"/>
              <a:gd name="connsiteX2" fmla="*/ 1545743 w 2888750"/>
              <a:gd name="connsiteY2" fmla="*/ 400523 h 1868277"/>
              <a:gd name="connsiteX3" fmla="*/ 2080953 w 2888750"/>
              <a:gd name="connsiteY3" fmla="*/ 1421210 h 1868277"/>
              <a:gd name="connsiteX4" fmla="*/ 2393081 w 2888750"/>
              <a:gd name="connsiteY4" fmla="*/ 750480 h 1868277"/>
              <a:gd name="connsiteX5" fmla="*/ 2888750 w 2888750"/>
              <a:gd name="connsiteY5" fmla="*/ 532666 h 1868277"/>
              <a:gd name="connsiteX0" fmla="*/ 0 w 2888750"/>
              <a:gd name="connsiteY0" fmla="*/ 0 h 1878883"/>
              <a:gd name="connsiteX1" fmla="*/ 807859 w 2888750"/>
              <a:gd name="connsiteY1" fmla="*/ 1851238 h 1878883"/>
              <a:gd name="connsiteX2" fmla="*/ 1545743 w 2888750"/>
              <a:gd name="connsiteY2" fmla="*/ 400523 h 1878883"/>
              <a:gd name="connsiteX3" fmla="*/ 2080953 w 2888750"/>
              <a:gd name="connsiteY3" fmla="*/ 1421210 h 1878883"/>
              <a:gd name="connsiteX4" fmla="*/ 2393081 w 2888750"/>
              <a:gd name="connsiteY4" fmla="*/ 750480 h 1878883"/>
              <a:gd name="connsiteX5" fmla="*/ 2888750 w 2888750"/>
              <a:gd name="connsiteY5" fmla="*/ 532666 h 1878883"/>
              <a:gd name="connsiteX0" fmla="*/ 0 w 2888750"/>
              <a:gd name="connsiteY0" fmla="*/ 0 h 1895260"/>
              <a:gd name="connsiteX1" fmla="*/ 807859 w 2888750"/>
              <a:gd name="connsiteY1" fmla="*/ 1851238 h 1895260"/>
              <a:gd name="connsiteX2" fmla="*/ 1545743 w 2888750"/>
              <a:gd name="connsiteY2" fmla="*/ 400523 h 1895260"/>
              <a:gd name="connsiteX3" fmla="*/ 2080953 w 2888750"/>
              <a:gd name="connsiteY3" fmla="*/ 1421210 h 1895260"/>
              <a:gd name="connsiteX4" fmla="*/ 2393081 w 2888750"/>
              <a:gd name="connsiteY4" fmla="*/ 750480 h 1895260"/>
              <a:gd name="connsiteX5" fmla="*/ 2888750 w 2888750"/>
              <a:gd name="connsiteY5" fmla="*/ 532666 h 189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8750" h="1895260">
                <a:moveTo>
                  <a:pt x="0" y="0"/>
                </a:moveTo>
                <a:cubicBezTo>
                  <a:pt x="78297" y="613095"/>
                  <a:pt x="328379" y="2176478"/>
                  <a:pt x="807859" y="1851238"/>
                </a:cubicBezTo>
                <a:cubicBezTo>
                  <a:pt x="1287339" y="1525998"/>
                  <a:pt x="1333561" y="472194"/>
                  <a:pt x="1545743" y="400523"/>
                </a:cubicBezTo>
                <a:cubicBezTo>
                  <a:pt x="1757925" y="328852"/>
                  <a:pt x="1939730" y="1362884"/>
                  <a:pt x="2080953" y="1421210"/>
                </a:cubicBezTo>
                <a:cubicBezTo>
                  <a:pt x="2222176" y="1479536"/>
                  <a:pt x="2258448" y="898571"/>
                  <a:pt x="2393081" y="750480"/>
                </a:cubicBezTo>
                <a:cubicBezTo>
                  <a:pt x="2527714" y="602389"/>
                  <a:pt x="2726794" y="564019"/>
                  <a:pt x="2888750" y="53266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15A6652D-B6BC-47E3-8129-0E6CCFA0A7D8}"/>
              </a:ext>
            </a:extLst>
          </p:cNvPr>
          <p:cNvCxnSpPr>
            <a:cxnSpLocks/>
          </p:cNvCxnSpPr>
          <p:nvPr/>
        </p:nvCxnSpPr>
        <p:spPr>
          <a:xfrm>
            <a:off x="1174108" y="1597461"/>
            <a:ext cx="264861" cy="1145739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82F98B90-84B6-4AAD-86C2-984BD17DE6DA}"/>
              </a:ext>
            </a:extLst>
          </p:cNvPr>
          <p:cNvSpPr/>
          <p:nvPr/>
        </p:nvSpPr>
        <p:spPr>
          <a:xfrm>
            <a:off x="1296358" y="1876050"/>
            <a:ext cx="142611" cy="159392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EA7B0C2-67A0-46F6-BEB6-5C5C42772428}"/>
              </a:ext>
            </a:extLst>
          </p:cNvPr>
          <p:cNvCxnSpPr>
            <a:cxnSpLocks/>
          </p:cNvCxnSpPr>
          <p:nvPr/>
        </p:nvCxnSpPr>
        <p:spPr>
          <a:xfrm>
            <a:off x="1638236" y="3758723"/>
            <a:ext cx="907383" cy="717554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1E552F6-D77F-42A7-8B2F-7ADEADE362A3}"/>
              </a:ext>
            </a:extLst>
          </p:cNvPr>
          <p:cNvCxnSpPr>
            <a:cxnSpLocks/>
          </p:cNvCxnSpPr>
          <p:nvPr/>
        </p:nvCxnSpPr>
        <p:spPr>
          <a:xfrm flipH="1">
            <a:off x="2615279" y="3910677"/>
            <a:ext cx="639211" cy="518610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30D4990-CC91-41B4-B9D2-014DD0B0B825}"/>
              </a:ext>
            </a:extLst>
          </p:cNvPr>
          <p:cNvSpPr/>
          <p:nvPr/>
        </p:nvSpPr>
        <p:spPr>
          <a:xfrm>
            <a:off x="5654549" y="2475999"/>
            <a:ext cx="142611" cy="159392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8B1FDD-FEAB-4F3A-87D5-64E3A0A46CF0}"/>
              </a:ext>
            </a:extLst>
          </p:cNvPr>
          <p:cNvCxnSpPr>
            <a:cxnSpLocks/>
          </p:cNvCxnSpPr>
          <p:nvPr/>
        </p:nvCxnSpPr>
        <p:spPr>
          <a:xfrm flipH="1">
            <a:off x="5456049" y="2448601"/>
            <a:ext cx="539613" cy="373581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C3B1A8-4263-4B8A-B1AE-D37358A96E90}"/>
              </a:ext>
            </a:extLst>
          </p:cNvPr>
          <p:cNvCxnSpPr>
            <a:cxnSpLocks/>
          </p:cNvCxnSpPr>
          <p:nvPr/>
        </p:nvCxnSpPr>
        <p:spPr>
          <a:xfrm flipH="1">
            <a:off x="5274627" y="2990489"/>
            <a:ext cx="217071" cy="519446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4A86BC-C947-41EB-B217-941AF9DBC667}"/>
              </a:ext>
            </a:extLst>
          </p:cNvPr>
          <p:cNvCxnSpPr>
            <a:cxnSpLocks/>
          </p:cNvCxnSpPr>
          <p:nvPr/>
        </p:nvCxnSpPr>
        <p:spPr>
          <a:xfrm>
            <a:off x="4711025" y="3244006"/>
            <a:ext cx="189795" cy="361779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AE8CD31-1D19-411F-B168-DFB0BB9A0194}"/>
              </a:ext>
            </a:extLst>
          </p:cNvPr>
          <p:cNvSpPr/>
          <p:nvPr/>
        </p:nvSpPr>
        <p:spPr>
          <a:xfrm>
            <a:off x="2403008" y="4663259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B0D87E-6930-44EC-AE1C-22F6B36D686D}"/>
                  </a:ext>
                </a:extLst>
              </p:cNvPr>
              <p:cNvSpPr txBox="1"/>
              <p:nvPr/>
            </p:nvSpPr>
            <p:spPr>
              <a:xfrm>
                <a:off x="2209026" y="4843432"/>
                <a:ext cx="3253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B0D87E-6930-44EC-AE1C-22F6B36D6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026" y="4843432"/>
                <a:ext cx="325345" cy="276999"/>
              </a:xfrm>
              <a:prstGeom prst="rect">
                <a:avLst/>
              </a:prstGeom>
              <a:blipFill>
                <a:blip r:embed="rId5"/>
                <a:stretch>
                  <a:fillRect l="-11111" r="-1852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F2F78B-7283-44FE-A0C9-A360C28E3677}"/>
                  </a:ext>
                </a:extLst>
              </p:cNvPr>
              <p:cNvSpPr txBox="1"/>
              <p:nvPr/>
            </p:nvSpPr>
            <p:spPr>
              <a:xfrm>
                <a:off x="1158001" y="4825697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F2F78B-7283-44FE-A0C9-A360C28E3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001" y="4825697"/>
                <a:ext cx="482440" cy="288477"/>
              </a:xfrm>
              <a:prstGeom prst="rect">
                <a:avLst/>
              </a:prstGeom>
              <a:blipFill>
                <a:blip r:embed="rId6"/>
                <a:stretch>
                  <a:fillRect l="-6329" t="-8511" r="-101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40EE68BA-C676-421D-8154-D58468AE1FC4}"/>
              </a:ext>
            </a:extLst>
          </p:cNvPr>
          <p:cNvSpPr/>
          <p:nvPr/>
        </p:nvSpPr>
        <p:spPr>
          <a:xfrm>
            <a:off x="1296697" y="4684731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40F519D-BE45-42FF-937A-A2FFEA7E5F01}"/>
              </a:ext>
            </a:extLst>
          </p:cNvPr>
          <p:cNvSpPr/>
          <p:nvPr/>
        </p:nvSpPr>
        <p:spPr>
          <a:xfrm>
            <a:off x="1954447" y="4665356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8427B44-95BC-44B7-996A-FFD1ADF770F4}"/>
                  </a:ext>
                </a:extLst>
              </p:cNvPr>
              <p:cNvSpPr txBox="1"/>
              <p:nvPr/>
            </p:nvSpPr>
            <p:spPr>
              <a:xfrm>
                <a:off x="1792651" y="4806329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8427B44-95BC-44B7-996A-FFD1ADF77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651" y="4806329"/>
                <a:ext cx="482440" cy="288477"/>
              </a:xfrm>
              <a:prstGeom prst="rect">
                <a:avLst/>
              </a:prstGeom>
              <a:blipFill>
                <a:blip r:embed="rId7"/>
                <a:stretch>
                  <a:fillRect l="-6329" t="-8333" r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3FA28854-0D0B-4772-968C-0B50567ED9D0}"/>
              </a:ext>
            </a:extLst>
          </p:cNvPr>
          <p:cNvSpPr/>
          <p:nvPr/>
        </p:nvSpPr>
        <p:spPr>
          <a:xfrm>
            <a:off x="2901622" y="4639291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42E4AF1-8B87-42D9-B87B-70DB537DCF9E}"/>
                  </a:ext>
                </a:extLst>
              </p:cNvPr>
              <p:cNvSpPr txBox="1"/>
              <p:nvPr/>
            </p:nvSpPr>
            <p:spPr>
              <a:xfrm>
                <a:off x="2883541" y="4753243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42E4AF1-8B87-42D9-B87B-70DB537DC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541" y="4753243"/>
                <a:ext cx="482440" cy="288477"/>
              </a:xfrm>
              <a:prstGeom prst="rect">
                <a:avLst/>
              </a:prstGeom>
              <a:blipFill>
                <a:blip r:embed="rId8"/>
                <a:stretch>
                  <a:fillRect l="-6329" t="-8511" r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800AFB8-6A32-491B-9033-0A827F58F76C}"/>
                  </a:ext>
                </a:extLst>
              </p:cNvPr>
              <p:cNvSpPr txBox="1"/>
              <p:nvPr/>
            </p:nvSpPr>
            <p:spPr>
              <a:xfrm>
                <a:off x="5797160" y="4740040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800AFB8-6A32-491B-9033-0A827F58F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160" y="4740040"/>
                <a:ext cx="482440" cy="288477"/>
              </a:xfrm>
              <a:prstGeom prst="rect">
                <a:avLst/>
              </a:prstGeom>
              <a:blipFill>
                <a:blip r:embed="rId9"/>
                <a:stretch>
                  <a:fillRect l="-6329" t="-8511" r="-101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5255B978-E872-432B-AB31-63433D684A82}"/>
              </a:ext>
            </a:extLst>
          </p:cNvPr>
          <p:cNvSpPr/>
          <p:nvPr/>
        </p:nvSpPr>
        <p:spPr>
          <a:xfrm>
            <a:off x="5680546" y="4621356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D5BB1C4-0372-4801-90FA-312A0951847A}"/>
              </a:ext>
            </a:extLst>
          </p:cNvPr>
          <p:cNvSpPr/>
          <p:nvPr/>
        </p:nvSpPr>
        <p:spPr>
          <a:xfrm>
            <a:off x="5313438" y="4631018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DF9349-2980-468A-826E-E54E36FAEB2B}"/>
                  </a:ext>
                </a:extLst>
              </p:cNvPr>
              <p:cNvSpPr txBox="1"/>
              <p:nvPr/>
            </p:nvSpPr>
            <p:spPr>
              <a:xfrm>
                <a:off x="5358941" y="4797215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DF9349-2980-468A-826E-E54E36FAE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1" y="4797215"/>
                <a:ext cx="482440" cy="288477"/>
              </a:xfrm>
              <a:prstGeom prst="rect">
                <a:avLst/>
              </a:prstGeom>
              <a:blipFill>
                <a:blip r:embed="rId10"/>
                <a:stretch>
                  <a:fillRect l="-6329" t="-8511" r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E1CC9C5F-1DEB-496F-8EC1-F16B91577357}"/>
              </a:ext>
            </a:extLst>
          </p:cNvPr>
          <p:cNvSpPr/>
          <p:nvPr/>
        </p:nvSpPr>
        <p:spPr>
          <a:xfrm>
            <a:off x="4738241" y="4631645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3875001-68DE-42E9-BDF9-8675EDB41877}"/>
              </a:ext>
            </a:extLst>
          </p:cNvPr>
          <p:cNvSpPr/>
          <p:nvPr/>
        </p:nvSpPr>
        <p:spPr>
          <a:xfrm>
            <a:off x="5032755" y="4648812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03D8ABE-90A4-455F-98D5-6C67529746CE}"/>
                  </a:ext>
                </a:extLst>
              </p:cNvPr>
              <p:cNvSpPr txBox="1"/>
              <p:nvPr/>
            </p:nvSpPr>
            <p:spPr>
              <a:xfrm>
                <a:off x="4404672" y="4825695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03D8ABE-90A4-455F-98D5-6C6752974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672" y="4825695"/>
                <a:ext cx="482440" cy="288477"/>
              </a:xfrm>
              <a:prstGeom prst="rect">
                <a:avLst/>
              </a:prstGeom>
              <a:blipFill>
                <a:blip r:embed="rId11"/>
                <a:stretch>
                  <a:fillRect l="-6329" t="-8511" r="-101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763CEAC-6219-46B7-A26F-397B3A8B5122}"/>
                  </a:ext>
                </a:extLst>
              </p:cNvPr>
              <p:cNvSpPr/>
              <p:nvPr/>
            </p:nvSpPr>
            <p:spPr>
              <a:xfrm>
                <a:off x="4868021" y="4785267"/>
                <a:ext cx="510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763CEAC-6219-46B7-A26F-397B3A8B51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021" y="4785267"/>
                <a:ext cx="51001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02355C-19FF-4D40-B170-459672BE92EE}"/>
              </a:ext>
            </a:extLst>
          </p:cNvPr>
          <p:cNvCxnSpPr>
            <a:cxnSpLocks/>
          </p:cNvCxnSpPr>
          <p:nvPr/>
        </p:nvCxnSpPr>
        <p:spPr>
          <a:xfrm flipV="1">
            <a:off x="1375246" y="4755010"/>
            <a:ext cx="626935" cy="16502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4A70D1F-6165-4D07-A4D6-3AE39FF1BEAA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1954447" y="4720148"/>
            <a:ext cx="1040134" cy="24904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A2B4718-6550-42BC-BCFC-F609560DD1FA}"/>
              </a:ext>
            </a:extLst>
          </p:cNvPr>
          <p:cNvCxnSpPr>
            <a:cxnSpLocks/>
          </p:cNvCxnSpPr>
          <p:nvPr/>
        </p:nvCxnSpPr>
        <p:spPr>
          <a:xfrm flipH="1" flipV="1">
            <a:off x="2469588" y="4734975"/>
            <a:ext cx="376559" cy="1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DE46121-BA5A-4108-B31C-3EF2AB19BEFA}"/>
              </a:ext>
            </a:extLst>
          </p:cNvPr>
          <p:cNvCxnSpPr>
            <a:cxnSpLocks/>
          </p:cNvCxnSpPr>
          <p:nvPr/>
        </p:nvCxnSpPr>
        <p:spPr>
          <a:xfrm flipH="1">
            <a:off x="5311397" y="4702594"/>
            <a:ext cx="483724" cy="9661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B76CB6B-1DC1-43FA-844A-5BF9A1A1253B}"/>
              </a:ext>
            </a:extLst>
          </p:cNvPr>
          <p:cNvCxnSpPr>
            <a:cxnSpLocks/>
          </p:cNvCxnSpPr>
          <p:nvPr/>
        </p:nvCxnSpPr>
        <p:spPr>
          <a:xfrm flipH="1">
            <a:off x="4755229" y="4721446"/>
            <a:ext cx="575197" cy="627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F25119F-8645-436C-A7E4-73D23E419F70}"/>
              </a:ext>
            </a:extLst>
          </p:cNvPr>
          <p:cNvCxnSpPr>
            <a:cxnSpLocks/>
          </p:cNvCxnSpPr>
          <p:nvPr/>
        </p:nvCxnSpPr>
        <p:spPr>
          <a:xfrm>
            <a:off x="4820902" y="4702441"/>
            <a:ext cx="383879" cy="8273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FF1F602A-70B7-48EF-B132-5EB692BC1732}"/>
              </a:ext>
            </a:extLst>
          </p:cNvPr>
          <p:cNvSpPr/>
          <p:nvPr/>
        </p:nvSpPr>
        <p:spPr>
          <a:xfrm>
            <a:off x="789120" y="5265171"/>
            <a:ext cx="2094422" cy="648667"/>
          </a:xfrm>
          <a:prstGeom prst="wedgeRectCallout">
            <a:avLst>
              <a:gd name="adj1" fmla="val 25638"/>
              <a:gd name="adj2" fmla="val -7241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Woohoo!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Global minima found!!!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2E932A3B-8903-4F9F-9CA9-F10A6ACA684F}"/>
              </a:ext>
            </a:extLst>
          </p:cNvPr>
          <p:cNvSpPr/>
          <p:nvPr/>
        </p:nvSpPr>
        <p:spPr>
          <a:xfrm>
            <a:off x="670316" y="6039651"/>
            <a:ext cx="2695665" cy="648667"/>
          </a:xfrm>
          <a:prstGeom prst="wedgeRectCallout">
            <a:avLst>
              <a:gd name="adj1" fmla="val 2419"/>
              <a:gd name="adj2" fmla="val -7700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GD thanks you for the good initialization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A962CEE-7002-4875-A091-79D9D06C9B84}"/>
                  </a:ext>
                </a:extLst>
              </p:cNvPr>
              <p:cNvSpPr txBox="1"/>
              <p:nvPr/>
            </p:nvSpPr>
            <p:spPr>
              <a:xfrm>
                <a:off x="2170492" y="4829039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A962CEE-7002-4875-A091-79D9D06C9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492" y="4829039"/>
                <a:ext cx="482440" cy="288477"/>
              </a:xfrm>
              <a:prstGeom prst="rect">
                <a:avLst/>
              </a:prstGeom>
              <a:blipFill>
                <a:blip r:embed="rId13"/>
                <a:stretch>
                  <a:fillRect l="-6329" t="-8511" r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C8DC10D-AD71-4ADF-87CF-B7C2E2DB3879}"/>
                  </a:ext>
                </a:extLst>
              </p:cNvPr>
              <p:cNvSpPr txBox="1"/>
              <p:nvPr/>
            </p:nvSpPr>
            <p:spPr>
              <a:xfrm>
                <a:off x="4915377" y="4829039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C8DC10D-AD71-4ADF-87CF-B7C2E2DB3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377" y="4829039"/>
                <a:ext cx="482440" cy="288477"/>
              </a:xfrm>
              <a:prstGeom prst="rect">
                <a:avLst/>
              </a:prstGeom>
              <a:blipFill>
                <a:blip r:embed="rId14"/>
                <a:stretch>
                  <a:fillRect l="-6329" t="-8511" r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tar: 5 Points 3">
            <a:extLst>
              <a:ext uri="{FF2B5EF4-FFF2-40B4-BE49-F238E27FC236}">
                <a16:creationId xmlns:a16="http://schemas.microsoft.com/office/drawing/2014/main" id="{2AED08CE-54F3-4D86-B1BB-F11F8540DF8D}"/>
              </a:ext>
            </a:extLst>
          </p:cNvPr>
          <p:cNvSpPr/>
          <p:nvPr/>
        </p:nvSpPr>
        <p:spPr>
          <a:xfrm>
            <a:off x="2369977" y="4640812"/>
            <a:ext cx="193560" cy="188227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902FDE6C-D933-4DE9-9DB8-516BC62D1DE0}"/>
              </a:ext>
            </a:extLst>
          </p:cNvPr>
          <p:cNvSpPr/>
          <p:nvPr/>
        </p:nvSpPr>
        <p:spPr>
          <a:xfrm>
            <a:off x="5002948" y="4631018"/>
            <a:ext cx="193560" cy="18822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B515A7BE-B636-40CA-8AD6-9229ABEC8146}"/>
              </a:ext>
            </a:extLst>
          </p:cNvPr>
          <p:cNvSpPr/>
          <p:nvPr/>
        </p:nvSpPr>
        <p:spPr>
          <a:xfrm>
            <a:off x="3684628" y="5272315"/>
            <a:ext cx="1771421" cy="648667"/>
          </a:xfrm>
          <a:prstGeom prst="wedgeRectCallout">
            <a:avLst>
              <a:gd name="adj1" fmla="val 25638"/>
              <a:gd name="adj2" fmla="val -7241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Stuck at a local minima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 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Speech Bubble: Rectangle 46">
                <a:extLst>
                  <a:ext uri="{FF2B5EF4-FFF2-40B4-BE49-F238E27FC236}">
                    <a16:creationId xmlns:a16="http://schemas.microsoft.com/office/drawing/2014/main" id="{251DA147-5C9C-445B-9FE3-A4D895967EE0}"/>
                  </a:ext>
                </a:extLst>
              </p:cNvPr>
              <p:cNvSpPr/>
              <p:nvPr/>
            </p:nvSpPr>
            <p:spPr>
              <a:xfrm>
                <a:off x="1638235" y="1012655"/>
                <a:ext cx="3116994" cy="607822"/>
              </a:xfrm>
              <a:prstGeom prst="wedgeRectCallout">
                <a:avLst>
                  <a:gd name="adj1" fmla="val -54192"/>
                  <a:gd name="adj2" fmla="val 8927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Negative gradient here </a:t>
                </a:r>
                <a14:m>
                  <m:oMath xmlns:m="http://schemas.openxmlformats.org/officeDocument/2006/math">
                    <m:r>
                      <a:rPr lang="en-I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&lt;0)</m:t>
                    </m:r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Let’s move in the positive direction</a:t>
                </a:r>
              </a:p>
            </p:txBody>
          </p:sp>
        </mc:Choice>
        <mc:Fallback xmlns="">
          <p:sp>
            <p:nvSpPr>
              <p:cNvPr id="47" name="Speech Bubble: Rectangle 46">
                <a:extLst>
                  <a:ext uri="{FF2B5EF4-FFF2-40B4-BE49-F238E27FC236}">
                    <a16:creationId xmlns:a16="http://schemas.microsoft.com/office/drawing/2014/main" id="{251DA147-5C9C-445B-9FE3-A4D895967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235" y="1012655"/>
                <a:ext cx="3116994" cy="607822"/>
              </a:xfrm>
              <a:prstGeom prst="wedgeRectCallout">
                <a:avLst>
                  <a:gd name="adj1" fmla="val -54192"/>
                  <a:gd name="adj2" fmla="val 89278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id="{68BA5A9B-C053-4DE5-B50E-D5DC4BCFC340}"/>
              </a:ext>
            </a:extLst>
          </p:cNvPr>
          <p:cNvSpPr/>
          <p:nvPr/>
        </p:nvSpPr>
        <p:spPr>
          <a:xfrm>
            <a:off x="3352635" y="3758723"/>
            <a:ext cx="1958762" cy="763807"/>
          </a:xfrm>
          <a:prstGeom prst="wedgeRectCallout">
            <a:avLst>
              <a:gd name="adj1" fmla="val -65273"/>
              <a:gd name="adj2" fmla="val 385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Positive gradient here. Let’s move in the negative direction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FE5BD4-5BD9-4535-9DD0-356C0184E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588" y="1490382"/>
            <a:ext cx="3592827" cy="250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A3F2991-0F5A-4E7C-BD99-DB2B43F60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125" y="4059971"/>
            <a:ext cx="3762574" cy="241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701A71-6A32-4488-9C1F-4A9C134D5EFF}"/>
              </a:ext>
            </a:extLst>
          </p:cNvPr>
          <p:cNvSpPr txBox="1"/>
          <p:nvPr/>
        </p:nvSpPr>
        <p:spPr>
          <a:xfrm>
            <a:off x="7765643" y="964764"/>
            <a:ext cx="3958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badi Extra Light" panose="020B0204020104020204" pitchFamily="34" charset="0"/>
              </a:rPr>
              <a:t> Learning rate is very important</a:t>
            </a:r>
          </a:p>
        </p:txBody>
      </p:sp>
      <p:sp>
        <p:nvSpPr>
          <p:cNvPr id="61" name="Speech Bubble: Rectangle 60">
            <a:extLst>
              <a:ext uri="{FF2B5EF4-FFF2-40B4-BE49-F238E27FC236}">
                <a16:creationId xmlns:a16="http://schemas.microsoft.com/office/drawing/2014/main" id="{AE09E415-230E-4409-AC50-CC154DD0F774}"/>
              </a:ext>
            </a:extLst>
          </p:cNvPr>
          <p:cNvSpPr/>
          <p:nvPr/>
        </p:nvSpPr>
        <p:spPr>
          <a:xfrm>
            <a:off x="3781838" y="6053394"/>
            <a:ext cx="2314162" cy="648667"/>
          </a:xfrm>
          <a:prstGeom prst="wedgeRectCallout">
            <a:avLst>
              <a:gd name="adj1" fmla="val 119"/>
              <a:gd name="adj2" fmla="val -7241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Good initialization is very important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0448B2-419A-4020-87D4-46D3FB7A7D7D}"/>
                  </a:ext>
                </a:extLst>
              </p:cNvPr>
              <p:cNvSpPr txBox="1"/>
              <p:nvPr/>
            </p:nvSpPr>
            <p:spPr>
              <a:xfrm>
                <a:off x="358497" y="1314250"/>
                <a:ext cx="5500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0448B2-419A-4020-87D4-46D3FB7A7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" y="1314250"/>
                <a:ext cx="550087" cy="276999"/>
              </a:xfrm>
              <a:prstGeom prst="rect">
                <a:avLst/>
              </a:prstGeom>
              <a:blipFill>
                <a:blip r:embed="rId18"/>
                <a:stretch>
                  <a:fillRect l="-11111" t="-4444" r="-16667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CC4BC71-27D9-4076-B960-E8CBA20C6912}"/>
              </a:ext>
            </a:extLst>
          </p:cNvPr>
          <p:cNvSpPr txBox="1"/>
          <p:nvPr/>
        </p:nvSpPr>
        <p:spPr>
          <a:xfrm>
            <a:off x="5647334" y="299557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5FEAF9E-90CA-4E01-87B4-77061F315034}"/>
                  </a:ext>
                </a:extLst>
              </p:cNvPr>
              <p:cNvSpPr/>
              <p:nvPr/>
            </p:nvSpPr>
            <p:spPr>
              <a:xfrm>
                <a:off x="6800163" y="4665261"/>
                <a:ext cx="418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5FEAF9E-90CA-4E01-87B4-77061F315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163" y="4665261"/>
                <a:ext cx="41870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020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4948"/>
    </mc:Choice>
    <mc:Fallback xmlns="">
      <p:transition spd="slow" advTm="4349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81481E-6 L 6.25E-7 0.00023 C 0.00039 0.0037 0.00091 0.00787 0.00221 0.0125 C 0.00273 0.01412 0.00365 0.0155 0.00456 0.01736 C 0.00495 0.0199 0.00612 0.02731 0.00638 0.02939 C 0.00716 0.06875 0.00703 0.06296 0.00846 0.09606 C 0.00859 0.10324 0.00898 0.11944 0.01029 0.1287 C 0.01094 0.13148 0.01172 0.13564 0.01224 0.13865 C 0.01263 0.1405 0.01289 0.14212 0.01315 0.14421 C 0.0138 0.14606 0.01393 0.14861 0.01432 0.15069 C 0.01615 0.15995 0.01706 0.15648 0.01823 0.16782 C 0.01836 0.16944 0.01966 0.18402 0.02031 0.18657 C 0.02057 0.18935 0.02174 0.19097 0.02213 0.19351 C 0.02786 0.21944 0.01927 0.18472 0.02448 0.20555 C 0.02578 0.21203 0.02669 0.21944 0.0293 0.22592 C 0.02982 0.22754 0.03047 0.22916 0.03125 0.23125 C 0.03516 0.24513 0.02865 0.22662 0.03424 0.2412 C 0.03437 0.2449 0.03437 0.24837 0.03516 0.25162 C 0.03633 0.25856 0.03698 0.25972 0.03919 0.26527 C 0.03958 0.26828 0.0401 0.27407 0.04115 0.27754 C 0.04258 0.2831 0.04401 0.28888 0.04609 0.29421 C 0.04674 0.29606 0.0474 0.29791 0.04792 0.29953 C 0.04922 0.30231 0.05052 0.30833 0.05195 0.31157 C 0.05286 0.31296 0.05417 0.31365 0.05508 0.31481 C 0.05599 0.32083 0.05521 0.31805 0.05768 0.32199 L 0.05768 0.32314 L 0.05768 0.32013 " pathEditMode="relative" rAng="0" ptsTypes="AAAAAAAAAAAAAAAAAAAAAAAAAAA">
                                      <p:cBhvr>
                                        <p:cTn id="72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8" y="1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68 0.32013 L 0.05768 0.32013 C 0.05768 0.32037 0.0582 0.32083 0.05898 0.32175 C 0.05911 0.32175 0.0599 0.32222 0.06029 0.32245 C 0.06081 0.32291 0.06107 0.32337 0.0612 0.32384 C 0.06146 0.32407 0.0612 0.32453 0.06224 0.32476 L 0.06393 0.325 C 0.06393 0.325 0.06484 0.32615 0.06523 0.32662 C 0.06562 0.32708 0.06667 0.32708 0.06719 0.32731 C 0.06784 0.32754 0.06797 0.32777 0.06849 0.32824 C 0.06888 0.32824 0.06966 0.32847 0.07018 0.3287 C 0.07174 0.32916 0.07253 0.32986 0.07409 0.33009 C 0.075 0.33032 0.07591 0.33032 0.07669 0.33055 C 0.07943 0.33148 0.07786 0.33171 0.08242 0.3324 C 0.09206 0.33356 0.08203 0.33217 0.08815 0.33333 C 0.0888 0.33333 0.08958 0.33356 0.0901 0.33356 C 0.09049 0.33356 0.09115 0.33379 0.0918 0.33402 C 0.09401 0.33449 0.09713 0.33449 0.09896 0.33495 C 0.10234 0.33449 0.10586 0.33449 0.10911 0.33425 C 0.10977 0.33402 0.11029 0.33402 0.1112 0.33402 C 0.11224 0.33356 0.11367 0.33333 0.11497 0.3331 L 0.11849 0.33217 L 0.1207 0.33148 C 0.12109 0.33125 0.12109 0.33101 0.12187 0.33078 C 0.1224 0.33078 0.12318 0.33078 0.12383 0.33055 C 0.12448 0.33032 0.12487 0.33009 0.12565 0.32986 C 0.12604 0.32962 0.12643 0.32939 0.12695 0.32916 C 0.12708 0.3287 0.12825 0.32847 0.12825 0.3287 L 0.12825 0.32847 " pathEditMode="relative" rAng="0" ptsTypes="AAAAAAAAAAAAAAAAAAAAAAAAAAAAA">
                                      <p:cBhvr>
                                        <p:cTn id="108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9" y="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3 0.31458 L 0.1293 0.31481 C 0.12604 0.31782 0.12187 0.3199 0.11966 0.32476 C 0.11823 0.32754 0.11588 0.33287 0.11406 0.33518 C 0.11302 0.33587 0.11185 0.33587 0.1112 0.33657 C 0.11016 0.3375 0.10924 0.33888 0.10833 0.33958 C 0.10651 0.34074 0.10456 0.34166 0.10273 0.34259 L 0.09687 0.3456 C 0.09596 0.34606 0.09492 0.34629 0.09401 0.34699 L 0.09219 0.34861 L 0.09049 0.34861 " pathEditMode="relative" rAng="0" ptsTypes="AAAAAAAAAAA">
                                      <p:cBhvr>
                                        <p:cTn id="149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208 L 0.00065 0.00231 C -0.00143 0.0037 -0.00377 0.00509 -0.0056 0.0074 C -0.00768 0.00995 -0.00781 0.01736 -0.00872 0.0199 C -0.01094 0.02569 -0.00963 0.02291 -0.01263 0.02824 C -0.01393 0.0368 -0.01315 0.03217 -0.01497 0.04212 L -0.01575 0.04629 C -0.01601 0.04768 -0.01614 0.0493 -0.01653 0.05046 C -0.02109 0.0625 -0.01575 0.04745 -0.01888 0.05879 C -0.0194 0.06041 -0.02018 0.06157 -0.02044 0.06296 C -0.02122 0.06574 -0.02148 0.06851 -0.022 0.07129 L -0.02357 0.07962 C -0.02383 0.08101 -0.02396 0.08263 -0.02435 0.08379 C -0.02539 0.08657 -0.02695 0.08888 -0.02747 0.09212 C -0.02773 0.09351 -0.02812 0.0949 -0.02825 0.09629 C -0.0293 0.10347 -0.02799 0.103 -0.03138 0.10601 C -0.03164 0.10625 -0.0319 0.10601 -0.03216 0.10601 L -0.03216 0.10625 " pathEditMode="relative" rAng="0" ptsTypes="AAAAAAAAAAAAAAAAAA">
                                      <p:cBhvr>
                                        <p:cTn id="2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" y="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07 0.10902 L -0.03607 0.10925 C -0.03737 0.12106 -0.03542 0.12291 -0.03997 0.12708 C -0.04075 0.12754 -0.04153 0.128 -0.04232 0.12847 C -0.04401 0.1368 -0.04232 0.12893 -0.04622 0.14097 C -0.04687 0.14259 -0.047 0.1449 -0.04778 0.14652 C -0.04844 0.14745 -0.04948 0.14722 -0.05013 0.14791 C -0.05104 0.14861 -0.05169 0.15 -0.05247 0.15069 C -0.05403 0.15185 -0.05716 0.15347 -0.05716 0.1537 C -0.05846 0.15254 -0.06002 0.15208 -0.06107 0.15069 C -0.06185 0.14953 -0.06211 0.14768 -0.06263 0.14652 C -0.06341 0.14444 -0.06432 0.14282 -0.06497 0.14097 C -0.07174 0.12384 -0.06497 0.14004 -0.07044 0.12708 L -0.072 0.11875 L -0.072 0.11898 " pathEditMode="relative" rAng="0" ptsTypes="AAAAAAAAAAAAAAA">
                                      <p:cBhvr>
                                        <p:cTn id="26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7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278 0.12152 L -0.07278 0.12175 C -0.07174 0.12523 -0.07083 0.12893 -0.06966 0.13263 C -0.06927 0.13402 -0.06862 0.13518 -0.0681 0.1368 C -0.06784 0.13796 -0.06771 0.13958 -0.06732 0.14097 C -0.06693 0.14282 -0.06627 0.14444 -0.06575 0.14652 C -0.06549 0.14768 -0.06549 0.1493 -0.06497 0.15069 C -0.06406 0.15347 -0.06341 0.15717 -0.06185 0.15902 L -0.0595 0.1618 L -0.05325 0.16041 L -0.05325 0.16064 " pathEditMode="relative" rAng="0" ptsTypes="AAAAAAAAAAA">
                                      <p:cBhvr>
                                        <p:cTn id="29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2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6" grpId="0" animBg="1"/>
      <p:bldP spid="136" grpId="1" animBg="1"/>
      <p:bldP spid="136" grpId="2" animBg="1"/>
      <p:bldP spid="136" grpId="3" animBg="1"/>
      <p:bldP spid="11" grpId="0" animBg="1"/>
      <p:bldP spid="11" grpId="1" animBg="1"/>
      <p:bldP spid="11" grpId="2" animBg="1"/>
      <p:bldP spid="11" grpId="3" animBg="1"/>
      <p:bldP spid="23" grpId="0" animBg="1"/>
      <p:bldP spid="23" grpId="1" animBg="1"/>
      <p:bldP spid="14" grpId="0"/>
      <p:bldP spid="25" grpId="0"/>
      <p:bldP spid="25" grpId="1"/>
      <p:bldP spid="26" grpId="0" animBg="1"/>
      <p:bldP spid="26" grpId="1" animBg="1"/>
      <p:bldP spid="28" grpId="0" animBg="1"/>
      <p:bldP spid="28" grpId="1" animBg="1"/>
      <p:bldP spid="28" grpId="2" animBg="1"/>
      <p:bldP spid="29" grpId="0"/>
      <p:bldP spid="29" grpId="1"/>
      <p:bldP spid="30" grpId="0" animBg="1"/>
      <p:bldP spid="30" grpId="1" animBg="1"/>
      <p:bldP spid="31" grpId="0"/>
      <p:bldP spid="31" grpId="1"/>
      <p:bldP spid="31" grpId="2"/>
      <p:bldP spid="32" grpId="0"/>
      <p:bldP spid="32" grpId="1"/>
      <p:bldP spid="33" grpId="0" animBg="1"/>
      <p:bldP spid="33" grpId="1" animBg="1"/>
      <p:bldP spid="34" grpId="0" animBg="1"/>
      <p:bldP spid="34" grpId="1" animBg="1"/>
      <p:bldP spid="35" grpId="0"/>
      <p:bldP spid="35" grpId="1"/>
      <p:bldP spid="36" grpId="0" animBg="1"/>
      <p:bldP spid="36" grpId="1" animBg="1"/>
      <p:bldP spid="44" grpId="0" animBg="1"/>
      <p:bldP spid="44" grpId="1" animBg="1"/>
      <p:bldP spid="45" grpId="0"/>
      <p:bldP spid="45" grpId="1"/>
      <p:bldP spid="37" grpId="0"/>
      <p:bldP spid="38" grpId="0" animBg="1"/>
      <p:bldP spid="40" grpId="0" animBg="1"/>
      <p:bldP spid="41" grpId="0"/>
      <p:bldP spid="41" grpId="1"/>
      <p:bldP spid="42" grpId="0"/>
      <p:bldP spid="42" grpId="1"/>
      <p:bldP spid="4" grpId="0" animBg="1"/>
      <p:bldP spid="4" grpId="1" animBg="1"/>
      <p:bldP spid="43" grpId="0" animBg="1"/>
      <p:bldP spid="43" grpId="1" animBg="1"/>
      <p:bldP spid="46" grpId="0" animBg="1"/>
      <p:bldP spid="47" grpId="0" animBg="1"/>
      <p:bldP spid="47" grpId="1" animBg="1"/>
      <p:bldP spid="48" grpId="0" animBg="1"/>
      <p:bldP spid="48" grpId="1" animBg="1"/>
      <p:bldP spid="22" grpId="0"/>
      <p:bldP spid="61" grpId="0" animBg="1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38FD662E-B31D-49DC-B949-0388360744BE}"/>
              </a:ext>
            </a:extLst>
          </p:cNvPr>
          <p:cNvSpPr/>
          <p:nvPr/>
        </p:nvSpPr>
        <p:spPr>
          <a:xfrm>
            <a:off x="6627043" y="3945902"/>
            <a:ext cx="2545238" cy="8930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GD: An Example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Let’s apply GD for least squares linear regression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gradient: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Each GD update will be of the form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Exercise: Assume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and show that GD update improves prediction on the training input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), </a:t>
                </a:r>
                <a:r>
                  <a:rPr lang="en-GB" dirty="0" err="1">
                    <a:latin typeface="Abadi Extra Light" panose="020B0204020104020204" pitchFamily="34" charset="0"/>
                  </a:rPr>
                  <a:t>i.e</a:t>
                </a:r>
                <a:r>
                  <a:rPr lang="en-GB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closer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than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This is sort of a proof that GD updates are “corrective” in nature (and it actually is true not just for linear regression but can also be shown for various other ML models) </a:t>
                </a: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r="-779" b="-40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1DB2A6-94DC-42FA-8E72-E8E435A9535B}"/>
                  </a:ext>
                </a:extLst>
              </p:cNvPr>
              <p:cNvSpPr txBox="1"/>
              <p:nvPr/>
            </p:nvSpPr>
            <p:spPr>
              <a:xfrm>
                <a:off x="1493312" y="1823004"/>
                <a:ext cx="9068188" cy="620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𝑟𝑖𝑑𝑔𝑒</m:t>
                        </m:r>
                      </m:sub>
                    </m:sSub>
                  </m:oMath>
                </a14:m>
                <a:r>
                  <a:rPr lang="en-IN" sz="28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2800" dirty="0"/>
                          <m:t>arg</m:t>
                        </m:r>
                        <m:r>
                          <m:rPr>
                            <m:nor/>
                          </m:rPr>
                          <a:rPr lang="en-IN" sz="2800" dirty="0"/>
                          <m:t> </m:t>
                        </m:r>
                        <m:r>
                          <m:rPr>
                            <m:nor/>
                          </m:rPr>
                          <a:rPr lang="en-IN" sz="2800" dirty="0"/>
                          <m:t>min</m:t>
                        </m:r>
                      </m:e>
                      <m:sub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𝑟𝑒𝑔</m:t>
                        </m:r>
                      </m:sub>
                    </m:sSub>
                    <m:d>
                      <m:d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2800" dirty="0"/>
                          <m:t>arg</m:t>
                        </m:r>
                        <m:r>
                          <m:rPr>
                            <m:nor/>
                          </m:rPr>
                          <a:rPr lang="en-IN" sz="2800" dirty="0"/>
                          <m:t> </m:t>
                        </m:r>
                        <m:r>
                          <m:rPr>
                            <m:nor/>
                          </m:rPr>
                          <a:rPr lang="en-IN" sz="2800" dirty="0"/>
                          <m:t>min</m:t>
                        </m:r>
                      </m:e>
                      <m:sub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1DB2A6-94DC-42FA-8E72-E8E435A95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312" y="1823004"/>
                <a:ext cx="9068188" cy="620298"/>
              </a:xfrm>
              <a:prstGeom prst="rect">
                <a:avLst/>
              </a:prstGeom>
              <a:blipFill>
                <a:blip r:embed="rId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A9D61D-82B8-454D-84AE-ABF0B8A75FFE}"/>
                  </a:ext>
                </a:extLst>
              </p:cNvPr>
              <p:cNvSpPr txBox="1"/>
              <p:nvPr/>
            </p:nvSpPr>
            <p:spPr>
              <a:xfrm>
                <a:off x="1930775" y="4022814"/>
                <a:ext cx="8330450" cy="7391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32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IN" sz="3200" b="1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IN" sz="3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32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IN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  <m:sup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sz="3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A9D61D-82B8-454D-84AE-ABF0B8A75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775" y="4022814"/>
                <a:ext cx="8330450" cy="739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889BE295-84DF-414D-8BF4-0B409FCBD528}"/>
                  </a:ext>
                </a:extLst>
              </p:cNvPr>
              <p:cNvSpPr/>
              <p:nvPr/>
            </p:nvSpPr>
            <p:spPr>
              <a:xfrm>
                <a:off x="6403418" y="3156088"/>
                <a:ext cx="3577252" cy="648667"/>
              </a:xfrm>
              <a:prstGeom prst="wedgeRectCallout">
                <a:avLst>
                  <a:gd name="adj1" fmla="val -4076"/>
                  <a:gd name="adj2" fmla="val 66301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Prediction error of current 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training example</a:t>
                </a:r>
                <a:endParaRPr lang="en-IN" sz="20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889BE295-84DF-414D-8BF4-0B409FCBD5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418" y="3156088"/>
                <a:ext cx="3577252" cy="648667"/>
              </a:xfrm>
              <a:prstGeom prst="wedgeRectCallout">
                <a:avLst>
                  <a:gd name="adj1" fmla="val -4076"/>
                  <a:gd name="adj2" fmla="val 66301"/>
                </a:avLst>
              </a:prstGeom>
              <a:blipFill>
                <a:blip r:embed="rId8"/>
                <a:stretch>
                  <a:fillRect l="-1528" t="-7937" b="-317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CD782728-6F1B-4C1C-AEFE-E2067EAF77F3}"/>
              </a:ext>
            </a:extLst>
          </p:cNvPr>
          <p:cNvSpPr/>
          <p:nvPr/>
        </p:nvSpPr>
        <p:spPr>
          <a:xfrm>
            <a:off x="10054847" y="2664794"/>
            <a:ext cx="2053428" cy="1831413"/>
          </a:xfrm>
          <a:prstGeom prst="wedgeRectCallout">
            <a:avLst>
              <a:gd name="adj1" fmla="val -67446"/>
              <a:gd name="adj2" fmla="val 4249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Training examples on which the current model’s error is large contribute more to the update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685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420"/>
    </mc:Choice>
    <mc:Fallback xmlns="">
      <p:transition spd="slow" advTm="2244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/>
      <p:bldP spid="8" grpId="0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E6EEBE-AD29-A7AE-CC58-25C121216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2589" y="4897881"/>
            <a:ext cx="892255" cy="8570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Faster GD: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u="sng" dirty="0">
                <a:solidFill>
                  <a:srgbClr val="FF0000"/>
                </a:solidFill>
              </a:rPr>
              <a:t>Stochastic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Gradient Descent (SGD)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Consider a loss function of the form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gradient in this case can be written as</a:t>
                </a: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Stochastic Gradient Descent (SGD) approximates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using a </a:t>
                </a:r>
                <a:r>
                  <a:rPr lang="en-GB" sz="2600" u="sng" dirty="0">
                    <a:latin typeface="Abadi Extra Light" panose="020B0204020104020204" pitchFamily="34" charset="0"/>
                  </a:rPr>
                  <a:t>single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training example</a:t>
                </a:r>
              </a:p>
              <a:p>
                <a:pPr marL="0" indent="0">
                  <a:buNone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At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iter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pick an index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1,2,…,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uniformly randomly and approximate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May take more iterations than GD to converge but each iteration is much faster </a:t>
                </a:r>
                <a:r>
                  <a:rPr lang="en-GB" sz="26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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SGD per </a:t>
                </a:r>
                <a:r>
                  <a:rPr lang="en-GB" sz="2200" dirty="0" err="1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iter</a:t>
                </a:r>
                <a:r>
                  <a:rPr lang="en-GB" sz="22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cost is</a:t>
                </a:r>
                <a14:m>
                  <m:oMath xmlns:m="http://schemas.openxmlformats.org/officeDocument/2006/math">
                    <m:r>
                      <a:rPr lang="en-IN" sz="2200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2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d>
                      <m:dPr>
                        <m:ctrlPr>
                          <a:rPr lang="en-GB" sz="22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GB" sz="22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</m:d>
                  </m:oMath>
                </a14:m>
                <a:r>
                  <a:rPr lang="en-GB" sz="22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whereas GD per </a:t>
                </a:r>
                <a:r>
                  <a:rPr lang="en-GB" sz="2200" dirty="0" err="1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iter</a:t>
                </a:r>
                <a:r>
                  <a:rPr lang="en-GB" sz="22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cost is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𝑁𝐷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GB" sz="2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4"/>
                <a:stretch>
                  <a:fillRect l="-831" b="-2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B2BBE18F-3B6C-4525-B2FA-8BBF94A0949A}"/>
                  </a:ext>
                </a:extLst>
              </p:cNvPr>
              <p:cNvSpPr/>
              <p:nvPr/>
            </p:nvSpPr>
            <p:spPr>
              <a:xfrm>
                <a:off x="8882467" y="964434"/>
                <a:ext cx="3186306" cy="508863"/>
              </a:xfrm>
              <a:prstGeom prst="wedgeRectCallout">
                <a:avLst>
                  <a:gd name="adj1" fmla="val -55650"/>
                  <a:gd name="adj2" fmla="val 2937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Writing as an average instead of sum. Won’t affect minimization of </a:t>
                </a:r>
                <a14:m>
                  <m:oMath xmlns:m="http://schemas.openxmlformats.org/officeDocument/2006/math"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IN" sz="16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B2BBE18F-3B6C-4525-B2FA-8BBF94A09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467" y="964434"/>
                <a:ext cx="3186306" cy="508863"/>
              </a:xfrm>
              <a:prstGeom prst="wedgeRectCallout">
                <a:avLst>
                  <a:gd name="adj1" fmla="val -55650"/>
                  <a:gd name="adj2" fmla="val 29378"/>
                </a:avLst>
              </a:prstGeom>
              <a:blipFill>
                <a:blip r:embed="rId5"/>
                <a:stretch>
                  <a:fillRect t="-9302" r="-2154" b="-1976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59A73F5A-EC65-4418-9E0C-416484F2BC7C}"/>
                  </a:ext>
                </a:extLst>
              </p:cNvPr>
              <p:cNvSpPr/>
              <p:nvPr/>
            </p:nvSpPr>
            <p:spPr>
              <a:xfrm>
                <a:off x="9535074" y="3200847"/>
                <a:ext cx="2237477" cy="456305"/>
              </a:xfrm>
              <a:prstGeom prst="wedgeRectCallout">
                <a:avLst>
                  <a:gd name="adj1" fmla="val -58667"/>
                  <a:gd name="adj2" fmla="val -43623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Gradient of the loss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training example</a:t>
                </a: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59A73F5A-EC65-4418-9E0C-416484F2B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074" y="3200847"/>
                <a:ext cx="2237477" cy="456305"/>
              </a:xfrm>
              <a:prstGeom prst="wedgeRectCallout">
                <a:avLst>
                  <a:gd name="adj1" fmla="val -58667"/>
                  <a:gd name="adj2" fmla="val -43623"/>
                </a:avLst>
              </a:prstGeom>
              <a:blipFill>
                <a:blip r:embed="rId6"/>
                <a:stretch>
                  <a:fillRect t="-15584" b="-2987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9BD46F-5CD8-465A-A260-815EA89299A2}"/>
                  </a:ext>
                </a:extLst>
              </p:cNvPr>
              <p:cNvSpPr txBox="1"/>
              <p:nvPr/>
            </p:nvSpPr>
            <p:spPr>
              <a:xfrm>
                <a:off x="2893178" y="2616982"/>
                <a:ext cx="674652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)]=</m:t>
                          </m:r>
                          <m:f>
                            <m:f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9BD46F-5CD8-465A-A260-815EA8929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178" y="2616982"/>
                <a:ext cx="6746527" cy="7559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6F10DA35-DCD7-41D9-A01E-B9BEF10B8434}"/>
              </a:ext>
            </a:extLst>
          </p:cNvPr>
          <p:cNvSpPr/>
          <p:nvPr/>
        </p:nvSpPr>
        <p:spPr>
          <a:xfrm>
            <a:off x="8538293" y="1704684"/>
            <a:ext cx="2832460" cy="755913"/>
          </a:xfrm>
          <a:prstGeom prst="wedgeRectCallout">
            <a:avLst>
              <a:gd name="adj1" fmla="val -47178"/>
              <a:gd name="adj2" fmla="val 7498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Expensive to compute – requires doing it for all the training examples in each iteration </a:t>
            </a:r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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A4C790-29FC-4397-BBC5-7C98C5C1CC12}"/>
                  </a:ext>
                </a:extLst>
              </p:cNvPr>
              <p:cNvSpPr txBox="1"/>
              <p:nvPr/>
            </p:nvSpPr>
            <p:spPr>
              <a:xfrm>
                <a:off x="4194135" y="5137290"/>
                <a:ext cx="29480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A4C790-29FC-4397-BBC5-7C98C5C1C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135" y="5137290"/>
                <a:ext cx="2948051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2D6B3BD1-EA9B-4FEA-B41C-699939D6B3D6}"/>
                  </a:ext>
                </a:extLst>
              </p:cNvPr>
              <p:cNvSpPr/>
              <p:nvPr/>
            </p:nvSpPr>
            <p:spPr>
              <a:xfrm>
                <a:off x="8498166" y="4999060"/>
                <a:ext cx="2237477" cy="755913"/>
              </a:xfrm>
              <a:prstGeom prst="wedgeRectCallout">
                <a:avLst>
                  <a:gd name="adj1" fmla="val 70309"/>
                  <a:gd name="adj2" fmla="val -1809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Can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IN" sz="16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an </a:t>
                </a:r>
                <a:r>
                  <a:rPr lang="en-IN" sz="1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unbiased estimate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i.e.,</a:t>
                </a:r>
                <a14:m>
                  <m:oMath xmlns:m="http://schemas.openxmlformats.org/officeDocument/2006/math">
                    <m:r>
                      <a:rPr lang="en-I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</m:oMath>
                </a14:m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2D6B3BD1-EA9B-4FEA-B41C-699939D6B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166" y="4999060"/>
                <a:ext cx="2237477" cy="755913"/>
              </a:xfrm>
              <a:prstGeom prst="wedgeRectCallout">
                <a:avLst>
                  <a:gd name="adj1" fmla="val 70309"/>
                  <a:gd name="adj2" fmla="val -18098"/>
                </a:avLst>
              </a:prstGeom>
              <a:blipFill>
                <a:blip r:embed="rId9"/>
                <a:stretch>
                  <a:fillRect l="-893" t="-5556" b="-14286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248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6863"/>
    </mc:Choice>
    <mc:Fallback xmlns="">
      <p:transition spd="slow" advTm="2968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/>
      <p:bldP spid="10" grpId="0" animBg="1"/>
      <p:bldP spid="9" grpId="0"/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2|39|4.7|9|11.3|13.8|27.6|13.9|19.4|27.5|12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10.7|29.2|27.4|40.2|9.5|5.4|11.9|9.8|1.4|30.4|45|17|7.8|40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24.4|20.1|18.9|2.1|132.9|12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1|15.2|30.4|55|12.1|34.7|3.4|17.3|0.9|10.4|17.2|6|64|44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|3|21.6|18.1|6.5|30.4|15.7|8.8|14.4|33.2|9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|15.3|30.5|15.4|36.3|14.6|7.3|35.5|20.3|14.7|11|35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9.5128"/>
  <p:tag name="ORIGINALWIDTH" val="903.5464"/>
  <p:tag name="LATEXADDIN" val="\documentclass{article}&#10;\usepackage{amsmath,amssymb}&#10;\usepackage{olo}&#10;\pagestyle{empty}&#10;\begin{document}&#10;&#10;\[&#10;\hat\vx = \begin{cases} \vx &amp; \text{ if } \norm{\vx}_2 \leq 1\\ \frac{\vx}{\norm{\vx}_2} &amp; \text{ if } \norm{\vx}_2 &gt; 1 \end{cases}&#10;\]&#10;&#10;\end{document}"/>
  <p:tag name="IGUANATEXSIZE" val="28"/>
  <p:tag name="IGUANATEXCURSOR" val="18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.0128"/>
  <p:tag name="ORIGINALWIDTH" val="746.0383"/>
  <p:tag name="LATEXADDIN" val="\documentclass{article}&#10;\usepackage{amsmath,amssymb}&#10;\usepackage{olo}&#10;\pagestyle{empty}&#10;\begin{document}&#10;&#10;\[&#10;\hat\vx_i = \begin{cases} \vx_i &amp; \text{ if } \vx_i \geq 0\\ 0 &amp; \text{ if } \vx_i &lt; 0 \end{cases}&#10;\]&#10;&#10;\end{document}"/>
  <p:tag name="IGUANATEXSIZE" val="28"/>
  <p:tag name="IGUANATEXCURSOR" val="19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8.2|53.7|32.8|22.2|16.7|24.2|135.9|1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2|39|4.7|9|11.3|13.8|27.6|13.9|19.4|27.5|12.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3.3|33|26.8|28.3|14.3|82.5|36.3|16.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1.1|30.3|28.4|6.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|1.9|14.5|55.8|17|6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8.7|8.5|17.3|4.2|9.4|29|9.9|4.3|1.7|23.3|16.6|22.7|7.4|6.1|21.3|19.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7.5|21.4|16.5|44.6|28.7|58.5|34.1|19|26.4|54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4|11.9|6|1.5|10.7|50.1|52.6|31.2|0.8|0.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3|1.5|1.4|3.4|7.8|8.7|2.9|5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2|9.2|9.1|21.7|23.6|41.3|24.5|30.4|66.6|7.5|20.7|24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7.1|35.4|27.6|18|24.8|46.3|12.3|23.9|24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7|12.4|12.8|13.5|29.9|9.4|25.9|51.8|64.4|28.5|50.8|4|11.5|29.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7|23.1|26.6|10.2|22.1|34.7|62.3|74|9.2|19.2|48.2|33.3|8|86.4|15.1|34.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28.4|15.4|28.7|14.9|36.7|25.4|30.7|35.2|30.7|16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41.2|5.6|24.2|12.6|36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24.1|2.2|35.9|6.5|12.7|15|16.4|15.5|6.4|14|1|23.4|11.8|33.2|19.7|19.3|25.9|18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.3|1.6|8.7|5.1|21.7|7.7|9.1|14.3|33.8|9|2|1.7|8.5|5.9|3.9|8.7|7.6|3.4|6.6|9.8|9.3|2.2|3.8|7.4|0.8|6|2.7|4.8|11.1|20.4|1.4|11|1|1|3.1|0.8|0.6|0.8|2|0.9|0.9|0.8|3.2|7.3|1.7|7.1|13.7|21.1|17|55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12.7|11.3|7.1|6.2|23.6|5.6|15.9|47.9|6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8.7|30.2|5|20.8|13.9|22.2|25.1|20.2|19.4|50.2|48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7.6|24.2|33|24|7.5|23|21"/>
</p:tagLst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11687</TotalTime>
  <Words>3476</Words>
  <Application>Microsoft Office PowerPoint</Application>
  <PresentationFormat>Widescreen</PresentationFormat>
  <Paragraphs>613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Abadi Extra Light</vt:lpstr>
      <vt:lpstr>Arial</vt:lpstr>
      <vt:lpstr>Calibri</vt:lpstr>
      <vt:lpstr>Calibri Light</vt:lpstr>
      <vt:lpstr>Cambria Math</vt:lpstr>
      <vt:lpstr>Garamond</vt:lpstr>
      <vt:lpstr>Times New Roman</vt:lpstr>
      <vt:lpstr>Wingdings</vt:lpstr>
      <vt:lpstr>Office Theme</vt:lpstr>
      <vt:lpstr>Optimization Techniques for ML (contd)</vt:lpstr>
      <vt:lpstr>Announcement</vt:lpstr>
      <vt:lpstr>Optimization Problems in ML</vt:lpstr>
      <vt:lpstr>Methods for Solving Optimization Problems</vt:lpstr>
      <vt:lpstr>Method 1: Using First-Order Optimality</vt:lpstr>
      <vt:lpstr>Method 2: Iterative Optimiz. via Gradient Descent</vt:lpstr>
      <vt:lpstr>Gradient Descent: An Illustration</vt:lpstr>
      <vt:lpstr>GD: An Example</vt:lpstr>
      <vt:lpstr>Faster GD: Stochastic Gradient Descent (SGD)</vt:lpstr>
      <vt:lpstr>Minibatch SGD</vt:lpstr>
      <vt:lpstr>Co-ordinate Descent (CD)</vt:lpstr>
      <vt:lpstr>Alternating Optimization (ALT-OPT)</vt:lpstr>
      <vt:lpstr>Second Order Methods: Newton’s Method</vt:lpstr>
      <vt:lpstr>Coming up next</vt:lpstr>
      <vt:lpstr>Constrained Optimization</vt:lpstr>
      <vt:lpstr>Projected Gradient Descent</vt:lpstr>
      <vt:lpstr>Projected GD: How to Project?</vt:lpstr>
      <vt:lpstr>Constrained Opt. via Lagrangian</vt:lpstr>
      <vt:lpstr>Constrained Opt. via Lagrangian</vt:lpstr>
      <vt:lpstr>Constrained Opt. with Multiple Constraints</vt:lpstr>
      <vt:lpstr>Optimization of Non-differentiable                       Functions</vt:lpstr>
      <vt:lpstr>Dealing with Non-differentiable Functions</vt:lpstr>
      <vt:lpstr>Sub-gradients</vt:lpstr>
      <vt:lpstr>Sub-gradients, Sub-differential, and Some Rules</vt:lpstr>
      <vt:lpstr>Sub-Gradient For Absolute Loss Regression</vt:lpstr>
      <vt:lpstr>Sub-Gradient Descent</vt:lpstr>
      <vt:lpstr>Some Practical Aspects: Iterate Averaging for SGD</vt:lpstr>
      <vt:lpstr>Some Practical Aspects: Initialization</vt:lpstr>
      <vt:lpstr>Some Practical Aspects: Assessing Convergence</vt:lpstr>
      <vt:lpstr>Some Practical Aspects: Learning Rate (Step Size)</vt:lpstr>
      <vt:lpstr>Some Practical Aspects: Adaptive Gradient Methods</vt:lpstr>
      <vt:lpstr>Optimization for ML: Some Final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Logistics</dc:title>
  <dc:creator>Piyush Rai</dc:creator>
  <cp:lastModifiedBy>Havi Bohra</cp:lastModifiedBy>
  <cp:revision>373</cp:revision>
  <dcterms:created xsi:type="dcterms:W3CDTF">2020-07-07T20:42:16Z</dcterms:created>
  <dcterms:modified xsi:type="dcterms:W3CDTF">2023-11-21T21:25:25Z</dcterms:modified>
</cp:coreProperties>
</file>