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530" r:id="rId2"/>
    <p:sldId id="527" r:id="rId3"/>
    <p:sldId id="511" r:id="rId4"/>
    <p:sldId id="538" r:id="rId5"/>
    <p:sldId id="548" r:id="rId6"/>
    <p:sldId id="542" r:id="rId7"/>
    <p:sldId id="544" r:id="rId8"/>
    <p:sldId id="545" r:id="rId9"/>
    <p:sldId id="559" r:id="rId10"/>
    <p:sldId id="573" r:id="rId11"/>
    <p:sldId id="574" r:id="rId12"/>
    <p:sldId id="575" r:id="rId13"/>
    <p:sldId id="560" r:id="rId14"/>
    <p:sldId id="561" r:id="rId15"/>
    <p:sldId id="582" r:id="rId16"/>
    <p:sldId id="583" r:id="rId17"/>
    <p:sldId id="563" r:id="rId18"/>
    <p:sldId id="564" r:id="rId19"/>
    <p:sldId id="565" r:id="rId20"/>
    <p:sldId id="578" r:id="rId21"/>
    <p:sldId id="566" r:id="rId22"/>
    <p:sldId id="567" r:id="rId23"/>
    <p:sldId id="568" r:id="rId24"/>
    <p:sldId id="569" r:id="rId25"/>
    <p:sldId id="570" r:id="rId26"/>
    <p:sldId id="571" r:id="rId27"/>
    <p:sldId id="572" r:id="rId28"/>
    <p:sldId id="584" r:id="rId29"/>
    <p:sldId id="579" r:id="rId30"/>
    <p:sldId id="580" r:id="rId31"/>
    <p:sldId id="58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F5F45F-4C02-4AB8-B2AB-3692E91209EF}" v="2" dt="2023-09-20T00:08:51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9" autoAdjust="0"/>
    <p:restoredTop sz="94733" autoAdjust="0"/>
  </p:normalViewPr>
  <p:slideViewPr>
    <p:cSldViewPr>
      <p:cViewPr varScale="1">
        <p:scale>
          <a:sx n="78" d="100"/>
          <a:sy n="78" d="100"/>
        </p:scale>
        <p:origin x="173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BEA1B00E-6864-404E-AB6A-BA3AF7BD620A}"/>
    <pc:docChg chg="undo custSel delSld modSld">
      <pc:chgData name="Raghunath Tewari" userId="2638bdda-d406-4938-a2a6-e4e967acb772" providerId="ADAL" clId="{BEA1B00E-6864-404E-AB6A-BA3AF7BD620A}" dt="2021-01-31T14:12:00.828" v="13" actId="2696"/>
      <pc:docMkLst>
        <pc:docMk/>
      </pc:docMkLst>
      <pc:sldChg chg="modSp mod">
        <pc:chgData name="Raghunath Tewari" userId="2638bdda-d406-4938-a2a6-e4e967acb772" providerId="ADAL" clId="{BEA1B00E-6864-404E-AB6A-BA3AF7BD620A}" dt="2021-01-30T06:32:46.646" v="11" actId="20577"/>
        <pc:sldMkLst>
          <pc:docMk/>
          <pc:sldMk cId="3488366735" sldId="530"/>
        </pc:sldMkLst>
        <pc:spChg chg="mod">
          <ac:chgData name="Raghunath Tewari" userId="2638bdda-d406-4938-a2a6-e4e967acb772" providerId="ADAL" clId="{BEA1B00E-6864-404E-AB6A-BA3AF7BD620A}" dt="2021-01-30T06:32:46.646" v="11" actId="20577"/>
          <ac:spMkLst>
            <pc:docMk/>
            <pc:sldMk cId="3488366735" sldId="530"/>
            <ac:spMk id="2" creationId="{00000000-0000-0000-0000-000000000000}"/>
          </ac:spMkLst>
        </pc:spChg>
      </pc:sldChg>
      <pc:sldChg chg="del">
        <pc:chgData name="Raghunath Tewari" userId="2638bdda-d406-4938-a2a6-e4e967acb772" providerId="ADAL" clId="{BEA1B00E-6864-404E-AB6A-BA3AF7BD620A}" dt="2021-01-31T14:12:00.828" v="13" actId="2696"/>
        <pc:sldMkLst>
          <pc:docMk/>
          <pc:sldMk cId="1133946739" sldId="556"/>
        </pc:sldMkLst>
      </pc:sldChg>
      <pc:sldChg chg="modSp">
        <pc:chgData name="Raghunath Tewari" userId="2638bdda-d406-4938-a2a6-e4e967acb772" providerId="ADAL" clId="{BEA1B00E-6864-404E-AB6A-BA3AF7BD620A}" dt="2021-01-30T06:36:07.911" v="12" actId="20577"/>
        <pc:sldMkLst>
          <pc:docMk/>
          <pc:sldMk cId="4193646004" sldId="560"/>
        </pc:sldMkLst>
        <pc:spChg chg="mod">
          <ac:chgData name="Raghunath Tewari" userId="2638bdda-d406-4938-a2a6-e4e967acb772" providerId="ADAL" clId="{BEA1B00E-6864-404E-AB6A-BA3AF7BD620A}" dt="2021-01-30T06:36:07.911" v="12" actId="20577"/>
          <ac:spMkLst>
            <pc:docMk/>
            <pc:sldMk cId="4193646004" sldId="560"/>
            <ac:spMk id="5" creationId="{00000000-0000-0000-0000-000000000000}"/>
          </ac:spMkLst>
        </pc:spChg>
      </pc:sldChg>
    </pc:docChg>
  </pc:docChgLst>
  <pc:docChgLst>
    <pc:chgData name="Havi Bohra" userId="fa2425a5-a17c-4ff4-a3e9-ad162dccfc59" providerId="ADAL" clId="{6BF5F45F-4C02-4AB8-B2AB-3692E91209EF}"/>
    <pc:docChg chg="modSld sldOrd">
      <pc:chgData name="Havi Bohra" userId="fa2425a5-a17c-4ff4-a3e9-ad162dccfc59" providerId="ADAL" clId="{6BF5F45F-4C02-4AB8-B2AB-3692E91209EF}" dt="2023-09-20T00:08:51.117" v="3" actId="20577"/>
      <pc:docMkLst>
        <pc:docMk/>
      </pc:docMkLst>
      <pc:sldChg chg="modSp modAnim">
        <pc:chgData name="Havi Bohra" userId="fa2425a5-a17c-4ff4-a3e9-ad162dccfc59" providerId="ADAL" clId="{6BF5F45F-4C02-4AB8-B2AB-3692E91209EF}" dt="2023-09-20T00:08:51.117" v="3" actId="20577"/>
        <pc:sldMkLst>
          <pc:docMk/>
          <pc:sldMk cId="4193646004" sldId="560"/>
        </pc:sldMkLst>
        <pc:spChg chg="mod">
          <ac:chgData name="Havi Bohra" userId="fa2425a5-a17c-4ff4-a3e9-ad162dccfc59" providerId="ADAL" clId="{6BF5F45F-4C02-4AB8-B2AB-3692E91209EF}" dt="2023-09-20T00:08:51.117" v="3" actId="20577"/>
          <ac:spMkLst>
            <pc:docMk/>
            <pc:sldMk cId="4193646004" sldId="560"/>
            <ac:spMk id="3" creationId="{00000000-0000-0000-0000-000000000000}"/>
          </ac:spMkLst>
        </pc:spChg>
      </pc:sldChg>
      <pc:sldChg chg="ord">
        <pc:chgData name="Havi Bohra" userId="fa2425a5-a17c-4ff4-a3e9-ad162dccfc59" providerId="ADAL" clId="{6BF5F45F-4C02-4AB8-B2AB-3692E91209EF}" dt="2023-09-08T14:30:10.178" v="1"/>
        <pc:sldMkLst>
          <pc:docMk/>
          <pc:sldMk cId="2035116761" sldId="5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7.png"/><Relationship Id="rId5" Type="http://schemas.openxmlformats.org/officeDocument/2006/relationships/image" Target="../media/image11.pn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33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79248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Lecture 11: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Arithmetic expression evaluation:  </a:t>
            </a:r>
            <a:r>
              <a:rPr lang="en-US" sz="2000" b="1" dirty="0">
                <a:solidFill>
                  <a:srgbClr val="7030A0"/>
                </a:solidFill>
              </a:rPr>
              <a:t>Complete algorithm using stack</a:t>
            </a:r>
            <a:endParaRPr lang="en-US" sz="1800" b="1" dirty="0">
              <a:solidFill>
                <a:srgbClr val="7030A0"/>
              </a:solidFill>
            </a:endParaRP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chemeClr val="tx1"/>
                </a:solidFill>
              </a:rPr>
              <a:t>Two interesting problems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5 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…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keep two stacks: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405961" y="2630269"/>
            <a:ext cx="1404039" cy="3008531"/>
            <a:chOff x="1752600" y="2590800"/>
            <a:chExt cx="1404039" cy="3008531"/>
          </a:xfrm>
        </p:grpSpPr>
        <p:grpSp>
          <p:nvGrpSpPr>
            <p:cNvPr id="13" name="Group 12"/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752600" y="4953000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17871" y="2590800"/>
            <a:ext cx="1435329" cy="3008531"/>
            <a:chOff x="4844361" y="2590800"/>
            <a:chExt cx="1435329" cy="3008531"/>
          </a:xfrm>
        </p:grpSpPr>
        <p:grpSp>
          <p:nvGrpSpPr>
            <p:cNvPr id="14" name="Group 13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844361" y="49530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74849" y="35168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516868"/>
                <a:ext cx="47795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Down Arrow 21"/>
          <p:cNvSpPr/>
          <p:nvPr/>
        </p:nvSpPr>
        <p:spPr>
          <a:xfrm rot="10800000">
            <a:off x="5396484" y="1981199"/>
            <a:ext cx="242316" cy="533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>
            <a:off x="2133600" y="1981200"/>
            <a:ext cx="1066800" cy="381000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2362200" y="14478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95600" y="1295400"/>
            <a:ext cx="2123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21420" y="1219200"/>
            <a:ext cx="21238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91000" y="1066800"/>
            <a:ext cx="2123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00600" y="914400"/>
            <a:ext cx="21238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10200" y="1066800"/>
            <a:ext cx="2123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95600" y="3273861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273861"/>
                <a:ext cx="47795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74849" y="3733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733800"/>
                <a:ext cx="47795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638800" y="3124200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124200"/>
                <a:ext cx="4610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1578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623932" y="3459044"/>
                <a:ext cx="459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932" y="3459044"/>
                <a:ext cx="45929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5181600" y="6096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56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-0.00017 -0.12685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9" grpId="0"/>
      <p:bldP spid="11" grpId="0"/>
      <p:bldP spid="12" grpId="0"/>
      <p:bldP spid="31" grpId="0"/>
      <p:bldP spid="32" grpId="0"/>
      <p:bldP spid="33" grpId="0"/>
      <p:bldP spid="33" grpId="1"/>
      <p:bldP spid="33" grpId="2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      </m:t>
                    </m:r>
                    <m:r>
                      <a:rPr lang="en-US" sz="2000" i="1" dirty="0"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IN" sz="2000" dirty="0"/>
                      <m:t>’</m:t>
                    </m:r>
                    <m:r>
                      <m:rPr>
                        <m:nor/>
                      </m:rPr>
                      <a:rPr lang="en-US" sz="2000" b="0" i="0" dirty="0" smtClean="0"/>
                      <m:t>   </m:t>
                    </m:r>
                    <m:r>
                      <a:rPr lang="en-US" sz="2000" b="0" i="1" dirty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…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keep two stacks: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405961" y="2630269"/>
            <a:ext cx="1404039" cy="3008531"/>
            <a:chOff x="1752600" y="2590800"/>
            <a:chExt cx="1404039" cy="3008531"/>
          </a:xfrm>
        </p:grpSpPr>
        <p:grpSp>
          <p:nvGrpSpPr>
            <p:cNvPr id="13" name="Group 12"/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752600" y="4953000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17871" y="2590800"/>
            <a:ext cx="1435329" cy="3008531"/>
            <a:chOff x="4844361" y="2590800"/>
            <a:chExt cx="1435329" cy="3008531"/>
          </a:xfrm>
        </p:grpSpPr>
        <p:grpSp>
          <p:nvGrpSpPr>
            <p:cNvPr id="14" name="Group 13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844361" y="49530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74849" y="3516868"/>
                <a:ext cx="379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IN" dirty="0"/>
                  <a:t>’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516868"/>
                <a:ext cx="37939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580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Down Arrow 21"/>
          <p:cNvSpPr/>
          <p:nvPr/>
        </p:nvSpPr>
        <p:spPr>
          <a:xfrm rot="10800000">
            <a:off x="5396484" y="1981199"/>
            <a:ext cx="242316" cy="533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>
            <a:off x="2133600" y="1981200"/>
            <a:ext cx="1066800" cy="381000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2362200" y="14478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95600" y="1295400"/>
            <a:ext cx="2123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21420" y="1219200"/>
            <a:ext cx="21238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191000" y="1066800"/>
            <a:ext cx="2123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10200" y="1066800"/>
            <a:ext cx="2123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74849" y="37338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733800"/>
                <a:ext cx="477951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623932" y="3459044"/>
                <a:ext cx="459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932" y="3459044"/>
                <a:ext cx="45929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733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5181600" y="6096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77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00157 -0.175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            </m:t>
                    </m:r>
                    <m:r>
                      <a:rPr lang="en-US" sz="2000" i="1" dirty="0"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/>
                      </a:rPr>
                      <m:t>"    </m:t>
                    </m:r>
                    <m:r>
                      <m:rPr>
                        <m:nor/>
                      </m:rPr>
                      <a:rPr lang="en-US" sz="2000" b="0" i="0" dirty="0" smtClean="0"/>
                      <m:t>   </m:t>
                    </m:r>
                    <m:r>
                      <a:rPr lang="en-US" sz="2000" b="0" i="1" dirty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…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keep two stacks: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405961" y="2630269"/>
            <a:ext cx="1404039" cy="3008531"/>
            <a:chOff x="1752600" y="2590800"/>
            <a:chExt cx="1404039" cy="3008531"/>
          </a:xfrm>
        </p:grpSpPr>
        <p:grpSp>
          <p:nvGrpSpPr>
            <p:cNvPr id="13" name="Group 12"/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752600" y="4953000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17871" y="2590800"/>
            <a:ext cx="1435329" cy="3008531"/>
            <a:chOff x="4844361" y="2590800"/>
            <a:chExt cx="1435329" cy="3008531"/>
          </a:xfrm>
        </p:grpSpPr>
        <p:grpSp>
          <p:nvGrpSpPr>
            <p:cNvPr id="14" name="Group 13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844361" y="49530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7201" y="3733800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  <m:r>
                        <a:rPr lang="en-US" b="0" i="1" dirty="0" smtClean="0">
                          <a:latin typeface="Cambria Math"/>
                        </a:rPr>
                        <m:t>"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201" y="3733800"/>
                <a:ext cx="46679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5584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31268"/>
                <a:ext cx="4557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0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Down Arrow 21"/>
          <p:cNvSpPr/>
          <p:nvPr/>
        </p:nvSpPr>
        <p:spPr>
          <a:xfrm rot="10800000">
            <a:off x="5396484" y="1981199"/>
            <a:ext cx="242316" cy="533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>
            <a:off x="2133600" y="1981200"/>
            <a:ext cx="1066800" cy="381000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2362200" y="1447800"/>
            <a:ext cx="228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895600" y="1295400"/>
            <a:ext cx="2123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21420" y="1219200"/>
            <a:ext cx="21238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410200" y="1066800"/>
            <a:ext cx="21238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731" y="4470737"/>
                <a:ext cx="47263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4202668"/>
                <a:ext cx="47795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49" y="3962400"/>
                <a:ext cx="477951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3810000"/>
                <a:ext cx="4610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976" y="4126468"/>
                <a:ext cx="46102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71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5181600" y="609600"/>
            <a:ext cx="0" cy="1066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638800" y="3516868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516868"/>
                <a:ext cx="46102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578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10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6666 3.33333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33333E-6 L 0.075 -3.33333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simple</a:t>
            </a:r>
            <a:r>
              <a:rPr lang="en-US" sz="3600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While</a:t>
            </a:r>
            <a:r>
              <a:rPr lang="en-US" sz="1800" dirty="0"/>
              <a:t>  (  </a:t>
            </a:r>
            <a:r>
              <a:rPr lang="en-US" sz="1800" b="1" dirty="0">
                <a:solidFill>
                  <a:srgbClr val="FF0000"/>
                </a:solidFill>
              </a:rPr>
              <a:t>? </a:t>
            </a:r>
            <a:r>
              <a:rPr lang="en-US" sz="1800" b="1" dirty="0"/>
              <a:t> </a:t>
            </a:r>
            <a:r>
              <a:rPr lang="en-US" sz="1800" dirty="0"/>
              <a:t>)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{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dirty="0" err="1"/>
              <a:t>next_token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      Two cases:</a:t>
            </a:r>
          </a:p>
          <a:p>
            <a:pPr marL="0" indent="0">
              <a:buNone/>
            </a:pPr>
            <a:r>
              <a:rPr lang="en-US" sz="1800" b="1" dirty="0"/>
              <a:t>     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>
                <a:solidFill>
                  <a:srgbClr val="00B0F0"/>
                </a:solidFill>
              </a:rPr>
              <a:t>number</a:t>
            </a:r>
            <a:r>
              <a:rPr lang="en-US" sz="1800" dirty="0"/>
              <a:t>    :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        x </a:t>
            </a:r>
            <a:r>
              <a:rPr lang="en-US" sz="1800" dirty="0"/>
              <a:t>is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operator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 :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</a:t>
            </a:r>
            <a:r>
              <a:rPr lang="en-US" sz="1800" b="1" dirty="0"/>
              <a:t>while</a:t>
            </a:r>
            <a:r>
              <a:rPr lang="en-US" sz="1800" dirty="0"/>
              <a:t>(                ?                         &gt;=                     ?             )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{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/>
              <a:t>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</a:t>
            </a:r>
            <a:r>
              <a:rPr lang="en-US" sz="1800" b="1" dirty="0"/>
              <a:t>Execute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}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</a:t>
            </a:r>
            <a:r>
              <a:rPr lang="en-US" sz="1800" b="1" dirty="0"/>
              <a:t>push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x 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FF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Left Arrow Callout 4"/>
          <p:cNvSpPr/>
          <p:nvPr/>
        </p:nvSpPr>
        <p:spPr>
          <a:xfrm>
            <a:off x="4191000" y="4038600"/>
            <a:ext cx="4572000" cy="8382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758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POP</a:t>
            </a:r>
            <a:r>
              <a:rPr lang="en-US" sz="1400" dirty="0">
                <a:solidFill>
                  <a:schemeClr val="tx1"/>
                </a:solidFill>
              </a:rPr>
              <a:t> two numbers from </a:t>
            </a:r>
            <a:r>
              <a:rPr lang="en-US" sz="1400" b="1" dirty="0">
                <a:solidFill>
                  <a:srgbClr val="00B0F0"/>
                </a:solidFill>
              </a:rPr>
              <a:t>N-stack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apply operator </a:t>
            </a:r>
            <a:r>
              <a:rPr lang="en-US" sz="1400" b="1" dirty="0">
                <a:solidFill>
                  <a:srgbClr val="FF0000"/>
                </a:solidFill>
              </a:rPr>
              <a:t>o</a:t>
            </a:r>
            <a:r>
              <a:rPr lang="en-US" sz="1400" dirty="0">
                <a:solidFill>
                  <a:schemeClr val="tx1"/>
                </a:solidFill>
              </a:rPr>
              <a:t> on them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place the result back into </a:t>
            </a:r>
            <a:r>
              <a:rPr lang="en-US" sz="1400" b="1" dirty="0">
                <a:solidFill>
                  <a:srgbClr val="00B0F0"/>
                </a:solidFill>
              </a:rPr>
              <a:t>N-stack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3547646"/>
            <a:ext cx="2119298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PRIORITY(</a:t>
            </a:r>
            <a:r>
              <a:rPr lang="en-US" sz="1600" b="1" dirty="0"/>
              <a:t>TOP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C00000"/>
                </a:solidFill>
              </a:rPr>
              <a:t>O-stack</a:t>
            </a:r>
            <a:r>
              <a:rPr lang="en-US" sz="1600" dirty="0"/>
              <a:t>)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43084" y="3581400"/>
            <a:ext cx="1172116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PRIORITY(</a:t>
            </a:r>
            <a:r>
              <a:rPr lang="en-US" sz="1600" b="1" dirty="0">
                <a:solidFill>
                  <a:srgbClr val="00B050"/>
                </a:solidFill>
              </a:rPr>
              <a:t>x</a:t>
            </a:r>
            <a:r>
              <a:rPr lang="en-US" sz="1600" dirty="0"/>
              <a:t>)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28956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</a:t>
            </a:r>
            <a:r>
              <a:rPr lang="en-US" dirty="0"/>
              <a:t>(</a:t>
            </a:r>
            <a:r>
              <a:rPr lang="en-US" b="1" dirty="0" err="1">
                <a:solidFill>
                  <a:srgbClr val="00B050"/>
                </a:solidFill>
              </a:rPr>
              <a:t>x</a:t>
            </a:r>
            <a:r>
              <a:rPr lang="en-US" dirty="0" err="1"/>
              <a:t>,</a:t>
            </a:r>
            <a:r>
              <a:rPr lang="en-US" b="1" dirty="0" err="1">
                <a:solidFill>
                  <a:srgbClr val="00B0F0"/>
                </a:solidFill>
              </a:rPr>
              <a:t>N</a:t>
            </a:r>
            <a:r>
              <a:rPr lang="en-US" b="1" dirty="0">
                <a:solidFill>
                  <a:srgbClr val="00B0F0"/>
                </a:solidFill>
              </a:rPr>
              <a:t>-stack</a:t>
            </a:r>
            <a:r>
              <a:rPr lang="en-US" dirty="0"/>
              <a:t>);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1523693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push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dirty="0"/>
              <a:t>,</a:t>
            </a:r>
            <a:r>
              <a:rPr lang="en-US" b="1" dirty="0">
                <a:solidFill>
                  <a:srgbClr val="FF0000"/>
                </a:solidFill>
              </a:rPr>
              <a:t>O-stack</a:t>
            </a:r>
            <a:r>
              <a:rPr lang="en-US" dirty="0"/>
              <a:t>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9800" y="1371600"/>
            <a:ext cx="14045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Priority of </a:t>
            </a:r>
            <a:r>
              <a:rPr lang="en-US" b="1" dirty="0">
                <a:solidFill>
                  <a:srgbClr val="C00000"/>
                </a:solidFill>
              </a:rPr>
              <a:t>$ </a:t>
            </a:r>
            <a:r>
              <a:rPr lang="en-US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00" y="1373459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Least</a:t>
            </a:r>
          </a:p>
        </p:txBody>
      </p:sp>
    </p:spTree>
    <p:extLst>
      <p:ext uri="{BB962C8B-B14F-4D97-AF65-F5344CB8AC3E}">
        <p14:creationId xmlns:p14="http://schemas.microsoft.com/office/powerpoint/2010/main" val="419364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5" grpId="2" uiExpand="1" build="allAtOnce" animBg="1"/>
      <p:bldP spid="6" grpId="0" animBg="1"/>
      <p:bldP spid="7" grpId="0" animBg="1"/>
      <p:bldP spid="8" grpId="0"/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Next step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Transforming the solution to Solve the most  </a:t>
            </a:r>
            <a:r>
              <a:rPr lang="en-US" b="1" dirty="0">
                <a:solidFill>
                  <a:srgbClr val="7030A0"/>
                </a:solidFill>
              </a:rPr>
              <a:t>general case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200400" y="1295400"/>
            <a:ext cx="685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    </a:t>
            </a:r>
            <a:r>
              <a:rPr lang="en-US" sz="2800" dirty="0">
                <a:solidFill>
                  <a:srgbClr val="0070C0"/>
                </a:solidFill>
              </a:rPr>
              <a:t>3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  <a:r>
              <a:rPr lang="en-US" sz="2800" dirty="0">
                <a:solidFill>
                  <a:srgbClr val="0070C0"/>
                </a:solidFill>
              </a:rPr>
              <a:t>4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5 </a:t>
            </a:r>
            <a:r>
              <a:rPr lang="en-US" sz="2800" dirty="0">
                <a:solidFill>
                  <a:srgbClr val="FF0000"/>
                </a:solidFill>
              </a:rPr>
              <a:t>- </a:t>
            </a:r>
            <a:r>
              <a:rPr lang="en-US" sz="2800" dirty="0">
                <a:solidFill>
                  <a:srgbClr val="0070C0"/>
                </a:solidFill>
              </a:rPr>
              <a:t>6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>
                <a:solidFill>
                  <a:srgbClr val="0070C0"/>
                </a:solidFill>
              </a:rPr>
              <a:t>2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Answer: 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Evaluate the expression enclosed by  this parenthesis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b="1" u="sng" dirty="0"/>
              <a:t>before</a:t>
            </a:r>
            <a:r>
              <a:rPr lang="en-US" sz="1800" dirty="0"/>
              <a:t> any other operator  currently present in the </a:t>
            </a:r>
            <a:r>
              <a:rPr lang="en-US" sz="1800" dirty="0">
                <a:solidFill>
                  <a:srgbClr val="FF0000"/>
                </a:solidFill>
              </a:rPr>
              <a:t>O-stack</a:t>
            </a:r>
            <a:r>
              <a:rPr lang="en-US" sz="1800" dirty="0"/>
              <a:t>.   </a:t>
            </a:r>
          </a:p>
          <a:p>
            <a:pPr marL="0" indent="0">
              <a:buNone/>
            </a:pPr>
            <a:endParaRPr lang="en-US" sz="1800" dirty="0">
              <a:sym typeface="Wingdings" pitchFamily="2" charset="2"/>
            </a:endParaRPr>
          </a:p>
          <a:p>
            <a:pPr>
              <a:buFont typeface="Wingdings"/>
              <a:buChar char="è"/>
            </a:pPr>
            <a:r>
              <a:rPr lang="en-US" sz="1800" dirty="0"/>
              <a:t>So we must push 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/>
              <a:t> into the </a:t>
            </a:r>
            <a:r>
              <a:rPr lang="en-US" sz="1800" b="1" dirty="0">
                <a:solidFill>
                  <a:srgbClr val="FF0000"/>
                </a:solidFill>
              </a:rPr>
              <a:t>O-stack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Observation 1</a:t>
            </a:r>
            <a:r>
              <a:rPr lang="en-US" sz="1800" dirty="0"/>
              <a:t>: While  </a:t>
            </a:r>
            <a:r>
              <a:rPr lang="en-US" sz="1800" dirty="0">
                <a:solidFill>
                  <a:srgbClr val="FF0000"/>
                </a:solidFill>
              </a:rPr>
              <a:t>( </a:t>
            </a:r>
            <a:r>
              <a:rPr lang="en-US" sz="1800" dirty="0"/>
              <a:t>is the </a:t>
            </a:r>
            <a:r>
              <a:rPr lang="en-US" sz="1800" b="1" dirty="0"/>
              <a:t>current operator </a:t>
            </a:r>
            <a:r>
              <a:rPr lang="en-US" sz="1800" dirty="0"/>
              <a:t>encountered in the expression, </a:t>
            </a:r>
          </a:p>
          <a:p>
            <a:pPr marL="0" indent="0">
              <a:buNone/>
            </a:pPr>
            <a:r>
              <a:rPr lang="en-US" sz="1800" dirty="0"/>
              <a:t>                            it must have </a:t>
            </a:r>
            <a:r>
              <a:rPr lang="en-US" sz="1800" b="1" u="sng" dirty="0"/>
              <a:t>higher priority</a:t>
            </a:r>
            <a:r>
              <a:rPr lang="en-US" sz="1800" u="sng" dirty="0"/>
              <a:t> </a:t>
            </a:r>
            <a:r>
              <a:rPr lang="en-US" sz="1800" dirty="0"/>
              <a:t>than every other operator in the stack.</a:t>
            </a:r>
          </a:p>
          <a:p>
            <a:pPr marL="0" indent="0">
              <a:buNone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816161" y="1981200"/>
            <a:ext cx="1023039" cy="2209800"/>
            <a:chOff x="4844361" y="2590800"/>
            <a:chExt cx="1162498" cy="2731532"/>
          </a:xfrm>
        </p:grpSpPr>
        <p:grpSp>
          <p:nvGrpSpPr>
            <p:cNvPr id="7" name="Group 6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4844361" y="4953000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89580" y="2947472"/>
            <a:ext cx="300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*</a:t>
            </a:r>
          </a:p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9580" y="2947472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14" name="Cloud Callout 13"/>
          <p:cNvSpPr/>
          <p:nvPr/>
        </p:nvSpPr>
        <p:spPr>
          <a:xfrm>
            <a:off x="1828800" y="2438399"/>
            <a:ext cx="5486400" cy="97073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should we do whenever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we encounter 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in the expression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5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animBg="1"/>
      <p:bldP spid="3" grpId="0" uiExpand="1" build="p"/>
      <p:bldP spid="13" grpId="0"/>
      <p:bldP spid="5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0400" y="1295400"/>
            <a:ext cx="685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10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    </a:t>
            </a:r>
            <a:r>
              <a:rPr lang="en-US" sz="2800" dirty="0">
                <a:solidFill>
                  <a:srgbClr val="0070C0"/>
                </a:solidFill>
              </a:rPr>
              <a:t>3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  <a:r>
              <a:rPr lang="en-US" sz="2800" dirty="0">
                <a:solidFill>
                  <a:srgbClr val="0070C0"/>
                </a:solidFill>
              </a:rPr>
              <a:t>4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5 </a:t>
            </a:r>
            <a:r>
              <a:rPr lang="en-US" sz="2800" dirty="0">
                <a:solidFill>
                  <a:srgbClr val="FF0000"/>
                </a:solidFill>
              </a:rPr>
              <a:t>- </a:t>
            </a:r>
            <a:r>
              <a:rPr lang="en-US" sz="2800" dirty="0">
                <a:solidFill>
                  <a:srgbClr val="0070C0"/>
                </a:solidFill>
              </a:rPr>
              <a:t>6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>
                <a:solidFill>
                  <a:srgbClr val="0070C0"/>
                </a:solidFill>
              </a:rPr>
              <a:t>2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Answer:  </a:t>
            </a:r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/>
              <a:t> should act as an </a:t>
            </a:r>
            <a:r>
              <a:rPr lang="en-US" sz="1800" i="1" dirty="0"/>
              <a:t>artificial bottom </a:t>
            </a:r>
            <a:r>
              <a:rPr lang="en-US" sz="1800" dirty="0"/>
              <a:t>of the </a:t>
            </a:r>
            <a:r>
              <a:rPr lang="en-US" sz="1800" dirty="0">
                <a:solidFill>
                  <a:srgbClr val="FF0000"/>
                </a:solidFill>
              </a:rPr>
              <a:t>O-stack</a:t>
            </a:r>
            <a:r>
              <a:rPr lang="en-US" sz="1800" dirty="0"/>
              <a:t> .</a:t>
            </a:r>
          </a:p>
          <a:p>
            <a:pPr>
              <a:buFont typeface="Wingdings"/>
              <a:buChar char="è"/>
            </a:pPr>
            <a:r>
              <a:rPr lang="en-US" sz="1800" dirty="0"/>
              <a:t>every other operator that follows 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   should be allowed to sit on the top of </a:t>
            </a:r>
            <a:r>
              <a:rPr lang="en-US" sz="1800" dirty="0">
                <a:solidFill>
                  <a:srgbClr val="FF0000"/>
                </a:solidFill>
              </a:rPr>
              <a:t>( </a:t>
            </a:r>
            <a:r>
              <a:rPr lang="en-US" sz="1800" dirty="0"/>
              <a:t>in the stack .</a:t>
            </a: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Observation 2 :  </a:t>
            </a:r>
            <a:r>
              <a:rPr lang="en-US" sz="1800" dirty="0"/>
              <a:t>while </a:t>
            </a:r>
            <a:r>
              <a:rPr lang="en-US" sz="1800" dirty="0">
                <a:solidFill>
                  <a:srgbClr val="FF0000"/>
                </a:solidFill>
              </a:rPr>
              <a:t>( </a:t>
            </a:r>
            <a:r>
              <a:rPr lang="en-US" sz="1800" b="1" dirty="0"/>
              <a:t>is inside the stack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it must have </a:t>
            </a:r>
            <a:r>
              <a:rPr lang="en-US" sz="1800" b="1" u="sng" dirty="0"/>
              <a:t>less priority </a:t>
            </a:r>
            <a:r>
              <a:rPr lang="en-US" sz="1800" dirty="0"/>
              <a:t>than every other operator that follows.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Observation 1</a:t>
            </a:r>
            <a:r>
              <a:rPr lang="en-US" sz="1800" dirty="0"/>
              <a:t>: While  </a:t>
            </a:r>
            <a:r>
              <a:rPr lang="en-US" sz="1800" dirty="0">
                <a:solidFill>
                  <a:srgbClr val="FF0000"/>
                </a:solidFill>
              </a:rPr>
              <a:t>( </a:t>
            </a:r>
            <a:r>
              <a:rPr lang="en-US" sz="1800" dirty="0"/>
              <a:t>is the </a:t>
            </a:r>
            <a:r>
              <a:rPr lang="en-US" sz="1800" b="1" dirty="0"/>
              <a:t>current operator </a:t>
            </a:r>
            <a:r>
              <a:rPr lang="en-US" sz="1800" dirty="0"/>
              <a:t>encountered in the expression, </a:t>
            </a:r>
          </a:p>
          <a:p>
            <a:pPr marL="0" indent="0">
              <a:buNone/>
            </a:pPr>
            <a:r>
              <a:rPr lang="en-US" sz="1800" dirty="0"/>
              <a:t>                            it must have </a:t>
            </a:r>
            <a:r>
              <a:rPr lang="en-US" sz="1800" b="1" u="sng" dirty="0"/>
              <a:t>higher priority</a:t>
            </a:r>
            <a:r>
              <a:rPr lang="en-US" sz="1800" u="sng" dirty="0"/>
              <a:t> </a:t>
            </a:r>
            <a:r>
              <a:rPr lang="en-US" sz="1800" dirty="0"/>
              <a:t>than every other operator in the stack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43300" y="5609580"/>
            <a:ext cx="220393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 CONTRADICTION !!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914400" y="2132076"/>
            <a:ext cx="6781800" cy="1144524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needs to be done when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is at the top of the </a:t>
            </a:r>
            <a:r>
              <a:rPr lang="en-US" b="1" dirty="0">
                <a:solidFill>
                  <a:srgbClr val="FF0000"/>
                </a:solidFill>
              </a:rPr>
              <a:t>O-stack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816161" y="1981200"/>
            <a:ext cx="1023039" cy="2209800"/>
            <a:chOff x="4844361" y="2590800"/>
            <a:chExt cx="1162498" cy="2731532"/>
          </a:xfrm>
        </p:grpSpPr>
        <p:grpSp>
          <p:nvGrpSpPr>
            <p:cNvPr id="9" name="Group 8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44361" y="4953000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289580" y="2947472"/>
            <a:ext cx="300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</a:t>
            </a:r>
          </a:p>
          <a:p>
            <a:r>
              <a:rPr lang="en-US" b="1" dirty="0">
                <a:solidFill>
                  <a:srgbClr val="FF0000"/>
                </a:solidFill>
              </a:rPr>
              <a:t>*</a:t>
            </a:r>
          </a:p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7947102" y="2963424"/>
            <a:ext cx="892098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247060" y="2260324"/>
                <a:ext cx="4106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060" y="2260324"/>
                <a:ext cx="410690" cy="646331"/>
              </a:xfrm>
              <a:prstGeom prst="rect">
                <a:avLst/>
              </a:prstGeom>
              <a:blipFill rotWithShape="1">
                <a:blip r:embed="rId2"/>
                <a:stretch>
                  <a:fillRect t="-4717" r="-1940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/>
          <p:cNvSpPr/>
          <p:nvPr/>
        </p:nvSpPr>
        <p:spPr>
          <a:xfrm>
            <a:off x="2590800" y="4800600"/>
            <a:ext cx="19050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590800" y="6096000"/>
            <a:ext cx="23622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6" grpId="0" animBg="1"/>
      <p:bldP spid="20" grpId="0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Take a pause for a few minutes to realize </a:t>
            </a:r>
            <a:r>
              <a:rPr lang="en-US" sz="2400" b="1" dirty="0">
                <a:solidFill>
                  <a:srgbClr val="00B050"/>
                </a:solidFill>
              </a:rPr>
              <a:t>surprisingly </a:t>
            </a:r>
            <a:r>
              <a:rPr lang="en-US" sz="2400" b="1" dirty="0"/>
              <a:t>that </a:t>
            </a:r>
          </a:p>
          <a:p>
            <a:pPr marL="0" indent="0" algn="ctr">
              <a:buNone/>
            </a:pPr>
            <a:r>
              <a:rPr lang="en-US" sz="2400" b="1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contradicting</a:t>
            </a:r>
            <a:r>
              <a:rPr lang="en-US" sz="2400" b="1" dirty="0"/>
              <a:t> requirements for the priority of 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/>
              <a:t> </a:t>
            </a:r>
          </a:p>
          <a:p>
            <a:pPr marL="0" indent="0" algn="ctr">
              <a:buNone/>
            </a:pPr>
            <a:r>
              <a:rPr lang="en-US" sz="2400" b="1" dirty="0"/>
              <a:t>in fact hints at a </a:t>
            </a:r>
            <a:r>
              <a:rPr lang="en-US" sz="2400" b="1" dirty="0">
                <a:solidFill>
                  <a:srgbClr val="7030A0"/>
                </a:solidFill>
              </a:rPr>
              <a:t>suitable solution </a:t>
            </a:r>
            <a:r>
              <a:rPr lang="en-US" sz="2400" b="1" dirty="0"/>
              <a:t>for handling 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0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InsideStack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priority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The priority of an operator </a:t>
            </a:r>
            <a:r>
              <a:rPr lang="en-US" sz="1800" dirty="0">
                <a:solidFill>
                  <a:srgbClr val="C00000"/>
                </a:solidFill>
              </a:rPr>
              <a:t>● </a:t>
            </a:r>
          </a:p>
          <a:p>
            <a:pPr marL="0" indent="0">
              <a:buNone/>
            </a:pPr>
            <a:r>
              <a:rPr lang="en-US" sz="1800" dirty="0"/>
              <a:t>when it is </a:t>
            </a:r>
            <a:r>
              <a:rPr lang="en-US" sz="1800" b="1" dirty="0"/>
              <a:t>inside</a:t>
            </a:r>
            <a:r>
              <a:rPr lang="en-US" sz="1800" dirty="0"/>
              <a:t> the stack.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OutsideStack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priority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The priority of an operator </a:t>
            </a:r>
            <a:r>
              <a:rPr lang="en-US" sz="1800" dirty="0">
                <a:solidFill>
                  <a:srgbClr val="C00000"/>
                </a:solidFill>
              </a:rPr>
              <a:t>● </a:t>
            </a:r>
          </a:p>
          <a:p>
            <a:pPr marL="0" indent="0">
              <a:buNone/>
            </a:pPr>
            <a:r>
              <a:rPr lang="en-US" sz="1800" dirty="0"/>
              <a:t>when it is </a:t>
            </a:r>
            <a:r>
              <a:rPr lang="en-US" sz="1800" b="1" dirty="0"/>
              <a:t>encountered</a:t>
            </a:r>
            <a:r>
              <a:rPr lang="en-US" sz="1800" dirty="0"/>
              <a:t> in the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8502" y="3669268"/>
            <a:ext cx="1162498" cy="2731532"/>
            <a:chOff x="4844361" y="2590800"/>
            <a:chExt cx="1162498" cy="2731532"/>
          </a:xfrm>
        </p:grpSpPr>
        <p:grpSp>
          <p:nvGrpSpPr>
            <p:cNvPr id="6" name="Group 5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4844361" y="4953000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3102" y="3593068"/>
            <a:ext cx="1162498" cy="2731532"/>
            <a:chOff x="4844361" y="2590800"/>
            <a:chExt cx="1162498" cy="2731532"/>
          </a:xfrm>
        </p:grpSpPr>
        <p:grpSp>
          <p:nvGrpSpPr>
            <p:cNvPr id="17" name="Group 16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4844361" y="4953000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371600" y="3810000"/>
            <a:ext cx="1295400" cy="381000"/>
            <a:chOff x="5638800" y="3810000"/>
            <a:chExt cx="1295400" cy="381000"/>
          </a:xfrm>
        </p:grpSpPr>
        <p:sp>
          <p:nvSpPr>
            <p:cNvPr id="24" name="Oval 23"/>
            <p:cNvSpPr/>
            <p:nvPr/>
          </p:nvSpPr>
          <p:spPr>
            <a:xfrm>
              <a:off x="6629400" y="388620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477000" y="4114800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477000" y="3810000"/>
              <a:ext cx="457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ight Arrow 26"/>
            <p:cNvSpPr/>
            <p:nvPr/>
          </p:nvSpPr>
          <p:spPr>
            <a:xfrm>
              <a:off x="5638800" y="3810000"/>
              <a:ext cx="838200" cy="3810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267200" y="2895600"/>
                <a:ext cx="3527119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5 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6 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895600"/>
                <a:ext cx="352711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349" r="-189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own Arrow 28"/>
          <p:cNvSpPr/>
          <p:nvPr/>
        </p:nvSpPr>
        <p:spPr>
          <a:xfrm rot="10800000">
            <a:off x="6310884" y="3352800"/>
            <a:ext cx="242316" cy="5334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triped Right Arrow 29"/>
          <p:cNvSpPr/>
          <p:nvPr/>
        </p:nvSpPr>
        <p:spPr>
          <a:xfrm>
            <a:off x="4343400" y="3276600"/>
            <a:ext cx="1066800" cy="381000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343087" y="3004066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82611" y="895290"/>
            <a:ext cx="520398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Using two </a:t>
            </a:r>
            <a:r>
              <a:rPr lang="en-US" sz="2000" b="1" dirty="0">
                <a:solidFill>
                  <a:srgbClr val="C00000"/>
                </a:solidFill>
              </a:rPr>
              <a:t>types</a:t>
            </a:r>
            <a:r>
              <a:rPr lang="en-US" sz="2000" dirty="0"/>
              <a:t> of priorities of each operator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2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  <p:bldP spid="12" grpId="0" build="p"/>
      <p:bldP spid="13" grpId="0" build="p"/>
      <p:bldP spid="14" grpId="0" build="p"/>
      <p:bldP spid="3" grpId="0" animBg="1"/>
      <p:bldP spid="29" grpId="0" animBg="1"/>
      <p:bldP spid="30" grpId="0" animBg="1"/>
      <p:bldP spid="31" grpId="0" animBg="1"/>
      <p:bldP spid="31" grpId="1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  <a:br>
              <a:rPr lang="en-US" sz="3600" b="1" dirty="0"/>
            </a:br>
            <a:r>
              <a:rPr lang="en-US" sz="3600" b="1" dirty="0"/>
              <a:t>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259740"/>
              </p:ext>
            </p:extLst>
          </p:nvPr>
        </p:nvGraphicFramePr>
        <p:xfrm>
          <a:off x="838200" y="2449830"/>
          <a:ext cx="746760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rgbClr val="7030A0"/>
                          </a:solidFill>
                        </a:rPr>
                        <a:t>InsideStackPriority</a:t>
                      </a:r>
                      <a:endParaRPr lang="en-US" u="sng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Outside</a:t>
                      </a:r>
                      <a:r>
                        <a:rPr lang="en-US" u="sng" baseline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StackPriority</a:t>
                      </a:r>
                      <a:endParaRPr lang="en-US" u="sng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 /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191000" y="45720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09317" y="45720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02512" y="5514949"/>
            <a:ext cx="564128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Does it take care of nested parentheses ? Check it yourself.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882611" y="895290"/>
            <a:ext cx="520398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Using two </a:t>
            </a:r>
            <a:r>
              <a:rPr lang="en-US" sz="2000" b="1" dirty="0">
                <a:solidFill>
                  <a:srgbClr val="C00000"/>
                </a:solidFill>
              </a:rPr>
              <a:t>types</a:t>
            </a:r>
            <a:r>
              <a:rPr lang="en-US" sz="2000" dirty="0"/>
              <a:t> of priorities of each operator </a:t>
            </a:r>
            <a:r>
              <a:rPr lang="en-US" sz="2000" dirty="0">
                <a:solidFill>
                  <a:srgbClr val="C00000"/>
                </a:solidFill>
              </a:rPr>
              <a:t>●</a:t>
            </a:r>
            <a:r>
              <a:rPr lang="en-US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84288" y="3200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88" y="3200400"/>
                <a:ext cx="37542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98888" y="3232662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888" y="3232662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84289" y="3680936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89" y="3680936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58000" y="3669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669268"/>
                <a:ext cx="37542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89866" y="41264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866" y="4126468"/>
                <a:ext cx="37542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63577" y="4114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577" y="4114800"/>
                <a:ext cx="37542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27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Quick Recap</a:t>
            </a:r>
            <a:r>
              <a:rPr lang="en-US" b="1" dirty="0"/>
              <a:t> of last lecture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1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00400" y="1295400"/>
            <a:ext cx="685800" cy="457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parentheses</a:t>
            </a:r>
            <a:r>
              <a:rPr lang="en-US" sz="3600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10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    </a:t>
            </a:r>
            <a:r>
              <a:rPr lang="en-US" sz="2800" dirty="0">
                <a:solidFill>
                  <a:srgbClr val="0070C0"/>
                </a:solidFill>
              </a:rPr>
              <a:t>3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  <a:r>
              <a:rPr lang="en-US" sz="2800" dirty="0">
                <a:solidFill>
                  <a:srgbClr val="0070C0"/>
                </a:solidFill>
              </a:rPr>
              <a:t>4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70C0"/>
                </a:solidFill>
              </a:rPr>
              <a:t>5 </a:t>
            </a:r>
            <a:r>
              <a:rPr lang="en-US" sz="2800" dirty="0">
                <a:solidFill>
                  <a:srgbClr val="FF0000"/>
                </a:solidFill>
              </a:rPr>
              <a:t>- </a:t>
            </a:r>
            <a:r>
              <a:rPr lang="en-US" sz="2800" dirty="0">
                <a:solidFill>
                  <a:srgbClr val="0070C0"/>
                </a:solidFill>
              </a:rPr>
              <a:t>6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>
                <a:solidFill>
                  <a:srgbClr val="0070C0"/>
                </a:solidFill>
              </a:rPr>
              <a:t>2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Question:</a:t>
            </a:r>
            <a:r>
              <a:rPr lang="en-US" sz="1800" dirty="0"/>
              <a:t> What needs to be done whenever we encounter </a:t>
            </a:r>
            <a:r>
              <a:rPr lang="en-US" sz="1800" dirty="0">
                <a:solidFill>
                  <a:srgbClr val="FF0000"/>
                </a:solidFill>
              </a:rPr>
              <a:t>) </a:t>
            </a:r>
            <a:r>
              <a:rPr lang="en-US" sz="1800" dirty="0"/>
              <a:t>in the expression ?</a:t>
            </a: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Answer: </a:t>
            </a:r>
            <a:r>
              <a:rPr lang="en-US" sz="1800" dirty="0"/>
              <a:t>Keep </a:t>
            </a:r>
            <a:r>
              <a:rPr lang="en-US" sz="1800" b="1" dirty="0"/>
              <a:t>popping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O-stack </a:t>
            </a:r>
            <a:r>
              <a:rPr lang="en-US" sz="1800" dirty="0"/>
              <a:t>and evaluating the operators until we get its matching </a:t>
            </a:r>
            <a:r>
              <a:rPr lang="en-US" sz="1800" dirty="0">
                <a:solidFill>
                  <a:srgbClr val="FF0000"/>
                </a:solidFill>
              </a:rPr>
              <a:t>(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6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algorithm generalized to handle </a:t>
            </a:r>
            <a:r>
              <a:rPr lang="en-US" sz="3200" b="1" dirty="0">
                <a:solidFill>
                  <a:srgbClr val="7030A0"/>
                </a:solidFill>
              </a:rPr>
              <a:t>parentheses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While</a:t>
            </a:r>
            <a:r>
              <a:rPr lang="en-US" sz="1800" dirty="0"/>
              <a:t> (     </a:t>
            </a:r>
            <a:r>
              <a:rPr lang="en-US" sz="1800" dirty="0">
                <a:solidFill>
                  <a:srgbClr val="C00000"/>
                </a:solidFill>
              </a:rPr>
              <a:t>?</a:t>
            </a:r>
            <a:r>
              <a:rPr lang="en-US" sz="1800" dirty="0"/>
              <a:t>     )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dirty="0" err="1"/>
              <a:t>next_token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   Cases: </a:t>
            </a:r>
          </a:p>
          <a:p>
            <a:pPr marL="0" indent="0">
              <a:buNone/>
            </a:pPr>
            <a:r>
              <a:rPr lang="en-US" sz="1800" b="1" dirty="0"/>
              <a:t>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>
                <a:solidFill>
                  <a:srgbClr val="00B0F0"/>
                </a:solidFill>
              </a:rPr>
              <a:t>number</a:t>
            </a:r>
            <a:r>
              <a:rPr lang="en-US" sz="1800" dirty="0"/>
              <a:t> :      </a:t>
            </a:r>
            <a:r>
              <a:rPr lang="en-US" sz="1800" b="1" dirty="0"/>
              <a:t>push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B050"/>
                </a:solidFill>
              </a:rPr>
              <a:t>x</a:t>
            </a:r>
            <a:r>
              <a:rPr lang="en-US" sz="1800" dirty="0" err="1"/>
              <a:t>,</a:t>
            </a:r>
            <a:r>
              <a:rPr lang="en-US" sz="1800" b="1" dirty="0" err="1">
                <a:solidFill>
                  <a:srgbClr val="00B0F0"/>
                </a:solidFill>
              </a:rPr>
              <a:t>N</a:t>
            </a:r>
            <a:r>
              <a:rPr lang="en-US" sz="1800" b="1" dirty="0">
                <a:solidFill>
                  <a:srgbClr val="00B0F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              :      </a:t>
            </a:r>
            <a:r>
              <a:rPr lang="en-US" sz="1800" b="1" dirty="0"/>
              <a:t>while</a:t>
            </a:r>
            <a:r>
              <a:rPr lang="en-US" sz="1800" dirty="0"/>
              <a:t>(      </a:t>
            </a:r>
            <a:r>
              <a:rPr lang="en-US" sz="1800" b="1" dirty="0"/>
              <a:t>TOP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 &lt;&gt; </a:t>
            </a:r>
            <a:r>
              <a:rPr lang="en-US" sz="1800" b="1" dirty="0">
                <a:solidFill>
                  <a:srgbClr val="FF0000"/>
                </a:solidFill>
              </a:rPr>
              <a:t>(     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                            {   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/>
              <a:t>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</a:t>
            </a:r>
            <a:r>
              <a:rPr lang="en-US" sz="1800" b="1" dirty="0"/>
              <a:t>Execute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        }  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 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             //popping the matching 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      otherwise   </a:t>
            </a:r>
            <a:r>
              <a:rPr lang="en-US" sz="1800" dirty="0"/>
              <a:t>:</a:t>
            </a:r>
            <a:r>
              <a:rPr lang="en-US" sz="1800" b="1" dirty="0"/>
              <a:t>         while</a:t>
            </a:r>
            <a:r>
              <a:rPr lang="en-US" sz="1800" dirty="0"/>
              <a:t>(                             </a:t>
            </a:r>
            <a:r>
              <a:rPr lang="en-US" sz="1800" b="1" dirty="0">
                <a:solidFill>
                  <a:srgbClr val="FF0000"/>
                </a:solidFill>
              </a:rPr>
              <a:t>?</a:t>
            </a:r>
            <a:r>
              <a:rPr lang="en-US" sz="1800" dirty="0"/>
              <a:t>                          &gt;=                  </a:t>
            </a:r>
            <a:r>
              <a:rPr lang="en-US" sz="1800" b="1" dirty="0">
                <a:solidFill>
                  <a:srgbClr val="FF0000"/>
                </a:solidFill>
              </a:rPr>
              <a:t>?</a:t>
            </a:r>
            <a:r>
              <a:rPr lang="en-US" sz="1800" dirty="0"/>
              <a:t>                      )</a:t>
            </a:r>
          </a:p>
          <a:p>
            <a:pPr marL="0" indent="0">
              <a:buNone/>
            </a:pPr>
            <a:r>
              <a:rPr lang="en-US" sz="1800" dirty="0"/>
              <a:t>                                     {    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/>
              <a:t>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</a:t>
            </a:r>
            <a:r>
              <a:rPr lang="en-US" sz="1800" b="1" dirty="0"/>
              <a:t>Execute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}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 Push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B050"/>
                </a:solidFill>
              </a:rPr>
              <a:t>x</a:t>
            </a:r>
            <a:r>
              <a:rPr lang="en-US" sz="1800" dirty="0" err="1"/>
              <a:t>,</a:t>
            </a:r>
            <a:r>
              <a:rPr lang="en-US" sz="1800" b="1" dirty="0" err="1">
                <a:solidFill>
                  <a:srgbClr val="C00000"/>
                </a:solidFill>
              </a:rPr>
              <a:t>O</a:t>
            </a:r>
            <a:r>
              <a:rPr lang="en-US" sz="1800" b="1" dirty="0">
                <a:solidFill>
                  <a:srgbClr val="C0000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8456" y="4572000"/>
            <a:ext cx="296754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7030A0"/>
                </a:solidFill>
              </a:rPr>
              <a:t>InsideStackPriority</a:t>
            </a:r>
            <a:r>
              <a:rPr lang="en-US" dirty="0"/>
              <a:t>(</a:t>
            </a:r>
            <a:r>
              <a:rPr lang="en-US" b="1" dirty="0"/>
              <a:t>TOP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O-stack</a:t>
            </a:r>
            <a:r>
              <a:rPr lang="en-US" dirty="0"/>
              <a:t>))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477000" y="4572000"/>
            <a:ext cx="196868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OutsideStackPriority</a:t>
            </a:r>
            <a:r>
              <a:rPr lang="en-US" dirty="0"/>
              <a:t>(</a:t>
            </a:r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dirty="0"/>
              <a:t>)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1295400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push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$</a:t>
            </a:r>
            <a:r>
              <a:rPr lang="en-US" dirty="0"/>
              <a:t>,</a:t>
            </a:r>
            <a:r>
              <a:rPr lang="en-US" b="1" dirty="0">
                <a:solidFill>
                  <a:srgbClr val="FF0000"/>
                </a:solidFill>
              </a:rPr>
              <a:t>O-stack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7797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Practice exercise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2400" dirty="0"/>
              <a:t>Execute the algorithm on 3</a:t>
            </a:r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n-US" sz="2400" dirty="0"/>
              <a:t>4</a:t>
            </a:r>
            <a:r>
              <a:rPr lang="en-US" sz="2400" dirty="0">
                <a:solidFill>
                  <a:srgbClr val="FF0000"/>
                </a:solidFill>
              </a:rPr>
              <a:t>*((</a:t>
            </a:r>
            <a:r>
              <a:rPr lang="en-US" sz="2400" dirty="0"/>
              <a:t>5</a:t>
            </a:r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n-US" sz="2400" dirty="0"/>
              <a:t>6*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/>
              <a:t>3+4</a:t>
            </a:r>
            <a:r>
              <a:rPr lang="en-US" sz="2400" dirty="0">
                <a:solidFill>
                  <a:srgbClr val="C00000"/>
                </a:solidFill>
              </a:rPr>
              <a:t>)))^</a:t>
            </a:r>
            <a:r>
              <a:rPr lang="en-US" sz="2400" dirty="0"/>
              <a:t>2 and convince yourself through proper reasoning that the algorithm handles parentheses suitably.</a:t>
            </a:r>
          </a:p>
          <a:p>
            <a:pPr marL="0" indent="0" algn="ctr">
              <a:buNone/>
            </a:pP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sz="3600" b="1" dirty="0"/>
              <a:t>How to handle </a:t>
            </a:r>
            <a:r>
              <a:rPr lang="en-US" sz="3600" b="1" dirty="0">
                <a:solidFill>
                  <a:srgbClr val="7030A0"/>
                </a:solidFill>
              </a:rPr>
              <a:t>associativity </a:t>
            </a:r>
            <a:r>
              <a:rPr lang="en-US" sz="3600" b="1" dirty="0"/>
              <a:t>of operators ?</a:t>
            </a:r>
            <a:br>
              <a:rPr lang="en-US" sz="3600" b="1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Associativity</a:t>
            </a:r>
            <a:r>
              <a:rPr lang="en-US" sz="3600" b="1" dirty="0"/>
              <a:t> of arithmetic operators 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Left associative operators : </a:t>
            </a:r>
            <a:r>
              <a:rPr lang="en-US" sz="2000" b="1" dirty="0">
                <a:solidFill>
                  <a:srgbClr val="C00000"/>
                </a:solidFill>
              </a:rPr>
              <a:t>+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-</a:t>
            </a:r>
            <a:r>
              <a:rPr lang="en-US" sz="2000" dirty="0"/>
              <a:t> , 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 , </a:t>
            </a:r>
            <a:r>
              <a:rPr lang="en-US" sz="2000" b="1" dirty="0">
                <a:solidFill>
                  <a:srgbClr val="C00000"/>
                </a:solidFill>
              </a:rPr>
              <a:t>/</a:t>
            </a:r>
          </a:p>
          <a:p>
            <a:r>
              <a:rPr lang="en-US" sz="2000" dirty="0" err="1"/>
              <a:t>a</a:t>
            </a:r>
            <a:r>
              <a:rPr lang="en-US" sz="2000" b="1" dirty="0" err="1">
                <a:solidFill>
                  <a:srgbClr val="C00000"/>
                </a:solidFill>
              </a:rPr>
              <a:t>+</a:t>
            </a:r>
            <a:r>
              <a:rPr lang="en-US" sz="2000" dirty="0" err="1"/>
              <a:t>b</a:t>
            </a:r>
            <a:r>
              <a:rPr lang="en-US" sz="2000" b="1" dirty="0" err="1">
                <a:solidFill>
                  <a:srgbClr val="C00000"/>
                </a:solidFill>
              </a:rPr>
              <a:t>+</a:t>
            </a:r>
            <a:r>
              <a:rPr lang="en-US" sz="2000" dirty="0" err="1"/>
              <a:t>c</a:t>
            </a:r>
            <a:r>
              <a:rPr lang="en-US" sz="2000" dirty="0"/>
              <a:t> = (</a:t>
            </a:r>
            <a:r>
              <a:rPr lang="en-US" sz="2000" dirty="0" err="1"/>
              <a:t>a</a:t>
            </a:r>
            <a:r>
              <a:rPr lang="en-US" sz="2000" b="1" dirty="0" err="1">
                <a:solidFill>
                  <a:srgbClr val="C00000"/>
                </a:solidFill>
              </a:rPr>
              <a:t>+</a:t>
            </a:r>
            <a:r>
              <a:rPr lang="en-US" sz="2000" dirty="0" err="1"/>
              <a:t>b</a:t>
            </a:r>
            <a:r>
              <a:rPr lang="en-US" sz="2000" dirty="0"/>
              <a:t>)</a:t>
            </a:r>
            <a:r>
              <a:rPr lang="en-US" sz="2000" b="1" dirty="0">
                <a:solidFill>
                  <a:srgbClr val="C00000"/>
                </a:solidFill>
              </a:rPr>
              <a:t>+</a:t>
            </a:r>
            <a:r>
              <a:rPr lang="en-US" sz="2000" dirty="0"/>
              <a:t>c</a:t>
            </a:r>
          </a:p>
          <a:p>
            <a:r>
              <a:rPr lang="en-US" sz="2000" dirty="0"/>
              <a:t>a</a:t>
            </a:r>
            <a:r>
              <a:rPr lang="en-US" sz="2000" b="1" dirty="0">
                <a:solidFill>
                  <a:srgbClr val="C00000"/>
                </a:solidFill>
              </a:rPr>
              <a:t>-</a:t>
            </a:r>
            <a:r>
              <a:rPr lang="en-US" sz="2000" dirty="0"/>
              <a:t>b</a:t>
            </a:r>
            <a:r>
              <a:rPr lang="en-US" sz="2000" b="1" dirty="0">
                <a:solidFill>
                  <a:srgbClr val="C00000"/>
                </a:solidFill>
              </a:rPr>
              <a:t>-</a:t>
            </a:r>
            <a:r>
              <a:rPr lang="en-US" sz="2000" dirty="0"/>
              <a:t>c  = (a</a:t>
            </a:r>
            <a:r>
              <a:rPr lang="en-US" sz="2000" b="1" dirty="0">
                <a:solidFill>
                  <a:srgbClr val="C00000"/>
                </a:solidFill>
              </a:rPr>
              <a:t>-</a:t>
            </a:r>
            <a:r>
              <a:rPr lang="en-US" sz="2000" dirty="0"/>
              <a:t>b)</a:t>
            </a:r>
            <a:r>
              <a:rPr lang="en-US" sz="2000" b="1" dirty="0">
                <a:solidFill>
                  <a:srgbClr val="C00000"/>
                </a:solidFill>
              </a:rPr>
              <a:t>-</a:t>
            </a:r>
            <a:r>
              <a:rPr lang="en-US" sz="2000" dirty="0"/>
              <a:t>c</a:t>
            </a:r>
          </a:p>
          <a:p>
            <a:r>
              <a:rPr lang="en-US" sz="2000" dirty="0"/>
              <a:t>a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b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c = (a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b)</a:t>
            </a:r>
            <a:r>
              <a:rPr lang="en-US" sz="2000" b="1" dirty="0">
                <a:solidFill>
                  <a:srgbClr val="C00000"/>
                </a:solidFill>
              </a:rPr>
              <a:t>*</a:t>
            </a:r>
            <a:r>
              <a:rPr lang="en-US" sz="2000" dirty="0"/>
              <a:t>c</a:t>
            </a:r>
          </a:p>
          <a:p>
            <a:r>
              <a:rPr lang="en-US" sz="2000" dirty="0"/>
              <a:t>a</a:t>
            </a:r>
            <a:r>
              <a:rPr lang="en-US" sz="2000" b="1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b</a:t>
            </a:r>
            <a:r>
              <a:rPr lang="en-US" sz="2000" b="1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c  = (a</a:t>
            </a:r>
            <a:r>
              <a:rPr lang="en-US" sz="2000" b="1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b)</a:t>
            </a:r>
            <a:r>
              <a:rPr lang="en-US" sz="2000" b="1" dirty="0">
                <a:solidFill>
                  <a:srgbClr val="C00000"/>
                </a:solidFill>
              </a:rPr>
              <a:t>/</a:t>
            </a:r>
            <a:r>
              <a:rPr lang="en-US" sz="2000" dirty="0"/>
              <a:t>c 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Right associative operators:  </a:t>
            </a:r>
            <a:r>
              <a:rPr lang="en-US" sz="2000" b="1" dirty="0">
                <a:solidFill>
                  <a:srgbClr val="C00000"/>
                </a:solidFill>
              </a:rPr>
              <a:t>^</a:t>
            </a:r>
          </a:p>
          <a:p>
            <a:r>
              <a:rPr lang="en-US" sz="2000" dirty="0"/>
              <a:t>2</a:t>
            </a:r>
            <a:r>
              <a:rPr lang="en-US" sz="2000" b="1" dirty="0">
                <a:solidFill>
                  <a:srgbClr val="C00000"/>
                </a:solidFill>
              </a:rPr>
              <a:t>^</a:t>
            </a:r>
            <a:r>
              <a:rPr lang="en-US" sz="2000" dirty="0"/>
              <a:t>3</a:t>
            </a:r>
            <a:r>
              <a:rPr lang="en-US" sz="2000" b="1" dirty="0">
                <a:solidFill>
                  <a:srgbClr val="C00000"/>
                </a:solidFill>
              </a:rPr>
              <a:t>^</a:t>
            </a:r>
            <a:r>
              <a:rPr lang="en-US" sz="2000" dirty="0"/>
              <a:t>2 = 2</a:t>
            </a:r>
            <a:r>
              <a:rPr lang="en-US" sz="2000" b="1" dirty="0">
                <a:solidFill>
                  <a:srgbClr val="C00000"/>
                </a:solidFill>
              </a:rPr>
              <a:t>^</a:t>
            </a:r>
            <a:r>
              <a:rPr lang="en-US" sz="2000" dirty="0"/>
              <a:t>(3</a:t>
            </a:r>
            <a:r>
              <a:rPr lang="en-US" sz="2000" b="1" dirty="0">
                <a:solidFill>
                  <a:srgbClr val="C00000"/>
                </a:solidFill>
              </a:rPr>
              <a:t>^</a:t>
            </a:r>
            <a:r>
              <a:rPr lang="en-US" sz="2000" dirty="0"/>
              <a:t>2) = 512.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we need is the following:</a:t>
            </a:r>
          </a:p>
          <a:p>
            <a:pPr marL="0" indent="0">
              <a:buNone/>
            </a:pPr>
            <a:r>
              <a:rPr lang="en-US" sz="2000" dirty="0"/>
              <a:t>If </a:t>
            </a:r>
            <a:r>
              <a:rPr lang="en-US" sz="2000" b="1" dirty="0">
                <a:solidFill>
                  <a:srgbClr val="00B050"/>
                </a:solidFill>
              </a:rPr>
              <a:t>^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is </a:t>
            </a:r>
            <a:r>
              <a:rPr lang="en-US" sz="2000" b="1" dirty="0"/>
              <a:t>current operator </a:t>
            </a:r>
            <a:r>
              <a:rPr lang="en-US" sz="2000" dirty="0"/>
              <a:t>of the expression, and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^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is on </a:t>
            </a:r>
            <a:r>
              <a:rPr lang="en-US" sz="2000" b="1" dirty="0"/>
              <a:t>top of stack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then </a:t>
            </a:r>
            <a:r>
              <a:rPr lang="en-US" sz="2000" b="1" dirty="0">
                <a:solidFill>
                  <a:srgbClr val="00B050"/>
                </a:solidFill>
              </a:rPr>
              <a:t>^ </a:t>
            </a:r>
            <a:r>
              <a:rPr lang="en-US" sz="2000" dirty="0"/>
              <a:t>should be evaluated before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n-US" sz="2000" dirty="0"/>
              <a:t>(for example 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^</a:t>
            </a:r>
            <a:r>
              <a:rPr lang="en-US" sz="2000" dirty="0"/>
              <a:t>3</a:t>
            </a:r>
            <a:r>
              <a:rPr lang="en-US" sz="2000" b="1" dirty="0">
                <a:solidFill>
                  <a:srgbClr val="00B050"/>
                </a:solidFill>
              </a:rPr>
              <a:t>^</a:t>
            </a:r>
            <a:r>
              <a:rPr lang="en-US" sz="2000" dirty="0"/>
              <a:t>2).</a:t>
            </a:r>
          </a:p>
          <a:p>
            <a:pPr marL="0" indent="0" algn="ctr">
              <a:buNone/>
            </a:pPr>
            <a:r>
              <a:rPr lang="en-US" sz="2000" dirty="0"/>
              <a:t>How to incorporate it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95800" y="2133600"/>
            <a:ext cx="41720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have already handled left associativity </a:t>
            </a:r>
          </a:p>
          <a:p>
            <a:r>
              <a:rPr lang="en-US" dirty="0"/>
              <a:t>in our algorithm.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19059" y="3593068"/>
            <a:ext cx="340574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to handle right associativity ?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5486400"/>
            <a:ext cx="254800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Play with the </a:t>
            </a:r>
            <a:r>
              <a:rPr lang="en-US" b="1" dirty="0"/>
              <a:t>priorities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70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handle associativity of operators ?</a:t>
            </a:r>
            <a:br>
              <a:rPr lang="en-US" sz="3200" b="1" dirty="0"/>
            </a:br>
            <a:r>
              <a:rPr lang="en-US" sz="2000" dirty="0"/>
              <a:t>Using two </a:t>
            </a:r>
            <a:r>
              <a:rPr lang="en-US" sz="2000" b="1" dirty="0">
                <a:solidFill>
                  <a:srgbClr val="C00000"/>
                </a:solidFill>
              </a:rPr>
              <a:t>types</a:t>
            </a:r>
            <a:r>
              <a:rPr lang="en-US" sz="2000" dirty="0"/>
              <a:t> of priorities of each </a:t>
            </a:r>
            <a:r>
              <a:rPr lang="en-US" sz="2000" b="1" dirty="0"/>
              <a:t>right associative </a:t>
            </a:r>
            <a:r>
              <a:rPr lang="en-US" sz="2000" dirty="0"/>
              <a:t>operator.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3101791"/>
              </p:ext>
            </p:extLst>
          </p:nvPr>
        </p:nvGraphicFramePr>
        <p:xfrm>
          <a:off x="838200" y="2449830"/>
          <a:ext cx="746760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>
                          <a:solidFill>
                            <a:srgbClr val="7030A0"/>
                          </a:solidFill>
                        </a:rPr>
                        <a:t>InsideStackPriority</a:t>
                      </a:r>
                      <a:endParaRPr lang="en-US" u="sng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Outside</a:t>
                      </a:r>
                      <a:r>
                        <a:rPr lang="en-US" u="sng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-stack priority</a:t>
                      </a:r>
                      <a:endParaRPr lang="en-US" u="sng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 /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6705600" y="41148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705600" y="4572000"/>
            <a:ext cx="7620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222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general </a:t>
            </a:r>
            <a:r>
              <a:rPr lang="en-US" sz="3200" dirty="0"/>
              <a:t>Algorithm</a:t>
            </a:r>
            <a:br>
              <a:rPr lang="en-US" sz="3200" dirty="0"/>
            </a:br>
            <a:r>
              <a:rPr lang="en-US" sz="2400" dirty="0"/>
              <a:t>It is the same as the algorithm to handle parentheses :-)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While</a:t>
            </a:r>
            <a:r>
              <a:rPr lang="en-US" sz="1800" dirty="0"/>
              <a:t> (   </a:t>
            </a:r>
            <a:r>
              <a:rPr lang="en-US" sz="1800" dirty="0">
                <a:solidFill>
                  <a:srgbClr val="C00000"/>
                </a:solidFill>
              </a:rPr>
              <a:t>? </a:t>
            </a:r>
            <a:r>
              <a:rPr lang="en-US" sz="1800" dirty="0"/>
              <a:t>  ) </a:t>
            </a:r>
            <a:r>
              <a:rPr lang="en-US" sz="1800" b="1" dirty="0"/>
              <a:t>do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dirty="0" err="1"/>
              <a:t>next_token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b="1" dirty="0"/>
              <a:t>   Cases: </a:t>
            </a:r>
          </a:p>
          <a:p>
            <a:pPr marL="0" indent="0">
              <a:buNone/>
            </a:pPr>
            <a:r>
              <a:rPr lang="en-US" sz="1800" b="1" dirty="0"/>
              <a:t>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>
                <a:solidFill>
                  <a:srgbClr val="00B0F0"/>
                </a:solidFill>
              </a:rPr>
              <a:t>number</a:t>
            </a:r>
            <a:r>
              <a:rPr lang="en-US" sz="1800" dirty="0"/>
              <a:t> :      </a:t>
            </a:r>
            <a:r>
              <a:rPr lang="en-US" sz="1800" b="1" dirty="0"/>
              <a:t>push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B050"/>
                </a:solidFill>
              </a:rPr>
              <a:t>x</a:t>
            </a:r>
            <a:r>
              <a:rPr lang="en-US" sz="1800" dirty="0" err="1"/>
              <a:t>,</a:t>
            </a:r>
            <a:r>
              <a:rPr lang="en-US" sz="1800" b="1" dirty="0" err="1">
                <a:solidFill>
                  <a:srgbClr val="00B0F0"/>
                </a:solidFill>
              </a:rPr>
              <a:t>N</a:t>
            </a:r>
            <a:r>
              <a:rPr lang="en-US" sz="1800" b="1" dirty="0">
                <a:solidFill>
                  <a:srgbClr val="00B0F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 is 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              :      </a:t>
            </a:r>
            <a:r>
              <a:rPr lang="en-US" sz="1800" b="1" dirty="0"/>
              <a:t>while</a:t>
            </a:r>
            <a:r>
              <a:rPr lang="en-US" sz="1800" dirty="0"/>
              <a:t>(      </a:t>
            </a:r>
            <a:r>
              <a:rPr lang="en-US" sz="1800" b="1" dirty="0"/>
              <a:t>TOP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 &lt;&gt; </a:t>
            </a:r>
            <a:r>
              <a:rPr lang="en-US" sz="1800" b="1" dirty="0">
                <a:solidFill>
                  <a:srgbClr val="FF0000"/>
                </a:solidFill>
              </a:rPr>
              <a:t>(     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                            {   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/>
              <a:t>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</a:t>
            </a:r>
            <a:r>
              <a:rPr lang="en-US" sz="1800" b="1" dirty="0"/>
              <a:t>Execute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        }  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 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       //popping the matching 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otherwise   :</a:t>
            </a:r>
            <a:r>
              <a:rPr lang="en-US" sz="1800" b="1" dirty="0"/>
              <a:t>         while</a:t>
            </a:r>
            <a:r>
              <a:rPr lang="en-US" sz="1800" dirty="0"/>
              <a:t>(</a:t>
            </a:r>
            <a:r>
              <a:rPr lang="en-US" sz="1400" b="1" dirty="0" err="1">
                <a:solidFill>
                  <a:srgbClr val="7030A0"/>
                </a:solidFill>
              </a:rPr>
              <a:t>InsideStackPriority</a:t>
            </a:r>
            <a:r>
              <a:rPr lang="en-US" sz="1800" dirty="0"/>
              <a:t>(</a:t>
            </a:r>
            <a:r>
              <a:rPr lang="en-US" sz="1800" b="1" dirty="0"/>
              <a:t>TOP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)) &gt;= </a:t>
            </a:r>
            <a:r>
              <a:rPr lang="en-US" sz="1400" b="1" dirty="0" err="1">
                <a:solidFill>
                  <a:schemeClr val="accent6">
                    <a:lumMod val="75000"/>
                  </a:schemeClr>
                </a:solidFill>
              </a:rPr>
              <a:t>OutsideStackPriority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r>
              <a:rPr lang="en-US" sz="1800" dirty="0"/>
              <a:t>                                     {      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 </a:t>
            </a:r>
            <a:r>
              <a:rPr lang="en-US" sz="1800" dirty="0">
                <a:sym typeface="Wingdings" pitchFamily="2" charset="2"/>
              </a:rPr>
              <a:t></a:t>
            </a:r>
            <a:r>
              <a:rPr lang="en-US" sz="1800" dirty="0"/>
              <a:t> </a:t>
            </a:r>
            <a:r>
              <a:rPr lang="en-US" sz="1800" b="1" dirty="0"/>
              <a:t>Pop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</a:t>
            </a:r>
            <a:r>
              <a:rPr lang="en-US" sz="1800" b="1" dirty="0"/>
              <a:t>Execute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C00000"/>
                </a:solidFill>
              </a:rPr>
              <a:t>o</a:t>
            </a:r>
            <a:r>
              <a:rPr lang="en-US" sz="1800" dirty="0"/>
              <a:t>);   </a:t>
            </a:r>
          </a:p>
          <a:p>
            <a:pPr marL="0" indent="0">
              <a:buNone/>
            </a:pPr>
            <a:r>
              <a:rPr lang="en-US" sz="1800" dirty="0"/>
              <a:t>                                      }</a:t>
            </a:r>
          </a:p>
          <a:p>
            <a:pPr marL="0" indent="0">
              <a:buNone/>
            </a:pPr>
            <a:r>
              <a:rPr lang="en-US" sz="1800" b="1" dirty="0"/>
              <a:t>                                     Push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00B050"/>
                </a:solidFill>
              </a:rPr>
              <a:t>x</a:t>
            </a:r>
            <a:r>
              <a:rPr lang="en-US" sz="1800" dirty="0" err="1"/>
              <a:t>,</a:t>
            </a:r>
            <a:r>
              <a:rPr lang="en-US" sz="1800" b="1" dirty="0" err="1">
                <a:solidFill>
                  <a:srgbClr val="C00000"/>
                </a:solidFill>
              </a:rPr>
              <a:t>O</a:t>
            </a:r>
            <a:r>
              <a:rPr lang="en-US" sz="1800" b="1" dirty="0">
                <a:solidFill>
                  <a:srgbClr val="C00000"/>
                </a:solidFill>
              </a:rPr>
              <a:t>-stack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1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006C31"/>
                </a:solidFill>
              </a:rPr>
              <a:t>Homeworks</a:t>
            </a:r>
            <a:endParaRPr lang="en-US" sz="3600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Execute the general algorithm on 3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4</a:t>
            </a:r>
            <a:r>
              <a:rPr lang="en-US" sz="2000" dirty="0">
                <a:solidFill>
                  <a:srgbClr val="FF0000"/>
                </a:solidFill>
              </a:rPr>
              <a:t>*((</a:t>
            </a:r>
            <a:r>
              <a:rPr lang="en-US" sz="2000" dirty="0"/>
              <a:t>4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6</a:t>
            </a:r>
            <a:r>
              <a:rPr lang="en-US" sz="2000" dirty="0">
                <a:solidFill>
                  <a:srgbClr val="FF0000"/>
                </a:solidFill>
              </a:rPr>
              <a:t>)^</a:t>
            </a:r>
            <a:r>
              <a:rPr lang="en-US" sz="2000" dirty="0"/>
              <a:t>2</a:t>
            </a:r>
            <a:r>
              <a:rPr lang="en-US" sz="2000" dirty="0">
                <a:solidFill>
                  <a:srgbClr val="FF0000"/>
                </a:solidFill>
              </a:rPr>
              <a:t>)/</a:t>
            </a:r>
            <a:r>
              <a:rPr lang="en-US" sz="2000" dirty="0"/>
              <a:t>2 and convince yourself through proper reasoning that the algorithm handles nested parentheses suitably.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Execute the general algorithm on 3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4</a:t>
            </a:r>
            <a:r>
              <a:rPr lang="en-US" sz="2000" dirty="0">
                <a:solidFill>
                  <a:srgbClr val="FF0000"/>
                </a:solidFill>
              </a:rPr>
              <a:t>^</a:t>
            </a:r>
            <a:r>
              <a:rPr lang="en-US" sz="2000" dirty="0"/>
              <a:t>2</a:t>
            </a:r>
            <a:r>
              <a:rPr lang="en-US" sz="2000" dirty="0">
                <a:solidFill>
                  <a:srgbClr val="FF0000"/>
                </a:solidFill>
              </a:rPr>
              <a:t>^</a:t>
            </a:r>
            <a:r>
              <a:rPr lang="en-US" sz="2000" dirty="0"/>
              <a:t>2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3 and convince yourself through proper reasoning that the algorithm takes into account the right associativity of operator </a:t>
            </a:r>
            <a:r>
              <a:rPr lang="en-US" sz="2000" dirty="0">
                <a:solidFill>
                  <a:srgbClr val="FF0000"/>
                </a:solidFill>
              </a:rPr>
              <a:t>^</a:t>
            </a:r>
            <a:r>
              <a:rPr lang="en-US" sz="2000" dirty="0"/>
              <a:t>.  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should be the priorities of </a:t>
            </a:r>
            <a:r>
              <a:rPr lang="en-US" sz="2000" dirty="0">
                <a:solidFill>
                  <a:srgbClr val="C00000"/>
                </a:solidFill>
              </a:rPr>
              <a:t>$</a:t>
            </a:r>
            <a:r>
              <a:rPr lang="en-US" sz="2000" dirty="0"/>
              <a:t> ?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AutoNum type="arabicPeriod" startAt="4"/>
            </a:pPr>
            <a:r>
              <a:rPr lang="en-US" sz="2000" dirty="0"/>
              <a:t>How to take care of the </a:t>
            </a:r>
            <a:r>
              <a:rPr lang="en-US" sz="2000" u="sng" dirty="0"/>
              <a:t>end</a:t>
            </a:r>
            <a:r>
              <a:rPr lang="en-US" sz="2000" dirty="0"/>
              <a:t> of the expression ?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Hint:</a:t>
            </a:r>
            <a:r>
              <a:rPr lang="en-US" sz="1800" dirty="0"/>
              <a:t> Introduce a new operator symbol </a:t>
            </a:r>
            <a:r>
              <a:rPr lang="en-US" sz="1800" dirty="0">
                <a:solidFill>
                  <a:srgbClr val="C00000"/>
                </a:solidFill>
              </a:rPr>
              <a:t># </a:t>
            </a:r>
          </a:p>
          <a:p>
            <a:pPr marL="0" indent="0">
              <a:buNone/>
            </a:pPr>
            <a:r>
              <a:rPr lang="en-US" sz="1800" dirty="0"/>
              <a:t>at the end of the expression so that upon seeing </a:t>
            </a:r>
            <a:r>
              <a:rPr lang="en-US" sz="1800" dirty="0">
                <a:solidFill>
                  <a:srgbClr val="FF0000"/>
                </a:solidFill>
              </a:rPr>
              <a:t>#</a:t>
            </a:r>
            <a:r>
              <a:rPr lang="en-US" sz="1800" dirty="0"/>
              <a:t>, </a:t>
            </a:r>
          </a:p>
          <a:p>
            <a:pPr marL="0" indent="0">
              <a:buNone/>
            </a:pPr>
            <a:r>
              <a:rPr lang="en-US" sz="1800" dirty="0"/>
              <a:t>we do very much like what we do on seeing 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. What should be </a:t>
            </a:r>
            <a:r>
              <a:rPr lang="en-US" sz="1800"/>
              <a:t>the priority </a:t>
            </a:r>
            <a:r>
              <a:rPr lang="en-US" sz="1800" dirty="0"/>
              <a:t>of </a:t>
            </a:r>
            <a:r>
              <a:rPr lang="en-US" sz="1800" dirty="0">
                <a:solidFill>
                  <a:srgbClr val="C00000"/>
                </a:solidFill>
              </a:rPr>
              <a:t>#</a:t>
            </a:r>
            <a:r>
              <a:rPr lang="en-US" sz="1800" dirty="0"/>
              <a:t> ?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8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006C31"/>
                </a:solidFill>
              </a:rPr>
              <a:t>Homeworks</a:t>
            </a:r>
            <a:endParaRPr lang="en-US" sz="3600" b="1" dirty="0">
              <a:solidFill>
                <a:srgbClr val="006C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How is recursion implemented during program execution ?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Bookman Old Style" pitchFamily="18" charset="0"/>
              </a:rPr>
              <a:t>int</a:t>
            </a:r>
            <a:r>
              <a:rPr lang="en-US" sz="2000" dirty="0">
                <a:latin typeface="Bookman Old Style" pitchFamily="18" charset="0"/>
              </a:rPr>
              <a:t> </a:t>
            </a:r>
            <a:r>
              <a:rPr lang="en-US" sz="2000" b="1" dirty="0">
                <a:solidFill>
                  <a:srgbClr val="7030A0"/>
                </a:solidFill>
                <a:latin typeface="Bookman Old Style" pitchFamily="18" charset="0"/>
              </a:rPr>
              <a:t>Recur</a:t>
            </a:r>
            <a:r>
              <a:rPr lang="en-US" sz="2000" dirty="0">
                <a:latin typeface="Bookman Old Style" pitchFamily="18" charset="0"/>
              </a:rPr>
              <a:t>(</a:t>
            </a:r>
            <a:r>
              <a:rPr lang="en-US" sz="2000" dirty="0" err="1">
                <a:latin typeface="Bookman Old Style" pitchFamily="18" charset="0"/>
              </a:rPr>
              <a:t>int</a:t>
            </a:r>
            <a:r>
              <a:rPr lang="en-US" sz="2000" dirty="0">
                <a:latin typeface="Bookman Old Style" pitchFamily="18" charset="0"/>
              </a:rPr>
              <a:t> i)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      </a:t>
            </a:r>
            <a:r>
              <a:rPr lang="en-US" sz="2000" dirty="0" err="1">
                <a:latin typeface="Bookman Old Style" pitchFamily="18" charset="0"/>
              </a:rPr>
              <a:t>int</a:t>
            </a:r>
            <a:r>
              <a:rPr lang="en-US" sz="2000" dirty="0">
                <a:latin typeface="Bookman Old Style" pitchFamily="18" charset="0"/>
              </a:rPr>
              <a:t> j, k, </a:t>
            </a:r>
            <a:r>
              <a:rPr lang="en-US" sz="2000" dirty="0" err="1">
                <a:latin typeface="Bookman Old Style" pitchFamily="18" charset="0"/>
              </a:rPr>
              <a:t>val</a:t>
            </a:r>
            <a:r>
              <a:rPr lang="en-US" sz="2000" dirty="0">
                <a:latin typeface="Bookman Old Style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      …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      …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      </a:t>
            </a:r>
            <a:r>
              <a:rPr lang="en-US" sz="2000" dirty="0" err="1">
                <a:latin typeface="Bookman Old Style" pitchFamily="18" charset="0"/>
              </a:rPr>
              <a:t>val</a:t>
            </a:r>
            <a:r>
              <a:rPr lang="en-US" sz="2000" dirty="0">
                <a:latin typeface="Bookman Old Style" pitchFamily="18" charset="0"/>
              </a:rPr>
              <a:t> = </a:t>
            </a:r>
            <a:r>
              <a:rPr lang="en-US" sz="2000" b="1" dirty="0">
                <a:solidFill>
                  <a:srgbClr val="7030A0"/>
                </a:solidFill>
                <a:latin typeface="Bookman Old Style" pitchFamily="18" charset="0"/>
              </a:rPr>
              <a:t>Recur</a:t>
            </a:r>
            <a:r>
              <a:rPr lang="en-US" sz="2000" dirty="0">
                <a:latin typeface="Bookman Old Style" pitchFamily="18" charset="0"/>
              </a:rPr>
              <a:t>(t);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      …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      …</a:t>
            </a:r>
          </a:p>
          <a:p>
            <a:pPr marL="0" indent="0">
              <a:buNone/>
            </a:pPr>
            <a:r>
              <a:rPr lang="en-US" sz="2000" dirty="0">
                <a:latin typeface="Bookman Old Style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5867400"/>
            <a:ext cx="31817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Learn about it from </a:t>
            </a:r>
            <a:r>
              <a:rPr lang="en-US" b="1" dirty="0" err="1"/>
              <a:t>wikipedia</a:t>
            </a:r>
            <a:r>
              <a:rPr lang="en-US" dirty="0"/>
              <a:t>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91400" y="2057400"/>
            <a:ext cx="12458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Using </a:t>
            </a:r>
            <a:r>
              <a:rPr lang="en-US" b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17667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Two interesting problems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Applications of simple data structures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3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Stack</a:t>
            </a:r>
            <a:r>
              <a:rPr lang="en-US" sz="3600" b="1" dirty="0"/>
              <a:t>: a new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u="sng" dirty="0"/>
              <a:t>special kind</a:t>
            </a:r>
            <a:r>
              <a:rPr lang="en-US" sz="2000" dirty="0"/>
              <a:t> of list </a:t>
            </a:r>
          </a:p>
          <a:p>
            <a:pPr marL="0" indent="0">
              <a:buNone/>
            </a:pPr>
            <a:r>
              <a:rPr lang="en-US" sz="2000" dirty="0"/>
              <a:t>where all operations (insertion, deletion, query) take place at </a:t>
            </a:r>
            <a:r>
              <a:rPr lang="en-US" sz="2000" u="sng" dirty="0"/>
              <a:t>one end</a:t>
            </a:r>
            <a:r>
              <a:rPr lang="en-US" sz="2000" dirty="0"/>
              <a:t> only, </a:t>
            </a:r>
          </a:p>
          <a:p>
            <a:pPr marL="0" indent="0">
              <a:buNone/>
            </a:pPr>
            <a:r>
              <a:rPr lang="en-US" sz="2000" dirty="0"/>
              <a:t>called the </a:t>
            </a:r>
            <a:r>
              <a:rPr lang="en-US" sz="2000" b="1" dirty="0">
                <a:solidFill>
                  <a:srgbClr val="C00000"/>
                </a:solidFill>
              </a:rPr>
              <a:t>top</a:t>
            </a:r>
            <a:r>
              <a:rPr lang="en-US" sz="20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962400" y="3352800"/>
            <a:ext cx="487248" cy="2133600"/>
            <a:chOff x="3962400" y="3352800"/>
            <a:chExt cx="487248" cy="2133600"/>
          </a:xfrm>
        </p:grpSpPr>
        <p:grpSp>
          <p:nvGrpSpPr>
            <p:cNvPr id="13" name="Group 12"/>
            <p:cNvGrpSpPr/>
            <p:nvPr/>
          </p:nvGrpSpPr>
          <p:grpSpPr>
            <a:xfrm>
              <a:off x="3962400" y="3352800"/>
              <a:ext cx="457200" cy="2133600"/>
              <a:chOff x="3733800" y="2819400"/>
              <a:chExt cx="457200" cy="21336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3733800" y="2819400"/>
                <a:ext cx="0" cy="21336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4191000" y="2819400"/>
                <a:ext cx="0" cy="2133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733800" y="49530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962400" y="5105400"/>
                  <a:ext cx="4872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05400"/>
                  <a:ext cx="48724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625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962400" y="4038600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038600"/>
                  <a:ext cx="47314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962400" y="36576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657600"/>
                  <a:ext cx="4678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55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3962400" y="51054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62400" y="40386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62400" y="4419600"/>
              <a:ext cx="457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4191000" y="4528066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191000" y="47405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191000" y="48929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983992" y="3733800"/>
            <a:ext cx="978408" cy="381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358319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8 queen problem</a:t>
            </a:r>
            <a:endParaRPr lang="en-US" dirty="0"/>
          </a:p>
        </p:txBody>
      </p:sp>
      <p:sp>
        <p:nvSpPr>
          <p:cNvPr id="129" name="Content Placeholder 1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Place 8 queens on a chess board so that no two of them attack each other.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743200"/>
            <a:ext cx="3208421" cy="3278442"/>
            <a:chOff x="3733800" y="1752600"/>
            <a:chExt cx="3657600" cy="3657600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3657600" cy="3657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562601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1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1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2999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2590800" y="2778434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Q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449004" y="3159434"/>
            <a:ext cx="360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Q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3086100" y="2873744"/>
            <a:ext cx="2628900" cy="190500"/>
            <a:chOff x="3086100" y="2286000"/>
            <a:chExt cx="2628900" cy="190500"/>
          </a:xfrm>
        </p:grpSpPr>
        <p:sp>
          <p:nvSpPr>
            <p:cNvPr id="78" name="Oval 77"/>
            <p:cNvSpPr/>
            <p:nvPr/>
          </p:nvSpPr>
          <p:spPr>
            <a:xfrm>
              <a:off x="30861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5052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39243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3053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47244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51054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55245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705100" y="3292844"/>
            <a:ext cx="190500" cy="2628900"/>
            <a:chOff x="2705100" y="2705100"/>
            <a:chExt cx="190500" cy="2628900"/>
          </a:xfrm>
        </p:grpSpPr>
        <p:sp>
          <p:nvSpPr>
            <p:cNvPr id="86" name="Oval 85"/>
            <p:cNvSpPr/>
            <p:nvPr/>
          </p:nvSpPr>
          <p:spPr>
            <a:xfrm>
              <a:off x="2705100" y="27051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2705100" y="30861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2705100" y="3505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705100" y="39243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705100" y="43434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2705100" y="47625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705100" y="51435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086100" y="3254744"/>
            <a:ext cx="2628900" cy="2667000"/>
            <a:chOff x="3086100" y="2667000"/>
            <a:chExt cx="2628900" cy="2667000"/>
          </a:xfrm>
        </p:grpSpPr>
        <p:sp>
          <p:nvSpPr>
            <p:cNvPr id="93" name="Oval 92"/>
            <p:cNvSpPr/>
            <p:nvPr/>
          </p:nvSpPr>
          <p:spPr>
            <a:xfrm>
              <a:off x="3086100" y="2667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/>
            <p:cNvSpPr/>
            <p:nvPr/>
          </p:nvSpPr>
          <p:spPr>
            <a:xfrm>
              <a:off x="3505200" y="30861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3886200" y="3505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4305300" y="3886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4686300" y="43053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5105400" y="47625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5524500" y="51435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886200" y="3292844"/>
            <a:ext cx="1828800" cy="190500"/>
            <a:chOff x="3086100" y="2286000"/>
            <a:chExt cx="1828800" cy="190500"/>
          </a:xfrm>
        </p:grpSpPr>
        <p:sp>
          <p:nvSpPr>
            <p:cNvPr id="105" name="Oval 104"/>
            <p:cNvSpPr/>
            <p:nvPr/>
          </p:nvSpPr>
          <p:spPr>
            <a:xfrm>
              <a:off x="30861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35052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9243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43053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4724400" y="2286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543300" y="4054844"/>
            <a:ext cx="190500" cy="1866900"/>
            <a:chOff x="2705100" y="3086100"/>
            <a:chExt cx="190500" cy="1866900"/>
          </a:xfrm>
        </p:grpSpPr>
        <p:sp>
          <p:nvSpPr>
            <p:cNvPr id="114" name="Oval 113"/>
            <p:cNvSpPr/>
            <p:nvPr/>
          </p:nvSpPr>
          <p:spPr>
            <a:xfrm>
              <a:off x="2705100" y="30861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2705100" y="3505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2705100" y="39243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2705100" y="43434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/>
            <p:cNvSpPr/>
            <p:nvPr/>
          </p:nvSpPr>
          <p:spPr>
            <a:xfrm>
              <a:off x="2705100" y="47625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886200" y="3635744"/>
            <a:ext cx="1790700" cy="1828800"/>
            <a:chOff x="3086100" y="2667000"/>
            <a:chExt cx="1790700" cy="1828800"/>
          </a:xfrm>
        </p:grpSpPr>
        <p:sp>
          <p:nvSpPr>
            <p:cNvPr id="121" name="Oval 120"/>
            <p:cNvSpPr/>
            <p:nvPr/>
          </p:nvSpPr>
          <p:spPr>
            <a:xfrm>
              <a:off x="3086100" y="26670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3505200" y="30861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886200" y="3505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4305300" y="38862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4686300" y="4305300"/>
              <a:ext cx="190500" cy="190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Oval 127"/>
          <p:cNvSpPr/>
          <p:nvPr/>
        </p:nvSpPr>
        <p:spPr>
          <a:xfrm>
            <a:off x="3124200" y="3673844"/>
            <a:ext cx="190500" cy="190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Ribbon 67"/>
          <p:cNvSpPr/>
          <p:nvPr/>
        </p:nvSpPr>
        <p:spPr>
          <a:xfrm>
            <a:off x="5943600" y="3559544"/>
            <a:ext cx="3124200" cy="1752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With this sketch/hint,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try to design the complete algorithm  using stack or otherwise.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11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  <p:bldP spid="67" grpId="0"/>
      <p:bldP spid="77" grpId="0"/>
      <p:bldP spid="128" grpId="0" animBg="1"/>
      <p:bldP spid="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Shortest route in a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From a cell in the grid, we can move to any of its </a:t>
            </a:r>
            <a:r>
              <a:rPr lang="en-US" sz="2000" u="sng" dirty="0"/>
              <a:t>neighboring</a:t>
            </a:r>
            <a:r>
              <a:rPr lang="en-US" sz="2000" dirty="0"/>
              <a:t> cell in one </a:t>
            </a:r>
            <a:r>
              <a:rPr lang="en-US" sz="2000" u="sng" dirty="0"/>
              <a:t>step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u="sng" dirty="0"/>
              <a:t>top left corner</a:t>
            </a:r>
            <a:r>
              <a:rPr lang="en-US" sz="2000" dirty="0"/>
              <a:t>, </a:t>
            </a:r>
            <a:r>
              <a:rPr lang="en-US" sz="2000" b="1" dirty="0"/>
              <a:t>find shortest route </a:t>
            </a:r>
            <a:r>
              <a:rPr lang="en-US" sz="2000" dirty="0"/>
              <a:t>to each green cell </a:t>
            </a:r>
            <a:r>
              <a:rPr lang="en-US" sz="2000" u="sng" dirty="0">
                <a:solidFill>
                  <a:srgbClr val="C00000"/>
                </a:solidFill>
              </a:rPr>
              <a:t>avoiding obstacles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667000"/>
            <a:ext cx="3810000" cy="3505200"/>
            <a:chOff x="3733800" y="1728216"/>
            <a:chExt cx="4343400" cy="3910584"/>
          </a:xfrm>
        </p:grpSpPr>
        <p:sp>
          <p:nvSpPr>
            <p:cNvPr id="6" name="Rectangle 5"/>
            <p:cNvSpPr/>
            <p:nvPr/>
          </p:nvSpPr>
          <p:spPr>
            <a:xfrm>
              <a:off x="3733800" y="1752600"/>
              <a:ext cx="4343400" cy="38862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2667000" y="2819400"/>
            <a:ext cx="1219200" cy="2840542"/>
            <a:chOff x="2667000" y="2209800"/>
            <a:chExt cx="1219200" cy="284054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667000" y="2209800"/>
              <a:ext cx="0" cy="20513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2667000" y="4261172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886200" y="4261172"/>
              <a:ext cx="0" cy="387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2667000" y="4648200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667000" y="4648200"/>
              <a:ext cx="0" cy="40214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2791326" y="2819400"/>
            <a:ext cx="2466474" cy="3048000"/>
            <a:chOff x="2791326" y="2209800"/>
            <a:chExt cx="2466474" cy="30480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2791326" y="2209800"/>
              <a:ext cx="19330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4724400" y="2209800"/>
              <a:ext cx="1" cy="304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4724401" y="5257800"/>
              <a:ext cx="38099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105400" y="4648200"/>
              <a:ext cx="1" cy="609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5105402" y="4648200"/>
              <a:ext cx="15239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Rectangle 96"/>
          <p:cNvSpPr/>
          <p:nvPr/>
        </p:nvSpPr>
        <p:spPr>
          <a:xfrm rot="16200000">
            <a:off x="2576764" y="5576635"/>
            <a:ext cx="228599" cy="2005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6200000">
            <a:off x="5204122" y="5158538"/>
            <a:ext cx="189575" cy="1985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7432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6888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 rot="16200000">
                <a:off x="4387187" y="2485089"/>
                <a:ext cx="217225" cy="20052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Down Ribbon 50"/>
          <p:cNvSpPr/>
          <p:nvPr/>
        </p:nvSpPr>
        <p:spPr>
          <a:xfrm>
            <a:off x="6324600" y="3845086"/>
            <a:ext cx="2743200" cy="992265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Ponder over this beautiful problem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84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7" grpId="0" animBg="1"/>
      <p:bldP spid="98" grpId="0" animBg="1"/>
      <p:bldP spid="101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Evaluation of an arithmetic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does a computer/calculator evaluate an arithmetic expression given in the form of a string of symbols ?            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8 </a:t>
            </a:r>
            <a:r>
              <a:rPr lang="en-US" b="1" dirty="0"/>
              <a:t>+</a:t>
            </a:r>
            <a:r>
              <a:rPr lang="en-US" dirty="0"/>
              <a:t> 3 </a:t>
            </a:r>
            <a:r>
              <a:rPr lang="en-US" b="1" dirty="0"/>
              <a:t>*</a:t>
            </a:r>
            <a:r>
              <a:rPr lang="en-US" dirty="0"/>
              <a:t> 5 </a:t>
            </a:r>
            <a:r>
              <a:rPr lang="en-US" b="1" dirty="0"/>
              <a:t>^</a:t>
            </a:r>
            <a:r>
              <a:rPr lang="en-US" dirty="0"/>
              <a:t> 2 </a:t>
            </a:r>
            <a:r>
              <a:rPr lang="en-US" b="1" dirty="0"/>
              <a:t>–</a:t>
            </a:r>
            <a:r>
              <a:rPr lang="en-US" dirty="0"/>
              <a:t>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5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Evaluation of an arithmetic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does a computer/calculator evaluate an arithmetic expression given in the form of a string of symbols?            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8 </a:t>
            </a:r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dirty="0"/>
              <a:t> 3 </a:t>
            </a:r>
            <a:r>
              <a:rPr lang="en-US" b="1" dirty="0">
                <a:solidFill>
                  <a:srgbClr val="FF0000"/>
                </a:solidFill>
              </a:rPr>
              <a:t>*</a:t>
            </a:r>
            <a:r>
              <a:rPr lang="en-US" dirty="0"/>
              <a:t> 5 </a:t>
            </a:r>
            <a:r>
              <a:rPr lang="en-US" b="1" dirty="0">
                <a:solidFill>
                  <a:srgbClr val="FF0000"/>
                </a:solidFill>
              </a:rPr>
              <a:t>^</a:t>
            </a:r>
            <a:r>
              <a:rPr lang="en-US" dirty="0"/>
              <a:t> 2 </a:t>
            </a:r>
            <a:r>
              <a:rPr lang="en-US" b="1" dirty="0">
                <a:solidFill>
                  <a:srgbClr val="FF0000"/>
                </a:solidFill>
              </a:rPr>
              <a:t>–</a:t>
            </a:r>
            <a:r>
              <a:rPr lang="en-US" dirty="0"/>
              <a:t>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What about expressions involving </a:t>
            </a:r>
            <a:r>
              <a:rPr lang="en-US" sz="2000" dirty="0">
                <a:solidFill>
                  <a:srgbClr val="7030A0"/>
                </a:solidFill>
              </a:rPr>
              <a:t>parentheses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5</a:t>
            </a:r>
            <a:r>
              <a:rPr lang="en-US" sz="2000" dirty="0">
                <a:solidFill>
                  <a:srgbClr val="FF0000"/>
                </a:solidFill>
              </a:rPr>
              <a:t>-</a:t>
            </a:r>
            <a:r>
              <a:rPr lang="en-US" sz="2000" dirty="0">
                <a:solidFill>
                  <a:srgbClr val="0070C0"/>
                </a:solidFill>
              </a:rPr>
              <a:t>6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8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0070C0"/>
                </a:solidFill>
              </a:rPr>
              <a:t>9</a:t>
            </a:r>
            <a:r>
              <a:rPr lang="en-US" sz="2000" dirty="0">
                <a:solidFill>
                  <a:srgbClr val="FF0000"/>
                </a:solidFill>
              </a:rPr>
              <a:t>^</a:t>
            </a:r>
            <a:r>
              <a:rPr lang="en-US" sz="2000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)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0070C0"/>
                </a:solidFill>
              </a:rPr>
              <a:t>33</a:t>
            </a:r>
            <a:r>
              <a:rPr lang="en-US" sz="2000" dirty="0"/>
              <a:t>) ?</a:t>
            </a:r>
          </a:p>
          <a:p>
            <a:r>
              <a:rPr lang="en-US" sz="2000" dirty="0"/>
              <a:t>What about </a:t>
            </a:r>
            <a:r>
              <a:rPr lang="en-US" sz="2000" dirty="0">
                <a:solidFill>
                  <a:srgbClr val="7030A0"/>
                </a:solidFill>
              </a:rPr>
              <a:t>associativity</a:t>
            </a:r>
            <a:r>
              <a:rPr lang="en-US" sz="2000" dirty="0"/>
              <a:t> of the operators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124200" y="3657600"/>
            <a:ext cx="2362200" cy="1359932"/>
            <a:chOff x="3124200" y="3505200"/>
            <a:chExt cx="2362200" cy="1359932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3124200" y="3505200"/>
              <a:ext cx="914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3771900" y="3505200"/>
              <a:ext cx="4191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267200" y="3505200"/>
              <a:ext cx="4439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419600" y="3505200"/>
              <a:ext cx="4572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572000" y="3505200"/>
              <a:ext cx="9144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733800" y="4495800"/>
              <a:ext cx="1075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operands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29000" y="2069068"/>
            <a:ext cx="1752600" cy="1359932"/>
            <a:chOff x="3429000" y="2450068"/>
            <a:chExt cx="1752600" cy="1359932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4419600" y="2743200"/>
              <a:ext cx="7620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271639" y="2743200"/>
              <a:ext cx="300361" cy="990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038600" y="2743200"/>
              <a:ext cx="80639" cy="990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3429000" y="2743200"/>
              <a:ext cx="457200" cy="1066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733800" y="2450068"/>
              <a:ext cx="1106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927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Overview </a:t>
            </a:r>
            <a:r>
              <a:rPr lang="en-US" sz="4000" b="1" dirty="0"/>
              <a:t>of 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Focusing on a </a:t>
            </a:r>
            <a:r>
              <a:rPr lang="en-US" sz="2400" b="1" dirty="0">
                <a:solidFill>
                  <a:srgbClr val="7030A0"/>
                </a:solidFill>
              </a:rPr>
              <a:t>simpler version </a:t>
            </a:r>
            <a:r>
              <a:rPr lang="en-US" sz="2400" b="1" dirty="0"/>
              <a:t>of the problem: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Expressions </a:t>
            </a:r>
            <a:r>
              <a:rPr lang="en-US" sz="2000" dirty="0">
                <a:solidFill>
                  <a:srgbClr val="7030A0"/>
                </a:solidFill>
              </a:rPr>
              <a:t>without parentheses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Every operator is </a:t>
            </a:r>
            <a:r>
              <a:rPr lang="en-US" sz="2000" dirty="0">
                <a:solidFill>
                  <a:srgbClr val="7030A0"/>
                </a:solidFill>
              </a:rPr>
              <a:t>left associative</a:t>
            </a:r>
          </a:p>
          <a:p>
            <a:pPr marL="400050" lvl="1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</a:rPr>
              <a:t>Solving</a:t>
            </a:r>
            <a:r>
              <a:rPr lang="en-US" sz="2400" b="1" dirty="0"/>
              <a:t> the simpler version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7030A0"/>
                </a:solidFill>
              </a:rPr>
              <a:t>Transforming</a:t>
            </a:r>
            <a:r>
              <a:rPr lang="en-US" sz="2400" b="1" dirty="0"/>
              <a:t> the solution of simpler version to generic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6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Incorporating precedence</a:t>
            </a:r>
            <a:r>
              <a:rPr lang="en-US" sz="3600" b="1" dirty="0"/>
              <a:t> of operators through </a:t>
            </a:r>
            <a:r>
              <a:rPr lang="en-US" sz="3600" b="1" dirty="0">
                <a:solidFill>
                  <a:srgbClr val="7030A0"/>
                </a:solidFill>
              </a:rPr>
              <a:t>priority</a:t>
            </a:r>
            <a:r>
              <a:rPr lang="en-US" sz="3600" b="1" dirty="0"/>
              <a:t> number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972098"/>
              </p:ext>
            </p:extLst>
          </p:nvPr>
        </p:nvGraphicFramePr>
        <p:xfrm>
          <a:off x="2590800" y="2225040"/>
          <a:ext cx="4191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+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 -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 /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Insight</a:t>
            </a:r>
            <a:r>
              <a:rPr lang="en-US" sz="3200" b="1" dirty="0"/>
              <a:t> into the problem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: the operator at position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in the expression.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Aim:</a:t>
                </a:r>
                <a:r>
                  <a:rPr lang="en-US" sz="2400" dirty="0"/>
                  <a:t> T</a:t>
                </a:r>
                <a:r>
                  <a:rPr lang="en-US" sz="2000" dirty="0"/>
                  <a:t>o determine an order in which to execute the operators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8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+</a:t>
                </a:r>
                <a:r>
                  <a:rPr lang="en-US" sz="2000" dirty="0"/>
                  <a:t> 3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*</a:t>
                </a:r>
                <a:r>
                  <a:rPr lang="en-US" sz="2000" dirty="0"/>
                  <a:t> 5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^</a:t>
                </a:r>
                <a:r>
                  <a:rPr lang="en-US" sz="2000" dirty="0"/>
                  <a:t> 2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–</a:t>
                </a:r>
                <a:r>
                  <a:rPr lang="en-US" sz="2000" dirty="0"/>
                  <a:t> 9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*</a:t>
                </a:r>
                <a:r>
                  <a:rPr lang="en-US" sz="2000" dirty="0"/>
                  <a:t> 67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Question: </a:t>
                </a:r>
                <a:r>
                  <a:rPr lang="en-US" sz="2000" dirty="0"/>
                  <a:t>Under what conditions can we execute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immediately?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B050"/>
                    </a:solidFill>
                  </a:rPr>
                  <a:t>Answer: </a:t>
                </a:r>
                <a:r>
                  <a:rPr lang="en-US" sz="2400" dirty="0"/>
                  <a:t>if</a:t>
                </a:r>
              </a:p>
              <a:p>
                <a:r>
                  <a:rPr lang="en-US" sz="2000" dirty="0"/>
                  <a:t>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    ??     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     ??     priority(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037" b="-82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361980" y="2383840"/>
            <a:ext cx="3616759" cy="1262092"/>
            <a:chOff x="3361980" y="2002840"/>
            <a:chExt cx="3616759" cy="1262092"/>
          </a:xfrm>
        </p:grpSpPr>
        <p:sp>
          <p:nvSpPr>
            <p:cNvPr id="6" name="Left-Up Arrow 5"/>
            <p:cNvSpPr/>
            <p:nvPr/>
          </p:nvSpPr>
          <p:spPr>
            <a:xfrm rot="2758934">
              <a:off x="4593976" y="1988985"/>
              <a:ext cx="794250" cy="821960"/>
            </a:xfrm>
            <a:prstGeom prst="leftUpArrow">
              <a:avLst>
                <a:gd name="adj1" fmla="val 1728"/>
                <a:gd name="adj2" fmla="val 8547"/>
                <a:gd name="adj3" fmla="val 176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61980" y="2895600"/>
              <a:ext cx="3616759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Position of an operator </a:t>
              </a:r>
              <a:r>
                <a:rPr lang="en-US" b="1" u="sng" dirty="0"/>
                <a:t>does</a:t>
              </a:r>
              <a:r>
                <a:rPr lang="en-US" dirty="0"/>
                <a:t> matter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86000" y="4876800"/>
            <a:ext cx="3718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0" y="5334000"/>
            <a:ext cx="3718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≥</a:t>
            </a:r>
          </a:p>
        </p:txBody>
      </p:sp>
    </p:spTree>
    <p:extLst>
      <p:ext uri="{BB962C8B-B14F-4D97-AF65-F5344CB8AC3E}">
        <p14:creationId xmlns:p14="http://schemas.microsoft.com/office/powerpoint/2010/main" val="14871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Expression: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5 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6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…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We keep two stacks: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405961" y="2630269"/>
            <a:ext cx="1404039" cy="3008531"/>
            <a:chOff x="1752600" y="2590800"/>
            <a:chExt cx="1404039" cy="3008531"/>
          </a:xfrm>
        </p:grpSpPr>
        <p:grpSp>
          <p:nvGrpSpPr>
            <p:cNvPr id="13" name="Group 12"/>
            <p:cNvGrpSpPr/>
            <p:nvPr/>
          </p:nvGrpSpPr>
          <p:grpSpPr>
            <a:xfrm>
              <a:off x="22098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752600" y="4953000"/>
              <a:ext cx="14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N-stack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00B0F0"/>
                  </a:solidFill>
                </a:rPr>
                <a:t>operands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17871" y="2590800"/>
            <a:ext cx="1435329" cy="3008531"/>
            <a:chOff x="4844361" y="2590800"/>
            <a:chExt cx="1435329" cy="3008531"/>
          </a:xfrm>
        </p:grpSpPr>
        <p:grpSp>
          <p:nvGrpSpPr>
            <p:cNvPr id="14" name="Group 13"/>
            <p:cNvGrpSpPr/>
            <p:nvPr/>
          </p:nvGrpSpPr>
          <p:grpSpPr>
            <a:xfrm>
              <a:off x="5334000" y="2590800"/>
              <a:ext cx="457200" cy="2209800"/>
              <a:chOff x="2209800" y="2590800"/>
              <a:chExt cx="457200" cy="22098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2098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667000" y="2590800"/>
                <a:ext cx="0" cy="22098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209800" y="4800600"/>
                <a:ext cx="4572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4844361" y="4953000"/>
              <a:ext cx="143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     </a:t>
              </a:r>
              <a:r>
                <a:rPr lang="en-US" b="1" dirty="0">
                  <a:solidFill>
                    <a:srgbClr val="FF0000"/>
                  </a:solidFill>
                </a:rPr>
                <a:t>O-stack</a:t>
              </a:r>
            </a:p>
            <a:p>
              <a:r>
                <a:rPr lang="en-US" b="1" dirty="0"/>
                <a:t>for </a:t>
              </a:r>
              <a:r>
                <a:rPr lang="en-US" b="1" dirty="0">
                  <a:solidFill>
                    <a:srgbClr val="FF0000"/>
                  </a:solidFill>
                </a:rPr>
                <a:t>operators</a:t>
              </a:r>
            </a:p>
          </p:txBody>
        </p:sp>
      </p:grpSp>
      <p:sp>
        <p:nvSpPr>
          <p:cNvPr id="5" name="Striped Right Arrow 4"/>
          <p:cNvSpPr/>
          <p:nvPr/>
        </p:nvSpPr>
        <p:spPr>
          <a:xfrm>
            <a:off x="2133600" y="1981200"/>
            <a:ext cx="1066800" cy="381000"/>
          </a:xfrm>
          <a:prstGeom prst="stripedRightArrow">
            <a:avLst/>
          </a:prstGeom>
          <a:solidFill>
            <a:srgbClr val="006C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7954</TotalTime>
  <Words>1657</Words>
  <Application>Microsoft Office PowerPoint</Application>
  <PresentationFormat>On-screen Show (4:3)</PresentationFormat>
  <Paragraphs>399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Bookman Old Style</vt:lpstr>
      <vt:lpstr>Calibri</vt:lpstr>
      <vt:lpstr>Cambria Math</vt:lpstr>
      <vt:lpstr>Wingdings</vt:lpstr>
      <vt:lpstr>Office Theme</vt:lpstr>
      <vt:lpstr>Data Structures and Algorithms (ESO207) </vt:lpstr>
      <vt:lpstr>Quick Recap of last lecture</vt:lpstr>
      <vt:lpstr>Stack: a new data structure</vt:lpstr>
      <vt:lpstr>Evaluation of an arithmetic expression</vt:lpstr>
      <vt:lpstr>Evaluation of an arithmetic expression</vt:lpstr>
      <vt:lpstr>Overview of our solution</vt:lpstr>
      <vt:lpstr>Incorporating precedence of operators through priority number</vt:lpstr>
      <vt:lpstr>Insight into the problem</vt:lpstr>
      <vt:lpstr>PowerPoint Presentation</vt:lpstr>
      <vt:lpstr>PowerPoint Presentation</vt:lpstr>
      <vt:lpstr>PowerPoint Presentation</vt:lpstr>
      <vt:lpstr>PowerPoint Presentation</vt:lpstr>
      <vt:lpstr>A simple algorithm</vt:lpstr>
      <vt:lpstr>Next step</vt:lpstr>
      <vt:lpstr>How to handle parentheses ?</vt:lpstr>
      <vt:lpstr>How to handle parentheses ?</vt:lpstr>
      <vt:lpstr>PowerPoint Presentation</vt:lpstr>
      <vt:lpstr>How to handle parentheses ? </vt:lpstr>
      <vt:lpstr>How to handle parentheses ?  </vt:lpstr>
      <vt:lpstr>How to handle parentheses ?</vt:lpstr>
      <vt:lpstr>The algorithm generalized to handle parentheses</vt:lpstr>
      <vt:lpstr>Practice exercise</vt:lpstr>
      <vt:lpstr>How to handle associativity of operators ? </vt:lpstr>
      <vt:lpstr>Associativity of arithmetic operators  </vt:lpstr>
      <vt:lpstr>How to handle associativity of operators ? Using two types of priorities of each right associative operator.</vt:lpstr>
      <vt:lpstr>The general Algorithm It is the same as the algorithm to handle parentheses :-)</vt:lpstr>
      <vt:lpstr>Homeworks</vt:lpstr>
      <vt:lpstr>Homeworks</vt:lpstr>
      <vt:lpstr>Two interesting problems</vt:lpstr>
      <vt:lpstr>8 queen problem</vt:lpstr>
      <vt:lpstr>Shortest route in a grid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Havi Bohra</cp:lastModifiedBy>
  <cp:revision>755</cp:revision>
  <dcterms:created xsi:type="dcterms:W3CDTF">2011-12-03T04:13:03Z</dcterms:created>
  <dcterms:modified xsi:type="dcterms:W3CDTF">2023-09-20T00:08:57Z</dcterms:modified>
</cp:coreProperties>
</file>