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5" r:id="rId2"/>
    <p:sldId id="449" r:id="rId3"/>
    <p:sldId id="472" r:id="rId4"/>
    <p:sldId id="477" r:id="rId5"/>
    <p:sldId id="471" r:id="rId6"/>
    <p:sldId id="478" r:id="rId7"/>
    <p:sldId id="469" r:id="rId8"/>
    <p:sldId id="475" r:id="rId9"/>
    <p:sldId id="473" r:id="rId10"/>
    <p:sldId id="470" r:id="rId11"/>
    <p:sldId id="441" r:id="rId12"/>
    <p:sldId id="442" r:id="rId13"/>
    <p:sldId id="440" r:id="rId14"/>
    <p:sldId id="443" r:id="rId15"/>
    <p:sldId id="444" r:id="rId16"/>
    <p:sldId id="450" r:id="rId17"/>
    <p:sldId id="451" r:id="rId18"/>
    <p:sldId id="467" r:id="rId19"/>
    <p:sldId id="452" r:id="rId20"/>
    <p:sldId id="462" r:id="rId21"/>
    <p:sldId id="476" r:id="rId22"/>
    <p:sldId id="453" r:id="rId23"/>
    <p:sldId id="454" r:id="rId24"/>
    <p:sldId id="4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E27CB809-D88C-40B4-BCC5-EE1B3358C290}"/>
    <pc:docChg chg="undo custSel modSld">
      <pc:chgData name="Havi Bohra" userId="fa2425a5-a17c-4ff4-a3e9-ad162dccfc59" providerId="ADAL" clId="{E27CB809-D88C-40B4-BCC5-EE1B3358C290}" dt="2023-09-08T19:15:17.066" v="5" actId="20577"/>
      <pc:docMkLst>
        <pc:docMk/>
      </pc:docMkLst>
      <pc:sldChg chg="modSp mod">
        <pc:chgData name="Havi Bohra" userId="fa2425a5-a17c-4ff4-a3e9-ad162dccfc59" providerId="ADAL" clId="{E27CB809-D88C-40B4-BCC5-EE1B3358C290}" dt="2023-09-08T19:15:17.066" v="5" actId="20577"/>
        <pc:sldMkLst>
          <pc:docMk/>
          <pc:sldMk cId="277897161" sldId="479"/>
        </pc:sldMkLst>
        <pc:spChg chg="mod">
          <ac:chgData name="Havi Bohra" userId="fa2425a5-a17c-4ff4-a3e9-ad162dccfc59" providerId="ADAL" clId="{E27CB809-D88C-40B4-BCC5-EE1B3358C290}" dt="2023-09-08T19:15:17.066" v="5" actId="20577"/>
          <ac:spMkLst>
            <pc:docMk/>
            <pc:sldMk cId="277897161" sldId="479"/>
            <ac:spMk id="2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B21F6341-35FE-3740-83A6-910F97F14ED4}"/>
    <pc:docChg chg="modSld">
      <pc:chgData name="Raghunath Tewari" userId="2638bdda-d406-4938-a2a6-e4e967acb772" providerId="ADAL" clId="{B21F6341-35FE-3740-83A6-910F97F14ED4}" dt="2023-08-09T03:00:46.115" v="3"/>
      <pc:docMkLst>
        <pc:docMk/>
      </pc:docMkLst>
      <pc:sldChg chg="modAnim">
        <pc:chgData name="Raghunath Tewari" userId="2638bdda-d406-4938-a2a6-e4e967acb772" providerId="ADAL" clId="{B21F6341-35FE-3740-83A6-910F97F14ED4}" dt="2023-08-09T03:00:46.115" v="3"/>
        <pc:sldMkLst>
          <pc:docMk/>
          <pc:sldMk cId="2630266067" sldId="478"/>
        </pc:sldMkLst>
      </pc:sldChg>
    </pc:docChg>
  </pc:docChgLst>
  <pc:docChgLst>
    <pc:chgData name="Raghunath Tewari" userId="2638bdda-d406-4938-a2a6-e4e967acb772" providerId="ADAL" clId="{70B414DB-2B19-684C-924E-C0E85A2DFDC2}"/>
    <pc:docChg chg="modSld">
      <pc:chgData name="Raghunath Tewari" userId="2638bdda-d406-4938-a2a6-e4e967acb772" providerId="ADAL" clId="{70B414DB-2B19-684C-924E-C0E85A2DFDC2}" dt="2021-01-18T10:50:15.797" v="5" actId="20577"/>
      <pc:docMkLst>
        <pc:docMk/>
      </pc:docMkLst>
      <pc:sldChg chg="modSp mod">
        <pc:chgData name="Raghunath Tewari" userId="2638bdda-d406-4938-a2a6-e4e967acb772" providerId="ADAL" clId="{70B414DB-2B19-684C-924E-C0E85A2DFDC2}" dt="2021-01-18T10:50:15.797" v="5" actId="20577"/>
        <pc:sldMkLst>
          <pc:docMk/>
          <pc:sldMk cId="3504205157" sldId="425"/>
        </pc:sldMkLst>
        <pc:spChg chg="mod">
          <ac:chgData name="Raghunath Tewari" userId="2638bdda-d406-4938-a2a6-e4e967acb772" providerId="ADAL" clId="{70B414DB-2B19-684C-924E-C0E85A2DFDC2}" dt="2021-01-18T10:50:15.797" v="5" actId="20577"/>
          <ac:spMkLst>
            <pc:docMk/>
            <pc:sldMk cId="3504205157" sldId="42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1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5: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More 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Proof of correctness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an algorithm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Local minima </a:t>
            </a:r>
            <a:r>
              <a:rPr lang="en-US" sz="3200" dirty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an entry is local minima if it is smaller than each of its neighbors.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2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output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local minima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simple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Respect every new idea </a:t>
            </a:r>
            <a:r>
              <a:rPr lang="en-US" sz="2400" dirty="0"/>
              <a:t>which solves a problem even partially.</a:t>
            </a: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Principle of simplification: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try to solve its simpler version, and then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extend this solution to the original (difficult) version.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Repeat</a:t>
            </a:r>
            <a:r>
              <a:rPr lang="en-US" sz="1800" dirty="0"/>
              <a:t> : </a:t>
            </a:r>
            <a:r>
              <a:rPr lang="en-US" sz="1800" i="1" dirty="0"/>
              <a:t>if current entry is not local minima, explore the neighbor storing smaller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Explore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Let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While(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is not a local minima</a:t>
                </a:r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a </a:t>
                </a: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>
                    <a:sym typeface="Wingdings" pitchFamily="2" charset="2"/>
                  </a:rPr>
                  <a:t> of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>
                    <a:sym typeface="Wingdings" pitchFamily="2" charset="2"/>
                  </a:rPr>
                  <a:t> storing </a:t>
                </a:r>
                <a:r>
                  <a:rPr lang="en-US" sz="1800" u="sng" dirty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return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Worst case time complexity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not discard </a:t>
            </a:r>
            <a:r>
              <a:rPr lang="en-US" b="1" dirty="0">
                <a:solidFill>
                  <a:srgbClr val="7030A0"/>
                </a:solidFill>
              </a:rPr>
              <a:t>Explore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Simplify the problem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 Suppose we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 </a:t>
                </a:r>
                <a:r>
                  <a:rPr lang="en-US" sz="2000" dirty="0"/>
                  <a:t>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</a:t>
                </a:r>
                <a:r>
                  <a:rPr lang="en-US" sz="2000" dirty="0"/>
                  <a:t>, if terminates, will return local minima.</a:t>
                </a:r>
              </a:p>
              <a:p>
                <a:pPr marL="0" indent="0">
                  <a:buNone/>
                </a:pPr>
                <a:r>
                  <a:rPr lang="en-US" sz="2000" dirty="0"/>
                  <a:t>It will terminate </a:t>
                </a:r>
                <a:r>
                  <a:rPr lang="en-US" sz="2000" u="sng" dirty="0"/>
                  <a:t>without ever entering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sz="1600" dirty="0"/>
              <a:t>9    17  23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60" y="5421868"/>
            <a:ext cx="18849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Algorithmic proof</a:t>
            </a:r>
          </a:p>
        </p:txBody>
      </p:sp>
      <p:sp>
        <p:nvSpPr>
          <p:cNvPr id="31" name="Left Brace 30"/>
          <p:cNvSpPr/>
          <p:nvPr/>
        </p:nvSpPr>
        <p:spPr>
          <a:xfrm rot="16200000" flipH="1">
            <a:off x="2828625" y="2292207"/>
            <a:ext cx="164815" cy="1524003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228600" y="1447800"/>
            <a:ext cx="3220453" cy="841248"/>
          </a:xfrm>
          <a:prstGeom prst="cloudCallout">
            <a:avLst>
              <a:gd name="adj1" fmla="val 26885"/>
              <a:gd name="adj2" fmla="val 1075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24" grpId="0"/>
      <p:bldP spid="7" grpId="0"/>
      <p:bldP spid="25" grpId="0"/>
      <p:bldP spid="26" grpId="0" animBg="1"/>
      <p:bldP spid="27" grpId="0" animBg="1"/>
      <p:bldP spid="28" grpId="0" animBg="1"/>
      <p:bldP spid="5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We can confine our search for local minima to only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Our problem size has reduced.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>
                    <a:sym typeface="Wingdings" pitchFamily="2" charset="2"/>
                  </a:rPr>
                  <a:t>: Which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should we select so as to reduce problem size significantly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𝑚𝑖𝑑𝑑𝑙𝑒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point of array </a:t>
                </a:r>
                <a:r>
                  <a:rPr lang="en-US" sz="2000" b="1" dirty="0"/>
                  <a:t>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24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sz="1600" dirty="0"/>
              <a:t>9    17  23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673032" y="3200400"/>
            <a:ext cx="3352801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73033" y="3200400"/>
            <a:ext cx="3352800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7864033" y="4813013"/>
            <a:ext cx="441767" cy="44478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(Similar to binary search)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Local-minima-in-array</a:t>
                </a:r>
                <a:r>
                  <a:rPr lang="en-US" sz="2400" b="1" dirty="0"/>
                  <a:t>(A) </a:t>
                </a: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local minima</a:t>
                </a:r>
                <a:r>
                  <a:rPr lang="en-US" sz="1800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]</a:t>
                </a:r>
                <a:r>
                  <a:rPr lang="en-US" sz="1800" dirty="0">
                    <a:sym typeface="Wingdings" pitchFamily="2" charset="2"/>
                  </a:rPr>
                  <a:t>)   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</a:t>
                </a:r>
                <a:r>
                  <a:rPr lang="en-US" sz="18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b="1" dirty="0">
                <a:solidFill>
                  <a:srgbClr val="0070C0"/>
                </a:solidFill>
              </a:rPr>
              <a:t>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blipFill rotWithShape="1">
                <a:blip r:embed="rId3"/>
                <a:stretch>
                  <a:fillRect t="-22000" r="-190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22000" r="-304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9800" y="3505200"/>
            <a:ext cx="1906171" cy="1905000"/>
            <a:chOff x="8153400" y="3352800"/>
            <a:chExt cx="190617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  time </a:t>
                  </a:r>
                </a:p>
                <a:p>
                  <a:r>
                    <a:rPr lang="en-US" dirty="0"/>
                    <a:t>in one iteration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83" t="-4673" r="-67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048000" y="2133600"/>
            <a:ext cx="3733800" cy="1077951"/>
            <a:chOff x="3048000" y="2133600"/>
            <a:chExt cx="3733800" cy="10779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048000" y="2527019"/>
              <a:ext cx="2000250" cy="6845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048250" y="2133600"/>
              <a:ext cx="1733550" cy="685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How many iterations ?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Proof of Correctness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you say about the algorithm at the end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iteration.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=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 and 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 Make sincere attempts to prove the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r>
                  <a:rPr lang="en-US" sz="2000" dirty="0"/>
                  <a:t>How will you use it to prove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000" b="1" dirty="0"/>
                  <a:t>(A) </a:t>
                </a:r>
                <a:r>
                  <a:rPr lang="en-US" sz="2000" dirty="0"/>
                  <a:t>outputs a local minima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2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13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grid</a:t>
            </a:r>
            <a:br>
              <a:rPr lang="en-US" sz="4000" b="1" dirty="0"/>
            </a:br>
            <a:r>
              <a:rPr lang="en-US" sz="2400" b="1" dirty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Search for a local minima in the column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… and do not forget to prove its correctness </a:t>
                </a:r>
                <a:r>
                  <a:rPr lang="en-US" sz="2000" dirty="0">
                    <a:sym typeface="Wingdings" pitchFamily="2" charset="2"/>
                  </a:rPr>
                  <a:t>.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 element</a:t>
              </a:r>
            </a:p>
            <a:p>
              <a:r>
                <a:rPr lang="en-US" dirty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if there is no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57" grpId="0"/>
      <p:bldP spid="60" grpId="0"/>
      <p:bldP spid="67" grpId="0"/>
      <p:bldP spid="69" grpId="0" animBg="1"/>
      <p:bldP spid="74" grpId="0" animBg="1"/>
      <p:bldP spid="74" grpId="1" animBg="1"/>
      <p:bldP spid="39" grpId="0" animBg="1"/>
      <p:bldP spid="66" grpId="0" animBg="1"/>
      <p:bldP spid="66" grpId="1" animBg="1"/>
      <p:bldP spid="73" grpId="0" animBg="1"/>
      <p:bldP spid="7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Make sincere attempts to </a:t>
            </a:r>
          </a:p>
          <a:p>
            <a:pPr marL="0" indent="0" algn="ctr">
              <a:buNone/>
            </a:pPr>
            <a:r>
              <a:rPr lang="en-US" sz="2400" dirty="0"/>
              <a:t>answer all questions raised in this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038600"/>
            <a:ext cx="38862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take a toy algorithm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Sum_of_Numbers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Natural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responses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It is obvious !</a:t>
                </a:r>
              </a:p>
              <a:p>
                <a:r>
                  <a:rPr lang="en-US" sz="2000" dirty="0"/>
                  <a:t>Compile it and run it for some random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Go over first few iterations explaining what happens 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you convince any person  that </a:t>
                </a:r>
                <a:r>
                  <a:rPr lang="en-US" b="1" dirty="0">
                    <a:solidFill>
                      <a:srgbClr val="7030A0"/>
                    </a:solidFill>
                  </a:rPr>
                  <a:t>Sum_of_Numbers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indeed is correct ?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 you </a:t>
            </a:r>
            <a:r>
              <a:rPr lang="en-US" sz="3200" b="1" dirty="0">
                <a:solidFill>
                  <a:srgbClr val="C00000"/>
                </a:solidFill>
              </a:rPr>
              <a:t>respond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76" y="1828800"/>
            <a:ext cx="5888124" cy="4325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78992" y="31242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07592" y="37338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95400" y="48006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0649" y="838200"/>
            <a:ext cx="565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you have to do it for the following code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1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Think for some time to realize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non-triviality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Importance</a:t>
            </a:r>
          </a:p>
          <a:p>
            <a:pPr marL="0" indent="0">
              <a:buNone/>
            </a:pPr>
            <a:r>
              <a:rPr lang="en-US" sz="2000" dirty="0"/>
              <a:t>		 of proof of correctness of an iterative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such a proof will be just </a:t>
            </a:r>
          </a:p>
          <a:p>
            <a:pPr marL="0" indent="0">
              <a:buNone/>
            </a:pPr>
            <a:r>
              <a:rPr lang="en-US" sz="2000" dirty="0"/>
              <a:t>             Expressing our </a:t>
            </a:r>
            <a:r>
              <a:rPr lang="en-US" sz="2000" u="sng" dirty="0">
                <a:solidFill>
                  <a:srgbClr val="7030A0"/>
                </a:solidFill>
              </a:rPr>
              <a:t>intuition/insight</a:t>
            </a:r>
            <a:r>
              <a:rPr lang="en-US" sz="2000" dirty="0"/>
              <a:t>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3581400"/>
            <a:ext cx="4953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following slide, we present an overview of the proof of correctness.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922" y="5257800"/>
            <a:ext cx="218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</a:t>
            </a:r>
            <a:r>
              <a:rPr lang="en-US" sz="2000" b="1" dirty="0"/>
              <a:t>formal </a:t>
            </a:r>
            <a:r>
              <a:rPr lang="en-US" sz="2000" dirty="0"/>
              <a:t>way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2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2962" y="3546502"/>
            <a:ext cx="9810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Iterations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correctness</a:t>
            </a:r>
            <a:r>
              <a:rPr lang="en-US" sz="3600" b="1" dirty="0"/>
              <a:t>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/>
                  <a:t> of the algorithm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by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The most difficult/creative part of proof :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073400"/>
            <a:ext cx="1193800" cy="1193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876800" y="2825496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909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0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8100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" y="3447651"/>
            <a:ext cx="1219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of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8968" y="838200"/>
            <a:ext cx="2613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For an </a:t>
            </a:r>
            <a:r>
              <a:rPr lang="en-US" b="1" dirty="0">
                <a:solidFill>
                  <a:srgbClr val="7030A0"/>
                </a:solidFill>
              </a:rPr>
              <a:t>iterative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701284" y="2819400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would you expect at the end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iteration ?</a:t>
                </a: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606" t="-2062" r="-10303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606" t="-2041" r="-10303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200" y="5257800"/>
            <a:ext cx="19719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Proof by induction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553" y="1644134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1828800"/>
            <a:ext cx="582561" cy="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5257800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577" y="5627132"/>
            <a:ext cx="17908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Body of the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81" t="-8333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/>
          <p:cNvSpPr/>
          <p:nvPr/>
        </p:nvSpPr>
        <p:spPr>
          <a:xfrm>
            <a:off x="2667586" y="5008602"/>
            <a:ext cx="444468" cy="934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come up with the right assertion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87" t="-8333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: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Assuming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),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also holds.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09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  <a:r>
                  <a:rPr lang="en-US" b="1" dirty="0">
                    <a:solidFill>
                      <a:srgbClr val="00B050"/>
                    </a:solidFill>
                  </a:rPr>
                  <a:t>Sum</a:t>
                </a:r>
                <a:r>
                  <a:rPr lang="en-US" dirty="0"/>
                  <a:t> stores the sum of numbers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3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2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t="-3191" r="-1556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1800" dirty="0"/>
                  <a:t>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Theorem 1 </a:t>
                </a:r>
                <a:r>
                  <a:rPr lang="en-US" sz="2000" b="1" dirty="0"/>
                  <a:t>:  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else</a:t>
                </a: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{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else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1800" dirty="0"/>
                  <a:t>“Scan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Assertion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  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1800" dirty="0"/>
                  <a:t> </a:t>
                </a:r>
                <a:r>
                  <a:rPr lang="en-US" sz="2000" dirty="0"/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holds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  <a:blipFill rotWithShape="1">
                <a:blip r:embed="rId3"/>
                <a:stretch>
                  <a:fillRect l="-708" t="-621" b="-18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 stores the sum of maximum sum </a:t>
                </a:r>
                <a:r>
                  <a:rPr lang="en-US" dirty="0" err="1"/>
                  <a:t>subarray</a:t>
                </a:r>
                <a:r>
                  <a:rPr lang="en-US" dirty="0"/>
                  <a:t> ending at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30" t="-8197" r="-10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1540</Words>
  <Application>Microsoft Office PowerPoint</Application>
  <PresentationFormat>On-screen Show (4:3)</PresentationFormat>
  <Paragraphs>329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Proof of Correctness</vt:lpstr>
      <vt:lpstr>What does correctness of an algorithm mean ?</vt:lpstr>
      <vt:lpstr>Algorithm for computing  sum of numbers from 0 to n</vt:lpstr>
      <vt:lpstr>How will you respond </vt:lpstr>
      <vt:lpstr>PowerPoint Presentation</vt:lpstr>
      <vt:lpstr>Proof of correctness  </vt:lpstr>
      <vt:lpstr>Algorithm for computing  sum of numbers from 0 to n</vt:lpstr>
      <vt:lpstr>An O(n) time Algorithm for Max-sum subarray  </vt:lpstr>
      <vt:lpstr>Local minima in a GRID </vt:lpstr>
      <vt:lpstr>Local minima in a grid</vt:lpstr>
      <vt:lpstr>Local minima in a grid</vt:lpstr>
      <vt:lpstr>Two simple principles </vt:lpstr>
      <vt:lpstr>A new approach</vt:lpstr>
      <vt:lpstr>A new approach</vt:lpstr>
      <vt:lpstr>A new approach</vt:lpstr>
      <vt:lpstr>Local minima in an array</vt:lpstr>
      <vt:lpstr>Local minima in an array</vt:lpstr>
      <vt:lpstr>Local minima in an array (Similar to binary search)</vt:lpstr>
      <vt:lpstr>Local minima in an array (Proof of correctness)</vt:lpstr>
      <vt:lpstr>Local minima in an array (Proof of correctness)</vt:lpstr>
      <vt:lpstr>Local minima in an array (Proof of correctness)</vt:lpstr>
      <vt:lpstr>Local minima in a grid (extending the solution from 1-D to 2-D)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523</cp:revision>
  <dcterms:created xsi:type="dcterms:W3CDTF">2011-12-03T04:13:03Z</dcterms:created>
  <dcterms:modified xsi:type="dcterms:W3CDTF">2023-09-08T19:15:26Z</dcterms:modified>
</cp:coreProperties>
</file>