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470" r:id="rId2"/>
    <p:sldId id="484" r:id="rId3"/>
    <p:sldId id="485" r:id="rId4"/>
    <p:sldId id="472" r:id="rId5"/>
    <p:sldId id="473" r:id="rId6"/>
    <p:sldId id="492" r:id="rId7"/>
    <p:sldId id="493" r:id="rId8"/>
    <p:sldId id="455" r:id="rId9"/>
    <p:sldId id="452" r:id="rId10"/>
    <p:sldId id="456" r:id="rId11"/>
    <p:sldId id="457" r:id="rId12"/>
    <p:sldId id="486" r:id="rId13"/>
    <p:sldId id="463" r:id="rId14"/>
    <p:sldId id="465" r:id="rId15"/>
    <p:sldId id="487" r:id="rId16"/>
    <p:sldId id="469" r:id="rId17"/>
    <p:sldId id="474" r:id="rId18"/>
    <p:sldId id="458" r:id="rId19"/>
    <p:sldId id="475" r:id="rId20"/>
    <p:sldId id="471" r:id="rId21"/>
    <p:sldId id="461" r:id="rId22"/>
    <p:sldId id="466" r:id="rId23"/>
    <p:sldId id="477" r:id="rId24"/>
    <p:sldId id="480" r:id="rId25"/>
    <p:sldId id="482" r:id="rId26"/>
    <p:sldId id="481" r:id="rId27"/>
    <p:sldId id="478" r:id="rId28"/>
    <p:sldId id="479" r:id="rId29"/>
    <p:sldId id="483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3833AA-4964-C842-AA81-E5BFCDAB7602}" v="40" dt="2023-09-01T02:10:59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733" autoAdjust="0"/>
  </p:normalViewPr>
  <p:slideViewPr>
    <p:cSldViewPr>
      <p:cViewPr varScale="1">
        <p:scale>
          <a:sx n="104" d="100"/>
          <a:sy n="104" d="100"/>
        </p:scale>
        <p:origin x="18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D160AFBD-3F74-D141-93D5-3F9D40D0F308}"/>
    <pc:docChg chg="delSld modSld">
      <pc:chgData name="Raghunath Tewari" userId="2638bdda-d406-4938-a2a6-e4e967acb772" providerId="ADAL" clId="{D160AFBD-3F74-D141-93D5-3F9D40D0F308}" dt="2021-02-07T08:47:16.071" v="31" actId="2696"/>
      <pc:docMkLst>
        <pc:docMk/>
      </pc:docMkLst>
      <pc:sldChg chg="del">
        <pc:chgData name="Raghunath Tewari" userId="2638bdda-d406-4938-a2a6-e4e967acb772" providerId="ADAL" clId="{D160AFBD-3F74-D141-93D5-3F9D40D0F308}" dt="2021-02-07T08:47:16.071" v="31" actId="2696"/>
        <pc:sldMkLst>
          <pc:docMk/>
          <pc:sldMk cId="140993987" sldId="468"/>
        </pc:sldMkLst>
      </pc:sldChg>
      <pc:sldChg chg="modSp mod">
        <pc:chgData name="Raghunath Tewari" userId="2638bdda-d406-4938-a2a6-e4e967acb772" providerId="ADAL" clId="{D160AFBD-3F74-D141-93D5-3F9D40D0F308}" dt="2021-02-07T07:22:29.524" v="30" actId="20577"/>
        <pc:sldMkLst>
          <pc:docMk/>
          <pc:sldMk cId="1733312694" sldId="470"/>
        </pc:sldMkLst>
        <pc:spChg chg="mod">
          <ac:chgData name="Raghunath Tewari" userId="2638bdda-d406-4938-a2a6-e4e967acb772" providerId="ADAL" clId="{D160AFBD-3F74-D141-93D5-3F9D40D0F308}" dt="2021-02-07T07:22:29.524" v="30" actId="20577"/>
          <ac:spMkLst>
            <pc:docMk/>
            <pc:sldMk cId="1733312694" sldId="470"/>
            <ac:spMk id="2" creationId="{00000000-0000-0000-0000-000000000000}"/>
          </ac:spMkLst>
        </pc:spChg>
      </pc:sldChg>
      <pc:sldChg chg="modSp modAnim">
        <pc:chgData name="Raghunath Tewari" userId="2638bdda-d406-4938-a2a6-e4e967acb772" providerId="ADAL" clId="{D160AFBD-3F74-D141-93D5-3F9D40D0F308}" dt="2021-02-07T07:22:14.706" v="24" actId="20577"/>
        <pc:sldMkLst>
          <pc:docMk/>
          <pc:sldMk cId="1183848815" sldId="483"/>
        </pc:sldMkLst>
        <pc:spChg chg="mod">
          <ac:chgData name="Raghunath Tewari" userId="2638bdda-d406-4938-a2a6-e4e967acb772" providerId="ADAL" clId="{D160AFBD-3F74-D141-93D5-3F9D40D0F308}" dt="2021-02-07T07:21:42.867" v="23" actId="20577"/>
          <ac:spMkLst>
            <pc:docMk/>
            <pc:sldMk cId="1183848815" sldId="483"/>
            <ac:spMk id="3" creationId="{00000000-0000-0000-0000-000000000000}"/>
          </ac:spMkLst>
        </pc:spChg>
      </pc:sldChg>
    </pc:docChg>
  </pc:docChgLst>
  <pc:docChgLst>
    <pc:chgData name="Raghunath Tewari" userId="2638bdda-d406-4938-a2a6-e4e967acb772" providerId="ADAL" clId="{653833AA-4964-C842-AA81-E5BFCDAB7602}"/>
    <pc:docChg chg="modSld">
      <pc:chgData name="Raghunath Tewari" userId="2638bdda-d406-4938-a2a6-e4e967acb772" providerId="ADAL" clId="{653833AA-4964-C842-AA81-E5BFCDAB7602}" dt="2023-09-01T02:10:59.929" v="40"/>
      <pc:docMkLst>
        <pc:docMk/>
      </pc:docMkLst>
      <pc:sldChg chg="modSp">
        <pc:chgData name="Raghunath Tewari" userId="2638bdda-d406-4938-a2a6-e4e967acb772" providerId="ADAL" clId="{653833AA-4964-C842-AA81-E5BFCDAB7602}" dt="2023-09-01T01:53:04.118" v="6" actId="20577"/>
        <pc:sldMkLst>
          <pc:docMk/>
          <pc:sldMk cId="2457234599" sldId="474"/>
        </pc:sldMkLst>
        <pc:spChg chg="mod">
          <ac:chgData name="Raghunath Tewari" userId="2638bdda-d406-4938-a2a6-e4e967acb772" providerId="ADAL" clId="{653833AA-4964-C842-AA81-E5BFCDAB7602}" dt="2023-09-01T01:53:04.118" v="6" actId="20577"/>
          <ac:spMkLst>
            <pc:docMk/>
            <pc:sldMk cId="2457234599" sldId="474"/>
            <ac:spMk id="7" creationId="{00000000-0000-0000-0000-000000000000}"/>
          </ac:spMkLst>
        </pc:spChg>
      </pc:sldChg>
      <pc:sldChg chg="modSp mod">
        <pc:chgData name="Raghunath Tewari" userId="2638bdda-d406-4938-a2a6-e4e967acb772" providerId="ADAL" clId="{653833AA-4964-C842-AA81-E5BFCDAB7602}" dt="2023-09-01T02:10:59.929" v="40"/>
        <pc:sldMkLst>
          <pc:docMk/>
          <pc:sldMk cId="1183848815" sldId="483"/>
        </pc:sldMkLst>
        <pc:spChg chg="mod">
          <ac:chgData name="Raghunath Tewari" userId="2638bdda-d406-4938-a2a6-e4e967acb772" providerId="ADAL" clId="{653833AA-4964-C842-AA81-E5BFCDAB7602}" dt="2023-09-01T02:10:59.929" v="40"/>
          <ac:spMkLst>
            <pc:docMk/>
            <pc:sldMk cId="1183848815" sldId="48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8/30/23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8/30/23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8/30/23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8/30/23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8/30/23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8/30/23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0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40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15:</a:t>
            </a:r>
          </a:p>
          <a:p>
            <a:pPr marL="3429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chemeClr val="tx1"/>
                </a:solidFill>
              </a:rPr>
              <a:t>Algorithm paradigm of </a:t>
            </a:r>
            <a:r>
              <a:rPr lang="en-US" sz="1800" b="1" dirty="0">
                <a:solidFill>
                  <a:srgbClr val="7030A0"/>
                </a:solidFill>
              </a:rPr>
              <a:t>Divide and Conquer : </a:t>
            </a:r>
          </a:p>
          <a:p>
            <a:pPr marL="0" lvl="1" algn="l" fontAlgn="auto">
              <a:spcAft>
                <a:spcPts val="0"/>
              </a:spcAft>
              <a:defRPr/>
            </a:pPr>
            <a:r>
              <a:rPr lang="en-US" sz="1800" b="1" dirty="0">
                <a:solidFill>
                  <a:srgbClr val="7030A0"/>
                </a:solidFill>
              </a:rPr>
              <a:t>                                           </a:t>
            </a:r>
            <a:r>
              <a:rPr lang="en-US" sz="1800" b="1" dirty="0">
                <a:solidFill>
                  <a:srgbClr val="002060"/>
                </a:solidFill>
              </a:rPr>
              <a:t>Counting the number of Inversions</a:t>
            </a:r>
          </a:p>
          <a:p>
            <a:pPr marL="3429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chemeClr val="tx1"/>
                </a:solidFill>
              </a:rPr>
              <a:t>Another sorting algorithm based on </a:t>
            </a:r>
            <a:r>
              <a:rPr lang="en-US" sz="1800" b="1" dirty="0">
                <a:solidFill>
                  <a:srgbClr val="7030A0"/>
                </a:solidFill>
              </a:rPr>
              <a:t>Divide and Conquer  </a:t>
            </a:r>
            <a:r>
              <a:rPr lang="en-US" sz="1800" b="1" dirty="0">
                <a:solidFill>
                  <a:schemeClr val="tx1"/>
                </a:solidFill>
              </a:rPr>
              <a:t>:</a:t>
            </a: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63325" y="55626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b="1" dirty="0">
                <a:solidFill>
                  <a:srgbClr val="C00000"/>
                </a:solidFill>
              </a:rPr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173331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Counting Inversions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>Divide and Conquer </a:t>
            </a:r>
            <a:r>
              <a:rPr lang="en-US" sz="3200" b="1" dirty="0"/>
              <a:t>based 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dirty="0"/>
                  <a:t>( </a:t>
                </a:r>
                <a:r>
                  <a:rPr lang="en-US" sz="2000" b="1" dirty="0" err="1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1" dirty="0" err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     // Counting no. of inversions in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..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return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b="1" dirty="0"/>
                  <a:t>Else{ 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)/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b="1" dirty="0"/>
                  <a:t>(</a:t>
                </a:r>
                <a:r>
                  <a:rPr lang="en-US" sz="2000" b="1" dirty="0" err="1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b="1" dirty="0"/>
                  <a:t>(A,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…. </a:t>
                </a:r>
                <a:r>
                  <a:rPr lang="en-US" sz="2000" i="1" dirty="0">
                    <a:sym typeface="Wingdings" pitchFamily="2" charset="2"/>
                  </a:rPr>
                  <a:t>Code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….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674" b="-230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How to efficiently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3200" b="1" dirty="0"/>
                  <a:t> </a:t>
                </a:r>
                <a:br>
                  <a:rPr lang="en-US" sz="3200" b="1" dirty="0"/>
                </a:br>
                <a:r>
                  <a:rPr lang="en-US" sz="3200" b="1" dirty="0"/>
                  <a:t>(</a:t>
                </a:r>
                <a:r>
                  <a:rPr lang="en-US" sz="3200" dirty="0"/>
                  <a:t>Inversions of type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III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4582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Aim:</a:t>
                </a:r>
                <a:r>
                  <a:rPr lang="en-US" sz="1800" dirty="0"/>
                  <a:t> For each 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1800" b="1" i="1" dirty="0" smtClean="0">
                        <a:latin typeface="Cambria Math"/>
                      </a:rPr>
                      <m:t>&lt;</m:t>
                    </m:r>
                    <m:r>
                      <a:rPr lang="en-US" sz="18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 err="1" smtClean="0">
                        <a:latin typeface="Cambria Math"/>
                      </a:rPr>
                      <m:t>≤</m:t>
                    </m:r>
                    <m:r>
                      <a:rPr lang="en-US" sz="18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, count the elements in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..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1800" dirty="0"/>
                  <a:t>] that are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greater</a:t>
                </a:r>
                <a:r>
                  <a:rPr lang="en-US" sz="1800" dirty="0"/>
                  <a:t> than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].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Trivial way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size of the 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subarray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..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1800" dirty="0"/>
                  <a:t>]) time for a given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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O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𝒏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time for a given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in the first call of the algorithm.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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O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>
                    <a:sym typeface="Wingdings" pitchFamily="2" charset="2"/>
                  </a:rPr>
                  <a:t>) time for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 since there are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𝒏</m:t>
                    </m:r>
                    <m:r>
                      <a:rPr lang="en-US" sz="1800" b="1" i="1" dirty="0" smtClean="0">
                        <a:latin typeface="Cambria Math"/>
                        <a:sym typeface="Wingdings" pitchFamily="2" charset="2"/>
                      </a:rPr>
                      <m:t>/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𝟐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possible values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.</a:t>
                </a:r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458200" cy="5029200"/>
              </a:xfrm>
              <a:blipFill rotWithShape="1">
                <a:blip r:embed="rId3"/>
                <a:stretch>
                  <a:fillRect l="-720" t="-606" b="-7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90228" y="2667000"/>
            <a:ext cx="4900477" cy="461665"/>
            <a:chOff x="2090228" y="2891135"/>
            <a:chExt cx="4900477" cy="461665"/>
          </a:xfrm>
        </p:grpSpPr>
        <p:grpSp>
          <p:nvGrpSpPr>
            <p:cNvPr id="6" name="Group 5"/>
            <p:cNvGrpSpPr/>
            <p:nvPr/>
          </p:nvGrpSpPr>
          <p:grpSpPr>
            <a:xfrm>
              <a:off x="2514600" y="2895600"/>
              <a:ext cx="4343400" cy="457200"/>
              <a:chOff x="3581400" y="4191000"/>
              <a:chExt cx="4343400" cy="45720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581400" y="4191000"/>
                <a:ext cx="4343400" cy="457200"/>
                <a:chOff x="1447800" y="2362200"/>
                <a:chExt cx="4343400" cy="4572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447800" y="2362200"/>
                  <a:ext cx="43434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5908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124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981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57912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3246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8580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3914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090228" y="28911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39834" y="2971800"/>
              <a:ext cx="4350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3       15         8       19       9      67     11       27  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4705350" y="1828800"/>
            <a:ext cx="19050" cy="24384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3200400" y="3124200"/>
            <a:ext cx="3124200" cy="990600"/>
            <a:chOff x="3200400" y="3581400"/>
            <a:chExt cx="3124200" cy="990600"/>
          </a:xfrm>
        </p:grpSpPr>
        <p:sp>
          <p:nvSpPr>
            <p:cNvPr id="26" name="Curved Up Arrow 25"/>
            <p:cNvSpPr/>
            <p:nvPr/>
          </p:nvSpPr>
          <p:spPr>
            <a:xfrm>
              <a:off x="3352800" y="3585865"/>
              <a:ext cx="1905000" cy="681335"/>
            </a:xfrm>
            <a:prstGeom prst="curvedUpArrow">
              <a:avLst>
                <a:gd name="adj1" fmla="val 14827"/>
                <a:gd name="adj2" fmla="val 31425"/>
                <a:gd name="adj3" fmla="val 2684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Curved Up Arrow 29"/>
            <p:cNvSpPr/>
            <p:nvPr/>
          </p:nvSpPr>
          <p:spPr>
            <a:xfrm>
              <a:off x="4267200" y="3581400"/>
              <a:ext cx="1752600" cy="685800"/>
            </a:xfrm>
            <a:prstGeom prst="curvedUpArrow">
              <a:avLst>
                <a:gd name="adj1" fmla="val 14827"/>
                <a:gd name="adj2" fmla="val 31425"/>
                <a:gd name="adj3" fmla="val 2684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urved Up Arrow 30"/>
            <p:cNvSpPr/>
            <p:nvPr/>
          </p:nvSpPr>
          <p:spPr>
            <a:xfrm>
              <a:off x="4419600" y="3581400"/>
              <a:ext cx="671131" cy="383738"/>
            </a:xfrm>
            <a:prstGeom prst="curvedUpArrow">
              <a:avLst>
                <a:gd name="adj1" fmla="val 23084"/>
                <a:gd name="adj2" fmla="val 44211"/>
                <a:gd name="adj3" fmla="val 28952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urved Up Arrow 32"/>
            <p:cNvSpPr/>
            <p:nvPr/>
          </p:nvSpPr>
          <p:spPr>
            <a:xfrm>
              <a:off x="3200400" y="3581400"/>
              <a:ext cx="3124200" cy="990600"/>
            </a:xfrm>
            <a:prstGeom prst="curvedUpArrow">
              <a:avLst>
                <a:gd name="adj1" fmla="val 14827"/>
                <a:gd name="adj2" fmla="val 31425"/>
                <a:gd name="adj3" fmla="val 2684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552700" y="4267200"/>
            <a:ext cx="4457700" cy="762000"/>
            <a:chOff x="2552700" y="4724400"/>
            <a:chExt cx="4457700" cy="762000"/>
          </a:xfrm>
        </p:grpSpPr>
        <p:sp>
          <p:nvSpPr>
            <p:cNvPr id="35" name="Right Brace 34"/>
            <p:cNvSpPr/>
            <p:nvPr/>
          </p:nvSpPr>
          <p:spPr>
            <a:xfrm rot="5400000">
              <a:off x="4629150" y="2647950"/>
              <a:ext cx="304800" cy="4457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343400" y="5117068"/>
                  <a:ext cx="10131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𝑐𝑜𝑢𝑛𝑡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II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117068"/>
                  <a:ext cx="101316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72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7162800" y="2590800"/>
            <a:ext cx="1668983" cy="1083654"/>
            <a:chOff x="7017817" y="3429000"/>
            <a:chExt cx="1668983" cy="1083654"/>
          </a:xfrm>
        </p:grpSpPr>
        <p:sp>
          <p:nvSpPr>
            <p:cNvPr id="43" name="Smiley Face 42"/>
            <p:cNvSpPr/>
            <p:nvPr/>
          </p:nvSpPr>
          <p:spPr>
            <a:xfrm>
              <a:off x="7620000" y="3429000"/>
              <a:ext cx="540817" cy="6096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17817" y="4137102"/>
                  <a:ext cx="1668983" cy="3755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a14:m>
                  <a:r>
                    <a:rPr lang="en-US" dirty="0"/>
                    <a:t>) time </a:t>
                  </a:r>
                  <a:r>
                    <a:rPr lang="en-US" dirty="0" err="1"/>
                    <a:t>algo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7817" y="4137102"/>
                  <a:ext cx="1668983" cy="37555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536" t="-4762" r="-5435" b="-238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400800" y="2266890"/>
                <a:ext cx="4555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266890"/>
                <a:ext cx="455573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576" r="-20000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869027" y="2190690"/>
                <a:ext cx="3978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027" y="2190690"/>
                <a:ext cx="397866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576" r="-23077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5791200" y="2667000"/>
            <a:ext cx="533400" cy="46166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639834" y="2286000"/>
                <a:ext cx="3930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834" y="2286000"/>
                <a:ext cx="393056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7576" r="-23077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89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4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build="p"/>
      <p:bldP spid="32" grpId="0"/>
      <p:bldP spid="34" grpId="0"/>
      <p:bldP spid="3" grpId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How to efficiently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3200" b="1" dirty="0"/>
                  <a:t> </a:t>
                </a:r>
                <a:br>
                  <a:rPr lang="en-US" sz="3200" b="1" dirty="0"/>
                </a:br>
                <a:r>
                  <a:rPr lang="en-US" sz="3200" b="1" dirty="0"/>
                  <a:t>(</a:t>
                </a:r>
                <a:r>
                  <a:rPr lang="en-US" sz="3200" dirty="0"/>
                  <a:t>Inversions of type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III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50292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90228" y="2667000"/>
            <a:ext cx="4900477" cy="461665"/>
            <a:chOff x="2090228" y="2891135"/>
            <a:chExt cx="4900477" cy="461665"/>
          </a:xfrm>
        </p:grpSpPr>
        <p:grpSp>
          <p:nvGrpSpPr>
            <p:cNvPr id="6" name="Group 5"/>
            <p:cNvGrpSpPr/>
            <p:nvPr/>
          </p:nvGrpSpPr>
          <p:grpSpPr>
            <a:xfrm>
              <a:off x="2514600" y="2895600"/>
              <a:ext cx="4343400" cy="457200"/>
              <a:chOff x="3581400" y="4191000"/>
              <a:chExt cx="4343400" cy="45720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581400" y="4191000"/>
                <a:ext cx="4343400" cy="457200"/>
                <a:chOff x="1447800" y="2362200"/>
                <a:chExt cx="4343400" cy="4572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447800" y="2362200"/>
                  <a:ext cx="43434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5908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124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981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57912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3246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8580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3914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090228" y="28911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39834" y="2971800"/>
              <a:ext cx="4350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3       15         8       19       9      67     11       27  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4705350" y="1828800"/>
            <a:ext cx="19050" cy="24384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3200400" y="3124200"/>
            <a:ext cx="3124200" cy="990600"/>
            <a:chOff x="3200400" y="3581400"/>
            <a:chExt cx="3124200" cy="990600"/>
          </a:xfrm>
        </p:grpSpPr>
        <p:sp>
          <p:nvSpPr>
            <p:cNvPr id="26" name="Curved Up Arrow 25"/>
            <p:cNvSpPr/>
            <p:nvPr/>
          </p:nvSpPr>
          <p:spPr>
            <a:xfrm>
              <a:off x="3352800" y="3585865"/>
              <a:ext cx="1905000" cy="681335"/>
            </a:xfrm>
            <a:prstGeom prst="curvedUpArrow">
              <a:avLst>
                <a:gd name="adj1" fmla="val 14827"/>
                <a:gd name="adj2" fmla="val 31425"/>
                <a:gd name="adj3" fmla="val 2684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Curved Up Arrow 29"/>
            <p:cNvSpPr/>
            <p:nvPr/>
          </p:nvSpPr>
          <p:spPr>
            <a:xfrm>
              <a:off x="4267200" y="3581400"/>
              <a:ext cx="1752600" cy="685800"/>
            </a:xfrm>
            <a:prstGeom prst="curvedUpArrow">
              <a:avLst>
                <a:gd name="adj1" fmla="val 14827"/>
                <a:gd name="adj2" fmla="val 31425"/>
                <a:gd name="adj3" fmla="val 2684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urved Up Arrow 30"/>
            <p:cNvSpPr/>
            <p:nvPr/>
          </p:nvSpPr>
          <p:spPr>
            <a:xfrm>
              <a:off x="4419600" y="3581400"/>
              <a:ext cx="671131" cy="383738"/>
            </a:xfrm>
            <a:prstGeom prst="curvedUpArrow">
              <a:avLst>
                <a:gd name="adj1" fmla="val 23084"/>
                <a:gd name="adj2" fmla="val 44211"/>
                <a:gd name="adj3" fmla="val 28952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urved Up Arrow 32"/>
            <p:cNvSpPr/>
            <p:nvPr/>
          </p:nvSpPr>
          <p:spPr>
            <a:xfrm>
              <a:off x="3200400" y="3581400"/>
              <a:ext cx="3124200" cy="990600"/>
            </a:xfrm>
            <a:prstGeom prst="curvedUpArrow">
              <a:avLst>
                <a:gd name="adj1" fmla="val 14827"/>
                <a:gd name="adj2" fmla="val 31425"/>
                <a:gd name="adj3" fmla="val 2684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552700" y="4267200"/>
            <a:ext cx="4457700" cy="762000"/>
            <a:chOff x="2552700" y="4724400"/>
            <a:chExt cx="4457700" cy="762000"/>
          </a:xfrm>
        </p:grpSpPr>
        <p:sp>
          <p:nvSpPr>
            <p:cNvPr id="35" name="Right Brace 34"/>
            <p:cNvSpPr/>
            <p:nvPr/>
          </p:nvSpPr>
          <p:spPr>
            <a:xfrm rot="5400000">
              <a:off x="4629150" y="2647950"/>
              <a:ext cx="304800" cy="4457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343400" y="5117068"/>
                  <a:ext cx="10131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𝑐𝑜𝑢𝑛𝑡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II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117068"/>
                  <a:ext cx="101316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72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400800" y="2266890"/>
                <a:ext cx="4555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266890"/>
                <a:ext cx="455573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576" r="-20000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869027" y="2190690"/>
                <a:ext cx="3978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027" y="2190690"/>
                <a:ext cx="397866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576" r="-23077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5791200" y="2667000"/>
            <a:ext cx="533400" cy="46166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639834" y="2286000"/>
                <a:ext cx="3930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834" y="2286000"/>
                <a:ext cx="393056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7576" r="-23077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3879" y="5149334"/>
                <a:ext cx="569784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count the elements in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..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dirty="0"/>
                  <a:t>] that are </a:t>
                </a:r>
                <a:r>
                  <a:rPr lang="en-US" b="1" dirty="0">
                    <a:solidFill>
                      <a:srgbClr val="002060"/>
                    </a:solidFill>
                  </a:rPr>
                  <a:t>greater</a:t>
                </a:r>
                <a:r>
                  <a:rPr lang="en-US" dirty="0"/>
                  <a:t> than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].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79" y="5149334"/>
                <a:ext cx="569784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855" t="-6452" r="-1068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3879" y="4659868"/>
                <a:ext cx="265335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∈[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79" y="4659868"/>
                <a:ext cx="265335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831" t="-6349" r="-274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loud Callout 22"/>
          <p:cNvSpPr/>
          <p:nvPr/>
        </p:nvSpPr>
        <p:spPr>
          <a:xfrm>
            <a:off x="2363827" y="5638800"/>
            <a:ext cx="3351173" cy="981980"/>
          </a:xfrm>
          <a:prstGeom prst="cloudCallout">
            <a:avLst>
              <a:gd name="adj1" fmla="val 20042"/>
              <a:gd name="adj2" fmla="val 6704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should be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data structure 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079573" y="5867400"/>
                <a:ext cx="2683427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Sorted</a:t>
                </a:r>
                <a:r>
                  <a:rPr lang="en-US" dirty="0"/>
                  <a:t> </a:t>
                </a:r>
                <a:r>
                  <a:rPr lang="en-US" dirty="0" err="1"/>
                  <a:t>subarray</a:t>
                </a:r>
                <a:r>
                  <a:rPr lang="en-US" dirty="0"/>
                  <a:t>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..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dirty="0"/>
                  <a:t>].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573" y="5867400"/>
                <a:ext cx="26834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580" t="-6452" r="-3837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0" y="5945124"/>
            <a:ext cx="2322431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Time to apply Lesson 1</a:t>
            </a:r>
          </a:p>
        </p:txBody>
      </p:sp>
      <p:sp>
        <p:nvSpPr>
          <p:cNvPr id="27" name="Down Ribbon 26"/>
          <p:cNvSpPr/>
          <p:nvPr/>
        </p:nvSpPr>
        <p:spPr>
          <a:xfrm>
            <a:off x="2389615" y="1447800"/>
            <a:ext cx="4264759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 us state clearly what we want to achieve …</a:t>
            </a:r>
          </a:p>
        </p:txBody>
      </p:sp>
    </p:spTree>
    <p:extLst>
      <p:ext uri="{BB962C8B-B14F-4D97-AF65-F5344CB8AC3E}">
        <p14:creationId xmlns:p14="http://schemas.microsoft.com/office/powerpoint/2010/main" val="179005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3" grpId="0" animBg="1"/>
      <p:bldP spid="24" grpId="0" animBg="1"/>
      <p:bldP spid="25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Counting Inversions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>First </a:t>
            </a:r>
            <a:r>
              <a:rPr lang="en-US" sz="3200" b="1" dirty="0"/>
              <a:t>algorithm based on </a:t>
            </a:r>
            <a:r>
              <a:rPr lang="en-US" sz="3200" b="1" dirty="0">
                <a:solidFill>
                  <a:srgbClr val="C00000"/>
                </a:solidFill>
              </a:rPr>
              <a:t>divide &amp; conquer</a:t>
            </a:r>
            <a:endParaRPr 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dirty="0"/>
                  <a:t>( </a:t>
                </a:r>
                <a:r>
                  <a:rPr lang="en-US" sz="2000" b="1" dirty="0" err="1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1" dirty="0" err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return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b="1" dirty="0"/>
                  <a:t>Else{ 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)/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b="1" dirty="0"/>
                  <a:t>(</a:t>
                </a:r>
                <a:r>
                  <a:rPr lang="en-US" sz="2000" b="1" dirty="0" err="1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b="1" dirty="0"/>
                  <a:t>(A,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…. </a:t>
                </a:r>
                <a:r>
                  <a:rPr lang="en-US" sz="2000" i="1" dirty="0">
                    <a:sym typeface="Wingdings" pitchFamily="2" charset="2"/>
                  </a:rPr>
                  <a:t>Code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….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674" b="-230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295399" y="3581400"/>
                <a:ext cx="5324262" cy="1600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Sort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A</a:t>
                </a:r>
                <a:r>
                  <a:rPr lang="en-US" dirty="0" err="1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err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);</a:t>
                </a: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For</a:t>
                </a:r>
                <a:r>
                  <a:rPr lang="en-US" dirty="0">
                    <a:solidFill>
                      <a:schemeClr val="tx1"/>
                    </a:solidFill>
                  </a:rPr>
                  <a:t> each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accent1"/>
                        </a:solidFill>
                        <a:latin typeface="Cambria Math"/>
                      </a:rPr>
                      <m:t>𝐦𝐢𝐝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err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   do </a:t>
                </a:r>
                <a:r>
                  <a:rPr lang="en-US" b="1" dirty="0">
                    <a:solidFill>
                      <a:srgbClr val="C00000"/>
                    </a:solidFill>
                  </a:rPr>
                  <a:t>binary search </a:t>
                </a:r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in 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..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to compute  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   the </a:t>
                </a:r>
                <a:r>
                  <a:rPr lang="en-US" i="1" dirty="0">
                    <a:solidFill>
                      <a:schemeClr val="tx1"/>
                    </a:solidFill>
                  </a:rPr>
                  <a:t>number</a:t>
                </a:r>
                <a:r>
                  <a:rPr lang="en-US" dirty="0">
                    <a:solidFill>
                      <a:schemeClr val="tx1"/>
                    </a:solidFill>
                  </a:rPr>
                  <a:t> of elements greater than 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   Add this </a:t>
                </a:r>
                <a:r>
                  <a:rPr lang="en-US" i="1" dirty="0">
                    <a:solidFill>
                      <a:schemeClr val="tx1"/>
                    </a:solidFill>
                  </a:rPr>
                  <a:t>number</a:t>
                </a:r>
                <a:r>
                  <a:rPr lang="en-US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;   </a:t>
                </a:r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3581400"/>
                <a:ext cx="5324262" cy="1600200"/>
              </a:xfrm>
              <a:prstGeom prst="roundRect">
                <a:avLst/>
              </a:prstGeom>
              <a:blipFill rotWithShape="1">
                <a:blip r:embed="rId3"/>
                <a:stretch>
                  <a:fillRect r="-2961" b="-11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6614486" y="2743200"/>
            <a:ext cx="1384052" cy="718066"/>
            <a:chOff x="2674161" y="2362200"/>
            <a:chExt cx="1384052" cy="718066"/>
          </a:xfrm>
        </p:grpSpPr>
        <p:sp>
          <p:nvSpPr>
            <p:cNvPr id="7" name="Right Brace 6"/>
            <p:cNvSpPr/>
            <p:nvPr/>
          </p:nvSpPr>
          <p:spPr>
            <a:xfrm>
              <a:off x="2674161" y="2362200"/>
              <a:ext cx="376887" cy="71806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048000" y="2514600"/>
                  <a:ext cx="1010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2060"/>
                      </a:solidFill>
                    </a:rPr>
                    <a:t>2 </a:t>
                  </a:r>
                  <a:r>
                    <a:rPr lang="en-US" b="1" dirty="0"/>
                    <a:t>T</a:t>
                  </a:r>
                  <a:r>
                    <a:rPr lang="en-US" dirty="0">
                      <a:solidFill>
                        <a:srgbClr val="00206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514600"/>
                  <a:ext cx="101021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819" t="-8197" r="-1084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6619661" y="3625333"/>
            <a:ext cx="1440651" cy="1480067"/>
            <a:chOff x="2674161" y="2362200"/>
            <a:chExt cx="1376280" cy="718066"/>
          </a:xfrm>
        </p:grpSpPr>
        <p:sp>
          <p:nvSpPr>
            <p:cNvPr id="10" name="Right Brace 9"/>
            <p:cNvSpPr/>
            <p:nvPr/>
          </p:nvSpPr>
          <p:spPr>
            <a:xfrm>
              <a:off x="2674161" y="2362200"/>
              <a:ext cx="376887" cy="71806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068522" y="2642299"/>
                  <a:ext cx="981919" cy="1791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2060"/>
                      </a:solidFill>
                    </a:rPr>
                    <a:t>c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 </a:t>
                  </a:r>
                  <a:r>
                    <a:rPr lang="en-US" b="1" dirty="0"/>
                    <a:t>log</a:t>
                  </a:r>
                  <a:r>
                    <a:rPr lang="en-US" dirty="0">
                      <a:solidFill>
                        <a:srgbClr val="00206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522" y="2642299"/>
                  <a:ext cx="981919" cy="17918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357" t="-8197" r="-9524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341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Counting Inversions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>First </a:t>
            </a:r>
            <a:r>
              <a:rPr lang="en-US" sz="3200" b="1" dirty="0"/>
              <a:t>algorithm based on </a:t>
            </a:r>
            <a:r>
              <a:rPr lang="en-US" sz="3200" b="1" dirty="0">
                <a:solidFill>
                  <a:srgbClr val="C00000"/>
                </a:solidFill>
              </a:rPr>
              <a:t>divide &amp; conquer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Time complexity analysis</a:t>
                </a:r>
                <a:r>
                  <a:rPr lang="en-US" sz="2000" b="1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,</a:t>
                </a:r>
                <a:r>
                  <a:rPr lang="en-US" sz="2000" b="1" dirty="0"/>
                  <a:t>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dirty="0">
                    <a:solidFill>
                      <a:srgbClr val="002060"/>
                    </a:solidFill>
                  </a:rPr>
                  <a:t>c</a:t>
                </a:r>
                <a:r>
                  <a:rPr lang="en-US" sz="2000" dirty="0"/>
                  <a:t> for some constant </a:t>
                </a:r>
                <a:r>
                  <a:rPr lang="en-US" sz="2000" dirty="0">
                    <a:solidFill>
                      <a:srgbClr val="002060"/>
                    </a:solidFill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&gt;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,</a:t>
                </a:r>
                <a:r>
                  <a:rPr lang="en-US" sz="2000" b="1" dirty="0"/>
                  <a:t>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 </a:t>
                </a:r>
                <a:r>
                  <a:rPr lang="en-US" sz="2000" dirty="0"/>
                  <a:t>=  </a:t>
                </a:r>
                <a:r>
                  <a:rPr lang="en-US" sz="2000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7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</a:t>
                </a:r>
                <a:r>
                  <a:rPr lang="en-US" sz="2000" dirty="0"/>
                  <a:t>= </a:t>
                </a:r>
                <a:r>
                  <a:rPr lang="en-US" sz="2000" b="1" dirty="0"/>
                  <a:t> </a:t>
                </a:r>
                <a:r>
                  <a:rPr lang="en-US" sz="2000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+ </a:t>
                </a:r>
                <a:r>
                  <a:rPr lang="en-US" sz="2000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((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)-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800" dirty="0"/>
                  <a:t> </a:t>
                </a:r>
              </a:p>
              <a:p>
                <a:pPr marL="0" indent="0">
                  <a:buNone/>
                </a:pPr>
                <a:r>
                  <a:rPr lang="en-US" sz="800" dirty="0"/>
                  <a:t> </a:t>
                </a:r>
                <a:r>
                  <a:rPr lang="en-US" sz="2000" dirty="0"/>
                  <a:t>                   = </a:t>
                </a:r>
                <a:r>
                  <a:rPr lang="en-US" sz="2000" dirty="0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+ </a:t>
                </a:r>
                <a:r>
                  <a:rPr lang="en-US" sz="2000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((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)-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+ </a:t>
                </a:r>
                <a:r>
                  <a:rPr lang="en-US" sz="2000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((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)-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1050" dirty="0"/>
                  <a:t>   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400" b="1" dirty="0"/>
                  <a:t>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 rotWithShape="1">
                <a:blip r:embed="rId2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209800" y="5407152"/>
            <a:ext cx="4648200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Can we improve it further ?</a:t>
            </a:r>
          </a:p>
        </p:txBody>
      </p:sp>
    </p:spTree>
    <p:extLst>
      <p:ext uri="{BB962C8B-B14F-4D97-AF65-F5344CB8AC3E}">
        <p14:creationId xmlns:p14="http://schemas.microsoft.com/office/powerpoint/2010/main" val="90677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Counting Inversions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>First </a:t>
            </a:r>
            <a:r>
              <a:rPr lang="en-US" sz="3200" b="1" dirty="0"/>
              <a:t>algorithm based on </a:t>
            </a:r>
            <a:r>
              <a:rPr lang="en-US" sz="3200" b="1" dirty="0">
                <a:solidFill>
                  <a:srgbClr val="C00000"/>
                </a:solidFill>
              </a:rPr>
              <a:t>divide &amp; conquer</a:t>
            </a:r>
            <a:endParaRPr 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dirty="0"/>
                  <a:t>( </a:t>
                </a:r>
                <a:r>
                  <a:rPr lang="en-US" sz="2000" b="1" dirty="0" err="1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1" dirty="0" err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return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b="1" dirty="0"/>
                  <a:t>Else{ 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)/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b="1" dirty="0"/>
                  <a:t>(</a:t>
                </a:r>
                <a:r>
                  <a:rPr lang="en-US" sz="2000" b="1" dirty="0" err="1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b="1" dirty="0"/>
                  <a:t>(A,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…. </a:t>
                </a:r>
                <a:r>
                  <a:rPr lang="en-US" sz="2000" i="1" dirty="0">
                    <a:sym typeface="Wingdings" pitchFamily="2" charset="2"/>
                  </a:rPr>
                  <a:t>Code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….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674" b="-230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295399" y="3581400"/>
                <a:ext cx="5324262" cy="1600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Sort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A</a:t>
                </a:r>
                <a:r>
                  <a:rPr lang="en-US" dirty="0" err="1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err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);</a:t>
                </a: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For</a:t>
                </a:r>
                <a:r>
                  <a:rPr lang="en-US" dirty="0">
                    <a:solidFill>
                      <a:schemeClr val="tx1"/>
                    </a:solidFill>
                  </a:rPr>
                  <a:t> each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accent1"/>
                        </a:solidFill>
                        <a:latin typeface="Cambria Math"/>
                      </a:rPr>
                      <m:t>𝐦𝐢𝐝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err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   do </a:t>
                </a:r>
                <a:r>
                  <a:rPr lang="en-US" b="1" dirty="0">
                    <a:solidFill>
                      <a:srgbClr val="C00000"/>
                    </a:solidFill>
                  </a:rPr>
                  <a:t>binary search </a:t>
                </a:r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in 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..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to compute  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   the </a:t>
                </a:r>
                <a:r>
                  <a:rPr lang="en-US" i="1" dirty="0">
                    <a:solidFill>
                      <a:schemeClr val="tx1"/>
                    </a:solidFill>
                  </a:rPr>
                  <a:t>number</a:t>
                </a:r>
                <a:r>
                  <a:rPr lang="en-US" dirty="0">
                    <a:solidFill>
                      <a:schemeClr val="tx1"/>
                    </a:solidFill>
                  </a:rPr>
                  <a:t> of elements greater than 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   Add this </a:t>
                </a:r>
                <a:r>
                  <a:rPr lang="en-US" i="1" dirty="0">
                    <a:solidFill>
                      <a:schemeClr val="tx1"/>
                    </a:solidFill>
                  </a:rPr>
                  <a:t>number</a:t>
                </a:r>
                <a:r>
                  <a:rPr lang="en-US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;   </a:t>
                </a:r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3581400"/>
                <a:ext cx="5324262" cy="1600200"/>
              </a:xfrm>
              <a:prstGeom prst="roundRect">
                <a:avLst/>
              </a:prstGeom>
              <a:blipFill rotWithShape="1">
                <a:blip r:embed="rId3"/>
                <a:stretch>
                  <a:fillRect r="-2961" b="-11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6614486" y="2743200"/>
            <a:ext cx="1384052" cy="718066"/>
            <a:chOff x="2674161" y="2362200"/>
            <a:chExt cx="1384052" cy="718066"/>
          </a:xfrm>
        </p:grpSpPr>
        <p:sp>
          <p:nvSpPr>
            <p:cNvPr id="7" name="Right Brace 6"/>
            <p:cNvSpPr/>
            <p:nvPr/>
          </p:nvSpPr>
          <p:spPr>
            <a:xfrm>
              <a:off x="2674161" y="2362200"/>
              <a:ext cx="376887" cy="71806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048000" y="2514600"/>
                  <a:ext cx="1010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2060"/>
                      </a:solidFill>
                    </a:rPr>
                    <a:t>2 </a:t>
                  </a:r>
                  <a:r>
                    <a:rPr lang="en-US" b="1" dirty="0"/>
                    <a:t>T</a:t>
                  </a:r>
                  <a:r>
                    <a:rPr lang="en-US" dirty="0">
                      <a:solidFill>
                        <a:srgbClr val="00206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514600"/>
                  <a:ext cx="101021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819" t="-8197" r="-1084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6619661" y="3625333"/>
            <a:ext cx="1440651" cy="1480067"/>
            <a:chOff x="2674161" y="2362200"/>
            <a:chExt cx="1376280" cy="718066"/>
          </a:xfrm>
        </p:grpSpPr>
        <p:sp>
          <p:nvSpPr>
            <p:cNvPr id="10" name="Right Brace 9"/>
            <p:cNvSpPr/>
            <p:nvPr/>
          </p:nvSpPr>
          <p:spPr>
            <a:xfrm>
              <a:off x="2674161" y="2362200"/>
              <a:ext cx="376887" cy="71806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068522" y="2642299"/>
                  <a:ext cx="981919" cy="1791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2060"/>
                      </a:solidFill>
                    </a:rPr>
                    <a:t>c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 </a:t>
                  </a:r>
                  <a:r>
                    <a:rPr lang="en-US" b="1" dirty="0"/>
                    <a:t>log</a:t>
                  </a:r>
                  <a:r>
                    <a:rPr lang="en-US" dirty="0">
                      <a:solidFill>
                        <a:srgbClr val="00206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522" y="2642299"/>
                  <a:ext cx="981919" cy="17918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357" t="-8197" r="-9524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Oval 11"/>
          <p:cNvSpPr/>
          <p:nvPr/>
        </p:nvSpPr>
        <p:spPr>
          <a:xfrm>
            <a:off x="1143000" y="3569732"/>
            <a:ext cx="1905000" cy="46886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676400" y="4179332"/>
            <a:ext cx="1905000" cy="46886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Sequence of observations 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/>
              <a:t>To achieve better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458200" cy="4525963"/>
              </a:xfrm>
            </p:spPr>
            <p:txBody>
              <a:bodyPr/>
              <a:lstStyle/>
              <a:p>
                <a:r>
                  <a:rPr lang="en-US" sz="2000" dirty="0"/>
                  <a:t>The extra 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dirty="0"/>
                  <a:t>factor arises because for the “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combine</a:t>
                </a:r>
                <a:r>
                  <a:rPr lang="en-US" sz="2000" dirty="0"/>
                  <a:t>” step,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we are spending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instead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 reason for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for the “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combine</a:t>
                </a:r>
                <a:r>
                  <a:rPr lang="en-US" sz="2000" dirty="0"/>
                  <a:t>” step:</a:t>
                </a:r>
              </a:p>
              <a:p>
                <a:pPr lvl="1"/>
                <a:r>
                  <a:rPr lang="en-US" sz="1800" b="1" dirty="0"/>
                  <a:t>Sorting</a:t>
                </a:r>
                <a:r>
                  <a:rPr lang="en-US" sz="1800" dirty="0"/>
                  <a:t>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..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/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/>
                  <a:t>] takes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log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time.</a:t>
                </a:r>
              </a:p>
              <a:p>
                <a:pPr lvl="1"/>
                <a:r>
                  <a:rPr lang="en-US" sz="1800" dirty="0"/>
                  <a:t>Doing </a:t>
                </a:r>
                <a:r>
                  <a:rPr lang="en-US" sz="1800" b="1" dirty="0"/>
                  <a:t>Binary Search </a:t>
                </a: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/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/>
                  <a:t> elements from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/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/>
                  <a:t>…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-1</a:t>
                </a:r>
                <a:r>
                  <a:rPr lang="en-US" sz="1800" dirty="0"/>
                  <a:t>]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Each of the above tasks have optimal running time.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So the only way to improve the running time of “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combine</a:t>
                </a:r>
                <a:r>
                  <a:rPr lang="en-US" sz="2000" dirty="0"/>
                  <a:t>” step is 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458200" cy="4525963"/>
              </a:xfrm>
              <a:blipFill rotWithShape="1">
                <a:blip r:embed="rId2"/>
                <a:stretch>
                  <a:fillRect l="-793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87328" y="4812268"/>
            <a:ext cx="165667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some new idea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11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Revisiting </a:t>
            </a:r>
            <a:r>
              <a:rPr lang="en-US" sz="3200" b="1" dirty="0" err="1">
                <a:solidFill>
                  <a:srgbClr val="7030A0"/>
                </a:solidFill>
              </a:rPr>
              <a:t>MergeSort</a:t>
            </a:r>
            <a:r>
              <a:rPr lang="en-US" sz="3200" b="1" dirty="0"/>
              <a:t> algorithm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err="1">
                    <a:solidFill>
                      <a:srgbClr val="7030A0"/>
                    </a:solidFill>
                  </a:rPr>
                  <a:t>MSort</a:t>
                </a:r>
                <a:r>
                  <a:rPr lang="en-US" sz="2400" dirty="0"/>
                  <a:t>(</a:t>
                </a:r>
                <a:r>
                  <a:rPr lang="en-US" sz="2400" b="1" dirty="0" err="1"/>
                  <a:t>A</a:t>
                </a:r>
                <a:r>
                  <a:rPr lang="en-US" sz="2400" dirty="0" err="1"/>
                  <a:t>,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 dirty="0" err="1" smtClean="0">
                        <a:latin typeface="Cambria Math"/>
                      </a:rPr>
                      <m:t>,</m:t>
                    </m:r>
                    <m:r>
                      <a:rPr lang="en-US" sz="2400" b="1" i="1" dirty="0" err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400" dirty="0"/>
                  <a:t>)// Sorting </a:t>
                </a:r>
                <a:r>
                  <a:rPr lang="en-US" sz="2400" b="1" dirty="0"/>
                  <a:t>A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 dirty="0" err="1" smtClean="0">
                        <a:latin typeface="Cambria Math"/>
                      </a:rPr>
                      <m:t>..</m:t>
                    </m:r>
                    <m:r>
                      <a:rPr lang="en-US" sz="24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400" dirty="0"/>
                  <a:t>]</a:t>
                </a:r>
              </a:p>
              <a:p>
                <a:pPr marL="0" indent="0">
                  <a:buNone/>
                </a:pPr>
                <a:r>
                  <a:rPr lang="en-US" sz="2400" dirty="0"/>
                  <a:t>{</a:t>
                </a:r>
                <a:r>
                  <a:rPr lang="en-US" sz="1800" dirty="0"/>
                  <a:t>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latin typeface="Cambria Math"/>
                      </a:rPr>
                      <m:t>&lt;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err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)/2;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 err="1">
                    <a:solidFill>
                      <a:srgbClr val="7030A0"/>
                    </a:solidFill>
                    <a:sym typeface="Wingdings" pitchFamily="2" charset="2"/>
                  </a:rPr>
                  <a:t>MSort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 err="1">
                    <a:sym typeface="Wingdings" pitchFamily="2" charset="2"/>
                  </a:rPr>
                  <a:t>A</a:t>
                </a:r>
                <a:r>
                  <a:rPr lang="en-US" sz="2000" dirty="0" err="1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 err="1">
                    <a:solidFill>
                      <a:srgbClr val="7030A0"/>
                    </a:solidFill>
                    <a:sym typeface="Wingdings" pitchFamily="2" charset="2"/>
                  </a:rPr>
                  <a:t>MSort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𝒎𝒊𝒅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Create a temporary array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>
                    <a:sym typeface="Wingdings" pitchFamily="2" charset="2"/>
                  </a:rPr>
                  <a:t>Merge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 err="1">
                    <a:sym typeface="Wingdings" pitchFamily="2" charset="2"/>
                  </a:rPr>
                  <a:t>A</a:t>
                </a:r>
                <a:r>
                  <a:rPr lang="en-US" sz="2000" dirty="0" err="1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𝒎𝒊𝒅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i="1" dirty="0">
                    <a:sym typeface="Wingdings" pitchFamily="2" charset="2"/>
                  </a:rPr>
                  <a:t>Copy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 to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..</m:t>
                    </m:r>
                    <m:r>
                      <a:rPr lang="en-US" sz="2000" b="1" i="1" dirty="0" err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}</a:t>
                </a:r>
                <a:r>
                  <a:rPr lang="en-US" sz="2000" dirty="0">
                    <a:sym typeface="Wingdings" pitchFamily="2" charset="2"/>
                  </a:rPr>
                  <a:t>      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229600" cy="4525963"/>
              </a:xfrm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Left Arrow Callout 6"/>
              <p:cNvSpPr/>
              <p:nvPr/>
            </p:nvSpPr>
            <p:spPr>
              <a:xfrm>
                <a:off x="3886200" y="3352800"/>
                <a:ext cx="5181600" cy="1524000"/>
              </a:xfrm>
              <a:prstGeom prst="leftArrowCallout">
                <a:avLst>
                  <a:gd name="adj1" fmla="val 10366"/>
                  <a:gd name="adj2" fmla="val 15488"/>
                  <a:gd name="adj3" fmla="val 25000"/>
                  <a:gd name="adj4" fmla="val 8197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 shall carefully look at the </a:t>
                </a:r>
                <a:r>
                  <a:rPr lang="en-US" b="1" dirty="0">
                    <a:solidFill>
                      <a:srgbClr val="7030A0"/>
                    </a:solidFill>
                  </a:rPr>
                  <a:t>Merge</a:t>
                </a:r>
                <a:r>
                  <a:rPr lang="en-US" dirty="0">
                    <a:solidFill>
                      <a:schemeClr val="tx1"/>
                    </a:solidFill>
                  </a:rPr>
                  <a:t>() procedure to find an efficient way to count the number of elements from 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[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..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which are greater than 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for any given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 ≤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Left Arrow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352800"/>
                <a:ext cx="5181600" cy="1524000"/>
              </a:xfrm>
              <a:prstGeom prst="leftArrowCallout">
                <a:avLst>
                  <a:gd name="adj1" fmla="val 10366"/>
                  <a:gd name="adj2" fmla="val 15488"/>
                  <a:gd name="adj3" fmla="val 25000"/>
                  <a:gd name="adj4" fmla="val 81974"/>
                </a:avLst>
              </a:prstGeom>
              <a:blipFill>
                <a:blip r:embed="rId3"/>
                <a:stretch>
                  <a:fillRect r="-728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762000" y="3886200"/>
            <a:ext cx="2514600" cy="4572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23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Relook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/>
                  <a:t>Merging A</a:t>
                </a:r>
                <a:r>
                  <a:rPr lang="en-US" sz="3200" dirty="0"/>
                  <a:t>[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3200" b="1" i="1" dirty="0" err="1" smtClean="0">
                        <a:latin typeface="Cambria Math"/>
                      </a:rPr>
                      <m:t>..</m:t>
                    </m:r>
                    <m:r>
                      <a:rPr lang="en-US" sz="3200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3200" b="1" dirty="0"/>
                  <a:t>] and A[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3200" b="1" i="1" dirty="0" smtClean="0">
                        <a:latin typeface="Cambria Math"/>
                      </a:rPr>
                      <m:t>+</m:t>
                    </m:r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3200" b="1" i="1" dirty="0" smtClean="0">
                        <a:latin typeface="Cambria Math"/>
                      </a:rPr>
                      <m:t>..</m:t>
                    </m:r>
                    <m:r>
                      <a:rPr lang="en-US" sz="3200" b="1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3200" b="1" dirty="0"/>
                  <a:t>]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447" b="-170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933950" y="1828800"/>
            <a:ext cx="19050" cy="24384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14400" y="2667000"/>
            <a:ext cx="7315200" cy="461665"/>
            <a:chOff x="914400" y="2667000"/>
            <a:chExt cx="7315200" cy="461665"/>
          </a:xfrm>
        </p:grpSpPr>
        <p:grpSp>
          <p:nvGrpSpPr>
            <p:cNvPr id="6" name="Group 5"/>
            <p:cNvGrpSpPr/>
            <p:nvPr/>
          </p:nvGrpSpPr>
          <p:grpSpPr>
            <a:xfrm>
              <a:off x="914400" y="2667000"/>
              <a:ext cx="7315200" cy="461665"/>
              <a:chOff x="2090228" y="2891135"/>
              <a:chExt cx="4767772" cy="46166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514600" y="2895600"/>
                <a:ext cx="4343400" cy="457200"/>
                <a:chOff x="3581400" y="4191000"/>
                <a:chExt cx="4343400" cy="45720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3581400" y="4191000"/>
                  <a:ext cx="4343400" cy="457200"/>
                  <a:chOff x="1447800" y="2362200"/>
                  <a:chExt cx="4343400" cy="4572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1447800" y="2362200"/>
                    <a:ext cx="4343400" cy="4572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2590800" y="23622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124200" y="23622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1981200" y="23622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791200" y="41910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6324600" y="41910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858000" y="41910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7391400" y="41910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2090228" y="2891135"/>
                <a:ext cx="370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A</a:t>
                </a:r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>
              <a:off x="28194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981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3340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172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0104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8486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1566811" y="1905000"/>
            <a:ext cx="3330746" cy="690264"/>
            <a:chOff x="2476500" y="1981200"/>
            <a:chExt cx="2171700" cy="685801"/>
          </a:xfrm>
        </p:grpSpPr>
        <p:sp>
          <p:nvSpPr>
            <p:cNvPr id="64" name="Right Brace 63"/>
            <p:cNvSpPr/>
            <p:nvPr/>
          </p:nvSpPr>
          <p:spPr>
            <a:xfrm rot="16200000">
              <a:off x="3409950" y="1428751"/>
              <a:ext cx="304800" cy="2171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96644" y="1981200"/>
              <a:ext cx="531413" cy="366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Sorted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029200" y="1878287"/>
            <a:ext cx="3200402" cy="712515"/>
            <a:chOff x="2476500" y="2025737"/>
            <a:chExt cx="2171700" cy="641264"/>
          </a:xfrm>
        </p:grpSpPr>
        <p:sp>
          <p:nvSpPr>
            <p:cNvPr id="67" name="Right Brace 66"/>
            <p:cNvSpPr/>
            <p:nvPr/>
          </p:nvSpPr>
          <p:spPr>
            <a:xfrm rot="16200000">
              <a:off x="3409950" y="1428751"/>
              <a:ext cx="304800" cy="2171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96644" y="2025737"/>
              <a:ext cx="531413" cy="366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Sorted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524001" y="2667000"/>
            <a:ext cx="2209800" cy="457200"/>
            <a:chOff x="1524001" y="2667000"/>
            <a:chExt cx="2209800" cy="457200"/>
          </a:xfrm>
        </p:grpSpPr>
        <p:sp>
          <p:nvSpPr>
            <p:cNvPr id="70" name="Rectangle 69"/>
            <p:cNvSpPr/>
            <p:nvPr/>
          </p:nvSpPr>
          <p:spPr>
            <a:xfrm>
              <a:off x="1524001" y="2667000"/>
              <a:ext cx="22098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981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362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8194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2766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953000" y="2667000"/>
            <a:ext cx="1639809" cy="461665"/>
            <a:chOff x="1524001" y="2666999"/>
            <a:chExt cx="1639809" cy="461665"/>
          </a:xfrm>
        </p:grpSpPr>
        <p:sp>
          <p:nvSpPr>
            <p:cNvPr id="77" name="Rectangle 76"/>
            <p:cNvSpPr/>
            <p:nvPr/>
          </p:nvSpPr>
          <p:spPr>
            <a:xfrm>
              <a:off x="1524001" y="2666999"/>
              <a:ext cx="1639809" cy="4616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1981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62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743201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6650148" y="2678668"/>
            <a:ext cx="395160" cy="921842"/>
            <a:chOff x="6650148" y="2678668"/>
            <a:chExt cx="395160" cy="9218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6705600" y="3200400"/>
                  <a:ext cx="33970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sz="2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600" y="3200400"/>
                  <a:ext cx="339708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7576" r="-26786" b="-2575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/>
            <p:cNvSpPr txBox="1"/>
            <p:nvPr/>
          </p:nvSpPr>
          <p:spPr>
            <a:xfrm>
              <a:off x="6650148" y="2678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85801" y="4038600"/>
            <a:ext cx="7543801" cy="1295400"/>
            <a:chOff x="685801" y="3505200"/>
            <a:chExt cx="7543801" cy="1295400"/>
          </a:xfrm>
        </p:grpSpPr>
        <p:grpSp>
          <p:nvGrpSpPr>
            <p:cNvPr id="42" name="Group 41"/>
            <p:cNvGrpSpPr/>
            <p:nvPr/>
          </p:nvGrpSpPr>
          <p:grpSpPr>
            <a:xfrm>
              <a:off x="685801" y="4338935"/>
              <a:ext cx="7543801" cy="461665"/>
              <a:chOff x="685801" y="2667000"/>
              <a:chExt cx="7543801" cy="46166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85801" y="2667000"/>
                <a:ext cx="7543801" cy="461665"/>
                <a:chOff x="1941235" y="2891135"/>
                <a:chExt cx="4916765" cy="461665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2514600" y="2895600"/>
                  <a:ext cx="4343400" cy="457200"/>
                  <a:chOff x="3581400" y="4191000"/>
                  <a:chExt cx="4343400" cy="457200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3581400" y="4191000"/>
                    <a:ext cx="4343400" cy="457200"/>
                    <a:chOff x="1447800" y="2362200"/>
                    <a:chExt cx="4343400" cy="457200"/>
                  </a:xfrm>
                </p:grpSpPr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1447800" y="2362200"/>
                      <a:ext cx="4343400" cy="4572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>
                      <a:off x="2590800" y="2362200"/>
                      <a:ext cx="0" cy="4572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/>
                    <p:cNvCxnSpPr/>
                    <p:nvPr/>
                  </p:nvCxnSpPr>
                  <p:spPr>
                    <a:xfrm>
                      <a:off x="3124200" y="2362200"/>
                      <a:ext cx="0" cy="4572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>
                      <a:off x="1981200" y="2362200"/>
                      <a:ext cx="0" cy="4572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5791200" y="41910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6324600" y="41910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6858000" y="41910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7391400" y="41910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TextBox 52"/>
                <p:cNvSpPr txBox="1"/>
                <p:nvPr/>
              </p:nvSpPr>
              <p:spPr>
                <a:xfrm>
                  <a:off x="1941235" y="2891135"/>
                  <a:ext cx="2269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C</a:t>
                  </a:r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>
                <a:off x="28194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981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7338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5720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3340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172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70104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8486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Down Arrow 96"/>
            <p:cNvSpPr/>
            <p:nvPr/>
          </p:nvSpPr>
          <p:spPr>
            <a:xfrm>
              <a:off x="4696968" y="3505200"/>
              <a:ext cx="484632" cy="6544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524000" y="4876800"/>
            <a:ext cx="3810542" cy="461665"/>
            <a:chOff x="1563067" y="4338935"/>
            <a:chExt cx="3810542" cy="461665"/>
          </a:xfrm>
        </p:grpSpPr>
        <p:grpSp>
          <p:nvGrpSpPr>
            <p:cNvPr id="82" name="Group 81"/>
            <p:cNvGrpSpPr/>
            <p:nvPr/>
          </p:nvGrpSpPr>
          <p:grpSpPr>
            <a:xfrm>
              <a:off x="1563067" y="4343400"/>
              <a:ext cx="2209800" cy="457200"/>
              <a:chOff x="1524001" y="2667000"/>
              <a:chExt cx="2209800" cy="45720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524001" y="2667000"/>
                <a:ext cx="2209800" cy="4572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1981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2362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28194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32766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3733800" y="4338935"/>
              <a:ext cx="1639809" cy="461665"/>
              <a:chOff x="1524001" y="2666999"/>
              <a:chExt cx="1639809" cy="461665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1524001" y="2666999"/>
                <a:ext cx="1639809" cy="4616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>
                <a:off x="1981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2362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2743201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5" name="TextBox 94"/>
          <p:cNvSpPr txBox="1"/>
          <p:nvPr/>
        </p:nvSpPr>
        <p:spPr>
          <a:xfrm>
            <a:off x="6650148" y="26670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9" name="Right Brace 98"/>
          <p:cNvSpPr/>
          <p:nvPr/>
        </p:nvSpPr>
        <p:spPr>
          <a:xfrm rot="5400000">
            <a:off x="4236514" y="2697688"/>
            <a:ext cx="200056" cy="1205484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4172532" y="336446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&gt;x</a:t>
            </a:r>
          </a:p>
        </p:txBody>
      </p:sp>
    </p:spTree>
    <p:extLst>
      <p:ext uri="{BB962C8B-B14F-4D97-AF65-F5344CB8AC3E}">
        <p14:creationId xmlns:p14="http://schemas.microsoft.com/office/powerpoint/2010/main" val="114256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-0.13438 0.31759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5" grpId="0"/>
      <p:bldP spid="95" grpId="1"/>
      <p:bldP spid="99" grpId="0" animBg="1"/>
      <p:bldP spid="1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Pesudo</a:t>
            </a:r>
            <a:r>
              <a:rPr lang="en-US" sz="3200" b="1" dirty="0"/>
              <a:t>-code for Merging two sorted arrays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Merge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err="1"/>
                  <a:t>,</a:t>
                </a:r>
                <a:r>
                  <a:rPr lang="en-US" sz="2000" b="1" dirty="0" err="1"/>
                  <a:t>C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</a:t>
                </a:r>
                <a:r>
                  <a:rPr lang="en-US" sz="2000" b="1" dirty="0">
                    <a:sym typeface="Wingdings" pitchFamily="2" charset="2"/>
                  </a:rPr>
                  <a:t>While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 ≤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{</a:t>
                </a:r>
                <a:r>
                  <a:rPr lang="en-US" sz="2000" dirty="0">
                    <a:sym typeface="Wingdings" pitchFamily="2" charset="2"/>
                  </a:rPr>
                  <a:t>      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]&lt;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]) </a:t>
                </a:r>
                <a:r>
                  <a:rPr lang="en-US" sz="2000" b="1" dirty="0">
                    <a:sym typeface="Wingdings" pitchFamily="2" charset="2"/>
                  </a:rPr>
                  <a:t>{</a:t>
                </a:r>
                <a:r>
                  <a:rPr lang="en-US" sz="2000" dirty="0">
                    <a:sym typeface="Wingdings" pitchFamily="2" charset="2"/>
                  </a:rPr>
                  <a:t>     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 </a:t>
                </a:r>
                <a:r>
                  <a:rPr lang="en-US" sz="2000" b="1" dirty="0">
                    <a:sym typeface="Wingdings" pitchFamily="2" charset="2"/>
                  </a:rPr>
                  <a:t>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</a:t>
                </a:r>
                <a:r>
                  <a:rPr lang="en-US" sz="2000" b="1" dirty="0">
                    <a:sym typeface="Wingdings" pitchFamily="2" charset="2"/>
                  </a:rPr>
                  <a:t>Else                 {      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 </a:t>
                </a:r>
                <a:r>
                  <a:rPr lang="en-US" sz="2000" b="1" dirty="0">
                    <a:sym typeface="Wingdings" pitchFamily="2" charset="2"/>
                  </a:rPr>
                  <a:t>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While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   </a:t>
                </a:r>
                <a:r>
                  <a:rPr lang="en-US" sz="2000" b="1" dirty="0">
                    <a:sym typeface="Wingdings" pitchFamily="2" charset="2"/>
                  </a:rPr>
                  <a:t>{  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While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         </a:t>
                </a:r>
                <a:r>
                  <a:rPr lang="en-US" sz="2000" b="1" dirty="0">
                    <a:sym typeface="Wingdings" pitchFamily="2" charset="2"/>
                  </a:rPr>
                  <a:t>{  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return</a:t>
                </a:r>
                <a:r>
                  <a:rPr lang="en-US" sz="2000" b="1" dirty="0">
                    <a:sym typeface="Wingdings" pitchFamily="2" charset="2"/>
                  </a:rPr>
                  <a:t> C 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1371600" y="5410200"/>
                <a:ext cx="69342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 shall make </a:t>
                </a:r>
                <a:r>
                  <a:rPr lang="en-US" b="1" dirty="0">
                    <a:solidFill>
                      <a:schemeClr val="tx1"/>
                    </a:solidFill>
                  </a:rPr>
                  <a:t>just a slight change </a:t>
                </a:r>
                <a:r>
                  <a:rPr lang="en-US" dirty="0">
                    <a:solidFill>
                      <a:schemeClr val="tx1"/>
                    </a:solidFill>
                  </a:rPr>
                  <a:t>in the above pseudo-code to achieve our main objective of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If you understood the discussion of the previous slide, can you guess it now ?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410200"/>
                <a:ext cx="69342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10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06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Divide and Conquer paradigm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An Overview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Divide</a:t>
            </a:r>
            <a:r>
              <a:rPr lang="en-US" sz="2000" dirty="0"/>
              <a:t> the problem instance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Solve each smaller instances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Combine</a:t>
            </a:r>
            <a:r>
              <a:rPr lang="en-US" sz="2000" dirty="0"/>
              <a:t> the solutions of the smaller instances </a:t>
            </a:r>
          </a:p>
          <a:p>
            <a:pPr marL="0" indent="0">
              <a:buNone/>
            </a:pPr>
            <a:r>
              <a:rPr lang="en-US" sz="2000" dirty="0"/>
              <a:t>         to get the solution of the original instance.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 flipV="1">
            <a:off x="609600" y="3505200"/>
            <a:ext cx="1066800" cy="381000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68751" y="2754351"/>
            <a:ext cx="526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into two or more instances  of the same problem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8751" y="3105090"/>
            <a:ext cx="4341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7030A0"/>
                </a:solidFill>
              </a:rPr>
              <a:t>recursively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(base case suitably defined).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3429000" y="4953000"/>
            <a:ext cx="3962400" cy="762000"/>
          </a:xfrm>
          <a:prstGeom prst="borderCallout2">
            <a:avLst>
              <a:gd name="adj1" fmla="val 20570"/>
              <a:gd name="adj2" fmla="val -40"/>
              <a:gd name="adj3" fmla="val 18750"/>
              <a:gd name="adj4" fmla="val -16667"/>
              <a:gd name="adj5" fmla="val -133791"/>
              <a:gd name="adj6" fmla="val -4957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usually the main </a:t>
            </a:r>
            <a:r>
              <a:rPr lang="en-US" b="1" dirty="0">
                <a:solidFill>
                  <a:schemeClr val="tx1"/>
                </a:solidFill>
              </a:rPr>
              <a:t>nontrivial</a:t>
            </a:r>
            <a:r>
              <a:rPr lang="en-US" dirty="0">
                <a:solidFill>
                  <a:schemeClr val="tx1"/>
                </a:solidFill>
              </a:rPr>
              <a:t> step in the design of an algorithm using divide and conquer strategy</a:t>
            </a:r>
          </a:p>
        </p:txBody>
      </p:sp>
    </p:spTree>
    <p:extLst>
      <p:ext uri="{BB962C8B-B14F-4D97-AF65-F5344CB8AC3E}">
        <p14:creationId xmlns:p14="http://schemas.microsoft.com/office/powerpoint/2010/main" val="21615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7" grpId="0"/>
      <p:bldP spid="8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Pesudo</a:t>
            </a:r>
            <a:r>
              <a:rPr lang="en-US" sz="3200" b="1" dirty="0"/>
              <a:t>-code for 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Merging and counting inversions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00B050"/>
                    </a:solidFill>
                  </a:rPr>
                  <a:t>Merge_and_CountInversion</a:t>
                </a:r>
                <a:r>
                  <a:rPr lang="en-US" sz="2000" dirty="0"/>
                  <a:t>(</a:t>
                </a:r>
                <a:r>
                  <a:rPr lang="en-US" sz="2000" b="1" dirty="0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err="1"/>
                  <a:t>,</a:t>
                </a:r>
                <a:r>
                  <a:rPr lang="en-US" sz="2000" b="1" dirty="0" err="1"/>
                  <a:t>C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</a:t>
                </a:r>
                <a:r>
                  <a:rPr lang="en-US" sz="2000" b="1" dirty="0">
                    <a:sym typeface="Wingdings" pitchFamily="2" charset="2"/>
                  </a:rPr>
                  <a:t>While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 ≤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{</a:t>
                </a:r>
                <a:r>
                  <a:rPr lang="en-US" sz="2000" dirty="0">
                    <a:sym typeface="Wingdings" pitchFamily="2" charset="2"/>
                  </a:rPr>
                  <a:t>      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]&lt;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]) </a:t>
                </a:r>
                <a:r>
                  <a:rPr lang="en-US" sz="2000" b="1" dirty="0">
                    <a:sym typeface="Wingdings" pitchFamily="2" charset="2"/>
                  </a:rPr>
                  <a:t>{</a:t>
                </a:r>
                <a:r>
                  <a:rPr lang="en-US" sz="2000" dirty="0">
                    <a:sym typeface="Wingdings" pitchFamily="2" charset="2"/>
                  </a:rPr>
                  <a:t>     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 </a:t>
                </a:r>
                <a:r>
                  <a:rPr lang="en-US" sz="2000" b="1" dirty="0">
                    <a:sym typeface="Wingdings" pitchFamily="2" charset="2"/>
                  </a:rPr>
                  <a:t>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</a:t>
                </a:r>
                <a:r>
                  <a:rPr lang="en-US" sz="2000" b="1" dirty="0">
                    <a:sym typeface="Wingdings" pitchFamily="2" charset="2"/>
                  </a:rPr>
                  <a:t>Else                 {      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 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                                  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              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While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   </a:t>
                </a:r>
                <a:r>
                  <a:rPr lang="en-US" sz="2000" b="1" dirty="0">
                    <a:sym typeface="Wingdings" pitchFamily="2" charset="2"/>
                  </a:rPr>
                  <a:t>{  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While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         </a:t>
                </a:r>
                <a:r>
                  <a:rPr lang="en-US" sz="2000" b="1" dirty="0">
                    <a:sym typeface="Wingdings" pitchFamily="2" charset="2"/>
                  </a:rPr>
                  <a:t>{  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return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sz="2000" b="1" dirty="0">
                    <a:sym typeface="Wingdings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971799" y="3786356"/>
                <a:ext cx="4195027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           ?         ;</a:t>
                </a: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799" y="3786356"/>
                <a:ext cx="4195027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86400" y="3830290"/>
                <a:ext cx="166904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 dirty="0"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b="1" i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);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830290"/>
                <a:ext cx="166904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920" t="-8197" r="-54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Arrow Callout 7"/>
          <p:cNvSpPr/>
          <p:nvPr/>
        </p:nvSpPr>
        <p:spPr>
          <a:xfrm>
            <a:off x="5833327" y="4953000"/>
            <a:ext cx="2667000" cy="662156"/>
          </a:xfrm>
          <a:prstGeom prst="leftArrowCallout">
            <a:avLst>
              <a:gd name="adj1" fmla="val 10366"/>
              <a:gd name="adj2" fmla="val 15488"/>
              <a:gd name="adj3" fmla="val 25000"/>
              <a:gd name="adj4" fmla="val 8197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Nothing extra is needed here.</a:t>
            </a:r>
          </a:p>
        </p:txBody>
      </p:sp>
    </p:spTree>
    <p:extLst>
      <p:ext uri="{BB962C8B-B14F-4D97-AF65-F5344CB8AC3E}">
        <p14:creationId xmlns:p14="http://schemas.microsoft.com/office/powerpoint/2010/main" val="274286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5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Counting Inversions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>Final </a:t>
            </a:r>
            <a:r>
              <a:rPr lang="en-US" sz="3200" b="1" dirty="0"/>
              <a:t>algorithm based on </a:t>
            </a:r>
            <a:r>
              <a:rPr lang="en-US" sz="3200" b="1" dirty="0">
                <a:solidFill>
                  <a:srgbClr val="C00000"/>
                </a:solidFill>
              </a:rPr>
              <a:t>divide &amp; conquer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Sort_and_CountInversion</a:t>
                </a:r>
                <a:r>
                  <a:rPr lang="en-US" sz="2400" dirty="0"/>
                  <a:t>(</a:t>
                </a:r>
                <a:r>
                  <a:rPr lang="en-US" sz="2400" b="1" dirty="0" err="1"/>
                  <a:t>A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,</m:t>
                    </m:r>
                    <m:r>
                      <a:rPr lang="en-US" sz="24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 dirty="0" err="1" smtClean="0">
                        <a:latin typeface="Cambria Math"/>
                      </a:rPr>
                      <m:t>,</m:t>
                    </m:r>
                    <m:r>
                      <a:rPr lang="en-US" sz="2400" b="1" i="1" dirty="0" err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{</a:t>
                </a:r>
                <a:r>
                  <a:rPr lang="en-US" sz="1800" dirty="0"/>
                  <a:t>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return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)/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Sort_and_CountInversion 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 err="1">
                    <a:sym typeface="Wingdings" pitchFamily="2" charset="2"/>
                  </a:rPr>
                  <a:t>A</a:t>
                </a:r>
                <a:r>
                  <a:rPr lang="en-US" sz="2000" dirty="0" err="1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Sort_and_CountInversion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Create a temporary array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 </a:t>
                </a:r>
                <a:r>
                  <a:rPr lang="en-US" sz="2000" b="1" dirty="0" err="1">
                    <a:solidFill>
                      <a:srgbClr val="00B050"/>
                    </a:solidFill>
                    <a:sym typeface="Wingdings" pitchFamily="2" charset="2"/>
                  </a:rPr>
                  <a:t>Merge_and_CountInversion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 err="1">
                    <a:sym typeface="Wingdings" pitchFamily="2" charset="2"/>
                  </a:rPr>
                  <a:t>A</a:t>
                </a:r>
                <a:r>
                  <a:rPr lang="en-US" sz="2000" dirty="0" err="1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 err="1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)</a:t>
                </a:r>
                <a:r>
                  <a:rPr lang="en-US" sz="20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i="1" dirty="0">
                    <a:sym typeface="Wingdings" pitchFamily="2" charset="2"/>
                  </a:rPr>
                  <a:t>Copy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 to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..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}</a:t>
                </a:r>
                <a:r>
                  <a:rPr lang="en-US" sz="2000" dirty="0">
                    <a:sym typeface="Wingdings" pitchFamily="2" charset="2"/>
                  </a:rPr>
                  <a:t>      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29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910523" y="3200400"/>
            <a:ext cx="1250033" cy="762000"/>
            <a:chOff x="2819400" y="2514600"/>
            <a:chExt cx="1250033" cy="1066800"/>
          </a:xfrm>
        </p:grpSpPr>
        <p:sp>
          <p:nvSpPr>
            <p:cNvPr id="5" name="Right Brace 4"/>
            <p:cNvSpPr/>
            <p:nvPr/>
          </p:nvSpPr>
          <p:spPr>
            <a:xfrm>
              <a:off x="2819400" y="2514600"/>
              <a:ext cx="231648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048000" y="2727960"/>
                  <a:ext cx="1021433" cy="5170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 </a:t>
                  </a:r>
                  <a:r>
                    <a:rPr lang="en-US" b="1" dirty="0"/>
                    <a:t>T</a:t>
                  </a:r>
                  <a:r>
                    <a:rPr lang="en-US" dirty="0">
                      <a:solidFill>
                        <a:srgbClr val="00206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727960"/>
                  <a:ext cx="1021433" cy="5170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131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6893312" y="4038600"/>
            <a:ext cx="858901" cy="1295400"/>
            <a:chOff x="2819400" y="2502932"/>
            <a:chExt cx="858901" cy="1295400"/>
          </a:xfrm>
        </p:grpSpPr>
        <p:sp>
          <p:nvSpPr>
            <p:cNvPr id="9" name="Right Brace 8"/>
            <p:cNvSpPr/>
            <p:nvPr/>
          </p:nvSpPr>
          <p:spPr>
            <a:xfrm>
              <a:off x="2819400" y="2502932"/>
              <a:ext cx="231648" cy="12954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048000" y="2971800"/>
                  <a:ext cx="6303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>
                      <a:solidFill>
                        <a:srgbClr val="00206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971800"/>
                  <a:ext cx="63030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692" t="-8197" r="-1730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748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Counting Inversions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>Final </a:t>
            </a:r>
            <a:r>
              <a:rPr lang="en-US" sz="3200" b="1" dirty="0"/>
              <a:t>algorithm based on </a:t>
            </a:r>
            <a:r>
              <a:rPr lang="en-US" sz="3200" b="1" dirty="0">
                <a:solidFill>
                  <a:srgbClr val="C00000"/>
                </a:solidFill>
              </a:rPr>
              <a:t>divide &amp; conquer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Time complexity analysis: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,</a:t>
                </a:r>
                <a:r>
                  <a:rPr lang="en-US" sz="2400" b="1" dirty="0"/>
                  <a:t>     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         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2060"/>
                    </a:solidFill>
                  </a:rPr>
                  <a:t>c</a:t>
                </a:r>
                <a:r>
                  <a:rPr lang="en-US" sz="2400" dirty="0"/>
                  <a:t> </a:t>
                </a:r>
                <a:r>
                  <a:rPr lang="en-US" sz="2000" dirty="0"/>
                  <a:t>for some constant </a:t>
                </a:r>
                <a:r>
                  <a:rPr lang="en-US" sz="2400" dirty="0">
                    <a:solidFill>
                      <a:srgbClr val="002060"/>
                    </a:solidFill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If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 &gt; 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,</a:t>
                </a:r>
                <a:r>
                  <a:rPr lang="en-US" sz="2400" b="1" dirty="0"/>
                  <a:t>       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        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/>
                  <a:t> </a:t>
                </a:r>
                <a:r>
                  <a:rPr lang="en-US" sz="2400" dirty="0"/>
                  <a:t>=  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+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                  </a:t>
                </a:r>
                <a:r>
                  <a:rPr lang="en-US" sz="2400" dirty="0"/>
                  <a:t>=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log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Theorem:</a:t>
                </a:r>
                <a:r>
                  <a:rPr lang="en-US" sz="2400" dirty="0"/>
                  <a:t> </a:t>
                </a:r>
                <a:r>
                  <a:rPr lang="en-US" sz="2000" dirty="0"/>
                  <a:t>There is </a:t>
                </a:r>
                <a:r>
                  <a:rPr lang="en-US" sz="2000" b="1" dirty="0"/>
                  <a:t>a divide and conquer </a:t>
                </a:r>
                <a:r>
                  <a:rPr lang="en-US" sz="2000" dirty="0"/>
                  <a:t>based algorithm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computing the number of inversions in an array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.</a:t>
                </a:r>
                <a:r>
                  <a:rPr lang="en-US" sz="2000" b="1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running time of the algorithm is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3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3787775"/>
            <a:ext cx="7772400" cy="1470025"/>
          </a:xfrm>
        </p:spPr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QuickSort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1752600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Another sorting algorithm based on 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82737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Is there any alternate way to </a:t>
            </a:r>
            <a:r>
              <a:rPr lang="en-US" sz="3200" b="1" dirty="0">
                <a:solidFill>
                  <a:srgbClr val="7030A0"/>
                </a:solidFill>
              </a:rPr>
              <a:t>divide</a:t>
            </a:r>
            <a:r>
              <a:rPr lang="en-US" sz="3200" b="1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2535348" y="2362200"/>
            <a:ext cx="284052" cy="826532"/>
            <a:chOff x="2535348" y="2514600"/>
            <a:chExt cx="284052" cy="826532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688967" y="25146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535348" y="29718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90800" y="2209800"/>
            <a:ext cx="3810000" cy="152400"/>
            <a:chOff x="2590800" y="2209800"/>
            <a:chExt cx="3810000" cy="152400"/>
          </a:xfrm>
        </p:grpSpPr>
        <p:grpSp>
          <p:nvGrpSpPr>
            <p:cNvPr id="8" name="Group 7"/>
            <p:cNvGrpSpPr/>
            <p:nvPr/>
          </p:nvGrpSpPr>
          <p:grpSpPr>
            <a:xfrm>
              <a:off x="3048000" y="2209800"/>
              <a:ext cx="3352800" cy="152400"/>
              <a:chOff x="3048000" y="2209800"/>
              <a:chExt cx="3352800" cy="152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048000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505200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375666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290066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823466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962400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832866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204466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Oval 50"/>
            <p:cNvSpPr/>
            <p:nvPr/>
          </p:nvSpPr>
          <p:spPr>
            <a:xfrm>
              <a:off x="2590800" y="2209800"/>
              <a:ext cx="196334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267200" y="1143000"/>
            <a:ext cx="19050" cy="24384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Ribbon 18"/>
          <p:cNvSpPr/>
          <p:nvPr/>
        </p:nvSpPr>
        <p:spPr>
          <a:xfrm>
            <a:off x="2590800" y="3810000"/>
            <a:ext cx="36576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 err="1">
                <a:solidFill>
                  <a:schemeClr val="tx1"/>
                </a:solidFill>
              </a:rPr>
              <a:t>MergeSort</a:t>
            </a:r>
            <a:r>
              <a:rPr lang="en-US" dirty="0">
                <a:solidFill>
                  <a:schemeClr val="tx1"/>
                </a:solidFill>
              </a:rPr>
              <a:t>, we divide the input instance in an obvious manner.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88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animBg="1"/>
      <p:bldP spid="19" grpId="0" animBg="1"/>
      <p:bldP spid="1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42" name="Oval 4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35348" y="2362200"/>
            <a:ext cx="284052" cy="826532"/>
            <a:chOff x="2535348" y="2514600"/>
            <a:chExt cx="284052" cy="826532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688967" y="25146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535348" y="29718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124200" y="2362200"/>
            <a:ext cx="4495800" cy="641866"/>
            <a:chOff x="3124200" y="2362200"/>
            <a:chExt cx="4495800" cy="641866"/>
          </a:xfrm>
        </p:grpSpPr>
        <p:grpSp>
          <p:nvGrpSpPr>
            <p:cNvPr id="68" name="Group 67"/>
            <p:cNvGrpSpPr/>
            <p:nvPr/>
          </p:nvGrpSpPr>
          <p:grpSpPr>
            <a:xfrm>
              <a:off x="3124200" y="2362200"/>
              <a:ext cx="4006334" cy="457200"/>
              <a:chOff x="3146167" y="2667000"/>
              <a:chExt cx="4006334" cy="45720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3146167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40385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44957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54101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58673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146167" y="3124200"/>
                <a:ext cx="40063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>
              <a:off x="7220532" y="2634734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581400" y="1600200"/>
            <a:ext cx="4057068" cy="609600"/>
            <a:chOff x="3581400" y="1600200"/>
            <a:chExt cx="4057068" cy="609600"/>
          </a:xfrm>
        </p:grpSpPr>
        <p:grpSp>
          <p:nvGrpSpPr>
            <p:cNvPr id="79" name="Group 78"/>
            <p:cNvGrpSpPr/>
            <p:nvPr/>
          </p:nvGrpSpPr>
          <p:grpSpPr>
            <a:xfrm>
              <a:off x="3581400" y="1752600"/>
              <a:ext cx="3549134" cy="457200"/>
              <a:chOff x="4343400" y="3962400"/>
              <a:chExt cx="3549134" cy="4572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343400" y="3962400"/>
                <a:ext cx="35491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43434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57150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70866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7239000" y="160020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</a:t>
              </a:r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192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4102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procedure is called </a:t>
            </a: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Partition</a:t>
            </a:r>
            <a:r>
              <a:rPr lang="en-US" sz="2000" dirty="0">
                <a:sym typeface="Wingdings" pitchFamily="2" charset="2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It </a:t>
            </a:r>
            <a:r>
              <a:rPr lang="en-US" sz="2000" b="1" dirty="0">
                <a:sym typeface="Wingdings" pitchFamily="2" charset="2"/>
              </a:rPr>
              <a:t>rearranges</a:t>
            </a:r>
            <a:r>
              <a:rPr lang="en-US" sz="2000" dirty="0">
                <a:sym typeface="Wingdings" pitchFamily="2" charset="2"/>
              </a:rPr>
              <a:t> the elements so that all elements less than </a:t>
            </a:r>
            <a:r>
              <a:rPr lang="en-US" sz="2000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 appear to the left of </a:t>
            </a:r>
            <a:r>
              <a:rPr lang="en-US" sz="2000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 and all elements greater than </a:t>
            </a:r>
            <a:r>
              <a:rPr lang="en-US" sz="2000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 appear to the right of </a:t>
            </a:r>
            <a:r>
              <a:rPr lang="en-US" sz="2000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.</a:t>
            </a:r>
            <a:r>
              <a:rPr lang="en-US" sz="2000" dirty="0">
                <a:sym typeface="Wingdings" pitchFamily="2" charset="2"/>
              </a:rPr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514600" y="4267200"/>
            <a:ext cx="4114800" cy="762000"/>
            <a:chOff x="2514600" y="4267200"/>
            <a:chExt cx="4114800" cy="7620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33" name="Down Arrow 32"/>
          <p:cNvSpPr/>
          <p:nvPr/>
        </p:nvSpPr>
        <p:spPr>
          <a:xfrm>
            <a:off x="4305300" y="2907792"/>
            <a:ext cx="533400" cy="1130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558534" y="5105400"/>
            <a:ext cx="2242066" cy="750332"/>
            <a:chOff x="2558534" y="5105400"/>
            <a:chExt cx="2242066" cy="750332"/>
          </a:xfrm>
        </p:grpSpPr>
        <p:sp>
          <p:nvSpPr>
            <p:cNvPr id="30" name="Right Brace 29"/>
            <p:cNvSpPr/>
            <p:nvPr/>
          </p:nvSpPr>
          <p:spPr>
            <a:xfrm rot="5400000">
              <a:off x="3489067" y="4174867"/>
              <a:ext cx="381000" cy="224206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548640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&lt;x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57800" y="5105400"/>
            <a:ext cx="1371600" cy="674132"/>
            <a:chOff x="5257800" y="5105400"/>
            <a:chExt cx="1371600" cy="674132"/>
          </a:xfrm>
        </p:grpSpPr>
        <p:sp>
          <p:nvSpPr>
            <p:cNvPr id="31" name="Right Brace 30"/>
            <p:cNvSpPr/>
            <p:nvPr/>
          </p:nvSpPr>
          <p:spPr>
            <a:xfrm rot="5400000">
              <a:off x="5753100" y="4610100"/>
              <a:ext cx="381000" cy="1371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55098" y="541020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&gt;x</a:t>
              </a:r>
            </a:p>
          </p:txBody>
        </p:sp>
      </p:grp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480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05200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756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2900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234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624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328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044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52" name="Oval 5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loud Callout 7"/>
          <p:cNvSpPr/>
          <p:nvPr/>
        </p:nvSpPr>
        <p:spPr>
          <a:xfrm>
            <a:off x="-457199" y="2667000"/>
            <a:ext cx="4572000" cy="1298448"/>
          </a:xfrm>
          <a:prstGeom prst="cloudCallout">
            <a:avLst>
              <a:gd name="adj1" fmla="val 14044"/>
              <a:gd name="adj2" fmla="val 709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Can you now guess a divide and conquer algorithm for sorting based on </a:t>
            </a:r>
            <a:r>
              <a:rPr lang="en-US" b="1" dirty="0">
                <a:solidFill>
                  <a:srgbClr val="7030A0"/>
                </a:solidFill>
                <a:sym typeface="Wingdings" pitchFamily="2" charset="2"/>
              </a:rPr>
              <a:t>Partition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()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3924 0.3555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1777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4757 0.3555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8" y="1777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-0.1559 0.3555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5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19757 0.3555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8" y="1777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0.16076 0.3555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8" y="1777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03924 0.3555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2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2559 0.3555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5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 animBg="1"/>
      <p:bldP spid="6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err="1"/>
                  <a:t>Pseudocode</a:t>
                </a:r>
                <a:r>
                  <a:rPr lang="en-US" sz="3600" b="1" dirty="0"/>
                  <a:t> for </a:t>
                </a:r>
                <a:r>
                  <a:rPr lang="en-US" sz="36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3600" b="1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/>
                  <a:t>)</a:t>
                </a:r>
                <a:br>
                  <a:rPr lang="en-US" sz="3600" b="1" dirty="0">
                    <a:solidFill>
                      <a:srgbClr val="7030A0"/>
                    </a:solidFill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If (|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|&gt;1)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Pick and remove an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   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return(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Concatenate</a:t>
                </a:r>
                <a:r>
                  <a:rPr lang="en-US" sz="2000" b="1" dirty="0"/>
                  <a:t>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),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,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))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  <a:blipFill rotWithShape="1">
                <a:blip r:embed="rId3"/>
                <a:stretch>
                  <a:fillRect l="-747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Pseudocode for </a:t>
                </a:r>
                <a:r>
                  <a:rPr lang="en-US" sz="36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3600" b="1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/>
                  <a:t>)</a:t>
                </a:r>
                <a:br>
                  <a:rPr lang="en-US" sz="3600" b="1" dirty="0"/>
                </a:br>
                <a:r>
                  <a:rPr lang="en-US" sz="2400" dirty="0"/>
                  <a:t>When the input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stored in an array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128"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5344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 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//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index where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dirty="0"/>
                  <a:t>] is finally placed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534400" cy="4953000"/>
              </a:xfrm>
              <a:blipFill rotWithShape="1">
                <a:blip r:embed="rId3"/>
                <a:stretch>
                  <a:fillRect l="-714" t="-615" r="-1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1447800" y="4572000"/>
            <a:ext cx="7086600" cy="1371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this algorithm from various perspectives. For almost all practical purposes, this is the most efficient algorithm for sorting.  It outperforms </a:t>
            </a:r>
            <a:r>
              <a:rPr lang="en-US" b="1" dirty="0" err="1">
                <a:solidFill>
                  <a:srgbClr val="7030A0"/>
                </a:solidFill>
              </a:rPr>
              <a:t>MergeSort</a:t>
            </a:r>
            <a:r>
              <a:rPr lang="en-US">
                <a:solidFill>
                  <a:schemeClr val="tx1"/>
                </a:solidFill>
              </a:rPr>
              <a:t> by a significant </a:t>
            </a:r>
            <a:r>
              <a:rPr lang="en-US" dirty="0">
                <a:solidFill>
                  <a:schemeClr val="tx1"/>
                </a:solidFill>
              </a:rPr>
              <a:t>factor.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38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>
                <a:solidFill>
                  <a:srgbClr val="7030A0"/>
                </a:solidFill>
              </a:rPr>
              <a:t>QuickSort</a:t>
            </a:r>
            <a:endParaRPr lang="en-IN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Homework: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 running time of Quick Sort depends upon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the element we choose for partition in each recursive call. </a:t>
                </a:r>
              </a:p>
              <a:p>
                <a:r>
                  <a:rPr lang="en-US" sz="2000" dirty="0"/>
                  <a:t>What can be the worst case running time of Quick Sort ? </a:t>
                </a:r>
              </a:p>
              <a:p>
                <a:r>
                  <a:rPr lang="en-US" sz="2000" dirty="0"/>
                  <a:t>What can be the best case running time of Quick Sort ?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Give an implementation of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 </a:t>
                </a:r>
                <a:r>
                  <a:rPr lang="en-US" sz="2000" dirty="0"/>
                  <a:t>that takes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dirty="0"/>
                  <a:t>) time and using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extra space only. (Given as homework earlier)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r>
                  <a:rPr lang="en-US" sz="2000" i="1" dirty="0"/>
                  <a:t>We shall revisit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i="1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i="1" dirty="0"/>
                  <a:t>and analyze it</a:t>
                </a:r>
              </a:p>
              <a:p>
                <a:pPr marL="0" indent="0" algn="ctr">
                  <a:buNone/>
                </a:pPr>
                <a:r>
                  <a:rPr lang="en-US" sz="2000" i="1" dirty="0">
                    <a:solidFill>
                      <a:srgbClr val="006C31"/>
                    </a:solidFill>
                  </a:rPr>
                  <a:t>theoretically (average time complexity) </a:t>
                </a:r>
                <a:r>
                  <a:rPr lang="en-US" sz="2000" i="1" dirty="0"/>
                  <a:t>and</a:t>
                </a:r>
                <a:r>
                  <a:rPr lang="en-US" sz="2000" i="1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experimentally. </a:t>
                </a:r>
              </a:p>
              <a:p>
                <a:pPr marL="0" indent="0" algn="ctr">
                  <a:buNone/>
                </a:pPr>
                <a:r>
                  <a:rPr lang="en-US" sz="2000" i="1" dirty="0"/>
                  <a:t>The outcome will be </a:t>
                </a:r>
                <a:r>
                  <a:rPr lang="en-US" sz="2000" i="1" dirty="0">
                    <a:solidFill>
                      <a:schemeClr val="accent6">
                        <a:lumMod val="50000"/>
                      </a:schemeClr>
                    </a:solidFill>
                  </a:rPr>
                  <a:t>surprising</a:t>
                </a:r>
                <a:r>
                  <a:rPr lang="en-US" sz="2000" i="1" dirty="0"/>
                  <a:t> and </a:t>
                </a:r>
                <a:r>
                  <a:rPr lang="en-US" sz="2000" i="1" dirty="0">
                    <a:solidFill>
                      <a:schemeClr val="accent6">
                        <a:lumMod val="50000"/>
                      </a:schemeClr>
                    </a:solidFill>
                  </a:rPr>
                  <a:t>counterintuitive. </a:t>
                </a:r>
                <a:r>
                  <a:rPr lang="en-US" dirty="0">
                    <a:solidFill>
                      <a:srgbClr val="006C31"/>
                    </a:solidFill>
                    <a:sym typeface="Wingdings" pitchFamily="2" charset="2"/>
                  </a:rPr>
                  <a:t></a:t>
                </a:r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 b="-13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4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2438400"/>
                <a:ext cx="7772400" cy="1362075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Important </a:t>
                </a:r>
                <a:r>
                  <a:rPr lang="en-US" dirty="0">
                    <a:solidFill>
                      <a:srgbClr val="7030A0"/>
                    </a:solidFill>
                  </a:rPr>
                  <a:t>Lessons </a:t>
                </a:r>
                <a:br>
                  <a:rPr lang="en-US" dirty="0">
                    <a:solidFill>
                      <a:srgbClr val="7030A0"/>
                    </a:solidFill>
                  </a:rPr>
                </a:br>
                <a:r>
                  <a:rPr lang="en-US" sz="2400" dirty="0"/>
                  <a:t>that we will learn today…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2438400"/>
                <a:ext cx="7772400" cy="1362075"/>
              </a:xfrm>
              <a:blipFill rotWithShape="1">
                <a:blip r:embed="rId2"/>
                <a:stretch>
                  <a:fillRect t="-8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5800" y="3810000"/>
            <a:ext cx="7772400" cy="150018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Role of </a:t>
            </a:r>
            <a:r>
              <a:rPr lang="en-US" sz="2400" b="1" dirty="0">
                <a:solidFill>
                  <a:srgbClr val="0070C0"/>
                </a:solidFill>
              </a:rPr>
              <a:t>Data structures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Learn from the </a:t>
            </a:r>
            <a:r>
              <a:rPr lang="en-US" sz="2400" b="1" dirty="0">
                <a:solidFill>
                  <a:srgbClr val="C00000"/>
                </a:solidFill>
              </a:rPr>
              <a:t>past</a:t>
            </a:r>
            <a:r>
              <a:rPr lang="en-US" sz="2400" b="1" dirty="0">
                <a:solidFill>
                  <a:schemeClr val="tx1"/>
                </a:solidFill>
              </a:rPr>
              <a:t> …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67200" y="4419600"/>
            <a:ext cx="1859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algorithms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8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Role of </a:t>
            </a:r>
            <a:r>
              <a:rPr lang="en-US" sz="3600" b="1" dirty="0">
                <a:solidFill>
                  <a:srgbClr val="006C31"/>
                </a:solidFill>
              </a:rPr>
              <a:t>Data Structures </a:t>
            </a:r>
            <a:r>
              <a:rPr lang="en-US" sz="3600" b="1" dirty="0"/>
              <a:t>in </a:t>
            </a:r>
            <a:br>
              <a:rPr lang="en-US" sz="3600" b="1" dirty="0"/>
            </a:br>
            <a:r>
              <a:rPr lang="en-US" sz="3600" b="1" dirty="0"/>
              <a:t>designing </a:t>
            </a:r>
            <a:r>
              <a:rPr lang="en-US" sz="3600" b="1" dirty="0">
                <a:solidFill>
                  <a:srgbClr val="002060"/>
                </a:solidFill>
              </a:rPr>
              <a:t>efficient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Definition</a:t>
            </a:r>
            <a:r>
              <a:rPr lang="en-US" sz="2000" b="1" dirty="0"/>
              <a:t>: </a:t>
            </a:r>
            <a:r>
              <a:rPr lang="en-US" sz="2000" dirty="0"/>
              <a:t>A collection of data elements </a:t>
            </a:r>
            <a:r>
              <a:rPr lang="en-US" sz="2000" i="1" dirty="0">
                <a:solidFill>
                  <a:srgbClr val="C00000"/>
                </a:solidFill>
              </a:rPr>
              <a:t>arranged</a:t>
            </a:r>
            <a:r>
              <a:rPr lang="en-US" sz="2000" dirty="0">
                <a:solidFill>
                  <a:srgbClr val="C00000"/>
                </a:solidFill>
              </a:rPr>
              <a:t> and </a:t>
            </a:r>
            <a:r>
              <a:rPr lang="en-US" sz="2000" i="1" dirty="0">
                <a:solidFill>
                  <a:srgbClr val="C00000"/>
                </a:solidFill>
              </a:rPr>
              <a:t>connected</a:t>
            </a:r>
            <a:r>
              <a:rPr lang="en-US" sz="2000" i="1" dirty="0"/>
              <a:t> </a:t>
            </a:r>
            <a:r>
              <a:rPr lang="en-US" sz="2000" dirty="0"/>
              <a:t>in a way </a:t>
            </a:r>
          </a:p>
          <a:p>
            <a:pPr marL="0" indent="0">
              <a:buNone/>
            </a:pPr>
            <a:r>
              <a:rPr lang="en-US" sz="2000" dirty="0"/>
              <a:t>which can facilitate </a:t>
            </a:r>
            <a:r>
              <a:rPr lang="en-US" sz="2000" u="sng" dirty="0"/>
              <a:t>efficient executions</a:t>
            </a:r>
            <a:r>
              <a:rPr lang="en-US" sz="2000" dirty="0"/>
              <a:t> of a  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possibly long</a:t>
            </a:r>
            <a:r>
              <a:rPr lang="en-US" sz="2000" dirty="0"/>
              <a:t>) sequence of operations.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Parameters</a:t>
            </a:r>
            <a:r>
              <a:rPr lang="en-US" sz="2000" dirty="0"/>
              <a:t>:</a:t>
            </a:r>
          </a:p>
          <a:p>
            <a:r>
              <a:rPr lang="en-US" sz="2000" dirty="0"/>
              <a:t>Query/Update time</a:t>
            </a:r>
          </a:p>
          <a:p>
            <a:r>
              <a:rPr lang="en-US" sz="2000" dirty="0"/>
              <a:t>Space</a:t>
            </a:r>
          </a:p>
          <a:p>
            <a:r>
              <a:rPr lang="en-US" sz="2000" dirty="0"/>
              <a:t>Preprocessing time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3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Role of </a:t>
            </a:r>
            <a:r>
              <a:rPr lang="en-US" sz="3600" b="1" dirty="0">
                <a:solidFill>
                  <a:srgbClr val="006C31"/>
                </a:solidFill>
              </a:rPr>
              <a:t>Data Structures </a:t>
            </a:r>
            <a:r>
              <a:rPr lang="en-US" sz="3600" b="1" dirty="0"/>
              <a:t>in </a:t>
            </a:r>
            <a:br>
              <a:rPr lang="en-US" sz="3600" b="1" dirty="0"/>
            </a:br>
            <a:r>
              <a:rPr lang="en-US" sz="3600" b="1" dirty="0"/>
              <a:t>designing </a:t>
            </a:r>
            <a:r>
              <a:rPr lang="en-US" sz="3600" b="1" dirty="0">
                <a:solidFill>
                  <a:srgbClr val="002060"/>
                </a:solidFill>
              </a:rPr>
              <a:t>efficient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A collection of data elements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arranged</a:t>
                </a:r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connected</a:t>
                </a:r>
                <a:r>
                  <a:rPr lang="en-US" sz="2000" i="1" dirty="0"/>
                  <a:t> </a:t>
                </a:r>
                <a:r>
                  <a:rPr lang="en-US" sz="2000" dirty="0"/>
                  <a:t>in a way </a:t>
                </a:r>
              </a:p>
              <a:p>
                <a:pPr marL="0" indent="0">
                  <a:buNone/>
                </a:pPr>
                <a:r>
                  <a:rPr lang="en-US" sz="2000" dirty="0"/>
                  <a:t>which can facilitate </a:t>
                </a:r>
                <a:r>
                  <a:rPr lang="en-US" sz="2000" u="sng" dirty="0"/>
                  <a:t>efficient executions</a:t>
                </a:r>
                <a:r>
                  <a:rPr lang="en-US" sz="2000" dirty="0"/>
                  <a:t> of a  </a:t>
                </a:r>
              </a:p>
              <a:p>
                <a:pPr marL="0" indent="0">
                  <a:buNone/>
                </a:pP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7030A0"/>
                    </a:solidFill>
                  </a:rPr>
                  <a:t>possibly long</a:t>
                </a:r>
                <a:r>
                  <a:rPr lang="en-US" sz="2000" dirty="0"/>
                  <a:t>) sequence of operations.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Consider an Algorithm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performs many operations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876800"/>
            <a:ext cx="31242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Wingdings" pitchFamily="2" charset="2"/>
              </a:rPr>
              <a:t>Improving time complexity of these operations </a:t>
            </a:r>
            <a:endParaRPr lang="en-I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24400" y="5010090"/>
                <a:ext cx="3991734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Improving the 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  <a:endParaRPr lang="en-IN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010090"/>
                <a:ext cx="399173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065" t="-5882" r="-1979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3886200" y="4953000"/>
            <a:ext cx="685800" cy="484632"/>
          </a:xfrm>
          <a:prstGeom prst="rightArrow">
            <a:avLst/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2514600" y="5715000"/>
            <a:ext cx="2971800" cy="685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So, it is worth designing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 suitable </a:t>
            </a:r>
            <a:r>
              <a:rPr lang="en-US" b="1" dirty="0">
                <a:solidFill>
                  <a:schemeClr val="tx1"/>
                </a:solidFill>
              </a:rPr>
              <a:t>data structure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65762" y="4171890"/>
            <a:ext cx="3074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of </a:t>
            </a:r>
            <a:r>
              <a:rPr lang="en-US" sz="2000" b="1" dirty="0">
                <a:solidFill>
                  <a:srgbClr val="7030A0"/>
                </a:solidFill>
              </a:rPr>
              <a:t>same type </a:t>
            </a:r>
            <a:r>
              <a:rPr lang="en-US" sz="2000" dirty="0"/>
              <a:t>on some data.</a:t>
            </a:r>
          </a:p>
        </p:txBody>
      </p:sp>
    </p:spTree>
    <p:extLst>
      <p:ext uri="{BB962C8B-B14F-4D97-AF65-F5344CB8AC3E}">
        <p14:creationId xmlns:p14="http://schemas.microsoft.com/office/powerpoint/2010/main" val="94542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Counting Inversions in an array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200" b="1" dirty="0"/>
              <a:t>Problem description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Definition (Inversion): </a:t>
            </a:r>
            <a:r>
              <a:rPr lang="en-US" sz="2000" dirty="0"/>
              <a:t>Given an array </a:t>
            </a:r>
            <a:r>
              <a:rPr lang="en-US" sz="2000" b="1" dirty="0"/>
              <a:t>A</a:t>
            </a:r>
            <a:r>
              <a:rPr lang="en-US" sz="2000" dirty="0"/>
              <a:t> of size </a:t>
            </a:r>
            <a:r>
              <a:rPr lang="en-US" sz="2000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/>
              <a:t>a pair (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 err="1"/>
              <a:t>,</a:t>
            </a:r>
            <a:r>
              <a:rPr lang="en-US" sz="2000" dirty="0" err="1">
                <a:solidFill>
                  <a:srgbClr val="0070C0"/>
                </a:solidFill>
              </a:rPr>
              <a:t>j</a:t>
            </a:r>
            <a:r>
              <a:rPr lang="en-US" sz="2000" dirty="0"/>
              <a:t>), </a:t>
            </a:r>
            <a:r>
              <a:rPr lang="en-US" sz="2000" dirty="0">
                <a:solidFill>
                  <a:srgbClr val="0070C0"/>
                </a:solidFill>
              </a:rPr>
              <a:t>0</a:t>
            </a:r>
            <a:r>
              <a:rPr lang="en-US" sz="2000" dirty="0"/>
              <a:t>≤</a:t>
            </a:r>
            <a:r>
              <a:rPr lang="en-US" sz="2000" dirty="0">
                <a:solidFill>
                  <a:srgbClr val="0070C0"/>
                </a:solidFill>
              </a:rPr>
              <a:t>i</a:t>
            </a:r>
            <a:r>
              <a:rPr lang="en-US" sz="2000" dirty="0"/>
              <a:t>&lt;</a:t>
            </a:r>
            <a:r>
              <a:rPr lang="en-US" sz="2000" dirty="0">
                <a:solidFill>
                  <a:srgbClr val="0070C0"/>
                </a:solidFill>
              </a:rPr>
              <a:t>j</a:t>
            </a:r>
            <a:r>
              <a:rPr lang="en-US" sz="2000" dirty="0"/>
              <a:t>&lt;</a:t>
            </a:r>
            <a:r>
              <a:rPr lang="en-US" sz="2000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 is called an inversion if</a:t>
            </a:r>
          </a:p>
          <a:p>
            <a:pPr marL="0" indent="0">
              <a:buNone/>
            </a:pPr>
            <a:r>
              <a:rPr lang="en-US" sz="2000" b="1" dirty="0"/>
              <a:t>Example: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Inversions are :</a:t>
            </a:r>
          </a:p>
          <a:p>
            <a:pPr marL="0" indent="0">
              <a:buNone/>
            </a:pPr>
            <a:r>
              <a:rPr lang="en-US" sz="2000" b="1" dirty="0"/>
              <a:t>                            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2</a:t>
            </a:r>
            <a:r>
              <a:rPr lang="en-US" sz="2000" dirty="0"/>
              <a:t>), (</a:t>
            </a: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4</a:t>
            </a:r>
            <a:r>
              <a:rPr lang="en-US" sz="2000" dirty="0"/>
              <a:t>), (</a:t>
            </a: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6</a:t>
            </a:r>
            <a:r>
              <a:rPr lang="en-US" sz="2000" dirty="0"/>
              <a:t>), </a:t>
            </a:r>
          </a:p>
          <a:p>
            <a:pPr marL="0" indent="0">
              <a:buNone/>
            </a:pPr>
            <a:r>
              <a:rPr lang="en-US" sz="2000" dirty="0"/>
              <a:t>                             (</a:t>
            </a:r>
            <a:r>
              <a:rPr lang="en-US" sz="2000" dirty="0">
                <a:solidFill>
                  <a:srgbClr val="0070C0"/>
                </a:solidFill>
              </a:rPr>
              <a:t>3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4</a:t>
            </a:r>
            <a:r>
              <a:rPr lang="en-US" sz="2000" dirty="0"/>
              <a:t>),(</a:t>
            </a:r>
            <a:r>
              <a:rPr lang="en-US" sz="2000" dirty="0">
                <a:solidFill>
                  <a:srgbClr val="0070C0"/>
                </a:solidFill>
              </a:rPr>
              <a:t>3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6</a:t>
            </a:r>
            <a:r>
              <a:rPr lang="en-US" sz="2000" dirty="0"/>
              <a:t>), </a:t>
            </a:r>
          </a:p>
          <a:p>
            <a:pPr marL="0" indent="0">
              <a:buNone/>
            </a:pPr>
            <a:r>
              <a:rPr lang="en-US" sz="2000" dirty="0"/>
              <a:t>                             (</a:t>
            </a:r>
            <a:r>
              <a:rPr lang="en-US" sz="2000" dirty="0">
                <a:solidFill>
                  <a:srgbClr val="0070C0"/>
                </a:solidFill>
              </a:rPr>
              <a:t>5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6</a:t>
            </a:r>
            <a:r>
              <a:rPr lang="en-US" sz="2000" dirty="0"/>
              <a:t>), (</a:t>
            </a:r>
            <a:r>
              <a:rPr lang="en-US" sz="2000" dirty="0">
                <a:solidFill>
                  <a:srgbClr val="0070C0"/>
                </a:solidFill>
              </a:rPr>
              <a:t>5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7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AIM:</a:t>
            </a:r>
            <a:r>
              <a:rPr lang="en-US" sz="2000" dirty="0"/>
              <a:t> An efficient algorithm to count  the number of inversions in an array </a:t>
            </a:r>
            <a:r>
              <a:rPr lang="en-US" sz="2000" b="1" dirty="0"/>
              <a:t>A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090228" y="3124200"/>
            <a:ext cx="4900477" cy="461665"/>
            <a:chOff x="2090228" y="2891135"/>
            <a:chExt cx="4900477" cy="461665"/>
          </a:xfrm>
        </p:grpSpPr>
        <p:grpSp>
          <p:nvGrpSpPr>
            <p:cNvPr id="5" name="Group 4"/>
            <p:cNvGrpSpPr/>
            <p:nvPr/>
          </p:nvGrpSpPr>
          <p:grpSpPr>
            <a:xfrm>
              <a:off x="2514600" y="2895600"/>
              <a:ext cx="4343400" cy="457200"/>
              <a:chOff x="3581400" y="4191000"/>
              <a:chExt cx="4343400" cy="4572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581400" y="4191000"/>
                <a:ext cx="4343400" cy="457200"/>
                <a:chOff x="1447800" y="2362200"/>
                <a:chExt cx="4343400" cy="45720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1447800" y="2362200"/>
                  <a:ext cx="43434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25908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3124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981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57912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3246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73914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2090228" y="28911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39834" y="2971800"/>
              <a:ext cx="4350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3       15         8       19       9      67     11       27  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639834" y="2816423"/>
            <a:ext cx="4161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0            1            2           3             4         5           6            7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28279" y="205740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/>
              <a:t>]&gt;</a:t>
            </a:r>
            <a:r>
              <a:rPr lang="en-US" b="1" dirty="0"/>
              <a:t>A</a:t>
            </a: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j</a:t>
            </a:r>
            <a:r>
              <a:rPr lang="en-US" dirty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293712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Counting Inversions in an array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200" b="1" dirty="0"/>
              <a:t>Problem familiarization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Trivial-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])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count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0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</a:t>
                </a: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 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r>
                  <a:rPr lang="en-US" sz="2000" b="1" dirty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{</a:t>
                </a:r>
                <a:r>
                  <a:rPr lang="en-US" sz="2000" dirty="0">
                    <a:sym typeface="Wingdings" pitchFamily="2" charset="2"/>
                  </a:rPr>
                  <a:t>        </a:t>
                </a:r>
                <a:r>
                  <a:rPr lang="en-US" sz="2000" b="1" dirty="0">
                    <a:sym typeface="Wingdings" pitchFamily="2" charset="2"/>
                  </a:rPr>
                  <a:t>For(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{       If </a:t>
                </a:r>
                <a:r>
                  <a:rPr lang="en-US" sz="2000" dirty="0">
                    <a:sym typeface="Wingdings" pitchFamily="2" charset="2"/>
                  </a:rPr>
                  <a:t>(      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         )  </a:t>
                </a:r>
                <a:r>
                  <a:rPr lang="en-US" sz="2000" b="1" dirty="0"/>
                  <a:t>count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count </a:t>
                </a:r>
                <a:r>
                  <a:rPr lang="en-US" sz="2000" dirty="0">
                    <a:sym typeface="Wingdings" pitchFamily="2" charset="2"/>
                  </a:rPr>
                  <a:t>+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1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}    </a:t>
                </a:r>
                <a:r>
                  <a:rPr lang="en-US" sz="2000" dirty="0">
                    <a:sym typeface="Wingdings" pitchFamily="2" charset="2"/>
                  </a:rPr>
                  <a:t>return</a:t>
                </a:r>
                <a:r>
                  <a:rPr lang="en-US" sz="2000" b="1" dirty="0">
                    <a:sym typeface="Wingdings" pitchFamily="2" charset="2"/>
                  </a:rPr>
                  <a:t> count;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Time complexity: 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88339" y="3048000"/>
                <a:ext cx="103586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]&gt;</a:t>
                </a:r>
                <a:r>
                  <a:rPr lang="en-US" b="1" dirty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339" y="3048000"/>
                <a:ext cx="103586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294" t="-8197" r="-111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98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Let us try to design a </a:t>
            </a:r>
            <a:br>
              <a:rPr lang="en-US" sz="3600" b="1" dirty="0"/>
            </a:br>
            <a:r>
              <a:rPr lang="en-US" sz="3600" b="1" dirty="0">
                <a:solidFill>
                  <a:srgbClr val="C00000"/>
                </a:solidFill>
              </a:rPr>
              <a:t>Divide and Conquer </a:t>
            </a:r>
            <a:r>
              <a:rPr lang="en-US" sz="3600" b="1" dirty="0"/>
              <a:t>based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do we approach using </a:t>
            </a:r>
            <a:r>
              <a:rPr lang="en-US" sz="3200" b="1" dirty="0">
                <a:solidFill>
                  <a:srgbClr val="7030A0"/>
                </a:solidFill>
              </a:rPr>
              <a:t>divide &amp; 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0228" y="3124200"/>
            <a:ext cx="4900477" cy="461665"/>
            <a:chOff x="2090228" y="2891135"/>
            <a:chExt cx="4900477" cy="461665"/>
          </a:xfrm>
        </p:grpSpPr>
        <p:grpSp>
          <p:nvGrpSpPr>
            <p:cNvPr id="6" name="Group 5"/>
            <p:cNvGrpSpPr/>
            <p:nvPr/>
          </p:nvGrpSpPr>
          <p:grpSpPr>
            <a:xfrm>
              <a:off x="2514600" y="2895600"/>
              <a:ext cx="4343400" cy="457200"/>
              <a:chOff x="3581400" y="4191000"/>
              <a:chExt cx="4343400" cy="45720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581400" y="4191000"/>
                <a:ext cx="4343400" cy="457200"/>
                <a:chOff x="1447800" y="2362200"/>
                <a:chExt cx="4343400" cy="4572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447800" y="2362200"/>
                  <a:ext cx="43434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5908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124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981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57912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3246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8580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3914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090228" y="28911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39834" y="2971800"/>
              <a:ext cx="4350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3       15         8       19       9      67     11       27  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39834" y="2892623"/>
            <a:ext cx="4161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0            1            2           3             4         5           6            7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705350" y="2286000"/>
            <a:ext cx="19050" cy="24384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rved Up Arrow 25"/>
          <p:cNvSpPr/>
          <p:nvPr/>
        </p:nvSpPr>
        <p:spPr>
          <a:xfrm>
            <a:off x="3352800" y="3585865"/>
            <a:ext cx="1905000" cy="681335"/>
          </a:xfrm>
          <a:prstGeom prst="curvedUpArrow">
            <a:avLst>
              <a:gd name="adj1" fmla="val 14827"/>
              <a:gd name="adj2" fmla="val 31425"/>
              <a:gd name="adj3" fmla="val 2684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Down Arrow 26"/>
          <p:cNvSpPr/>
          <p:nvPr/>
        </p:nvSpPr>
        <p:spPr>
          <a:xfrm>
            <a:off x="3200400" y="2743200"/>
            <a:ext cx="758952" cy="274321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Down Arrow 27"/>
          <p:cNvSpPr/>
          <p:nvPr/>
        </p:nvSpPr>
        <p:spPr>
          <a:xfrm>
            <a:off x="5413248" y="2697479"/>
            <a:ext cx="758952" cy="274321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Down Arrow 28"/>
          <p:cNvSpPr/>
          <p:nvPr/>
        </p:nvSpPr>
        <p:spPr>
          <a:xfrm>
            <a:off x="5562600" y="2697479"/>
            <a:ext cx="1143000" cy="274321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Up Arrow 29"/>
          <p:cNvSpPr/>
          <p:nvPr/>
        </p:nvSpPr>
        <p:spPr>
          <a:xfrm>
            <a:off x="4267200" y="3581400"/>
            <a:ext cx="1752600" cy="685800"/>
          </a:xfrm>
          <a:prstGeom prst="curvedUpArrow">
            <a:avLst>
              <a:gd name="adj1" fmla="val 14827"/>
              <a:gd name="adj2" fmla="val 31425"/>
              <a:gd name="adj3" fmla="val 2684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Up Arrow 30"/>
          <p:cNvSpPr/>
          <p:nvPr/>
        </p:nvSpPr>
        <p:spPr>
          <a:xfrm>
            <a:off x="4419600" y="3581400"/>
            <a:ext cx="671131" cy="383738"/>
          </a:xfrm>
          <a:prstGeom prst="curvedUpArrow">
            <a:avLst>
              <a:gd name="adj1" fmla="val 23084"/>
              <a:gd name="adj2" fmla="val 44211"/>
              <a:gd name="adj3" fmla="val 28952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urved Up Arrow 32"/>
          <p:cNvSpPr/>
          <p:nvPr/>
        </p:nvSpPr>
        <p:spPr>
          <a:xfrm>
            <a:off x="3200400" y="3581400"/>
            <a:ext cx="3124200" cy="990600"/>
          </a:xfrm>
          <a:prstGeom prst="curvedUpArrow">
            <a:avLst>
              <a:gd name="adj1" fmla="val 14827"/>
              <a:gd name="adj2" fmla="val 31425"/>
              <a:gd name="adj3" fmla="val 2684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476500" y="1981200"/>
            <a:ext cx="2171700" cy="685801"/>
            <a:chOff x="2476500" y="1981200"/>
            <a:chExt cx="2171700" cy="685801"/>
          </a:xfrm>
        </p:grpSpPr>
        <p:sp>
          <p:nvSpPr>
            <p:cNvPr id="24" name="Right Brace 23"/>
            <p:cNvSpPr/>
            <p:nvPr/>
          </p:nvSpPr>
          <p:spPr>
            <a:xfrm rot="16200000">
              <a:off x="3409950" y="1428751"/>
              <a:ext cx="304800" cy="2171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147267" y="1981200"/>
                  <a:ext cx="8913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𝑐𝑜𝑢𝑛𝑡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7267" y="1981200"/>
                  <a:ext cx="89133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81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4762500" y="1981200"/>
            <a:ext cx="2171700" cy="685801"/>
            <a:chOff x="4762500" y="1981200"/>
            <a:chExt cx="2171700" cy="685801"/>
          </a:xfrm>
        </p:grpSpPr>
        <p:sp>
          <p:nvSpPr>
            <p:cNvPr id="25" name="Right Brace 24"/>
            <p:cNvSpPr/>
            <p:nvPr/>
          </p:nvSpPr>
          <p:spPr>
            <a:xfrm rot="16200000">
              <a:off x="5695950" y="1428751"/>
              <a:ext cx="304800" cy="2171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433267" y="1981200"/>
                  <a:ext cx="952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𝑐𝑜𝑢𝑛𝑡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267" y="1981200"/>
                  <a:ext cx="95224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8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2552700" y="4724400"/>
            <a:ext cx="4457700" cy="762000"/>
            <a:chOff x="2552700" y="4724400"/>
            <a:chExt cx="4457700" cy="762000"/>
          </a:xfrm>
        </p:grpSpPr>
        <p:sp>
          <p:nvSpPr>
            <p:cNvPr id="35" name="Right Brace 34"/>
            <p:cNvSpPr/>
            <p:nvPr/>
          </p:nvSpPr>
          <p:spPr>
            <a:xfrm rot="5400000">
              <a:off x="4629150" y="2647950"/>
              <a:ext cx="304800" cy="4457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343400" y="5117068"/>
                  <a:ext cx="10131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𝑐𝑜𝑢𝑛𝑡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II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117068"/>
                  <a:ext cx="101316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72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1119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5453</TotalTime>
  <Words>2501</Words>
  <Application>Microsoft Macintosh PowerPoint</Application>
  <PresentationFormat>On-screen Show (4:3)</PresentationFormat>
  <Paragraphs>387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 Math</vt:lpstr>
      <vt:lpstr>Office Theme</vt:lpstr>
      <vt:lpstr>Data Structures and Algorithms (ESO207) </vt:lpstr>
      <vt:lpstr>Divide and Conquer paradigm An Overview</vt:lpstr>
      <vt:lpstr>2 Important Lessons  that we will learn today…</vt:lpstr>
      <vt:lpstr>Role of Data Structures in  designing efficient algorithms</vt:lpstr>
      <vt:lpstr>Role of Data Structures in  designing efficient algorithms</vt:lpstr>
      <vt:lpstr>Counting Inversions in an array Problem description</vt:lpstr>
      <vt:lpstr>Counting Inversions in an array Problem familiarization</vt:lpstr>
      <vt:lpstr>Let us try to design a  Divide and Conquer based algorithm</vt:lpstr>
      <vt:lpstr>How do we approach using divide &amp; conquer</vt:lpstr>
      <vt:lpstr>Counting Inversions Divide and Conquer based algorithm</vt:lpstr>
      <vt:lpstr>How to efficiently compute 〖count〗_III    (Inversions of type III) ?</vt:lpstr>
      <vt:lpstr>How to efficiently compute 〖count〗_III    (Inversions of type III) ?</vt:lpstr>
      <vt:lpstr>Counting Inversions First algorithm based on divide &amp; conquer</vt:lpstr>
      <vt:lpstr>Counting Inversions First algorithm based on divide &amp; conquer</vt:lpstr>
      <vt:lpstr>Counting Inversions First algorithm based on divide &amp; conquer</vt:lpstr>
      <vt:lpstr>Sequence of observations  To achieve better running time</vt:lpstr>
      <vt:lpstr>Revisiting MergeSort algorithm</vt:lpstr>
      <vt:lpstr>Relook  Merging A[i..mid] and A[mid+1..k]</vt:lpstr>
      <vt:lpstr>Pesudo-code for Merging two sorted arrays </vt:lpstr>
      <vt:lpstr>Pesudo-code for  Merging and counting inversions</vt:lpstr>
      <vt:lpstr>Counting Inversions Final algorithm based on divide &amp; conquer</vt:lpstr>
      <vt:lpstr>Counting Inversions Final algorithm based on divide &amp; conquer</vt:lpstr>
      <vt:lpstr>QuickSort </vt:lpstr>
      <vt:lpstr>Is there any alternate way to divide ?</vt:lpstr>
      <vt:lpstr>PowerPoint Presentation</vt:lpstr>
      <vt:lpstr>PowerPoint Presentation</vt:lpstr>
      <vt:lpstr>Pseudocode for QuickSort(S) </vt:lpstr>
      <vt:lpstr>Pseudocode for QuickSort(S) When the input S is stored in an array</vt:lpstr>
      <vt:lpstr>QuickSort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533</cp:revision>
  <dcterms:created xsi:type="dcterms:W3CDTF">2011-12-03T04:13:03Z</dcterms:created>
  <dcterms:modified xsi:type="dcterms:W3CDTF">2023-09-01T02:11:08Z</dcterms:modified>
</cp:coreProperties>
</file>